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1"/>
  </p:sldMasterIdLst>
  <p:notesMasterIdLst>
    <p:notesMasterId r:id="rId60"/>
  </p:notesMasterIdLst>
  <p:handoutMasterIdLst>
    <p:handoutMasterId r:id="rId61"/>
  </p:handoutMasterIdLst>
  <p:sldIdLst>
    <p:sldId id="350" r:id="rId2"/>
    <p:sldId id="336" r:id="rId3"/>
    <p:sldId id="270" r:id="rId4"/>
    <p:sldId id="263" r:id="rId5"/>
    <p:sldId id="328" r:id="rId6"/>
    <p:sldId id="331" r:id="rId7"/>
    <p:sldId id="330" r:id="rId8"/>
    <p:sldId id="332" r:id="rId9"/>
    <p:sldId id="275" r:id="rId10"/>
    <p:sldId id="292" r:id="rId11"/>
    <p:sldId id="278" r:id="rId12"/>
    <p:sldId id="280" r:id="rId13"/>
    <p:sldId id="281" r:id="rId14"/>
    <p:sldId id="282" r:id="rId15"/>
    <p:sldId id="294" r:id="rId16"/>
    <p:sldId id="339" r:id="rId17"/>
    <p:sldId id="277" r:id="rId18"/>
    <p:sldId id="326" r:id="rId19"/>
    <p:sldId id="291" r:id="rId20"/>
    <p:sldId id="267" r:id="rId21"/>
    <p:sldId id="317" r:id="rId22"/>
    <p:sldId id="295" r:id="rId23"/>
    <p:sldId id="283" r:id="rId24"/>
    <p:sldId id="284" r:id="rId25"/>
    <p:sldId id="334" r:id="rId26"/>
    <p:sldId id="296" r:id="rId27"/>
    <p:sldId id="285" r:id="rId28"/>
    <p:sldId id="341" r:id="rId29"/>
    <p:sldId id="342" r:id="rId30"/>
    <p:sldId id="347" r:id="rId31"/>
    <p:sldId id="348" r:id="rId32"/>
    <p:sldId id="322" r:id="rId33"/>
    <p:sldId id="297" r:id="rId34"/>
    <p:sldId id="298" r:id="rId35"/>
    <p:sldId id="299" r:id="rId36"/>
    <p:sldId id="346" r:id="rId37"/>
    <p:sldId id="266" r:id="rId38"/>
    <p:sldId id="290" r:id="rId39"/>
    <p:sldId id="271" r:id="rId40"/>
    <p:sldId id="272" r:id="rId41"/>
    <p:sldId id="286" r:id="rId42"/>
    <p:sldId id="287" r:id="rId43"/>
    <p:sldId id="288" r:id="rId44"/>
    <p:sldId id="289" r:id="rId45"/>
    <p:sldId id="309" r:id="rId46"/>
    <p:sldId id="310" r:id="rId47"/>
    <p:sldId id="311" r:id="rId48"/>
    <p:sldId id="312" r:id="rId49"/>
    <p:sldId id="313" r:id="rId50"/>
    <p:sldId id="314" r:id="rId51"/>
    <p:sldId id="300" r:id="rId52"/>
    <p:sldId id="274" r:id="rId53"/>
    <p:sldId id="316" r:id="rId54"/>
    <p:sldId id="343" r:id="rId55"/>
    <p:sldId id="307" r:id="rId56"/>
    <p:sldId id="349" r:id="rId57"/>
    <p:sldId id="304" r:id="rId58"/>
    <p:sldId id="308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5" autoAdjust="0"/>
    <p:restoredTop sz="93904" autoAdjust="0"/>
  </p:normalViewPr>
  <p:slideViewPr>
    <p:cSldViewPr snapToGrid="0" snapToObjects="1">
      <p:cViewPr>
        <p:scale>
          <a:sx n="90" d="100"/>
          <a:sy n="90" d="100"/>
        </p:scale>
        <p:origin x="-1432" y="-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5054F4-2CF7-6443-A749-949AEA31106F}" type="doc">
      <dgm:prSet loTypeId="urn:microsoft.com/office/officeart/2005/8/layout/hProcess9" loCatId="" qsTypeId="urn:microsoft.com/office/officeart/2005/8/quickstyle/simple4" qsCatId="simple" csTypeId="urn:microsoft.com/office/officeart/2005/8/colors/accent2_2" csCatId="accent2" phldr="1"/>
      <dgm:spPr/>
    </dgm:pt>
    <dgm:pt modelId="{69A0DDFE-5A0A-7944-A840-9143C1296C30}">
      <dgm:prSet phldrT="[Text]"/>
      <dgm:spPr/>
      <dgm:t>
        <a:bodyPr/>
        <a:lstStyle/>
        <a:p>
          <a:r>
            <a:rPr lang="en-US" dirty="0" smtClean="0"/>
            <a:t>Apply License, Citation, Metadata</a:t>
          </a:r>
          <a:endParaRPr lang="en-US" dirty="0"/>
        </a:p>
      </dgm:t>
    </dgm:pt>
    <dgm:pt modelId="{FD19F4DA-73EC-DE4B-A06D-5DDF65B07A7C}" type="parTrans" cxnId="{B659C03C-F5FA-9347-B66B-06E45FBF6FAD}">
      <dgm:prSet/>
      <dgm:spPr/>
      <dgm:t>
        <a:bodyPr/>
        <a:lstStyle/>
        <a:p>
          <a:endParaRPr lang="en-US"/>
        </a:p>
      </dgm:t>
    </dgm:pt>
    <dgm:pt modelId="{343FAF7C-FD12-FF42-B8BC-C9CC199CC568}" type="sibTrans" cxnId="{B659C03C-F5FA-9347-B66B-06E45FBF6FAD}">
      <dgm:prSet/>
      <dgm:spPr/>
      <dgm:t>
        <a:bodyPr/>
        <a:lstStyle/>
        <a:p>
          <a:endParaRPr lang="en-US"/>
        </a:p>
      </dgm:t>
    </dgm:pt>
    <dgm:pt modelId="{EB3DB86D-3A0E-374A-A42E-44AB825B36E4}">
      <dgm:prSet phldrT="[Text]"/>
      <dgm:spPr/>
      <dgm:t>
        <a:bodyPr/>
        <a:lstStyle/>
        <a:p>
          <a:r>
            <a:rPr lang="en-US" dirty="0" smtClean="0"/>
            <a:t>Share</a:t>
          </a:r>
          <a:endParaRPr lang="en-US" dirty="0"/>
        </a:p>
      </dgm:t>
    </dgm:pt>
    <dgm:pt modelId="{8BB65B28-8110-814A-89EC-D4A477F56E31}" type="parTrans" cxnId="{0C960D79-76BB-7E4C-B180-AFA840CCB95B}">
      <dgm:prSet/>
      <dgm:spPr/>
      <dgm:t>
        <a:bodyPr/>
        <a:lstStyle/>
        <a:p>
          <a:endParaRPr lang="en-US"/>
        </a:p>
      </dgm:t>
    </dgm:pt>
    <dgm:pt modelId="{D2753B06-80E5-3C47-B338-EB2CB3A47F76}" type="sibTrans" cxnId="{0C960D79-76BB-7E4C-B180-AFA840CCB95B}">
      <dgm:prSet/>
      <dgm:spPr/>
      <dgm:t>
        <a:bodyPr/>
        <a:lstStyle/>
        <a:p>
          <a:endParaRPr lang="en-US"/>
        </a:p>
      </dgm:t>
    </dgm:pt>
    <dgm:pt modelId="{C2AC4840-9FEF-2149-81C7-F64B1AFF7684}" type="pres">
      <dgm:prSet presAssocID="{135054F4-2CF7-6443-A749-949AEA31106F}" presName="CompostProcess" presStyleCnt="0">
        <dgm:presLayoutVars>
          <dgm:dir/>
          <dgm:resizeHandles val="exact"/>
        </dgm:presLayoutVars>
      </dgm:prSet>
      <dgm:spPr/>
    </dgm:pt>
    <dgm:pt modelId="{E4AD08C0-F3A7-6247-81B3-B3B16D9EE018}" type="pres">
      <dgm:prSet presAssocID="{135054F4-2CF7-6443-A749-949AEA31106F}" presName="arrow" presStyleLbl="bgShp" presStyleIdx="0" presStyleCnt="1"/>
      <dgm:spPr/>
    </dgm:pt>
    <dgm:pt modelId="{ED4A9F54-249D-2F4B-928D-9C40E05927C3}" type="pres">
      <dgm:prSet presAssocID="{135054F4-2CF7-6443-A749-949AEA31106F}" presName="linearProcess" presStyleCnt="0"/>
      <dgm:spPr/>
    </dgm:pt>
    <dgm:pt modelId="{87A37918-E45D-954E-8B9D-A8CADB90577F}" type="pres">
      <dgm:prSet presAssocID="{69A0DDFE-5A0A-7944-A840-9143C1296C30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85D07-594F-A447-A27D-B2CF38A4335E}" type="pres">
      <dgm:prSet presAssocID="{343FAF7C-FD12-FF42-B8BC-C9CC199CC568}" presName="sibTrans" presStyleCnt="0"/>
      <dgm:spPr/>
    </dgm:pt>
    <dgm:pt modelId="{CDB8EF0A-617F-6545-8750-307CF997B974}" type="pres">
      <dgm:prSet presAssocID="{EB3DB86D-3A0E-374A-A42E-44AB825B36E4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907581-3389-304B-89C3-C397BA1E4B66}" type="presOf" srcId="{EB3DB86D-3A0E-374A-A42E-44AB825B36E4}" destId="{CDB8EF0A-617F-6545-8750-307CF997B974}" srcOrd="0" destOrd="0" presId="urn:microsoft.com/office/officeart/2005/8/layout/hProcess9"/>
    <dgm:cxn modelId="{25A4FE59-AB50-244D-A877-8D8709266DCC}" type="presOf" srcId="{135054F4-2CF7-6443-A749-949AEA31106F}" destId="{C2AC4840-9FEF-2149-81C7-F64B1AFF7684}" srcOrd="0" destOrd="0" presId="urn:microsoft.com/office/officeart/2005/8/layout/hProcess9"/>
    <dgm:cxn modelId="{B659C03C-F5FA-9347-B66B-06E45FBF6FAD}" srcId="{135054F4-2CF7-6443-A749-949AEA31106F}" destId="{69A0DDFE-5A0A-7944-A840-9143C1296C30}" srcOrd="0" destOrd="0" parTransId="{FD19F4DA-73EC-DE4B-A06D-5DDF65B07A7C}" sibTransId="{343FAF7C-FD12-FF42-B8BC-C9CC199CC568}"/>
    <dgm:cxn modelId="{0C960D79-76BB-7E4C-B180-AFA840CCB95B}" srcId="{135054F4-2CF7-6443-A749-949AEA31106F}" destId="{EB3DB86D-3A0E-374A-A42E-44AB825B36E4}" srcOrd="1" destOrd="0" parTransId="{8BB65B28-8110-814A-89EC-D4A477F56E31}" sibTransId="{D2753B06-80E5-3C47-B338-EB2CB3A47F76}"/>
    <dgm:cxn modelId="{1B9F8D47-B4C5-874A-A203-35303EB8AEBE}" type="presOf" srcId="{69A0DDFE-5A0A-7944-A840-9143C1296C30}" destId="{87A37918-E45D-954E-8B9D-A8CADB90577F}" srcOrd="0" destOrd="0" presId="urn:microsoft.com/office/officeart/2005/8/layout/hProcess9"/>
    <dgm:cxn modelId="{4A71E38F-0AEE-784D-A557-412829E18B6C}" type="presParOf" srcId="{C2AC4840-9FEF-2149-81C7-F64B1AFF7684}" destId="{E4AD08C0-F3A7-6247-81B3-B3B16D9EE018}" srcOrd="0" destOrd="0" presId="urn:microsoft.com/office/officeart/2005/8/layout/hProcess9"/>
    <dgm:cxn modelId="{5638C449-FA54-EE48-9F1E-3124ABCC0351}" type="presParOf" srcId="{C2AC4840-9FEF-2149-81C7-F64B1AFF7684}" destId="{ED4A9F54-249D-2F4B-928D-9C40E05927C3}" srcOrd="1" destOrd="0" presId="urn:microsoft.com/office/officeart/2005/8/layout/hProcess9"/>
    <dgm:cxn modelId="{FCD8CE18-218A-2843-88C6-3EF51C0410E9}" type="presParOf" srcId="{ED4A9F54-249D-2F4B-928D-9C40E05927C3}" destId="{87A37918-E45D-954E-8B9D-A8CADB90577F}" srcOrd="0" destOrd="0" presId="urn:microsoft.com/office/officeart/2005/8/layout/hProcess9"/>
    <dgm:cxn modelId="{69D8683D-7682-D840-946D-CCD4D1D6B40A}" type="presParOf" srcId="{ED4A9F54-249D-2F4B-928D-9C40E05927C3}" destId="{62585D07-594F-A447-A27D-B2CF38A4335E}" srcOrd="1" destOrd="0" presId="urn:microsoft.com/office/officeart/2005/8/layout/hProcess9"/>
    <dgm:cxn modelId="{90A55EDC-D537-B94A-967E-BB89350FE9C2}" type="presParOf" srcId="{ED4A9F54-249D-2F4B-928D-9C40E05927C3}" destId="{CDB8EF0A-617F-6545-8750-307CF997B974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5054F4-2CF7-6443-A749-949AEA31106F}" type="doc">
      <dgm:prSet loTypeId="urn:microsoft.com/office/officeart/2005/8/layout/hProcess9" loCatId="" qsTypeId="urn:microsoft.com/office/officeart/2005/8/quickstyle/simple4" qsCatId="simple" csTypeId="urn:microsoft.com/office/officeart/2005/8/colors/accent2_2" csCatId="accent2" phldr="1"/>
      <dgm:spPr/>
    </dgm:pt>
    <dgm:pt modelId="{69A0DDFE-5A0A-7944-A840-9143C1296C30}">
      <dgm:prSet phldrT="[Text]"/>
      <dgm:spPr/>
      <dgm:t>
        <a:bodyPr/>
        <a:lstStyle/>
        <a:p>
          <a:r>
            <a:rPr lang="en-US" dirty="0" smtClean="0"/>
            <a:t>Check out the Site</a:t>
          </a:r>
          <a:endParaRPr lang="en-US" dirty="0"/>
        </a:p>
      </dgm:t>
    </dgm:pt>
    <dgm:pt modelId="{FD19F4DA-73EC-DE4B-A06D-5DDF65B07A7C}" type="parTrans" cxnId="{B659C03C-F5FA-9347-B66B-06E45FBF6FAD}">
      <dgm:prSet/>
      <dgm:spPr/>
      <dgm:t>
        <a:bodyPr/>
        <a:lstStyle/>
        <a:p>
          <a:endParaRPr lang="en-US"/>
        </a:p>
      </dgm:t>
    </dgm:pt>
    <dgm:pt modelId="{343FAF7C-FD12-FF42-B8BC-C9CC199CC568}" type="sibTrans" cxnId="{B659C03C-F5FA-9347-B66B-06E45FBF6FAD}">
      <dgm:prSet/>
      <dgm:spPr/>
      <dgm:t>
        <a:bodyPr/>
        <a:lstStyle/>
        <a:p>
          <a:endParaRPr lang="en-US"/>
        </a:p>
      </dgm:t>
    </dgm:pt>
    <dgm:pt modelId="{EB3DB86D-3A0E-374A-A42E-44AB825B36E4}">
      <dgm:prSet phldrT="[Text]"/>
      <dgm:spPr/>
      <dgm:t>
        <a:bodyPr/>
        <a:lstStyle/>
        <a:p>
          <a:r>
            <a:rPr lang="en-US" dirty="0" smtClean="0"/>
            <a:t>Search for Resources</a:t>
          </a:r>
          <a:endParaRPr lang="en-US" dirty="0"/>
        </a:p>
      </dgm:t>
    </dgm:pt>
    <dgm:pt modelId="{8BB65B28-8110-814A-89EC-D4A477F56E31}" type="parTrans" cxnId="{0C960D79-76BB-7E4C-B180-AFA840CCB95B}">
      <dgm:prSet/>
      <dgm:spPr/>
      <dgm:t>
        <a:bodyPr/>
        <a:lstStyle/>
        <a:p>
          <a:endParaRPr lang="en-US"/>
        </a:p>
      </dgm:t>
    </dgm:pt>
    <dgm:pt modelId="{D2753B06-80E5-3C47-B338-EB2CB3A47F76}" type="sibTrans" cxnId="{0C960D79-76BB-7E4C-B180-AFA840CCB95B}">
      <dgm:prSet/>
      <dgm:spPr/>
      <dgm:t>
        <a:bodyPr/>
        <a:lstStyle/>
        <a:p>
          <a:endParaRPr lang="en-US"/>
        </a:p>
      </dgm:t>
    </dgm:pt>
    <dgm:pt modelId="{0F612367-12D5-AC46-A0B8-925141522F1B}">
      <dgm:prSet phldrT="[Text]"/>
      <dgm:spPr/>
      <dgm:t>
        <a:bodyPr/>
        <a:lstStyle/>
        <a:p>
          <a:r>
            <a:rPr lang="en-US" dirty="0" smtClean="0"/>
            <a:t>Look at detailed results</a:t>
          </a:r>
          <a:endParaRPr lang="en-US" dirty="0"/>
        </a:p>
      </dgm:t>
    </dgm:pt>
    <dgm:pt modelId="{EC37D7D9-337E-0B4D-BBFF-75B517AC642F}" type="parTrans" cxnId="{71C07191-C9A9-DA4B-812E-629C53D4C88F}">
      <dgm:prSet/>
      <dgm:spPr/>
      <dgm:t>
        <a:bodyPr/>
        <a:lstStyle/>
        <a:p>
          <a:endParaRPr lang="en-US"/>
        </a:p>
      </dgm:t>
    </dgm:pt>
    <dgm:pt modelId="{FBD95A42-C9C0-0047-9E70-C60BB74036F2}" type="sibTrans" cxnId="{71C07191-C9A9-DA4B-812E-629C53D4C88F}">
      <dgm:prSet/>
      <dgm:spPr/>
      <dgm:t>
        <a:bodyPr/>
        <a:lstStyle/>
        <a:p>
          <a:endParaRPr lang="en-US"/>
        </a:p>
      </dgm:t>
    </dgm:pt>
    <dgm:pt modelId="{3942F923-1EA1-2E43-831F-5A6141C8D2B7}">
      <dgm:prSet phldrT="[Text]"/>
      <dgm:spPr/>
      <dgm:t>
        <a:bodyPr/>
        <a:lstStyle/>
        <a:p>
          <a:r>
            <a:rPr lang="en-US" dirty="0" smtClean="0"/>
            <a:t>Review the resource itself</a:t>
          </a:r>
          <a:endParaRPr lang="en-US" dirty="0"/>
        </a:p>
      </dgm:t>
    </dgm:pt>
    <dgm:pt modelId="{8DC4A262-26BD-6B43-AD37-5384E11CB209}" type="parTrans" cxnId="{4F6715BB-2C21-294A-A6E6-40F404E92DFC}">
      <dgm:prSet/>
      <dgm:spPr/>
      <dgm:t>
        <a:bodyPr/>
        <a:lstStyle/>
        <a:p>
          <a:endParaRPr lang="en-US"/>
        </a:p>
      </dgm:t>
    </dgm:pt>
    <dgm:pt modelId="{FAFA68F6-D121-2D47-856A-320B5888F4C8}" type="sibTrans" cxnId="{4F6715BB-2C21-294A-A6E6-40F404E92DFC}">
      <dgm:prSet/>
      <dgm:spPr/>
      <dgm:t>
        <a:bodyPr/>
        <a:lstStyle/>
        <a:p>
          <a:endParaRPr lang="en-US"/>
        </a:p>
      </dgm:t>
    </dgm:pt>
    <dgm:pt modelId="{625E090B-2BFD-354B-9EB4-593DBC852AEC}">
      <dgm:prSet phldrT="[Text]"/>
      <dgm:spPr/>
      <dgm:t>
        <a:bodyPr/>
        <a:lstStyle/>
        <a:p>
          <a:r>
            <a:rPr lang="en-US" dirty="0" smtClean="0"/>
            <a:t>Is it an OER?</a:t>
          </a:r>
          <a:endParaRPr lang="en-US" dirty="0"/>
        </a:p>
      </dgm:t>
    </dgm:pt>
    <dgm:pt modelId="{6D3BB04D-794B-1940-8E40-C832DC606D31}" type="parTrans" cxnId="{BA73E1EB-C830-8149-8D06-61C105319C6D}">
      <dgm:prSet/>
      <dgm:spPr/>
      <dgm:t>
        <a:bodyPr/>
        <a:lstStyle/>
        <a:p>
          <a:endParaRPr lang="en-US"/>
        </a:p>
      </dgm:t>
    </dgm:pt>
    <dgm:pt modelId="{405BB19E-F393-1F4D-8E6E-84E6B934B9F8}" type="sibTrans" cxnId="{BA73E1EB-C830-8149-8D06-61C105319C6D}">
      <dgm:prSet/>
      <dgm:spPr/>
      <dgm:t>
        <a:bodyPr/>
        <a:lstStyle/>
        <a:p>
          <a:endParaRPr lang="en-US"/>
        </a:p>
      </dgm:t>
    </dgm:pt>
    <dgm:pt modelId="{C2AC4840-9FEF-2149-81C7-F64B1AFF7684}" type="pres">
      <dgm:prSet presAssocID="{135054F4-2CF7-6443-A749-949AEA31106F}" presName="CompostProcess" presStyleCnt="0">
        <dgm:presLayoutVars>
          <dgm:dir/>
          <dgm:resizeHandles val="exact"/>
        </dgm:presLayoutVars>
      </dgm:prSet>
      <dgm:spPr/>
    </dgm:pt>
    <dgm:pt modelId="{E4AD08C0-F3A7-6247-81B3-B3B16D9EE018}" type="pres">
      <dgm:prSet presAssocID="{135054F4-2CF7-6443-A749-949AEA31106F}" presName="arrow" presStyleLbl="bgShp" presStyleIdx="0" presStyleCnt="1"/>
      <dgm:spPr/>
    </dgm:pt>
    <dgm:pt modelId="{ED4A9F54-249D-2F4B-928D-9C40E05927C3}" type="pres">
      <dgm:prSet presAssocID="{135054F4-2CF7-6443-A749-949AEA31106F}" presName="linearProcess" presStyleCnt="0"/>
      <dgm:spPr/>
    </dgm:pt>
    <dgm:pt modelId="{87A37918-E45D-954E-8B9D-A8CADB90577F}" type="pres">
      <dgm:prSet presAssocID="{69A0DDFE-5A0A-7944-A840-9143C1296C30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85D07-594F-A447-A27D-B2CF38A4335E}" type="pres">
      <dgm:prSet presAssocID="{343FAF7C-FD12-FF42-B8BC-C9CC199CC568}" presName="sibTrans" presStyleCnt="0"/>
      <dgm:spPr/>
    </dgm:pt>
    <dgm:pt modelId="{CDB8EF0A-617F-6545-8750-307CF997B974}" type="pres">
      <dgm:prSet presAssocID="{EB3DB86D-3A0E-374A-A42E-44AB825B36E4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5FFD64-FD61-0547-B92F-FE348F84357C}" type="pres">
      <dgm:prSet presAssocID="{D2753B06-80E5-3C47-B338-EB2CB3A47F76}" presName="sibTrans" presStyleCnt="0"/>
      <dgm:spPr/>
    </dgm:pt>
    <dgm:pt modelId="{BA782CE4-DF07-5343-813E-7DEA6D086CA8}" type="pres">
      <dgm:prSet presAssocID="{0F612367-12D5-AC46-A0B8-925141522F1B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21A07-22EB-4B4D-B9E9-D33028DDA89D}" type="pres">
      <dgm:prSet presAssocID="{FBD95A42-C9C0-0047-9E70-C60BB74036F2}" presName="sibTrans" presStyleCnt="0"/>
      <dgm:spPr/>
    </dgm:pt>
    <dgm:pt modelId="{3D916870-A890-C448-B4EC-68CA844E4233}" type="pres">
      <dgm:prSet presAssocID="{3942F923-1EA1-2E43-831F-5A6141C8D2B7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FDC6B-AF58-C94C-977A-4F97CF83FEBA}" type="pres">
      <dgm:prSet presAssocID="{FAFA68F6-D121-2D47-856A-320B5888F4C8}" presName="sibTrans" presStyleCnt="0"/>
      <dgm:spPr/>
    </dgm:pt>
    <dgm:pt modelId="{94A49F6D-DC49-7F49-9016-06A03E33AAFA}" type="pres">
      <dgm:prSet presAssocID="{625E090B-2BFD-354B-9EB4-593DBC852AE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73E1EB-C830-8149-8D06-61C105319C6D}" srcId="{135054F4-2CF7-6443-A749-949AEA31106F}" destId="{625E090B-2BFD-354B-9EB4-593DBC852AEC}" srcOrd="4" destOrd="0" parTransId="{6D3BB04D-794B-1940-8E40-C832DC606D31}" sibTransId="{405BB19E-F393-1F4D-8E6E-84E6B934B9F8}"/>
    <dgm:cxn modelId="{4FF75956-F8FA-E647-875D-26673D8D3CBE}" type="presOf" srcId="{69A0DDFE-5A0A-7944-A840-9143C1296C30}" destId="{87A37918-E45D-954E-8B9D-A8CADB90577F}" srcOrd="0" destOrd="0" presId="urn:microsoft.com/office/officeart/2005/8/layout/hProcess9"/>
    <dgm:cxn modelId="{4F6715BB-2C21-294A-A6E6-40F404E92DFC}" srcId="{135054F4-2CF7-6443-A749-949AEA31106F}" destId="{3942F923-1EA1-2E43-831F-5A6141C8D2B7}" srcOrd="3" destOrd="0" parTransId="{8DC4A262-26BD-6B43-AD37-5384E11CB209}" sibTransId="{FAFA68F6-D121-2D47-856A-320B5888F4C8}"/>
    <dgm:cxn modelId="{4BB435A9-4AFB-4D4A-985C-9C67E49F53A9}" type="presOf" srcId="{EB3DB86D-3A0E-374A-A42E-44AB825B36E4}" destId="{CDB8EF0A-617F-6545-8750-307CF997B974}" srcOrd="0" destOrd="0" presId="urn:microsoft.com/office/officeart/2005/8/layout/hProcess9"/>
    <dgm:cxn modelId="{E59373F3-4C00-A54F-A459-93A5E46FCE2D}" type="presOf" srcId="{625E090B-2BFD-354B-9EB4-593DBC852AEC}" destId="{94A49F6D-DC49-7F49-9016-06A03E33AAFA}" srcOrd="0" destOrd="0" presId="urn:microsoft.com/office/officeart/2005/8/layout/hProcess9"/>
    <dgm:cxn modelId="{9000B9CE-56AA-FA4E-AB1D-59E20AE584D1}" type="presOf" srcId="{0F612367-12D5-AC46-A0B8-925141522F1B}" destId="{BA782CE4-DF07-5343-813E-7DEA6D086CA8}" srcOrd="0" destOrd="0" presId="urn:microsoft.com/office/officeart/2005/8/layout/hProcess9"/>
    <dgm:cxn modelId="{26F84C36-BCED-3A47-A49F-9E89FD8CD1E9}" type="presOf" srcId="{135054F4-2CF7-6443-A749-949AEA31106F}" destId="{C2AC4840-9FEF-2149-81C7-F64B1AFF7684}" srcOrd="0" destOrd="0" presId="urn:microsoft.com/office/officeart/2005/8/layout/hProcess9"/>
    <dgm:cxn modelId="{B659C03C-F5FA-9347-B66B-06E45FBF6FAD}" srcId="{135054F4-2CF7-6443-A749-949AEA31106F}" destId="{69A0DDFE-5A0A-7944-A840-9143C1296C30}" srcOrd="0" destOrd="0" parTransId="{FD19F4DA-73EC-DE4B-A06D-5DDF65B07A7C}" sibTransId="{343FAF7C-FD12-FF42-B8BC-C9CC199CC568}"/>
    <dgm:cxn modelId="{4CA1883C-D382-1140-8ADA-69E0F37AA4C1}" type="presOf" srcId="{3942F923-1EA1-2E43-831F-5A6141C8D2B7}" destId="{3D916870-A890-C448-B4EC-68CA844E4233}" srcOrd="0" destOrd="0" presId="urn:microsoft.com/office/officeart/2005/8/layout/hProcess9"/>
    <dgm:cxn modelId="{0C960D79-76BB-7E4C-B180-AFA840CCB95B}" srcId="{135054F4-2CF7-6443-A749-949AEA31106F}" destId="{EB3DB86D-3A0E-374A-A42E-44AB825B36E4}" srcOrd="1" destOrd="0" parTransId="{8BB65B28-8110-814A-89EC-D4A477F56E31}" sibTransId="{D2753B06-80E5-3C47-B338-EB2CB3A47F76}"/>
    <dgm:cxn modelId="{71C07191-C9A9-DA4B-812E-629C53D4C88F}" srcId="{135054F4-2CF7-6443-A749-949AEA31106F}" destId="{0F612367-12D5-AC46-A0B8-925141522F1B}" srcOrd="2" destOrd="0" parTransId="{EC37D7D9-337E-0B4D-BBFF-75B517AC642F}" sibTransId="{FBD95A42-C9C0-0047-9E70-C60BB74036F2}"/>
    <dgm:cxn modelId="{A7B47E08-4ABF-6A4B-A685-7D22B2A67213}" type="presParOf" srcId="{C2AC4840-9FEF-2149-81C7-F64B1AFF7684}" destId="{E4AD08C0-F3A7-6247-81B3-B3B16D9EE018}" srcOrd="0" destOrd="0" presId="urn:microsoft.com/office/officeart/2005/8/layout/hProcess9"/>
    <dgm:cxn modelId="{07702D2A-8712-7943-B68C-42921FA82D57}" type="presParOf" srcId="{C2AC4840-9FEF-2149-81C7-F64B1AFF7684}" destId="{ED4A9F54-249D-2F4B-928D-9C40E05927C3}" srcOrd="1" destOrd="0" presId="urn:microsoft.com/office/officeart/2005/8/layout/hProcess9"/>
    <dgm:cxn modelId="{C0E51DBE-AC6F-DC40-8CE3-BEE41B4930F9}" type="presParOf" srcId="{ED4A9F54-249D-2F4B-928D-9C40E05927C3}" destId="{87A37918-E45D-954E-8B9D-A8CADB90577F}" srcOrd="0" destOrd="0" presId="urn:microsoft.com/office/officeart/2005/8/layout/hProcess9"/>
    <dgm:cxn modelId="{CF0A9C0A-818F-D142-8B33-A625C0582767}" type="presParOf" srcId="{ED4A9F54-249D-2F4B-928D-9C40E05927C3}" destId="{62585D07-594F-A447-A27D-B2CF38A4335E}" srcOrd="1" destOrd="0" presId="urn:microsoft.com/office/officeart/2005/8/layout/hProcess9"/>
    <dgm:cxn modelId="{51F60457-B9CD-B744-BCCA-12324DFB4DCA}" type="presParOf" srcId="{ED4A9F54-249D-2F4B-928D-9C40E05927C3}" destId="{CDB8EF0A-617F-6545-8750-307CF997B974}" srcOrd="2" destOrd="0" presId="urn:microsoft.com/office/officeart/2005/8/layout/hProcess9"/>
    <dgm:cxn modelId="{7C5D813B-2DAE-BB46-8FD9-89E256C90D12}" type="presParOf" srcId="{ED4A9F54-249D-2F4B-928D-9C40E05927C3}" destId="{2D5FFD64-FD61-0547-B92F-FE348F84357C}" srcOrd="3" destOrd="0" presId="urn:microsoft.com/office/officeart/2005/8/layout/hProcess9"/>
    <dgm:cxn modelId="{39D4EE73-21D3-DE48-A478-063DFB76FD70}" type="presParOf" srcId="{ED4A9F54-249D-2F4B-928D-9C40E05927C3}" destId="{BA782CE4-DF07-5343-813E-7DEA6D086CA8}" srcOrd="4" destOrd="0" presId="urn:microsoft.com/office/officeart/2005/8/layout/hProcess9"/>
    <dgm:cxn modelId="{96907D73-50FD-544B-9E66-C0DA43C79EDB}" type="presParOf" srcId="{ED4A9F54-249D-2F4B-928D-9C40E05927C3}" destId="{B5C21A07-22EB-4B4D-B9E9-D33028DDA89D}" srcOrd="5" destOrd="0" presId="urn:microsoft.com/office/officeart/2005/8/layout/hProcess9"/>
    <dgm:cxn modelId="{88A5B9CE-1199-6845-A9B9-2D21CD5A7322}" type="presParOf" srcId="{ED4A9F54-249D-2F4B-928D-9C40E05927C3}" destId="{3D916870-A890-C448-B4EC-68CA844E4233}" srcOrd="6" destOrd="0" presId="urn:microsoft.com/office/officeart/2005/8/layout/hProcess9"/>
    <dgm:cxn modelId="{37119B0D-FF84-8846-BF50-8FBB2E87086C}" type="presParOf" srcId="{ED4A9F54-249D-2F4B-928D-9C40E05927C3}" destId="{4C0FDC6B-AF58-C94C-977A-4F97CF83FEBA}" srcOrd="7" destOrd="0" presId="urn:microsoft.com/office/officeart/2005/8/layout/hProcess9"/>
    <dgm:cxn modelId="{6851A2B2-DEAE-F542-BEDB-98450F8913BF}" type="presParOf" srcId="{ED4A9F54-249D-2F4B-928D-9C40E05927C3}" destId="{94A49F6D-DC49-7F49-9016-06A03E33AAFA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B22EF-D305-FE48-A7FE-079C3B8B10EB}" type="datetimeFigureOut">
              <a:rPr lang="en-US" smtClean="0"/>
              <a:t>2/20/12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D852B-E74D-4346-B6AC-A14667199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081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FF09A-12FF-D04F-B5F6-6CD8316973ED}" type="datetimeFigureOut">
              <a:rPr lang="en-US" smtClean="0"/>
              <a:t>2/20/12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BA8BA-B25C-EF4E-8753-A6C1CB5A4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130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Citation: Muramatsu, B., &amp; Runyon, J. (2012, February). Open content, open knowledge, open educational resources: The landscape of the future. Presentation at eLearning 2012, Long Beach, CA.</a:t>
            </a:r>
          </a:p>
          <a:p>
            <a:pPr algn="l"/>
            <a:endParaRPr lang="en-US" sz="1200" dirty="0" smtClean="0">
              <a:solidFill>
                <a:schemeClr val="bg1"/>
              </a:solidFill>
              <a:latin typeface="+mn-lt"/>
              <a:ea typeface="ＭＳ Ｐゴシック" charset="0"/>
              <a:cs typeface="Arial" charset="0"/>
            </a:endParaRPr>
          </a:p>
          <a:p>
            <a:pPr algn="l"/>
            <a:r>
              <a:rPr lang="en-US" sz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 charset="0"/>
              </a:rPr>
              <a:t>Unless otherwise specified, this work is licensed under a Creative Commons Attribution 3.0 United States License.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A8BA-B25C-EF4E-8753-A6C1CB5A49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1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A8BA-B25C-EF4E-8753-A6C1CB5A49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90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of the largest collections</a:t>
            </a:r>
            <a:r>
              <a:rPr lang="en-US" baseline="0" dirty="0" smtClean="0"/>
              <a:t> of OERs (aka Creative Commons licensed resources)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A8BA-B25C-EF4E-8753-A6C1CB5A492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59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Did you know that Flickr allows photo sharers to indicate a license?</a:t>
            </a:r>
          </a:p>
          <a:p>
            <a:r>
              <a:rPr lang="en-US" sz="1200" dirty="0" smtClean="0"/>
              <a:t>And that you can search for Creative Commons licensed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3602A-A033-4EE2-AD5B-0E78D5530718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369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A8BA-B25C-EF4E-8753-A6C1CB5A492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59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Citation: Muramatsu, B., &amp; Runyon, J. (2012, February). Open content, open knowledge, open educational resources: The landscape of the future. Presentation at eLearning 2012, Long Beach, CA.</a:t>
            </a:r>
          </a:p>
          <a:p>
            <a:pPr algn="l"/>
            <a:endParaRPr lang="en-US" sz="1200" dirty="0" smtClean="0">
              <a:solidFill>
                <a:schemeClr val="bg1"/>
              </a:solidFill>
              <a:latin typeface="+mn-lt"/>
              <a:ea typeface="ＭＳ Ｐゴシック" charset="0"/>
              <a:cs typeface="Arial" charset="0"/>
            </a:endParaRPr>
          </a:p>
          <a:p>
            <a:pPr algn="l"/>
            <a:r>
              <a:rPr lang="en-US" sz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 charset="0"/>
              </a:rPr>
              <a:t>Unless otherwise specified, this work is licensed under a Creative Commons Attribution 3.0 United States License.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A8BA-B25C-EF4E-8753-A6C1CB5A492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25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419951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5502247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5493103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3487519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5498956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5517618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8FD6BD8-1D1A-914D-A812-D3C5F15A3F6B}" type="datetime1">
              <a:rPr lang="en-US" smtClean="0"/>
              <a:t>2/20/12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14116" y="6589583"/>
            <a:ext cx="7567218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rgbClr val="7F7F7F"/>
                </a:solidFill>
                <a:latin typeface="+mj-lt"/>
                <a:ea typeface="ＭＳ Ｐゴシック" charset="0"/>
                <a:cs typeface="Arial" charset="0"/>
              </a:rPr>
              <a:t>Unless otherwise specified, this work is licensed under a Creative Commons Attribution 3.0 </a:t>
            </a:r>
            <a:r>
              <a:rPr lang="en-US" sz="1250" dirty="0" smtClean="0">
                <a:solidFill>
                  <a:srgbClr val="7F7F7F"/>
                </a:solidFill>
                <a:latin typeface="+mj-lt"/>
                <a:ea typeface="ＭＳ Ｐゴシック" charset="0"/>
                <a:cs typeface="Arial" charset="0"/>
              </a:rPr>
              <a:t>United States License.</a:t>
            </a:r>
            <a:endParaRPr lang="en-US" sz="1250" dirty="0">
              <a:solidFill>
                <a:srgbClr val="7F7F7F"/>
              </a:solidFill>
              <a:latin typeface="+mj-lt"/>
              <a:ea typeface="ＭＳ Ｐゴシック" charset="0"/>
              <a:cs typeface="Arial" charset="0"/>
            </a:endParaRPr>
          </a:p>
        </p:txBody>
      </p:sp>
      <p:pic>
        <p:nvPicPr>
          <p:cNvPr id="13" name="Picture 12" descr="80x1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048" y="6658780"/>
            <a:ext cx="1016000" cy="1905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AFA2-6E56-2249-9BFF-98598BD4882A}" type="datetime1">
              <a:rPr lang="en-US" smtClean="0"/>
              <a:t>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BC48-5B4E-3243-875B-0D9E62609D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D67A9AF-71C5-A74D-A04A-4359D53CBC19}" type="datetime1">
              <a:rPr lang="en-US" smtClean="0"/>
              <a:t>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930BC48-5B4E-3243-875B-0D9E62609D4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1287-25A3-B542-A65A-36372C1CC86D}" type="datetime1">
              <a:rPr lang="en-US" smtClean="0"/>
              <a:t>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30BC48-5B4E-3243-875B-0D9E62609D4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0070B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869F-4854-364E-8359-68B11FF8D53C}" type="datetime1">
              <a:rPr lang="en-US" smtClean="0"/>
              <a:t>2/20/12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120C063-0F5C-784C-97FA-7B43C12FA600}" type="datetime1">
              <a:rPr lang="en-US" smtClean="0"/>
              <a:t>2/20/12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930BC48-5B4E-3243-875B-0D9E62609D4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E6E0927-FC05-9946-929F-FD1368F61BA0}" type="datetime1">
              <a:rPr lang="en-US" smtClean="0"/>
              <a:t>2/20/12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930BC48-5B4E-3243-875B-0D9E62609D4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6B00-0C91-9C48-85B9-E7F69ACF1977}" type="datetime1">
              <a:rPr lang="en-US" smtClean="0"/>
              <a:t>2/20/12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30BC48-5B4E-3243-875B-0D9E62609D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ADFF-C3BD-914F-A096-4A4C3FF21AE9}" type="datetime1">
              <a:rPr lang="en-US" smtClean="0"/>
              <a:t>2/20/12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30BC48-5B4E-3243-875B-0D9E62609D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C2DF-9F52-7C4E-96A0-2FFB791E5D08}" type="datetime1">
              <a:rPr lang="en-US" smtClean="0"/>
              <a:t>2/20/12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30BC48-5B4E-3243-875B-0D9E62609D4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5FC5CFC-8B0E-EF4D-A0E7-9FE52D4BBD42}" type="datetime1">
              <a:rPr lang="en-US" smtClean="0"/>
              <a:t>2/20/12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930BC48-5B4E-3243-875B-0D9E62609D4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D756EBF-3E15-594B-978A-4C9319BAD003}" type="datetime1">
              <a:rPr lang="en-US" smtClean="0"/>
              <a:t>2/20/12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30BC48-5B4E-3243-875B-0D9E62609D4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14116" y="6589583"/>
            <a:ext cx="7567218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ＭＳ Ｐゴシック" charset="0"/>
                <a:cs typeface="Arial" charset="0"/>
              </a:rPr>
              <a:t>Unless otherwise specified, this work is licensed under a Creative Commons Attribution 3.0 </a:t>
            </a:r>
            <a:r>
              <a:rPr lang="en-US" sz="12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ＭＳ Ｐゴシック" charset="0"/>
                <a:cs typeface="Arial" charset="0"/>
              </a:rPr>
              <a:t>United States License.</a:t>
            </a:r>
            <a:endParaRPr lang="en-US" sz="125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ＭＳ Ｐゴシック" charset="0"/>
              <a:cs typeface="Arial" charset="0"/>
            </a:endParaRPr>
          </a:p>
        </p:txBody>
      </p:sp>
      <p:pic>
        <p:nvPicPr>
          <p:cNvPr id="11" name="Picture 10" descr="80x15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048" y="6658780"/>
            <a:ext cx="1016000" cy="190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70B1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hyperlink" Target="http://www.flickr.com/photos/dullhunk/2067747397/" TargetMode="External"/><Relationship Id="rId5" Type="http://schemas.openxmlformats.org/officeDocument/2006/relationships/hyperlink" Target="http://www.flickr.com/photos/_boris/422247038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hyperlink" Target="http://www.flickr.com/photos/mringlein/6289210422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d.gov/technology/netp-2010/open-educational-resources" TargetMode="External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ikieducator.org/OER_timelin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hyperlink" Target="http://www.flickr.com/photos/mag3737/1914076277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" TargetMode="External"/><Relationship Id="rId4" Type="http://schemas.openxmlformats.org/officeDocument/2006/relationships/hyperlink" Target="http://ocw.mit.edu" TargetMode="External"/><Relationship Id="rId5" Type="http://schemas.openxmlformats.org/officeDocument/2006/relationships/hyperlink" Target="http://www.merlot.org" TargetMode="External"/><Relationship Id="rId6" Type="http://schemas.openxmlformats.org/officeDocument/2006/relationships/hyperlink" Target="http://www.oercommons.org" TargetMode="External"/><Relationship Id="rId7" Type="http://schemas.openxmlformats.org/officeDocument/2006/relationships/hyperlink" Target="http://www.opencourselibrary.org" TargetMode="External"/><Relationship Id="rId8" Type="http://schemas.openxmlformats.org/officeDocument/2006/relationships/hyperlink" Target="http://www.wikipedia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cw.mit.edu" TargetMode="External"/><Relationship Id="rId3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erlot.org" TargetMode="External"/><Relationship Id="rId3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ercommons.org" TargetMode="External"/><Relationship Id="rId3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pencourselibrary.org" TargetMode="External"/><Relationship Id="rId3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ikipedia.org" TargetMode="External"/><Relationship Id="rId3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" TargetMode="External"/><Relationship Id="rId4" Type="http://schemas.openxmlformats.org/officeDocument/2006/relationships/hyperlink" Target="http://ocw.mit.edu" TargetMode="External"/><Relationship Id="rId5" Type="http://schemas.openxmlformats.org/officeDocument/2006/relationships/hyperlink" Target="http://www.merlot.org" TargetMode="External"/><Relationship Id="rId6" Type="http://schemas.openxmlformats.org/officeDocument/2006/relationships/hyperlink" Target="http://www.oercommons.org" TargetMode="External"/><Relationship Id="rId7" Type="http://schemas.openxmlformats.org/officeDocument/2006/relationships/hyperlink" Target="http://www.opencourselibrary.org" TargetMode="External"/><Relationship Id="rId8" Type="http://schemas.openxmlformats.org/officeDocument/2006/relationships/hyperlink" Target="http://www.wikipedia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saylor.org" TargetMode="External"/><Relationship Id="rId12" Type="http://schemas.openxmlformats.org/officeDocument/2006/relationships/hyperlink" Target="http://wikieducator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2s.aacc.edu/" TargetMode="External"/><Relationship Id="rId3" Type="http://schemas.openxmlformats.org/officeDocument/2006/relationships/hyperlink" Target="http://www.ck12.org" TargetMode="External"/><Relationship Id="rId4" Type="http://schemas.openxmlformats.org/officeDocument/2006/relationships/hyperlink" Target="http://www.collegeopentextbooks.org" TargetMode="External"/><Relationship Id="rId5" Type="http://schemas.openxmlformats.org/officeDocument/2006/relationships/hyperlink" Target="http://www.oerconsortium.org" TargetMode="External"/><Relationship Id="rId6" Type="http://schemas.openxmlformats.org/officeDocument/2006/relationships/hyperlink" Target="http://www.flatworldknowledge.com" TargetMode="External"/><Relationship Id="rId7" Type="http://schemas.openxmlformats.org/officeDocument/2006/relationships/hyperlink" Target="http://www.project-kaleidoscope.org" TargetMode="External"/><Relationship Id="rId8" Type="http://schemas.openxmlformats.org/officeDocument/2006/relationships/hyperlink" Target="http://ocw.openhighschool.org" TargetMode="External"/><Relationship Id="rId9" Type="http://schemas.openxmlformats.org/officeDocument/2006/relationships/hyperlink" Target="http://www.open.edu/openlearn" TargetMode="External"/><Relationship Id="rId10" Type="http://schemas.openxmlformats.org/officeDocument/2006/relationships/hyperlink" Target="http://www.p2pu.org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mura@mit.edu" TargetMode="External"/><Relationship Id="rId4" Type="http://schemas.openxmlformats.org/officeDocument/2006/relationships/hyperlink" Target="mailto:jmrunyon@aacc.edu" TargetMode="External"/><Relationship Id="rId5" Type="http://schemas.openxmlformats.org/officeDocument/2006/relationships/hyperlink" Target="http://slideshare.net/bmuramatsu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The Landscape of the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Future:</a:t>
            </a:r>
            <a:br>
              <a:rPr lang="en-US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3600" cap="none" dirty="0" smtClean="0">
                <a:solidFill>
                  <a:schemeClr val="bg2">
                    <a:lumMod val="10000"/>
                  </a:schemeClr>
                </a:solidFill>
              </a:rPr>
              <a:t>Open Content, Open Knowledge, Open Educational Resources</a:t>
            </a:r>
            <a:endParaRPr lang="en-US" sz="3600" cap="none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Brandon Muramatsu and Jean Runyon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5484" y="6228552"/>
            <a:ext cx="8218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F7F7F"/>
                </a:solidFill>
              </a:rPr>
              <a:t>Citation: Muramatsu, B., &amp; Runyon, J. (2012, February). Open content, open knowledge, open educational resources: The landscape of the future. Presentation at eLearning 2012, Long Beach, CA.</a:t>
            </a:r>
            <a:endParaRPr lang="en-US" sz="1200" dirty="0">
              <a:solidFill>
                <a:srgbClr val="7F7F7F"/>
              </a:solidFill>
              <a:latin typeface="+mj-lt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60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you define</a:t>
            </a:r>
            <a:br>
              <a:rPr lang="en-US" dirty="0" smtClean="0"/>
            </a:br>
            <a:r>
              <a:rPr lang="en-US" dirty="0" smtClean="0"/>
              <a:t>“Open Educational Resources”?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88470"/>
          </a:xfrm>
        </p:spPr>
        <p:txBody>
          <a:bodyPr>
            <a:normAutofit/>
          </a:bodyPr>
          <a:lstStyle/>
          <a:p>
            <a:r>
              <a:rPr lang="en-US" dirty="0" smtClean="0"/>
              <a:t>More audience participation…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29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OER: l’innovation du jour?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100" dirty="0" smtClean="0"/>
              <a:t>We</a:t>
            </a:r>
            <a:r>
              <a:rPr lang="fr-FR" sz="3100" dirty="0" smtClean="0"/>
              <a:t>’</a:t>
            </a:r>
            <a:r>
              <a:rPr lang="en-US" sz="3100" dirty="0" smtClean="0"/>
              <a:t>re going to talk about OER writ large.</a:t>
            </a:r>
          </a:p>
          <a:p>
            <a:r>
              <a:rPr lang="en-US" sz="3100" dirty="0" smtClean="0"/>
              <a:t>We’re not going to bore you with definitions!</a:t>
            </a:r>
            <a:br>
              <a:rPr lang="en-US" sz="3100" dirty="0" smtClean="0"/>
            </a:br>
            <a:r>
              <a:rPr lang="en-US" sz="3100" dirty="0" smtClean="0"/>
              <a:t>(Well, we’ll try!)</a:t>
            </a:r>
          </a:p>
          <a:p>
            <a:r>
              <a:rPr lang="en-US" sz="3100" dirty="0" smtClean="0"/>
              <a:t>We’re not going to get all religious about OERs!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2067747397_40c888f36f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103" y="3798568"/>
            <a:ext cx="3628909" cy="2721682"/>
          </a:xfrm>
          <a:prstGeom prst="rect">
            <a:avLst/>
          </a:prstGeom>
        </p:spPr>
      </p:pic>
      <p:pic>
        <p:nvPicPr>
          <p:cNvPr id="7" name="Picture 6" descr="flickr-_boris-422247038_0064632d63_o-no-lo-yes-oer-cropp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56" y="3798568"/>
            <a:ext cx="3472491" cy="2721682"/>
          </a:xfrm>
          <a:prstGeom prst="rect">
            <a:avLst/>
          </a:prstGeom>
        </p:spPr>
      </p:pic>
      <p:sp>
        <p:nvSpPr>
          <p:cNvPr id="8" name="&quot;No&quot; Symbol 7"/>
          <p:cNvSpPr/>
          <p:nvPr/>
        </p:nvSpPr>
        <p:spPr>
          <a:xfrm>
            <a:off x="5269539" y="3798568"/>
            <a:ext cx="2800636" cy="2800636"/>
          </a:xfrm>
          <a:prstGeom prst="noSmoking">
            <a:avLst/>
          </a:prstGeom>
          <a:solidFill>
            <a:srgbClr val="FF0000">
              <a:alpha val="50000"/>
            </a:srgbClr>
          </a:solidFill>
          <a:ln w="63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7385628" y="5344712"/>
            <a:ext cx="2367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Photo: Flickr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@dullhunk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cc-by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3025880" y="5193732"/>
            <a:ext cx="2561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Photo: Flickr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@_boris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cc-by-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nc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71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Think of OER as a Starting a </a:t>
            </a:r>
            <a:r>
              <a:rPr lang="en-US" dirty="0"/>
              <a:t>C</a:t>
            </a:r>
            <a:r>
              <a:rPr lang="en-US" dirty="0" smtClean="0"/>
              <a:t>onversation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 conversation about teaching, crafting courses, &amp; sharing course materials</a:t>
            </a:r>
          </a:p>
          <a:p>
            <a:r>
              <a:rPr lang="en-US" sz="3100" dirty="0" smtClean="0"/>
              <a:t>A conversation about collaborating with peers and even students</a:t>
            </a:r>
          </a:p>
          <a:p>
            <a:endParaRPr lang="en-US" sz="3100" dirty="0"/>
          </a:p>
          <a:p>
            <a:pPr marL="0" indent="0">
              <a:buNone/>
            </a:pPr>
            <a:r>
              <a:rPr lang="en-US" sz="3100" dirty="0" smtClean="0"/>
              <a:t>This doesn’t sound like it’s specific to OERs does it?</a:t>
            </a:r>
            <a:br>
              <a:rPr lang="en-US" sz="3100" dirty="0" smtClean="0"/>
            </a:br>
            <a:r>
              <a:rPr lang="en-US" sz="3100" dirty="0" smtClean="0"/>
              <a:t>And, you’re probably already using OERs!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404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Poll: Do you (or your faculty)…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Talk about courses with peers?</a:t>
            </a:r>
          </a:p>
          <a:p>
            <a:r>
              <a:rPr lang="en-US" sz="3200" dirty="0" smtClean="0"/>
              <a:t>Borrow course materials, teaching techniques, sources?</a:t>
            </a:r>
          </a:p>
          <a:p>
            <a:r>
              <a:rPr lang="en-US" sz="3200" dirty="0" smtClean="0"/>
              <a:t>Share materials back with your peers?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51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At it’s heart, OER is about doing these sorts of things!</a:t>
            </a:r>
          </a:p>
          <a:p>
            <a:r>
              <a:rPr lang="en-US" sz="3200" dirty="0" smtClean="0"/>
              <a:t>And, it’s about encouraging </a:t>
            </a:r>
            <a:r>
              <a:rPr lang="en-US" sz="3200" b="1" u="sng" dirty="0" smtClean="0">
                <a:solidFill>
                  <a:srgbClr val="FF6600"/>
                </a:solidFill>
              </a:rPr>
              <a:t>sharing</a:t>
            </a:r>
            <a:r>
              <a:rPr lang="en-US" sz="3200" dirty="0" smtClean="0">
                <a:solidFill>
                  <a:srgbClr val="FF6600"/>
                </a:solidFill>
              </a:rPr>
              <a:t> </a:t>
            </a:r>
            <a:r>
              <a:rPr lang="en-US" sz="3200" dirty="0" smtClean="0"/>
              <a:t>of materials and practices…</a:t>
            </a:r>
          </a:p>
          <a:p>
            <a:r>
              <a:rPr lang="en-US" sz="3200" dirty="0" smtClean="0"/>
              <a:t>And, it’s </a:t>
            </a:r>
            <a:r>
              <a:rPr lang="en-US" sz="3200" b="1" u="sng" dirty="0">
                <a:solidFill>
                  <a:srgbClr val="FF6600"/>
                </a:solidFill>
              </a:rPr>
              <a:t>clearly communicating what </a:t>
            </a:r>
            <a:r>
              <a:rPr lang="en-US" sz="3200" b="1" u="sng" dirty="0" smtClean="0">
                <a:solidFill>
                  <a:srgbClr val="FF6600"/>
                </a:solidFill>
              </a:rPr>
              <a:t>others are allowed to do with the materials</a:t>
            </a:r>
            <a:r>
              <a:rPr lang="en-US" sz="3200" dirty="0" smtClean="0"/>
              <a:t>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OER is all of these things!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45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Ok, let’s get a bit more formal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flickr-mringlein-6289210422_8e2c682bb4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092" y="1600200"/>
            <a:ext cx="6835264" cy="45590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18186" y="6373636"/>
            <a:ext cx="2825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Photo: Flickr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@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mringlein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cc-by-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nc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nd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301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Recall…OER: A Definition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/>
              <a:t>	</a:t>
            </a:r>
            <a:r>
              <a:rPr lang="en-US" sz="2800" b="1" i="1" u="sng" dirty="0" smtClean="0">
                <a:solidFill>
                  <a:srgbClr val="FF6600"/>
                </a:solidFill>
              </a:rPr>
              <a:t>OER</a:t>
            </a:r>
            <a:r>
              <a:rPr lang="en-US" sz="2800" i="1" dirty="0" smtClean="0"/>
              <a:t> are teaching, learning, and research resources that reside in the public domain or have been </a:t>
            </a:r>
            <a:r>
              <a:rPr lang="en-US" sz="2800" b="1" i="1" u="sng" dirty="0" smtClean="0">
                <a:solidFill>
                  <a:srgbClr val="FF6600"/>
                </a:solidFill>
              </a:rPr>
              <a:t>released</a:t>
            </a:r>
            <a:r>
              <a:rPr lang="en-US" sz="2800" i="1" dirty="0" smtClean="0">
                <a:solidFill>
                  <a:srgbClr val="FF6600"/>
                </a:solidFill>
              </a:rPr>
              <a:t> </a:t>
            </a:r>
            <a:r>
              <a:rPr lang="en-US" sz="2800" i="1" dirty="0" smtClean="0"/>
              <a:t>under an intellectual property license that </a:t>
            </a:r>
            <a:r>
              <a:rPr lang="en-US" sz="2800" b="1" i="1" u="sng" dirty="0" smtClean="0">
                <a:solidFill>
                  <a:srgbClr val="FF6600"/>
                </a:solidFill>
              </a:rPr>
              <a:t>permits their free use or re-purposing by others</a:t>
            </a:r>
            <a:r>
              <a:rPr lang="en-US" sz="2800" i="1" dirty="0" smtClean="0"/>
              <a:t>. Open educational resources include full courses, course materials, modules, textbooks, streaming videos, tests, software, and any other tools, materials, or techniques used to support access to knowledge.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616316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7F7F7F"/>
                </a:solidFill>
              </a:rPr>
              <a:t>Atkins, Daniel E</a:t>
            </a:r>
            <a:r>
              <a:rPr lang="en-US" sz="1400" dirty="0" smtClean="0">
                <a:solidFill>
                  <a:srgbClr val="7F7F7F"/>
                </a:solidFill>
              </a:rPr>
              <a:t>., </a:t>
            </a:r>
            <a:r>
              <a:rPr lang="en-US" sz="1400" dirty="0">
                <a:solidFill>
                  <a:srgbClr val="7F7F7F"/>
                </a:solidFill>
              </a:rPr>
              <a:t>John </a:t>
            </a:r>
            <a:r>
              <a:rPr lang="en-US" sz="1400" dirty="0" err="1">
                <a:solidFill>
                  <a:srgbClr val="7F7F7F"/>
                </a:solidFill>
              </a:rPr>
              <a:t>Seely</a:t>
            </a:r>
            <a:r>
              <a:rPr lang="en-US" sz="1400" dirty="0">
                <a:solidFill>
                  <a:srgbClr val="7F7F7F"/>
                </a:solidFill>
              </a:rPr>
              <a:t> Brown, Allen L. </a:t>
            </a:r>
            <a:r>
              <a:rPr lang="en-US" sz="1400" dirty="0" smtClean="0">
                <a:solidFill>
                  <a:srgbClr val="7F7F7F"/>
                </a:solidFill>
              </a:rPr>
              <a:t>Hammond. </a:t>
            </a:r>
            <a:r>
              <a:rPr lang="en-US" sz="1400" dirty="0">
                <a:solidFill>
                  <a:srgbClr val="7F7F7F"/>
                </a:solidFill>
              </a:rPr>
              <a:t>(2007-02). </a:t>
            </a:r>
            <a:r>
              <a:rPr lang="en-US" sz="1400" dirty="0" smtClean="0">
                <a:solidFill>
                  <a:srgbClr val="7F7F7F"/>
                </a:solidFill>
              </a:rPr>
              <a:t>“A </a:t>
            </a:r>
            <a:r>
              <a:rPr lang="en-US" sz="1400" dirty="0">
                <a:solidFill>
                  <a:srgbClr val="7F7F7F"/>
                </a:solidFill>
              </a:rPr>
              <a:t>Review of Open Educational Resources (OER) Movement: Achievements, Challenges, and New Opportunities.” Menlo Park, CA: The William and Flora Hewlett Foundation. p. 4.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16</a:t>
            </a:fld>
            <a:endParaRPr lang="en-US"/>
          </a:p>
        </p:txBody>
      </p:sp>
      <p:sp>
        <p:nvSpPr>
          <p:cNvPr id="5" name="Curved Left Arrow 4"/>
          <p:cNvSpPr/>
          <p:nvPr/>
        </p:nvSpPr>
        <p:spPr>
          <a:xfrm flipV="1">
            <a:off x="8228587" y="2364245"/>
            <a:ext cx="689093" cy="2877624"/>
          </a:xfrm>
          <a:prstGeom prst="curvedLef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2817" y="4945723"/>
            <a:ext cx="3242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6600"/>
                </a:solidFill>
              </a:rPr>
              <a:t>The resource is available for others to use</a:t>
            </a:r>
            <a:endParaRPr lang="en-US" sz="22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78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Department of Education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3200" i="1" dirty="0" smtClean="0"/>
              <a:t>	Open Educational Resources (OER) are an important element of an infrastructure for learning</a:t>
            </a:r>
            <a:r>
              <a:rPr lang="en-US" sz="3200" i="1" dirty="0"/>
              <a:t>.</a:t>
            </a:r>
            <a:endParaRPr lang="en-US" sz="3200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" y="61517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Department of Education. (2010). National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Education Technology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Plan: Transforming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American Education: Learning Powered by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Technology. </a:t>
            </a:r>
            <a:r>
              <a:rPr lang="en-US" sz="1400" dirty="0">
                <a:hlinkClick r:id="rId2"/>
              </a:rPr>
              <a:t>http://www.ed.gov/technology/netp-2010/open-educational-</a:t>
            </a:r>
            <a:r>
              <a:rPr lang="en-US" sz="1400" dirty="0" smtClean="0">
                <a:hlinkClick r:id="rId2"/>
              </a:rPr>
              <a:t>resources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 descr="netp2010-execsumm_Page_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22" y="2658105"/>
            <a:ext cx="2656555" cy="343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22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OERs are a part of Open Education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OERs focus on resources</a:t>
            </a:r>
          </a:p>
          <a:p>
            <a:pPr lvl="1"/>
            <a:r>
              <a:rPr lang="en-US" dirty="0" smtClean="0"/>
              <a:t>They have been getting a lot of attention at the federal and state levels</a:t>
            </a:r>
          </a:p>
          <a:p>
            <a:pPr lvl="1"/>
            <a:r>
              <a:rPr lang="en-US" dirty="0" smtClean="0"/>
              <a:t>They are </a:t>
            </a:r>
            <a:r>
              <a:rPr lang="en-US" dirty="0"/>
              <a:t>p</a:t>
            </a:r>
            <a:r>
              <a:rPr lang="en-US" dirty="0" smtClean="0"/>
              <a:t>rimarily course materials and open textbooks</a:t>
            </a:r>
          </a:p>
          <a:p>
            <a:r>
              <a:rPr lang="en-US" dirty="0" smtClean="0"/>
              <a:t>Open Education is the bigger concept</a:t>
            </a:r>
          </a:p>
          <a:p>
            <a:pPr lvl="1"/>
            <a:r>
              <a:rPr lang="en-US" dirty="0" smtClean="0"/>
              <a:t>Sharing, availability and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78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Selected Open Education Timeline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Left-Right Arrow 4"/>
          <p:cNvSpPr/>
          <p:nvPr/>
        </p:nvSpPr>
        <p:spPr>
          <a:xfrm>
            <a:off x="612648" y="3505200"/>
            <a:ext cx="8153400" cy="304800"/>
          </a:xfrm>
          <a:prstGeom prst="leftRightArrow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1429" y="2662864"/>
            <a:ext cx="1476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“Open Content”</a:t>
            </a:r>
          </a:p>
          <a:p>
            <a:pPr algn="ctr"/>
            <a:r>
              <a:rPr lang="en-US" sz="1600" dirty="0" smtClean="0"/>
              <a:t>David Wiley</a:t>
            </a:r>
          </a:p>
          <a:p>
            <a:pPr algn="ctr"/>
            <a:r>
              <a:rPr lang="en-US" sz="1600" dirty="0" smtClean="0"/>
              <a:t>1998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997008" y="3946399"/>
            <a:ext cx="20313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2001</a:t>
            </a:r>
          </a:p>
          <a:p>
            <a:pPr algn="ctr"/>
            <a:r>
              <a:rPr lang="en-US" sz="1600" dirty="0" smtClean="0"/>
              <a:t>Wikipedia</a:t>
            </a:r>
          </a:p>
          <a:p>
            <a:pPr algn="ctr"/>
            <a:r>
              <a:rPr lang="en-US" sz="1600" dirty="0" smtClean="0"/>
              <a:t>Creative Commons</a:t>
            </a:r>
          </a:p>
          <a:p>
            <a:pPr algn="ctr"/>
            <a:r>
              <a:rPr lang="en-US" sz="1600" dirty="0" smtClean="0"/>
              <a:t>MIT </a:t>
            </a:r>
            <a:r>
              <a:rPr lang="en-US" sz="1600" dirty="0" err="1" smtClean="0"/>
              <a:t>OpenCourseWare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634102" y="2403214"/>
            <a:ext cx="18156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“Open Educational</a:t>
            </a:r>
          </a:p>
          <a:p>
            <a:pPr algn="ctr"/>
            <a:r>
              <a:rPr lang="en-US" sz="1600" b="1" dirty="0" smtClean="0"/>
              <a:t>Resources”</a:t>
            </a:r>
          </a:p>
          <a:p>
            <a:pPr algn="ctr"/>
            <a:r>
              <a:rPr lang="en-US" sz="1600" dirty="0" smtClean="0"/>
              <a:t>Coined By UNESCO</a:t>
            </a:r>
          </a:p>
          <a:p>
            <a:pPr algn="ctr"/>
            <a:r>
              <a:rPr lang="en-US" sz="1600" dirty="0" smtClean="0"/>
              <a:t>2002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49936" y="2662864"/>
            <a:ext cx="14921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Open University</a:t>
            </a:r>
          </a:p>
          <a:p>
            <a:pPr algn="ctr"/>
            <a:r>
              <a:rPr lang="en-US" sz="1600" dirty="0" err="1" smtClean="0"/>
              <a:t>OpenLearn</a:t>
            </a:r>
            <a:endParaRPr lang="en-US" sz="1600" dirty="0" smtClean="0"/>
          </a:p>
          <a:p>
            <a:pPr algn="ctr"/>
            <a:r>
              <a:rPr lang="en-US" sz="1600" dirty="0" smtClean="0"/>
              <a:t>2006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4723" y="3946399"/>
            <a:ext cx="23363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2009</a:t>
            </a:r>
          </a:p>
          <a:p>
            <a:pPr algn="ctr"/>
            <a:r>
              <a:rPr lang="en-US" sz="1600" dirty="0" smtClean="0"/>
              <a:t>Open High School of Utah</a:t>
            </a:r>
          </a:p>
          <a:p>
            <a:pPr algn="ctr"/>
            <a:r>
              <a:rPr lang="en-US" sz="1600" dirty="0" smtClean="0"/>
              <a:t>University of the People</a:t>
            </a:r>
          </a:p>
          <a:p>
            <a:pPr algn="ctr"/>
            <a:r>
              <a:rPr lang="en-US" sz="1600" b="1" dirty="0" smtClean="0"/>
              <a:t>College Open Textbooks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80275" y="2405356"/>
            <a:ext cx="19800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OpenCourseWare</a:t>
            </a:r>
            <a:endParaRPr lang="en-US" sz="1600" dirty="0" smtClean="0"/>
          </a:p>
          <a:p>
            <a:pPr algn="ctr"/>
            <a:r>
              <a:rPr lang="en-US" sz="1600" dirty="0" smtClean="0"/>
              <a:t>Consortium</a:t>
            </a:r>
          </a:p>
          <a:p>
            <a:pPr algn="ctr"/>
            <a:r>
              <a:rPr lang="en-US" sz="1600" dirty="0" err="1" smtClean="0"/>
              <a:t>FlatWorld</a:t>
            </a:r>
            <a:r>
              <a:rPr lang="en-US" sz="1600" dirty="0" smtClean="0"/>
              <a:t> Knowledge</a:t>
            </a:r>
          </a:p>
          <a:p>
            <a:pPr algn="ctr"/>
            <a:r>
              <a:rPr lang="en-US" sz="1600" dirty="0" smtClean="0"/>
              <a:t>2008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0805" y="3945016"/>
            <a:ext cx="24032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2000s</a:t>
            </a:r>
          </a:p>
          <a:p>
            <a:pPr algn="ctr"/>
            <a:r>
              <a:rPr lang="en-US" sz="1600" b="1" dirty="0" smtClean="0"/>
              <a:t>William and Flora Hewlett</a:t>
            </a:r>
          </a:p>
          <a:p>
            <a:pPr algn="ctr"/>
            <a:r>
              <a:rPr lang="en-US" sz="1600" b="1" dirty="0" smtClean="0"/>
              <a:t>Foundation</a:t>
            </a:r>
          </a:p>
          <a:p>
            <a:pPr algn="ctr"/>
            <a:r>
              <a:rPr lang="en-US" sz="1600" dirty="0" smtClean="0"/>
              <a:t>Support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222220" y="2656521"/>
            <a:ext cx="1954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Open Course Library</a:t>
            </a:r>
          </a:p>
          <a:p>
            <a:pPr algn="ctr"/>
            <a:r>
              <a:rPr lang="en-US" sz="1600" dirty="0" err="1" smtClean="0"/>
              <a:t>MITx</a:t>
            </a:r>
            <a:endParaRPr lang="en-US" sz="1600" dirty="0" smtClean="0"/>
          </a:p>
          <a:p>
            <a:pPr algn="ctr"/>
            <a:r>
              <a:rPr lang="en-US" sz="1600" dirty="0" smtClean="0"/>
              <a:t>2011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8082" y="3946399"/>
            <a:ext cx="15954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2007</a:t>
            </a:r>
          </a:p>
          <a:p>
            <a:pPr algn="ctr"/>
            <a:r>
              <a:rPr lang="en-US" sz="1600" b="1" dirty="0" smtClean="0"/>
              <a:t>Community</a:t>
            </a:r>
            <a:br>
              <a:rPr lang="en-US" sz="1600" b="1" dirty="0" smtClean="0"/>
            </a:br>
            <a:r>
              <a:rPr lang="en-US" sz="1600" b="1" dirty="0" smtClean="0"/>
              <a:t>College</a:t>
            </a:r>
            <a:br>
              <a:rPr lang="en-US" sz="1600" b="1" dirty="0" smtClean="0"/>
            </a:br>
            <a:r>
              <a:rPr lang="en-US" sz="1600" b="1" dirty="0" smtClean="0"/>
              <a:t>OER Consortium</a:t>
            </a:r>
          </a:p>
          <a:p>
            <a:pPr algn="ctr"/>
            <a:r>
              <a:rPr lang="en-US" sz="1600" dirty="0"/>
              <a:t>Cape Town</a:t>
            </a:r>
          </a:p>
          <a:p>
            <a:pPr algn="ctr"/>
            <a:r>
              <a:rPr lang="en-US" sz="1600" dirty="0" smtClean="0"/>
              <a:t>Declaration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" y="634757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7F7F7F"/>
                </a:solidFill>
              </a:rPr>
              <a:t>Source: </a:t>
            </a:r>
            <a:r>
              <a:rPr lang="en-US" sz="1400" dirty="0" err="1" smtClean="0">
                <a:solidFill>
                  <a:srgbClr val="7F7F7F"/>
                </a:solidFill>
              </a:rPr>
              <a:t>WikiEducator</a:t>
            </a:r>
            <a:r>
              <a:rPr lang="en-US" sz="1400" dirty="0" smtClean="0">
                <a:solidFill>
                  <a:srgbClr val="7F7F7F"/>
                </a:solidFill>
              </a:rPr>
              <a:t>. (2012). OER Timeline</a:t>
            </a:r>
            <a:r>
              <a:rPr lang="en-US" sz="1400" dirty="0">
                <a:solidFill>
                  <a:srgbClr val="7F7F7F"/>
                </a:solidFill>
              </a:rPr>
              <a:t>. </a:t>
            </a:r>
            <a:r>
              <a:rPr lang="en-US" sz="1400" dirty="0">
                <a:solidFill>
                  <a:srgbClr val="7F7F7F"/>
                </a:solidFill>
                <a:hlinkClick r:id="rId2"/>
              </a:rPr>
              <a:t>http://wikieducator.org/</a:t>
            </a:r>
            <a:r>
              <a:rPr lang="en-US" sz="1400" dirty="0" smtClean="0">
                <a:solidFill>
                  <a:srgbClr val="7F7F7F"/>
                </a:solidFill>
                <a:hlinkClick r:id="rId2"/>
              </a:rPr>
              <a:t>OER_timeline</a:t>
            </a:r>
            <a:r>
              <a:rPr lang="en-US" sz="1400" dirty="0" smtClean="0">
                <a:solidFill>
                  <a:srgbClr val="7F7F7F"/>
                </a:solidFill>
              </a:rPr>
              <a:t> </a:t>
            </a:r>
            <a:endParaRPr lang="en-US" sz="1400" dirty="0">
              <a:solidFill>
                <a:srgbClr val="7F7F7F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19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20692" y="3936214"/>
            <a:ext cx="10957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1999</a:t>
            </a:r>
            <a:br>
              <a:rPr lang="en-US" sz="1600" dirty="0" smtClean="0"/>
            </a:br>
            <a:r>
              <a:rPr lang="en-US" sz="1600" dirty="0" err="1" smtClean="0"/>
              <a:t>Connexions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34438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Open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flickr-mag3737-1914076277_059bddaa68_b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667" y="1654"/>
            <a:ext cx="6858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74668" y="13432"/>
            <a:ext cx="369332" cy="206785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Arial"/>
                <a:cs typeface="Arial"/>
              </a:rPr>
              <a:t>Flickr </a:t>
            </a:r>
            <a:r>
              <a:rPr lang="en-US" sz="1200" dirty="0" smtClean="0">
                <a:solidFill>
                  <a:schemeClr val="bg2"/>
                </a:solidFill>
                <a:latin typeface="Arial"/>
                <a:cs typeface="Arial"/>
                <a:hlinkClick r:id="rId3"/>
              </a:rPr>
              <a:t>@mag3737</a:t>
            </a:r>
            <a:r>
              <a:rPr lang="en-US" sz="1200" dirty="0" smtClean="0">
                <a:solidFill>
                  <a:schemeClr val="bg2"/>
                </a:solidFill>
                <a:latin typeface="Arial"/>
                <a:cs typeface="Arial"/>
              </a:rPr>
              <a:t> cc-</a:t>
            </a:r>
            <a:r>
              <a:rPr lang="en-US" sz="1200" dirty="0" smtClean="0">
                <a:solidFill>
                  <a:schemeClr val="bg2"/>
                </a:solidFill>
                <a:cs typeface="Arial"/>
              </a:rPr>
              <a:t>by-</a:t>
            </a:r>
            <a:r>
              <a:rPr lang="en-US" sz="1200" dirty="0" err="1" smtClean="0">
                <a:solidFill>
                  <a:schemeClr val="bg2"/>
                </a:solidFill>
                <a:cs typeface="Arial"/>
              </a:rPr>
              <a:t>nc</a:t>
            </a:r>
            <a:r>
              <a:rPr lang="en-US" sz="1200" dirty="0" smtClean="0">
                <a:solidFill>
                  <a:schemeClr val="bg2"/>
                </a:solidFill>
                <a:cs typeface="Arial"/>
              </a:rPr>
              <a:t>-</a:t>
            </a:r>
            <a:r>
              <a:rPr lang="en-US" sz="1200" dirty="0" err="1" smtClean="0">
                <a:solidFill>
                  <a:schemeClr val="bg2"/>
                </a:solidFill>
                <a:cs typeface="Arial"/>
              </a:rPr>
              <a:t>sa</a:t>
            </a:r>
            <a:endParaRPr lang="en-US" sz="1200" dirty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6488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Importance of Open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What’s the big deal about Open?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95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Open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E8079A4-7AA8-4A4F-87E2-7781EC5097D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911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Potential for…</a:t>
            </a:r>
          </a:p>
          <a:p>
            <a:r>
              <a:rPr lang="en-US" dirty="0"/>
              <a:t>Reclaiming control</a:t>
            </a:r>
          </a:p>
          <a:p>
            <a:pPr lvl="1"/>
            <a:r>
              <a:rPr lang="en-US" dirty="0"/>
              <a:t>From publishers, from static </a:t>
            </a:r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Enabling flexibility to mix and match</a:t>
            </a:r>
            <a:endParaRPr lang="en-US" dirty="0"/>
          </a:p>
          <a:p>
            <a:r>
              <a:rPr lang="en-US" dirty="0"/>
              <a:t>Changing the nature of the educational experience</a:t>
            </a:r>
          </a:p>
          <a:p>
            <a:pPr lvl="1"/>
            <a:r>
              <a:rPr lang="en-US" dirty="0" smtClean="0"/>
              <a:t>Smaller chunks, focused objectives</a:t>
            </a:r>
          </a:p>
          <a:p>
            <a:pPr lvl="1"/>
            <a:r>
              <a:rPr lang="en-US" dirty="0" smtClean="0"/>
              <a:t>MOOCs</a:t>
            </a:r>
            <a:r>
              <a:rPr lang="en-US" dirty="0"/>
              <a:t>, alternate </a:t>
            </a:r>
            <a:r>
              <a:rPr lang="en-US" dirty="0" smtClean="0"/>
              <a:t>credentialing</a:t>
            </a:r>
          </a:p>
          <a:p>
            <a:r>
              <a:rPr lang="en-US" dirty="0" smtClean="0"/>
              <a:t>Reigning in costs without sacrificing quality or access</a:t>
            </a:r>
          </a:p>
          <a:p>
            <a:pPr lvl="1"/>
            <a:r>
              <a:rPr lang="en-US" dirty="0" smtClean="0"/>
              <a:t>Student and institutional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147795" y="1600199"/>
            <a:ext cx="28914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6600"/>
                </a:solidFill>
              </a:rPr>
              <a:t>Open is a means to an end: Improved learning and performance</a:t>
            </a:r>
            <a:endParaRPr lang="en-US" sz="22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90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Adding a license to your resource…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Key mechanic of Open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64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Poll: When borrowing resources…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Do you look at the license or terms of use?</a:t>
            </a:r>
          </a:p>
          <a:p>
            <a:r>
              <a:rPr lang="en-US" sz="3200" dirty="0" smtClean="0"/>
              <a:t>Do you provide attribution for those resources?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47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are you allowed to do?</a:t>
            </a:r>
            <a:br>
              <a:rPr lang="en-US" sz="3600" dirty="0" smtClean="0"/>
            </a:br>
            <a:r>
              <a:rPr lang="en-US" sz="3600" dirty="0" smtClean="0"/>
              <a:t>What might you allow others?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/>
              <a:t>Instead of “All Rights Reserved”</a:t>
            </a:r>
          </a:p>
          <a:p>
            <a:pPr lvl="1"/>
            <a:r>
              <a:rPr lang="en-US" sz="2800" dirty="0"/>
              <a:t>Can someone else use </a:t>
            </a:r>
            <a:r>
              <a:rPr lang="en-US" sz="2800" dirty="0" smtClean="0"/>
              <a:t>the materials</a:t>
            </a:r>
            <a:r>
              <a:rPr lang="en-US" sz="2800" dirty="0"/>
              <a:t>?</a:t>
            </a:r>
          </a:p>
          <a:p>
            <a:pPr lvl="1"/>
            <a:r>
              <a:rPr lang="en-US" sz="2800" dirty="0"/>
              <a:t>Can someone build upon or modify </a:t>
            </a:r>
            <a:r>
              <a:rPr lang="en-US" sz="2800" dirty="0" smtClean="0"/>
              <a:t>the materials</a:t>
            </a:r>
            <a:r>
              <a:rPr lang="en-US" sz="2800" dirty="0"/>
              <a:t>? </a:t>
            </a:r>
          </a:p>
          <a:p>
            <a:pPr lvl="1"/>
            <a:r>
              <a:rPr lang="en-US" sz="2800" dirty="0"/>
              <a:t>Can they use those materials commercially?</a:t>
            </a:r>
          </a:p>
          <a:p>
            <a:pPr lvl="1"/>
            <a:r>
              <a:rPr lang="en-US" sz="2800" dirty="0"/>
              <a:t>Do they have to share any materials they develop the same way </a:t>
            </a:r>
            <a:r>
              <a:rPr lang="en-US" sz="2800" dirty="0" smtClean="0"/>
              <a:t>the materials were originally shared?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Do </a:t>
            </a:r>
            <a:r>
              <a:rPr lang="en-US" sz="3200" dirty="0"/>
              <a:t>these sound familiar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08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Recall…OER: A Definition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/>
              <a:t>	</a:t>
            </a:r>
            <a:r>
              <a:rPr lang="en-US" sz="2800" b="1" i="1" u="sng" dirty="0" smtClean="0">
                <a:solidFill>
                  <a:srgbClr val="FF6600"/>
                </a:solidFill>
              </a:rPr>
              <a:t>OER</a:t>
            </a:r>
            <a:r>
              <a:rPr lang="en-US" sz="2800" i="1" dirty="0" smtClean="0"/>
              <a:t> are teaching, learning, and research resources that reside in the public domain or have been </a:t>
            </a:r>
            <a:r>
              <a:rPr lang="en-US" sz="2800" b="1" i="1" u="sng" dirty="0" smtClean="0">
                <a:solidFill>
                  <a:srgbClr val="FF6600"/>
                </a:solidFill>
              </a:rPr>
              <a:t>released</a:t>
            </a:r>
            <a:r>
              <a:rPr lang="en-US" sz="2800" i="1" dirty="0" smtClean="0">
                <a:solidFill>
                  <a:srgbClr val="FF6600"/>
                </a:solidFill>
              </a:rPr>
              <a:t> </a:t>
            </a:r>
            <a:r>
              <a:rPr lang="en-US" sz="2800" i="1" dirty="0" smtClean="0"/>
              <a:t>under an intellectual property license that </a:t>
            </a:r>
            <a:r>
              <a:rPr lang="en-US" sz="2800" b="1" i="1" u="sng" dirty="0" smtClean="0">
                <a:solidFill>
                  <a:srgbClr val="FF6600"/>
                </a:solidFill>
              </a:rPr>
              <a:t>permits their free use or re-purposing by others</a:t>
            </a:r>
            <a:r>
              <a:rPr lang="en-US" sz="2800" i="1" dirty="0" smtClean="0"/>
              <a:t>. Open educational resources include full courses, course materials, modules, textbooks, streaming videos, tests, software, and any other tools, materials, or techniques used to support access to knowledge.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616316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7F7F7F"/>
                </a:solidFill>
              </a:rPr>
              <a:t>Atkins, Daniel E</a:t>
            </a:r>
            <a:r>
              <a:rPr lang="en-US" sz="1400" dirty="0" smtClean="0">
                <a:solidFill>
                  <a:srgbClr val="7F7F7F"/>
                </a:solidFill>
              </a:rPr>
              <a:t>., </a:t>
            </a:r>
            <a:r>
              <a:rPr lang="en-US" sz="1400" dirty="0">
                <a:solidFill>
                  <a:srgbClr val="7F7F7F"/>
                </a:solidFill>
              </a:rPr>
              <a:t>John </a:t>
            </a:r>
            <a:r>
              <a:rPr lang="en-US" sz="1400" dirty="0" err="1">
                <a:solidFill>
                  <a:srgbClr val="7F7F7F"/>
                </a:solidFill>
              </a:rPr>
              <a:t>Seely</a:t>
            </a:r>
            <a:r>
              <a:rPr lang="en-US" sz="1400" dirty="0">
                <a:solidFill>
                  <a:srgbClr val="7F7F7F"/>
                </a:solidFill>
              </a:rPr>
              <a:t> Brown, Allen L. </a:t>
            </a:r>
            <a:r>
              <a:rPr lang="en-US" sz="1400" dirty="0" smtClean="0">
                <a:solidFill>
                  <a:srgbClr val="7F7F7F"/>
                </a:solidFill>
              </a:rPr>
              <a:t>Hammond. </a:t>
            </a:r>
            <a:r>
              <a:rPr lang="en-US" sz="1400" dirty="0">
                <a:solidFill>
                  <a:srgbClr val="7F7F7F"/>
                </a:solidFill>
              </a:rPr>
              <a:t>(2007-02). </a:t>
            </a:r>
            <a:r>
              <a:rPr lang="en-US" sz="1400" dirty="0" smtClean="0">
                <a:solidFill>
                  <a:srgbClr val="7F7F7F"/>
                </a:solidFill>
              </a:rPr>
              <a:t>“A </a:t>
            </a:r>
            <a:r>
              <a:rPr lang="en-US" sz="1400" dirty="0">
                <a:solidFill>
                  <a:srgbClr val="7F7F7F"/>
                </a:solidFill>
              </a:rPr>
              <a:t>Review of Open Educational Resources (OER) Movement: Achievements, Challenges, and New Opportunities.” Menlo Park, CA: The William and Flora Hewlett Foundation. p. 4.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25</a:t>
            </a:fld>
            <a:endParaRPr lang="en-US"/>
          </a:p>
        </p:txBody>
      </p:sp>
      <p:sp>
        <p:nvSpPr>
          <p:cNvPr id="5" name="Curved Left Arrow 4"/>
          <p:cNvSpPr/>
          <p:nvPr/>
        </p:nvSpPr>
        <p:spPr>
          <a:xfrm flipV="1">
            <a:off x="8228587" y="2364245"/>
            <a:ext cx="689093" cy="2877624"/>
          </a:xfrm>
          <a:prstGeom prst="curvedLef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2817" y="4945723"/>
            <a:ext cx="3242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6600"/>
                </a:solidFill>
              </a:rPr>
              <a:t>The resource is available to others to use</a:t>
            </a:r>
            <a:endParaRPr lang="en-US" sz="22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35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Creative Commons: Enabling OER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shot-creative-comm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857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87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A </a:t>
            </a:r>
            <a:r>
              <a:rPr lang="en-US" sz="2400" dirty="0"/>
              <a:t>“standard” way providing permissions to your </a:t>
            </a:r>
            <a:r>
              <a:rPr lang="en-US" sz="2400" dirty="0" smtClean="0"/>
              <a:t>work</a:t>
            </a:r>
          </a:p>
          <a:p>
            <a:pPr lvl="1"/>
            <a:r>
              <a:rPr lang="en-US" sz="2400" dirty="0" smtClean="0"/>
              <a:t>The easiest way of communicating your resource is “open”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Commons Licenses</a:t>
            </a:r>
            <a:endParaRPr lang="en-US" dirty="0"/>
          </a:p>
        </p:txBody>
      </p:sp>
      <p:pic>
        <p:nvPicPr>
          <p:cNvPr id="8" name="Picture 7" descr="screenshot-creative-commons-licens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" y="454244"/>
            <a:ext cx="9144000" cy="60769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-125848" y="381000"/>
            <a:ext cx="2362200" cy="1066800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57859" y="238780"/>
            <a:ext cx="336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latin typeface="+mn-lt"/>
              </a:rPr>
              <a:t>creativecommons.org 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712990" y="1883546"/>
            <a:ext cx="3096766" cy="1066800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90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Creative Commons: CC-by License Deed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shot-cc-by-license-de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0"/>
            <a:ext cx="7777850" cy="85973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27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do we go next?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Finding and identifying OERs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Creating an OER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your own presentation…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8930BC48-5B4E-3243-875B-0D9E62609D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63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What is this “Open” thing I keep hearing about?</a:t>
            </a:r>
          </a:p>
          <a:p>
            <a:r>
              <a:rPr lang="en-US" dirty="0" smtClean="0"/>
              <a:t>Thinking about Open differently</a:t>
            </a:r>
          </a:p>
          <a:p>
            <a:r>
              <a:rPr lang="en-US" dirty="0" smtClean="0"/>
              <a:t>What’s the big deal about Open?</a:t>
            </a:r>
          </a:p>
          <a:p>
            <a:r>
              <a:rPr lang="en-US" dirty="0" smtClean="0"/>
              <a:t>Key Mechanic of Open</a:t>
            </a:r>
          </a:p>
          <a:p>
            <a:r>
              <a:rPr lang="en-US" dirty="0"/>
              <a:t>Choose your own presentation…</a:t>
            </a:r>
          </a:p>
          <a:p>
            <a:pPr lvl="1"/>
            <a:r>
              <a:rPr lang="en-US" dirty="0" smtClean="0"/>
              <a:t>Finding</a:t>
            </a:r>
            <a:r>
              <a:rPr lang="en-US" dirty="0"/>
              <a:t> </a:t>
            </a:r>
            <a:r>
              <a:rPr lang="en-US" dirty="0" smtClean="0"/>
              <a:t>or Creating</a:t>
            </a:r>
            <a:endParaRPr lang="en-US" dirty="0"/>
          </a:p>
          <a:p>
            <a:r>
              <a:rPr lang="en-US" dirty="0" err="1" smtClean="0"/>
              <a:t>Wrapup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96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Creating an OER</a:t>
            </a:r>
          </a:p>
          <a:p>
            <a:endParaRPr lang="en-US" dirty="0"/>
          </a:p>
          <a:p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Set them </a:t>
            </a:r>
            <a:r>
              <a:rPr lang="en-US" sz="3600" dirty="0" err="1" smtClean="0"/>
              <a:t>freeee</a:t>
            </a:r>
            <a:r>
              <a:rPr lang="en-US" sz="3600" dirty="0" smtClean="0"/>
              <a:t>…</a:t>
            </a:r>
            <a:endParaRPr lang="en-US" sz="3600" dirty="0"/>
          </a:p>
        </p:txBody>
      </p:sp>
      <p:pic>
        <p:nvPicPr>
          <p:cNvPr id="4" name="Picture 3" descr="photo-patrick-mcandrew-free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83" y="1278948"/>
            <a:ext cx="2328878" cy="17573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7221" y="6373636"/>
            <a:ext cx="2406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Photo: Patrick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McAndrew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cc-by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24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make an OER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E8079A4-7AA8-4A4F-87E2-7781EC5097D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97411863"/>
              </p:ext>
            </p:extLst>
          </p:nvPr>
        </p:nvGraphicFramePr>
        <p:xfrm>
          <a:off x="1348349" y="2256165"/>
          <a:ext cx="6096000" cy="3231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3730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4544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Applying a license to this presentation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32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Ok, so how do I do it?</a:t>
            </a:r>
          </a:p>
          <a:p>
            <a:pPr lvl="1"/>
            <a:r>
              <a:rPr lang="en-US" dirty="0" smtClean="0"/>
              <a:t>Select a license</a:t>
            </a:r>
          </a:p>
          <a:p>
            <a:pPr lvl="1"/>
            <a:r>
              <a:rPr lang="en-US" dirty="0" smtClean="0"/>
              <a:t>Add Creative Commons logo to the title slide</a:t>
            </a:r>
          </a:p>
          <a:p>
            <a:pPr lvl="1"/>
            <a:r>
              <a:rPr lang="en-US" dirty="0" smtClean="0"/>
              <a:t>Add a license statement to the title slide (and notes field)</a:t>
            </a:r>
          </a:p>
          <a:p>
            <a:pPr lvl="1"/>
            <a:r>
              <a:rPr lang="en-US" dirty="0" smtClean="0"/>
              <a:t>Add an attribution statement</a:t>
            </a:r>
          </a:p>
          <a:p>
            <a:pPr lvl="1"/>
            <a:r>
              <a:rPr lang="en-US" dirty="0" smtClean="0"/>
              <a:t>Add metadata to Presentation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78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Commons: Pick a License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shot-cc-pick-a-licen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485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03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Commons: Attribution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shot-cc-by-pick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857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81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Creative Commons: CC-by License Deed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shot-cc-by-license-de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0"/>
            <a:ext cx="7777850" cy="85973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62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Slideshare.net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36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shot-slideshare-bmuramats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426"/>
            <a:ext cx="9144000" cy="670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65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Finding and Recognizing OERs</a:t>
            </a:r>
          </a:p>
          <a:p>
            <a:endParaRPr lang="en-US" dirty="0"/>
          </a:p>
          <a:p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 OER walks into a bar…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12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Finding OERs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How do you find out about them?</a:t>
            </a:r>
          </a:p>
          <a:p>
            <a:pPr lvl="1"/>
            <a:r>
              <a:rPr lang="en-US" sz="2800" dirty="0" smtClean="0"/>
              <a:t>Talking to peers in your department? </a:t>
            </a:r>
          </a:p>
          <a:p>
            <a:pPr lvl="1"/>
            <a:r>
              <a:rPr lang="en-US" sz="2800" dirty="0" smtClean="0"/>
              <a:t>Through ITC? Other professional organizations?</a:t>
            </a:r>
          </a:p>
          <a:p>
            <a:pPr lvl="1"/>
            <a:r>
              <a:rPr lang="en-US" sz="2800" dirty="0" smtClean="0"/>
              <a:t>Looking through digital repositories?</a:t>
            </a:r>
          </a:p>
          <a:p>
            <a:pPr lvl="1"/>
            <a:r>
              <a:rPr lang="en-US" sz="2800" dirty="0" smtClean="0"/>
              <a:t>Google searches?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1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Recognizing OERs: Examples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Flickr (</a:t>
            </a:r>
            <a:r>
              <a:rPr lang="en-US" dirty="0" smtClean="0">
                <a:hlinkClick r:id="rId3"/>
              </a:rPr>
              <a:t>www.flickr.com</a:t>
            </a:r>
            <a:r>
              <a:rPr lang="en-US" dirty="0" smtClean="0"/>
              <a:t>)</a:t>
            </a:r>
          </a:p>
          <a:p>
            <a:r>
              <a:rPr lang="en-US" dirty="0" smtClean="0"/>
              <a:t>MIT </a:t>
            </a:r>
            <a:r>
              <a:rPr lang="en-US" dirty="0" err="1" smtClean="0"/>
              <a:t>OpenCourseWare</a:t>
            </a:r>
            <a:r>
              <a:rPr lang="en-US" dirty="0" smtClean="0"/>
              <a:t> (</a:t>
            </a:r>
            <a:r>
              <a:rPr lang="en-US" dirty="0" err="1" smtClean="0">
                <a:hlinkClick r:id="rId4"/>
              </a:rPr>
              <a:t>ocw.mit.edu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MERLOT </a:t>
            </a:r>
            <a:r>
              <a:rPr lang="en-US" dirty="0"/>
              <a:t>(</a:t>
            </a:r>
            <a:r>
              <a:rPr lang="en-US" dirty="0">
                <a:hlinkClick r:id="rId5"/>
              </a:rPr>
              <a:t>www.merlot.org</a:t>
            </a:r>
            <a:r>
              <a:rPr lang="en-US" dirty="0"/>
              <a:t>)</a:t>
            </a:r>
          </a:p>
          <a:p>
            <a:r>
              <a:rPr lang="en-US" dirty="0" smtClean="0"/>
              <a:t>OER Commons (</a:t>
            </a:r>
            <a:r>
              <a:rPr lang="en-US" dirty="0" smtClean="0">
                <a:hlinkClick r:id="rId6"/>
              </a:rPr>
              <a:t>www.oercommons.org</a:t>
            </a:r>
            <a:r>
              <a:rPr lang="en-US" dirty="0" smtClean="0"/>
              <a:t>)</a:t>
            </a:r>
          </a:p>
          <a:p>
            <a:r>
              <a:rPr lang="en-US" dirty="0" smtClean="0"/>
              <a:t>Open Course Library (</a:t>
            </a:r>
            <a:r>
              <a:rPr lang="en-US" dirty="0" smtClean="0">
                <a:hlinkClick r:id="rId7"/>
              </a:rPr>
              <a:t>www.opencourselibrary.org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Wikipedia (</a:t>
            </a:r>
            <a:r>
              <a:rPr lang="en-US" dirty="0" smtClean="0">
                <a:hlinkClick r:id="rId8"/>
              </a:rPr>
              <a:t>www.wikipedia.org</a:t>
            </a:r>
            <a:r>
              <a:rPr lang="en-US" dirty="0" smtClean="0"/>
              <a:t>)</a:t>
            </a:r>
          </a:p>
          <a:p>
            <a:r>
              <a:rPr lang="en-US" dirty="0"/>
              <a:t>Crowd </a:t>
            </a:r>
            <a:r>
              <a:rPr lang="en-US" dirty="0" smtClean="0"/>
              <a:t>choice (what will it be?)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25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Understand the scope of the Open landscape, with a focus on Open Content</a:t>
            </a:r>
          </a:p>
          <a:p>
            <a:r>
              <a:rPr lang="en-US" dirty="0" smtClean="0"/>
              <a:t>Understand the implications and importance of Open</a:t>
            </a:r>
          </a:p>
          <a:p>
            <a:r>
              <a:rPr lang="en-US" dirty="0"/>
              <a:t>(</a:t>
            </a:r>
            <a:r>
              <a:rPr lang="en-US" dirty="0" smtClean="0"/>
              <a:t>Hopefully) </a:t>
            </a:r>
            <a:r>
              <a:rPr lang="en-US" dirty="0"/>
              <a:t>I</a:t>
            </a:r>
            <a:r>
              <a:rPr lang="en-US" dirty="0" smtClean="0"/>
              <a:t>dentify something to take with you…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will you adopt, produce, or encourage the use of Open?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62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73545857"/>
              </p:ext>
            </p:extLst>
          </p:nvPr>
        </p:nvGraphicFramePr>
        <p:xfrm>
          <a:off x="885949" y="2080535"/>
          <a:ext cx="7880099" cy="3231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rved Down Arrow 6"/>
          <p:cNvSpPr/>
          <p:nvPr/>
        </p:nvSpPr>
        <p:spPr>
          <a:xfrm flipH="1">
            <a:off x="4823654" y="1891397"/>
            <a:ext cx="1729490" cy="1013248"/>
          </a:xfrm>
          <a:prstGeom prst="curvedDown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flipV="1">
            <a:off x="6448826" y="4502612"/>
            <a:ext cx="1729490" cy="1013248"/>
          </a:xfrm>
          <a:prstGeom prst="curvedDown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69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you used Flickr?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Did you know that Flickr allows photo sharers to indicate a license?</a:t>
            </a:r>
          </a:p>
          <a:p>
            <a:r>
              <a:rPr lang="en-US" sz="3600" dirty="0" smtClean="0"/>
              <a:t>And that you can search for Creative Commons licensed photos?</a:t>
            </a:r>
            <a:endParaRPr lang="en-US" sz="3600" dirty="0"/>
          </a:p>
        </p:txBody>
      </p:sp>
      <p:pic>
        <p:nvPicPr>
          <p:cNvPr id="4" name="Picture 3" descr="screenshot-flickr-search-mat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24343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53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Searching for Openly Licensed Photos at Flickr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38200"/>
            <a:ext cx="9144000" cy="60198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screenshot-flickr-advanced-search-cc-math-annotat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484844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65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Flickr Search Results</a:t>
            </a:r>
            <a:endParaRPr lang="en-US" dirty="0"/>
          </a:p>
        </p:txBody>
      </p:sp>
      <p:pic>
        <p:nvPicPr>
          <p:cNvPr id="5" name="Picture 4" descr="screenshot-flickr-advanced-search-cc-math-result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1537" cy="94189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40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CC-Licensed Math Photo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shot-flickr-cc-math-example-annotat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2297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65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 </a:t>
            </a:r>
            <a:r>
              <a:rPr lang="en-US" dirty="0" err="1" smtClean="0"/>
              <a:t>OpenCourseWare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45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ocw.mit.edu</a:t>
            </a:r>
            <a:endParaRPr lang="en-US" dirty="0"/>
          </a:p>
        </p:txBody>
      </p:sp>
      <p:pic>
        <p:nvPicPr>
          <p:cNvPr id="5" name="Picture 4" descr="screenshot-mit-oc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68"/>
            <a:ext cx="9144000" cy="670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85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MERLOT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46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www.merlot.org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shot-merl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56" y="0"/>
            <a:ext cx="8875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7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OER Commons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47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www.oercommons.org</a:t>
            </a:r>
            <a:endParaRPr lang="en-US" dirty="0"/>
          </a:p>
        </p:txBody>
      </p:sp>
      <p:pic>
        <p:nvPicPr>
          <p:cNvPr id="5" name="Picture 4" descr="screenshot-oercommo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426"/>
            <a:ext cx="9144000" cy="670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0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Course Library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48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www.opencourselibrary.org</a:t>
            </a:r>
            <a:endParaRPr lang="en-US" dirty="0"/>
          </a:p>
        </p:txBody>
      </p:sp>
      <p:pic>
        <p:nvPicPr>
          <p:cNvPr id="5" name="Picture 4" descr="screenshot-opencourselibrar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630"/>
            <a:ext cx="9144000" cy="670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7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Wikipedia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49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www.wikipedia.org</a:t>
            </a:r>
            <a:endParaRPr lang="en-US" dirty="0"/>
          </a:p>
        </p:txBody>
      </p:sp>
      <p:pic>
        <p:nvPicPr>
          <p:cNvPr id="5" name="Picture 4" descr="screenshot-wikipedia-o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426"/>
            <a:ext cx="9144000" cy="670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54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What is this “Open” thing I keep hearing about?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19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Choice?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50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11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OERs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Flickr (</a:t>
            </a:r>
            <a:r>
              <a:rPr lang="en-US" dirty="0" smtClean="0">
                <a:hlinkClick r:id="rId3"/>
              </a:rPr>
              <a:t>www.flickr.com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Some CC-licensed, find via Advanced Search</a:t>
            </a:r>
          </a:p>
          <a:p>
            <a:r>
              <a:rPr lang="en-US" dirty="0" smtClean="0"/>
              <a:t>MIT Open </a:t>
            </a:r>
            <a:r>
              <a:rPr lang="en-US" dirty="0" err="1" smtClean="0"/>
              <a:t>CourseWare</a:t>
            </a:r>
            <a:r>
              <a:rPr lang="en-US" dirty="0" smtClean="0"/>
              <a:t> (</a:t>
            </a:r>
            <a:r>
              <a:rPr lang="en-US" dirty="0" smtClean="0">
                <a:hlinkClick r:id="rId4"/>
              </a:rPr>
              <a:t>ocw.mit.edu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One of the granddaddy’s of OERs, CC-by-</a:t>
            </a:r>
            <a:r>
              <a:rPr lang="en-US" dirty="0" err="1" smtClean="0"/>
              <a:t>nc</a:t>
            </a:r>
            <a:r>
              <a:rPr lang="en-US" dirty="0" smtClean="0"/>
              <a:t>-</a:t>
            </a:r>
            <a:r>
              <a:rPr lang="en-US" dirty="0" err="1" smtClean="0"/>
              <a:t>sa</a:t>
            </a:r>
            <a:endParaRPr lang="en-US" dirty="0" smtClean="0"/>
          </a:p>
          <a:p>
            <a:r>
              <a:rPr lang="en-US" dirty="0" smtClean="0"/>
              <a:t>MERLOT </a:t>
            </a:r>
            <a:r>
              <a:rPr lang="en-US" dirty="0"/>
              <a:t>(</a:t>
            </a:r>
            <a:r>
              <a:rPr lang="en-US" dirty="0">
                <a:hlinkClick r:id="rId5"/>
              </a:rPr>
              <a:t>www.merlot.org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Wide range of resources, complex licensing</a:t>
            </a:r>
          </a:p>
          <a:p>
            <a:r>
              <a:rPr lang="en-US" dirty="0" smtClean="0"/>
              <a:t>OER Commons (</a:t>
            </a:r>
            <a:r>
              <a:rPr lang="en-US" dirty="0" smtClean="0">
                <a:hlinkClick r:id="rId6"/>
              </a:rPr>
              <a:t>www.oercommons.org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Wide range of resources, nearly all CC-licensed </a:t>
            </a:r>
          </a:p>
          <a:p>
            <a:r>
              <a:rPr lang="en-US" dirty="0" smtClean="0"/>
              <a:t>Open Course Library (</a:t>
            </a:r>
            <a:r>
              <a:rPr lang="en-US" dirty="0" smtClean="0">
                <a:hlinkClick r:id="rId7"/>
              </a:rPr>
              <a:t>www.opencourselibrary.org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Open Textbooks, 42 published, more coming, CC-by</a:t>
            </a:r>
          </a:p>
          <a:p>
            <a:r>
              <a:rPr lang="en-US" dirty="0" smtClean="0"/>
              <a:t>Wikipedia (</a:t>
            </a:r>
            <a:r>
              <a:rPr lang="en-US" dirty="0" smtClean="0">
                <a:hlinkClick r:id="rId8"/>
              </a:rPr>
              <a:t>www.wikipedia.org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Probably the biggest OER, support for attribution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62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makes a site an OER?</a:t>
            </a:r>
          </a:p>
          <a:p>
            <a:r>
              <a:rPr lang="en-US" dirty="0" smtClean="0"/>
              <a:t>Did any of the sites surprise you?</a:t>
            </a:r>
          </a:p>
          <a:p>
            <a:r>
              <a:rPr lang="en-US" dirty="0" smtClean="0"/>
              <a:t>What features make some sites better than others?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600" dirty="0"/>
              <a:t>Bridge to Success (shameless plug), </a:t>
            </a:r>
            <a:r>
              <a:rPr lang="en-US" sz="2600" dirty="0">
                <a:hlinkClick r:id="rId2"/>
              </a:rPr>
              <a:t>b2s.aacc.edu</a:t>
            </a:r>
            <a:endParaRPr lang="en-US" sz="2600" dirty="0"/>
          </a:p>
          <a:p>
            <a:r>
              <a:rPr lang="en-US" sz="2600" dirty="0" smtClean="0"/>
              <a:t>CK-12, </a:t>
            </a:r>
            <a:r>
              <a:rPr lang="en-US" sz="2600" dirty="0" smtClean="0">
                <a:hlinkClick r:id="rId3"/>
              </a:rPr>
              <a:t>www.ck12.org</a:t>
            </a:r>
            <a:r>
              <a:rPr lang="en-US" sz="2600" dirty="0" smtClean="0"/>
              <a:t> </a:t>
            </a:r>
            <a:endParaRPr lang="en-US" sz="2600" dirty="0"/>
          </a:p>
          <a:p>
            <a:r>
              <a:rPr lang="en-US" sz="2600" dirty="0" smtClean="0"/>
              <a:t>College </a:t>
            </a:r>
            <a:r>
              <a:rPr lang="en-US" sz="2600" dirty="0"/>
              <a:t>Open Textbooks</a:t>
            </a:r>
            <a:r>
              <a:rPr lang="en-US" sz="2600" dirty="0" smtClean="0"/>
              <a:t>, </a:t>
            </a:r>
            <a:r>
              <a:rPr lang="en-US" sz="2600" dirty="0" smtClean="0">
                <a:hlinkClick r:id="rId4"/>
              </a:rPr>
              <a:t>www.collegeopentextbooks.org</a:t>
            </a:r>
            <a:endParaRPr lang="en-US" sz="2600" dirty="0" smtClean="0"/>
          </a:p>
          <a:p>
            <a:r>
              <a:rPr lang="en-US" sz="2600" dirty="0" smtClean="0"/>
              <a:t>Community </a:t>
            </a:r>
            <a:r>
              <a:rPr lang="en-US" sz="2600" dirty="0"/>
              <a:t>College Consortium for Open Educational Resources, </a:t>
            </a:r>
            <a:r>
              <a:rPr lang="en-US" sz="2600" dirty="0" smtClean="0">
                <a:hlinkClick r:id="rId5"/>
              </a:rPr>
              <a:t>www.oerconsortium.org</a:t>
            </a:r>
            <a:endParaRPr lang="en-US" sz="2600" dirty="0" smtClean="0"/>
          </a:p>
          <a:p>
            <a:r>
              <a:rPr lang="en-US" sz="2600" dirty="0" smtClean="0"/>
              <a:t>Flat World Knowledge, </a:t>
            </a:r>
            <a:r>
              <a:rPr lang="en-US" sz="2600" dirty="0" smtClean="0">
                <a:hlinkClick r:id="rId6"/>
              </a:rPr>
              <a:t>www.flatworldknowledge.com</a:t>
            </a:r>
            <a:endParaRPr lang="en-US" sz="2600" dirty="0"/>
          </a:p>
          <a:p>
            <a:r>
              <a:rPr lang="en-US" sz="2600" dirty="0"/>
              <a:t>Kaleidoscope Project, </a:t>
            </a:r>
            <a:r>
              <a:rPr lang="en-US" sz="2600" dirty="0">
                <a:hlinkClick r:id="rId7"/>
              </a:rPr>
              <a:t>www.project-</a:t>
            </a:r>
            <a:r>
              <a:rPr lang="en-US" sz="2600" dirty="0" smtClean="0">
                <a:hlinkClick r:id="rId7"/>
              </a:rPr>
              <a:t>kaleidoscope.org</a:t>
            </a:r>
            <a:r>
              <a:rPr lang="en-US" sz="2600" dirty="0" smtClean="0"/>
              <a:t> </a:t>
            </a:r>
            <a:endParaRPr lang="en-US" sz="2600" dirty="0"/>
          </a:p>
          <a:p>
            <a:r>
              <a:rPr lang="en-US" sz="2600" dirty="0" smtClean="0"/>
              <a:t>Open High School of Utah, </a:t>
            </a:r>
            <a:r>
              <a:rPr lang="en-US" sz="2600" dirty="0" smtClean="0">
                <a:hlinkClick r:id="rId8"/>
              </a:rPr>
              <a:t>ocw.openhighschool.org</a:t>
            </a:r>
            <a:endParaRPr lang="en-US" sz="2600" dirty="0"/>
          </a:p>
          <a:p>
            <a:r>
              <a:rPr lang="en-US" sz="2600" dirty="0"/>
              <a:t>Open University </a:t>
            </a:r>
            <a:r>
              <a:rPr lang="en-US" sz="2600" dirty="0" err="1"/>
              <a:t>OpenLearn</a:t>
            </a:r>
            <a:r>
              <a:rPr lang="en-US" sz="2600" dirty="0"/>
              <a:t>, </a:t>
            </a:r>
            <a:r>
              <a:rPr lang="en-US" sz="2600" dirty="0">
                <a:hlinkClick r:id="rId9"/>
              </a:rPr>
              <a:t>www.open.edu/</a:t>
            </a:r>
            <a:r>
              <a:rPr lang="en-US" sz="2600" dirty="0" smtClean="0">
                <a:hlinkClick r:id="rId9"/>
              </a:rPr>
              <a:t>openlearn</a:t>
            </a:r>
            <a:endParaRPr lang="en-US" sz="2600" dirty="0" smtClean="0"/>
          </a:p>
          <a:p>
            <a:r>
              <a:rPr lang="en-US" sz="2600" dirty="0" smtClean="0"/>
              <a:t>P2PU, </a:t>
            </a:r>
            <a:r>
              <a:rPr lang="en-US" sz="2600" dirty="0" smtClean="0">
                <a:hlinkClick r:id="rId10"/>
              </a:rPr>
              <a:t>www.p2pu.org</a:t>
            </a:r>
            <a:r>
              <a:rPr lang="en-US" sz="2600" dirty="0" smtClean="0"/>
              <a:t> </a:t>
            </a:r>
            <a:endParaRPr lang="en-US" sz="2600" dirty="0"/>
          </a:p>
          <a:p>
            <a:r>
              <a:rPr lang="en-US" sz="2600" dirty="0"/>
              <a:t>Saylor Foundation, </a:t>
            </a:r>
            <a:r>
              <a:rPr lang="en-US" sz="2600" dirty="0" smtClean="0">
                <a:hlinkClick r:id="rId11"/>
              </a:rPr>
              <a:t>www.saylor.org</a:t>
            </a:r>
            <a:r>
              <a:rPr lang="en-US" sz="2600" dirty="0" smtClean="0"/>
              <a:t> </a:t>
            </a:r>
            <a:endParaRPr lang="en-US" sz="2600" dirty="0"/>
          </a:p>
          <a:p>
            <a:r>
              <a:rPr lang="en-US" sz="2600" dirty="0" err="1" smtClean="0"/>
              <a:t>WikiEducator</a:t>
            </a:r>
            <a:r>
              <a:rPr lang="en-US" sz="2600" dirty="0"/>
              <a:t>, </a:t>
            </a:r>
            <a:r>
              <a:rPr lang="en-US" sz="2600" dirty="0" err="1" smtClean="0">
                <a:hlinkClick r:id="rId12"/>
              </a:rPr>
              <a:t>wikieducator.org</a:t>
            </a:r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8382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OER </a:t>
            </a:r>
            <a:r>
              <a:rPr lang="en-US" dirty="0" err="1"/>
              <a:t>Smörgåsbord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OER as a conversation:</a:t>
            </a:r>
            <a:br>
              <a:rPr lang="en-US" sz="3200" dirty="0" smtClean="0"/>
            </a:br>
            <a:r>
              <a:rPr lang="en-US" sz="3200" dirty="0" smtClean="0"/>
              <a:t>	Sharing, access, materials, practice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OER as a continuum</a:t>
            </a:r>
          </a:p>
        </p:txBody>
      </p:sp>
      <p:sp>
        <p:nvSpPr>
          <p:cNvPr id="4" name="Left-Right Arrow 3"/>
          <p:cNvSpPr/>
          <p:nvPr/>
        </p:nvSpPr>
        <p:spPr>
          <a:xfrm>
            <a:off x="1295400" y="4641372"/>
            <a:ext cx="6781800" cy="304800"/>
          </a:xfrm>
          <a:prstGeom prst="leftRightArrow">
            <a:avLst/>
          </a:prstGeom>
          <a:solidFill>
            <a:schemeClr val="tx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7335" y="3955572"/>
            <a:ext cx="1101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Individual</a:t>
            </a:r>
          </a:p>
          <a:p>
            <a:pPr algn="ctr"/>
            <a:r>
              <a:rPr lang="en-US" b="1" dirty="0" smtClean="0">
                <a:latin typeface="+mn-lt"/>
              </a:rPr>
              <a:t>Images</a:t>
            </a:r>
            <a:endParaRPr lang="en-US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79545" y="4033578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Whole Courses</a:t>
            </a:r>
            <a:endParaRPr lang="en-US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0407" y="4946172"/>
            <a:ext cx="2098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Open Course Library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326" y="531550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Saylor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3957" y="3995041"/>
            <a:ext cx="1799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Course Materials</a:t>
            </a:r>
          </a:p>
          <a:p>
            <a:pPr algn="ctr"/>
            <a:r>
              <a:rPr lang="en-US" dirty="0" smtClean="0">
                <a:latin typeface="+mn-lt"/>
              </a:rPr>
              <a:t>Open Textbooks</a:t>
            </a:r>
            <a:endParaRPr lang="en-US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8859" y="3995041"/>
            <a:ext cx="1242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Standalone</a:t>
            </a:r>
          </a:p>
          <a:p>
            <a:pPr algn="ctr"/>
            <a:r>
              <a:rPr lang="en-US" dirty="0" smtClean="0">
                <a:latin typeface="+mn-lt"/>
              </a:rPr>
              <a:t>Modules</a:t>
            </a:r>
            <a:endParaRPr lang="en-US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49756" y="5684836"/>
            <a:ext cx="132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B2S Courses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829" y="5022372"/>
            <a:ext cx="67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Flickr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46601" y="5315504"/>
            <a:ext cx="1219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OpenLearn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361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Revisiting Outcomes</a:t>
            </a:r>
          </a:p>
          <a:p>
            <a:endParaRPr lang="en-US" dirty="0"/>
          </a:p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Wrap-Up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69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Revisiting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Understand the scope of the Open landscape, with a focus on Open Content</a:t>
            </a:r>
          </a:p>
          <a:p>
            <a:r>
              <a:rPr lang="en-US" dirty="0" smtClean="0"/>
              <a:t>Understand the implications and importance of Open</a:t>
            </a:r>
          </a:p>
          <a:p>
            <a:r>
              <a:rPr lang="en-US" dirty="0" smtClean="0"/>
              <a:t>(Hopefully) </a:t>
            </a:r>
            <a:r>
              <a:rPr lang="en-US" dirty="0"/>
              <a:t>I</a:t>
            </a:r>
            <a:r>
              <a:rPr lang="en-US" dirty="0" smtClean="0"/>
              <a:t>dentify something to take with you…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will you adopt, produce, or encourage the use of Open?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11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of OERs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Creative Commons licensing</a:t>
            </a:r>
          </a:p>
          <a:p>
            <a:r>
              <a:rPr lang="en-US" dirty="0" smtClean="0"/>
              <a:t>Modularizing, and a chunk or chunks, using OERs may make them more accessible</a:t>
            </a:r>
          </a:p>
          <a:p>
            <a:r>
              <a:rPr lang="en-US" dirty="0" smtClean="0"/>
              <a:t>Tie in with teaching and learning</a:t>
            </a:r>
          </a:p>
          <a:p>
            <a:r>
              <a:rPr lang="en-US" dirty="0" smtClean="0"/>
              <a:t>Start redesigning course, crowd-source, get students to help—discuss, analyze, integrate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80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Contact Us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mura@mit.edu</a:t>
            </a:r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 smtClean="0"/>
              <a:t>bmuramatsu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hlinkClick r:id="rId4"/>
              </a:rPr>
              <a:t>jmrunyon@aacc.edu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CE8079A4-7AA8-4A4F-87E2-7781EC5097DD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Brandon Muramatsu, MIT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solidFill>
            <a:srgbClr val="0070B1"/>
          </a:solidFill>
        </p:spPr>
        <p:txBody>
          <a:bodyPr/>
          <a:lstStyle/>
          <a:p>
            <a:r>
              <a:rPr lang="en-US" dirty="0" smtClean="0"/>
              <a:t>Jean Runyon, AACC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9048" y="4377231"/>
            <a:ext cx="7336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Slides will be posted to: </a:t>
            </a:r>
            <a:r>
              <a:rPr lang="en-US" sz="2400" dirty="0" smtClean="0">
                <a:hlinkClick r:id="rId5"/>
              </a:rPr>
              <a:t>http://slideshare.net/bmuramatsu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8760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what have you heard?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E8079A4-7AA8-4A4F-87E2-7781EC5097D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It’s Free!</a:t>
            </a:r>
          </a:p>
          <a:p>
            <a:r>
              <a:rPr lang="en-US" dirty="0" smtClean="0"/>
              <a:t>Open Course Library</a:t>
            </a:r>
          </a:p>
          <a:p>
            <a:r>
              <a:rPr lang="en-US" dirty="0" err="1" smtClean="0"/>
              <a:t>iTunesU</a:t>
            </a:r>
            <a:endParaRPr lang="en-US" dirty="0" smtClean="0"/>
          </a:p>
          <a:p>
            <a:r>
              <a:rPr lang="en-US" dirty="0" smtClean="0"/>
              <a:t>General topic, but limited in specific areas</a:t>
            </a:r>
          </a:p>
          <a:p>
            <a:r>
              <a:rPr lang="en-US" dirty="0" smtClean="0"/>
              <a:t>Non-credit</a:t>
            </a:r>
          </a:p>
          <a:p>
            <a:r>
              <a:rPr lang="en-US" dirty="0" smtClean="0"/>
              <a:t>Creative Commons licensing</a:t>
            </a:r>
          </a:p>
          <a:p>
            <a:r>
              <a:rPr lang="en-US" dirty="0" smtClean="0"/>
              <a:t>Issues with accuracy, completeness, quality, aligning</a:t>
            </a:r>
          </a:p>
          <a:p>
            <a:r>
              <a:rPr lang="en-US" dirty="0" smtClean="0"/>
              <a:t>It’s scary, when you commit, you’re on your own, to mediate content, to build support </a:t>
            </a:r>
          </a:p>
          <a:p>
            <a:r>
              <a:rPr lang="en-US" dirty="0" smtClean="0"/>
              <a:t>Good metadata is crucial to find what you want, to find meaningful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228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Open…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E8079A4-7AA8-4A4F-87E2-7781EC5097D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Source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 smtClean="0"/>
              <a:t>Content / </a:t>
            </a:r>
            <a:r>
              <a:rPr lang="en-US" dirty="0"/>
              <a:t>Educational </a:t>
            </a:r>
            <a:r>
              <a:rPr lang="en-US" dirty="0" smtClean="0"/>
              <a:t>Resources</a:t>
            </a:r>
          </a:p>
          <a:p>
            <a:pPr lvl="1"/>
            <a:r>
              <a:rPr lang="en-US" dirty="0" err="1" smtClean="0"/>
              <a:t>CourseWare</a:t>
            </a:r>
            <a:r>
              <a:rPr lang="en-US" dirty="0" smtClean="0"/>
              <a:t> / Courseware</a:t>
            </a:r>
          </a:p>
          <a:p>
            <a:pPr lvl="1"/>
            <a:r>
              <a:rPr lang="en-US" dirty="0" smtClean="0"/>
              <a:t>Textbooks</a:t>
            </a:r>
          </a:p>
          <a:p>
            <a:pPr lvl="1"/>
            <a:r>
              <a:rPr lang="en-US" dirty="0" smtClean="0"/>
              <a:t>Courses</a:t>
            </a:r>
          </a:p>
          <a:p>
            <a:r>
              <a:rPr lang="en-US" dirty="0" smtClean="0"/>
              <a:t>Educational Practice</a:t>
            </a:r>
          </a:p>
          <a:p>
            <a:r>
              <a:rPr lang="en-US" dirty="0" smtClean="0"/>
              <a:t>Journals</a:t>
            </a:r>
          </a:p>
          <a:p>
            <a:r>
              <a:rPr lang="en-US" dirty="0" smtClean="0"/>
              <a:t>Knowledge</a:t>
            </a:r>
          </a:p>
          <a:p>
            <a:r>
              <a:rPr lang="en-US" dirty="0" smtClean="0"/>
              <a:t>Policy</a:t>
            </a:r>
          </a:p>
        </p:txBody>
      </p:sp>
      <p:sp>
        <p:nvSpPr>
          <p:cNvPr id="7" name="Left Arrow 6"/>
          <p:cNvSpPr/>
          <p:nvPr/>
        </p:nvSpPr>
        <p:spPr>
          <a:xfrm>
            <a:off x="5458699" y="2080535"/>
            <a:ext cx="1107955" cy="548800"/>
          </a:xfrm>
          <a:prstGeom prst="lef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2125091" y="5299699"/>
            <a:ext cx="1107955" cy="548800"/>
          </a:xfrm>
          <a:prstGeom prst="left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51076" y="5371087"/>
            <a:ext cx="5131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Cable Green will talk about this in the closing keynote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68791" y="1999475"/>
            <a:ext cx="2140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We’re going to focus on this part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2622546" y="355189"/>
            <a:ext cx="2324600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70B1"/>
                </a:solidFill>
                <a:ea typeface="+mj-ea"/>
                <a:cs typeface="+mj-cs"/>
              </a:rPr>
              <a:t>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158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-353804"/>
            <a:ext cx="8153400" cy="212365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are some benefits and challenges of Open Educational Resources (OERs)?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Free!</a:t>
            </a:r>
          </a:p>
          <a:p>
            <a:r>
              <a:rPr lang="en-US" dirty="0" smtClean="0"/>
              <a:t>Cost savings to students</a:t>
            </a:r>
          </a:p>
          <a:p>
            <a:r>
              <a:rPr lang="en-US" dirty="0" smtClean="0"/>
              <a:t>Ease of updating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Free!</a:t>
            </a:r>
          </a:p>
          <a:p>
            <a:r>
              <a:rPr lang="en-US" dirty="0" smtClean="0"/>
              <a:t>Making sense and using resources</a:t>
            </a:r>
          </a:p>
          <a:p>
            <a:r>
              <a:rPr lang="en-US" dirty="0" smtClean="0"/>
              <a:t>Convincing articulating universities to accept courses that utilize OERs</a:t>
            </a:r>
          </a:p>
          <a:p>
            <a:r>
              <a:rPr lang="en-US" dirty="0" smtClean="0"/>
              <a:t>Technical compatibility</a:t>
            </a:r>
            <a:endParaRPr lang="en-US" dirty="0"/>
          </a:p>
          <a:p>
            <a:pPr lvl="1"/>
            <a:r>
              <a:rPr lang="en-US" dirty="0" smtClean="0"/>
              <a:t>(no publisher support)</a:t>
            </a:r>
          </a:p>
          <a:p>
            <a:r>
              <a:rPr lang="en-US" dirty="0" smtClean="0"/>
              <a:t>Reliability</a:t>
            </a:r>
          </a:p>
          <a:p>
            <a:r>
              <a:rPr lang="en-US" dirty="0" smtClean="0"/>
              <a:t>Need to update</a:t>
            </a:r>
          </a:p>
          <a:p>
            <a:r>
              <a:rPr lang="en-US" dirty="0" smtClean="0"/>
              <a:t>Functionality—bundled systems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158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OERs?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Thinking about Open differently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1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Custom 5">
      <a:dk1>
        <a:sysClr val="windowText" lastClr="000000"/>
      </a:dk1>
      <a:lt1>
        <a:sysClr val="window" lastClr="FFFFFF"/>
      </a:lt1>
      <a:dk2>
        <a:srgbClr val="C4E2FD"/>
      </a:dk2>
      <a:lt2>
        <a:srgbClr val="EBDDC3"/>
      </a:lt2>
      <a:accent1>
        <a:srgbClr val="BFBFBF"/>
      </a:accent1>
      <a:accent2>
        <a:srgbClr val="0070B1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1019</TotalTime>
  <Words>1848</Words>
  <Application>Microsoft Macintosh PowerPoint</Application>
  <PresentationFormat>On-screen Show (4:3)</PresentationFormat>
  <Paragraphs>365</Paragraphs>
  <Slides>58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Median</vt:lpstr>
      <vt:lpstr>The Landscape of the Future: Open Content, Open Knowledge, Open Educational Resources</vt:lpstr>
      <vt:lpstr>Open</vt:lpstr>
      <vt:lpstr>Outline</vt:lpstr>
      <vt:lpstr>Outcomes</vt:lpstr>
      <vt:lpstr>What is this “Open” thing I keep hearing about?</vt:lpstr>
      <vt:lpstr>So, what have you heard?</vt:lpstr>
      <vt:lpstr>Open… </vt:lpstr>
      <vt:lpstr>What are some benefits and challenges of Open Educational Resources (OERs)?</vt:lpstr>
      <vt:lpstr>Thinking about Open differently</vt:lpstr>
      <vt:lpstr>How do you define “Open Educational Resources”?</vt:lpstr>
      <vt:lpstr>OER: l’innovation du jour?</vt:lpstr>
      <vt:lpstr>Think of OER as a Starting a Conversation</vt:lpstr>
      <vt:lpstr>Poll: Do you (or your faculty)…</vt:lpstr>
      <vt:lpstr>OER is all of these things!</vt:lpstr>
      <vt:lpstr>Ok, let’s get a bit more formal</vt:lpstr>
      <vt:lpstr>Recall…OER: A Definition</vt:lpstr>
      <vt:lpstr>U.S. Department of Education</vt:lpstr>
      <vt:lpstr>OERs are a part of Open Education</vt:lpstr>
      <vt:lpstr>Selected Open Education Timeline</vt:lpstr>
      <vt:lpstr>What’s the big deal about Open?</vt:lpstr>
      <vt:lpstr>Importance of Open Education</vt:lpstr>
      <vt:lpstr>Key mechanic of Open</vt:lpstr>
      <vt:lpstr>Poll: When borrowing resources…</vt:lpstr>
      <vt:lpstr>What are you allowed to do? What might you allow others?</vt:lpstr>
      <vt:lpstr>Recall…OER: A Definition</vt:lpstr>
      <vt:lpstr>Creative Commons: Enabling OER</vt:lpstr>
      <vt:lpstr>Creative Commons Licenses</vt:lpstr>
      <vt:lpstr>Creative Commons: CC-by License Deed</vt:lpstr>
      <vt:lpstr>Choose your own presentation…</vt:lpstr>
      <vt:lpstr>Set them freeee…</vt:lpstr>
      <vt:lpstr>Let’s make an OER</vt:lpstr>
      <vt:lpstr>Applying a license to this presentation</vt:lpstr>
      <vt:lpstr>Creative Commons: Pick a License</vt:lpstr>
      <vt:lpstr>Creative Commons: Attribution</vt:lpstr>
      <vt:lpstr>Creative Commons: CC-by License Deed</vt:lpstr>
      <vt:lpstr>Slideshare.net</vt:lpstr>
      <vt:lpstr>An OER walks into a bar…</vt:lpstr>
      <vt:lpstr>Finding OERs</vt:lpstr>
      <vt:lpstr>Recognizing OERs: Examples</vt:lpstr>
      <vt:lpstr>Pattern</vt:lpstr>
      <vt:lpstr>Have you used Flickr? </vt:lpstr>
      <vt:lpstr>Searching for Openly Licensed Photos at Flickr</vt:lpstr>
      <vt:lpstr>Flickr Search Results</vt:lpstr>
      <vt:lpstr>CC-Licensed Math Photo</vt:lpstr>
      <vt:lpstr>MIT OpenCourseWare</vt:lpstr>
      <vt:lpstr>MERLOT</vt:lpstr>
      <vt:lpstr>OER Commons</vt:lpstr>
      <vt:lpstr>Open Course Library</vt:lpstr>
      <vt:lpstr>Wikipedia</vt:lpstr>
      <vt:lpstr>Audience Choice?</vt:lpstr>
      <vt:lpstr>Examples of OERs</vt:lpstr>
      <vt:lpstr>Discussion Questions</vt:lpstr>
      <vt:lpstr>Selected additional resources</vt:lpstr>
      <vt:lpstr>OER Smörgåsbord</vt:lpstr>
      <vt:lpstr>Wrap-Up</vt:lpstr>
      <vt:lpstr>Revisiting Outcomes</vt:lpstr>
      <vt:lpstr>Discussion of OERs</vt:lpstr>
      <vt:lpstr>Contact Us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Landscape of the Future: Open Content, Open Knowledge, Open Educational Resources</dc:title>
  <dc:subject/>
  <dc:creator>Brandon Muramatsu, Jean Runyon</dc:creator>
  <cp:keywords/>
  <dc:description/>
  <cp:lastModifiedBy>Brandon Muramatsu</cp:lastModifiedBy>
  <cp:revision>94</cp:revision>
  <dcterms:created xsi:type="dcterms:W3CDTF">2011-09-01T22:51:52Z</dcterms:created>
  <dcterms:modified xsi:type="dcterms:W3CDTF">2012-02-21T06:23:00Z</dcterms:modified>
  <cp:category/>
</cp:coreProperties>
</file>