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 id="2147483919" r:id="rId2"/>
  </p:sldMasterIdLst>
  <p:notesMasterIdLst>
    <p:notesMasterId r:id="rId71"/>
  </p:notesMasterIdLst>
  <p:handoutMasterIdLst>
    <p:handoutMasterId r:id="rId72"/>
  </p:handoutMasterIdLst>
  <p:sldIdLst>
    <p:sldId id="256" r:id="rId3"/>
    <p:sldId id="329" r:id="rId4"/>
    <p:sldId id="413" r:id="rId5"/>
    <p:sldId id="422" r:id="rId6"/>
    <p:sldId id="425" r:id="rId7"/>
    <p:sldId id="436" r:id="rId8"/>
    <p:sldId id="437" r:id="rId9"/>
    <p:sldId id="446" r:id="rId10"/>
    <p:sldId id="443" r:id="rId11"/>
    <p:sldId id="452" r:id="rId12"/>
    <p:sldId id="330" r:id="rId13"/>
    <p:sldId id="447" r:id="rId14"/>
    <p:sldId id="449" r:id="rId15"/>
    <p:sldId id="47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02" r:id="rId47"/>
    <p:sldId id="503" r:id="rId48"/>
    <p:sldId id="504" r:id="rId49"/>
    <p:sldId id="505" r:id="rId50"/>
    <p:sldId id="506" r:id="rId51"/>
    <p:sldId id="507" r:id="rId52"/>
    <p:sldId id="508" r:id="rId53"/>
    <p:sldId id="509" r:id="rId54"/>
    <p:sldId id="510" r:id="rId55"/>
    <p:sldId id="511" r:id="rId56"/>
    <p:sldId id="512" r:id="rId57"/>
    <p:sldId id="513" r:id="rId58"/>
    <p:sldId id="514" r:id="rId59"/>
    <p:sldId id="515" r:id="rId60"/>
    <p:sldId id="469" r:id="rId61"/>
    <p:sldId id="459" r:id="rId62"/>
    <p:sldId id="468" r:id="rId63"/>
    <p:sldId id="460" r:id="rId64"/>
    <p:sldId id="467" r:id="rId65"/>
    <p:sldId id="462" r:id="rId66"/>
    <p:sldId id="470" r:id="rId67"/>
    <p:sldId id="461" r:id="rId68"/>
    <p:sldId id="456" r:id="rId69"/>
    <p:sldId id="308"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8" autoAdjust="0"/>
    <p:restoredTop sz="83164" autoAdjust="0"/>
  </p:normalViewPr>
  <p:slideViewPr>
    <p:cSldViewPr snapToGrid="0" snapToObjects="1">
      <p:cViewPr>
        <p:scale>
          <a:sx n="99" d="100"/>
          <a:sy n="99" d="100"/>
        </p:scale>
        <p:origin x="-6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AB22EF-D305-FE48-A7FE-079C3B8B10EB}" type="datetimeFigureOut">
              <a:rPr lang="en-US" smtClean="0"/>
              <a:t>10/3/13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AD852B-E74D-4346-B6AC-A14667199042}" type="slidenum">
              <a:rPr lang="en-US" smtClean="0"/>
              <a:t>‹#›</a:t>
            </a:fld>
            <a:endParaRPr lang="en-US"/>
          </a:p>
        </p:txBody>
      </p:sp>
    </p:spTree>
    <p:extLst>
      <p:ext uri="{BB962C8B-B14F-4D97-AF65-F5344CB8AC3E}">
        <p14:creationId xmlns:p14="http://schemas.microsoft.com/office/powerpoint/2010/main" val="767508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FF09A-12FF-D04F-B5F6-6CD8316973ED}" type="datetimeFigureOut">
              <a:rPr lang="en-US" smtClean="0"/>
              <a:t>10/3/13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BA8BA-B25C-EF4E-8753-A6C1CB5A4928}" type="slidenum">
              <a:rPr lang="en-US" smtClean="0"/>
              <a:t>‹#›</a:t>
            </a:fld>
            <a:endParaRPr lang="en-US"/>
          </a:p>
        </p:txBody>
      </p:sp>
    </p:spTree>
    <p:extLst>
      <p:ext uri="{BB962C8B-B14F-4D97-AF65-F5344CB8AC3E}">
        <p14:creationId xmlns:p14="http://schemas.microsoft.com/office/powerpoint/2010/main" val="11739130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en-US" sz="1200" dirty="0" smtClean="0">
                <a:solidFill>
                  <a:schemeClr val="tx1"/>
                </a:solidFill>
                <a:latin typeface="Calibri" charset="0"/>
                <a:ea typeface="ＭＳ Ｐゴシック" charset="0"/>
                <a:cs typeface="Arial" charset="0"/>
              </a:rPr>
              <a:t>Citation: Muramatsu, B. (2013, October). Online course design:. Invited Presentation at Kyoto University, October 2, 2013.</a:t>
            </a:r>
          </a:p>
          <a:p>
            <a:pPr algn="l"/>
            <a:endParaRPr lang="en-US" sz="1200" dirty="0" smtClean="0">
              <a:solidFill>
                <a:schemeClr val="tx1"/>
              </a:solidFill>
              <a:latin typeface="Calibri" charset="0"/>
              <a:ea typeface="ＭＳ Ｐゴシック" charset="0"/>
              <a:cs typeface="Arial" charset="0"/>
            </a:endParaRPr>
          </a:p>
          <a:p>
            <a:pPr algn="l"/>
            <a:r>
              <a:rPr lang="en-US" sz="1200" dirty="0" smtClean="0">
                <a:solidFill>
                  <a:schemeClr val="tx1"/>
                </a:solidFill>
                <a:latin typeface="Calibri" charset="0"/>
                <a:ea typeface="ＭＳ Ｐゴシック" charset="0"/>
                <a:cs typeface="Arial" charset="0"/>
              </a:rPr>
              <a:t>Unless otherwise specified, this work is licensed under a Creative Commons Attribution 3.0 United States License.</a:t>
            </a:r>
          </a:p>
        </p:txBody>
      </p:sp>
      <p:sp>
        <p:nvSpPr>
          <p:cNvPr id="4" name="Slide Number Placeholder 3"/>
          <p:cNvSpPr>
            <a:spLocks noGrp="1"/>
          </p:cNvSpPr>
          <p:nvPr>
            <p:ph type="sldNum" sz="quarter" idx="10"/>
          </p:nvPr>
        </p:nvSpPr>
        <p:spPr/>
        <p:txBody>
          <a:bodyPr/>
          <a:lstStyle/>
          <a:p>
            <a:fld id="{F54BA8BA-B25C-EF4E-8753-A6C1CB5A4928}" type="slidenum">
              <a:rPr lang="en-US" smtClean="0"/>
              <a:t>1</a:t>
            </a:fld>
            <a:endParaRPr lang="en-US"/>
          </a:p>
        </p:txBody>
      </p:sp>
    </p:spTree>
    <p:extLst>
      <p:ext uri="{BB962C8B-B14F-4D97-AF65-F5344CB8AC3E}">
        <p14:creationId xmlns:p14="http://schemas.microsoft.com/office/powerpoint/2010/main" val="137481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327ED1-EBA0-1642-8871-055860CDE7EB}" type="slidenum">
              <a:rPr lang="en-US" sz="1200">
                <a:solidFill>
                  <a:prstClr val="black"/>
                </a:solidFill>
                <a:cs typeface="Arial" charset="0"/>
              </a:rPr>
              <a:pPr eaLnBrk="1" hangingPunct="1"/>
              <a:t>19</a:t>
            </a:fld>
            <a:endParaRPr lang="en-US" sz="1200">
              <a:solidFill>
                <a:prstClr val="black"/>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CB408B-F03C-CF4C-8620-A7ED91CCB33D}" type="slidenum">
              <a:rPr lang="en-US" sz="1200">
                <a:solidFill>
                  <a:prstClr val="black"/>
                </a:solidFill>
                <a:cs typeface="Arial" charset="0"/>
              </a:rPr>
              <a:pPr eaLnBrk="1" hangingPunct="1"/>
              <a:t>20</a:t>
            </a:fld>
            <a:endParaRPr lang="en-US" sz="1200">
              <a:solidFill>
                <a:prstClr val="black"/>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4C4DCC-C3B1-0842-81AD-232D13F4BD85}" type="slidenum">
              <a:rPr lang="en-US" sz="1200">
                <a:solidFill>
                  <a:prstClr val="black"/>
                </a:solidFill>
                <a:cs typeface="Arial" charset="0"/>
              </a:rPr>
              <a:pPr eaLnBrk="1" hangingPunct="1"/>
              <a:t>21</a:t>
            </a:fld>
            <a:endParaRPr lang="en-US" sz="1200">
              <a:solidFill>
                <a:prstClr val="black"/>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5C24F3-3026-2E4F-9BE1-021059C4FB22}" type="slidenum">
              <a:rPr lang="en-US" sz="1200">
                <a:solidFill>
                  <a:prstClr val="black"/>
                </a:solidFill>
                <a:cs typeface="Arial" charset="0"/>
              </a:rPr>
              <a:pPr eaLnBrk="1" hangingPunct="1"/>
              <a:t>22</a:t>
            </a:fld>
            <a:endParaRPr lang="en-US" sz="1200">
              <a:solidFill>
                <a:prstClr val="black"/>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9A20CA-9DC2-B24D-ADB9-719E037D24AE}" type="slidenum">
              <a:rPr lang="en-US" sz="1200">
                <a:solidFill>
                  <a:prstClr val="black"/>
                </a:solidFill>
                <a:cs typeface="Arial" charset="0"/>
              </a:rPr>
              <a:pPr eaLnBrk="1" hangingPunct="1"/>
              <a:t>23</a:t>
            </a:fld>
            <a:endParaRPr lang="en-US" sz="1200">
              <a:solidFill>
                <a:prstClr val="black"/>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B9A0D8-F1D7-E441-A95A-7C6684DD8890}" type="slidenum">
              <a:rPr lang="en-US" sz="1200">
                <a:solidFill>
                  <a:prstClr val="black"/>
                </a:solidFill>
                <a:cs typeface="Arial" charset="0"/>
              </a:rPr>
              <a:pPr eaLnBrk="1" hangingPunct="1"/>
              <a:t>35</a:t>
            </a:fld>
            <a:endParaRPr lang="en-US" sz="1200">
              <a:solidFill>
                <a:prstClr val="black"/>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CA4CD4-C2BD-0242-8BE3-5A45F8E55C9F}" type="slidenum">
              <a:rPr lang="en-US" sz="1200">
                <a:solidFill>
                  <a:prstClr val="black"/>
                </a:solidFill>
                <a:cs typeface="Arial" charset="0"/>
              </a:rPr>
              <a:pPr eaLnBrk="1" hangingPunct="1"/>
              <a:t>36</a:t>
            </a:fld>
            <a:endParaRPr lang="en-US" sz="1200">
              <a:solidFill>
                <a:prstClr val="black"/>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96541C-AC0E-394A-91DA-ED4ADE4695AB}" type="slidenum">
              <a:rPr lang="en-US" sz="1200">
                <a:solidFill>
                  <a:prstClr val="black"/>
                </a:solidFill>
                <a:cs typeface="Arial" charset="0"/>
              </a:rPr>
              <a:pPr eaLnBrk="1" hangingPunct="1"/>
              <a:t>37</a:t>
            </a:fld>
            <a:endParaRPr lang="en-US" sz="1200">
              <a:solidFill>
                <a:prstClr val="black"/>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B02E4D-6BF5-5E4E-8B1F-555E73E5E8AE}" type="slidenum">
              <a:rPr lang="en-US" sz="1200">
                <a:solidFill>
                  <a:prstClr val="black"/>
                </a:solidFill>
                <a:cs typeface="Arial" charset="0"/>
              </a:rPr>
              <a:pPr eaLnBrk="1" hangingPunct="1"/>
              <a:t>38</a:t>
            </a:fld>
            <a:endParaRPr lang="en-US" sz="1200">
              <a:solidFill>
                <a:prstClr val="black"/>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001A0E-0C13-D547-B1EF-83E6F2FC1EF0}" type="slidenum">
              <a:rPr lang="en-US" sz="1200">
                <a:solidFill>
                  <a:prstClr val="black"/>
                </a:solidFill>
                <a:cs typeface="Arial" charset="0"/>
              </a:rPr>
              <a:pPr eaLnBrk="1" hangingPunct="1"/>
              <a:t>39</a:t>
            </a:fld>
            <a:endParaRPr lang="en-US" sz="120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BA8BA-B25C-EF4E-8753-A6C1CB5A4928}" type="slidenum">
              <a:rPr lang="en-US" smtClean="0"/>
              <a:t>2</a:t>
            </a:fld>
            <a:endParaRPr lang="en-US"/>
          </a:p>
        </p:txBody>
      </p:sp>
    </p:spTree>
    <p:extLst>
      <p:ext uri="{BB962C8B-B14F-4D97-AF65-F5344CB8AC3E}">
        <p14:creationId xmlns:p14="http://schemas.microsoft.com/office/powerpoint/2010/main" val="223019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Holly</a:t>
            </a: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BBAB13-C4E1-0145-8417-A18A6E9A5F01}" type="slidenum">
              <a:rPr lang="en-US" sz="1200">
                <a:solidFill>
                  <a:prstClr val="black"/>
                </a:solidFill>
                <a:cs typeface="Arial" charset="0"/>
              </a:rPr>
              <a:pPr eaLnBrk="1" hangingPunct="1"/>
              <a:t>40</a:t>
            </a:fld>
            <a:endParaRPr lang="en-US" sz="1200">
              <a:solidFill>
                <a:prstClr val="black"/>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57901-ECFC-C64B-9F59-4EA34C1A2BD9}" type="slidenum">
              <a:rPr lang="en-US" sz="1200">
                <a:solidFill>
                  <a:prstClr val="black"/>
                </a:solidFill>
                <a:cs typeface="Arial" charset="0"/>
              </a:rPr>
              <a:pPr eaLnBrk="1" hangingPunct="1"/>
              <a:t>41</a:t>
            </a:fld>
            <a:endParaRPr lang="en-US" sz="1200">
              <a:solidFill>
                <a:prstClr val="black"/>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EA216B-D3EB-9D43-852F-943FF0CEDC8A}" type="slidenum">
              <a:rPr lang="en-US" sz="1200">
                <a:solidFill>
                  <a:prstClr val="black"/>
                </a:solidFill>
                <a:cs typeface="Arial" charset="0"/>
              </a:rPr>
              <a:pPr eaLnBrk="1" hangingPunct="1"/>
              <a:t>42</a:t>
            </a:fld>
            <a:endParaRPr lang="en-US" sz="1200">
              <a:solidFill>
                <a:prstClr val="black"/>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18149C-FD1C-1149-AC80-DF7B44F01369}" type="slidenum">
              <a:rPr lang="en-US" sz="1200">
                <a:solidFill>
                  <a:prstClr val="black"/>
                </a:solidFill>
                <a:cs typeface="Arial" charset="0"/>
              </a:rPr>
              <a:pPr eaLnBrk="1" hangingPunct="1"/>
              <a:t>43</a:t>
            </a:fld>
            <a:endParaRPr lang="en-US" sz="1200">
              <a:solidFill>
                <a:prstClr val="black"/>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Static </a:t>
            </a:r>
            <a:r>
              <a:rPr lang="en-US" dirty="0"/>
              <a:t>image from the research paper.</a:t>
            </a: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894279-7C71-464D-A77C-341D4EDDEBEF}" type="slidenum">
              <a:rPr lang="en-US" sz="1200">
                <a:solidFill>
                  <a:prstClr val="black"/>
                </a:solidFill>
                <a:cs typeface="Arial" charset="0"/>
              </a:rPr>
              <a:pPr eaLnBrk="1" hangingPunct="1"/>
              <a:t>44</a:t>
            </a:fld>
            <a:endParaRPr lang="en-US" sz="1200">
              <a:solidFill>
                <a:prstClr val="black"/>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Talk through the idea</a:t>
            </a:r>
            <a:r>
              <a:rPr lang="en-US" baseline="0" dirty="0" smtClean="0"/>
              <a:t> of dividing a class into 10-15 minute segments with activities as the animation proceeds. Animation will repeat 20 times.</a:t>
            </a:r>
            <a:endParaRPr lang="en-US" dirty="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2565E4-8B1A-964C-99A2-CBD286C7912C}" type="slidenum">
              <a:rPr lang="en-US" sz="1200">
                <a:solidFill>
                  <a:prstClr val="black"/>
                </a:solidFill>
                <a:cs typeface="Arial" charset="0"/>
              </a:rPr>
              <a:pPr eaLnBrk="1" hangingPunct="1"/>
              <a:t>45</a:t>
            </a:fld>
            <a:endParaRPr lang="en-US" sz="1200">
              <a:solidFill>
                <a:prstClr val="black"/>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54C3BD-DA9E-7146-AD47-8D3B180D038B}" type="slidenum">
              <a:rPr lang="en-US" sz="1200">
                <a:solidFill>
                  <a:prstClr val="black"/>
                </a:solidFill>
                <a:cs typeface="Arial" charset="0"/>
              </a:rPr>
              <a:pPr eaLnBrk="1" hangingPunct="1"/>
              <a:t>46</a:t>
            </a:fld>
            <a:endParaRPr lang="en-US" sz="1200">
              <a:solidFill>
                <a:prstClr val="black"/>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0FECAC-BC5D-6E4C-8600-112A1BDAD102}" type="slidenum">
              <a:rPr lang="en-US" sz="1200">
                <a:solidFill>
                  <a:prstClr val="black"/>
                </a:solidFill>
                <a:cs typeface="Arial" charset="0"/>
              </a:rPr>
              <a:pPr eaLnBrk="1" hangingPunct="1"/>
              <a:t>47</a:t>
            </a:fld>
            <a:endParaRPr lang="en-US" sz="1200">
              <a:solidFill>
                <a:prstClr val="black"/>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A9D2E1-A82B-334B-BC30-6E0399DA6E35}" type="slidenum">
              <a:rPr lang="en-US" sz="1200">
                <a:solidFill>
                  <a:prstClr val="black"/>
                </a:solidFill>
                <a:cs typeface="Arial" charset="0"/>
              </a:rPr>
              <a:pPr eaLnBrk="1" hangingPunct="1"/>
              <a:t>48</a:t>
            </a:fld>
            <a:endParaRPr lang="en-US" sz="1200">
              <a:solidFill>
                <a:prstClr val="black"/>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678CF-89F5-B243-ABE1-3816099E22DF}" type="slidenum">
              <a:rPr lang="en-US" sz="1200">
                <a:solidFill>
                  <a:prstClr val="black"/>
                </a:solidFill>
                <a:cs typeface="Arial" charset="0"/>
              </a:rPr>
              <a:pPr eaLnBrk="1" hangingPunct="1"/>
              <a:t>49</a:t>
            </a:fld>
            <a:endParaRPr lang="en-US" sz="1200">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BA8BA-B25C-EF4E-8753-A6C1CB5A4928}" type="slidenum">
              <a:rPr lang="en-US" smtClean="0"/>
              <a:t>3</a:t>
            </a:fld>
            <a:endParaRPr lang="en-US"/>
          </a:p>
        </p:txBody>
      </p:sp>
    </p:spTree>
    <p:extLst>
      <p:ext uri="{BB962C8B-B14F-4D97-AF65-F5344CB8AC3E}">
        <p14:creationId xmlns:p14="http://schemas.microsoft.com/office/powerpoint/2010/main" val="220427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E3AC23-DACF-804A-8771-7A629A65E5B8}" type="slidenum">
              <a:rPr lang="en-US" sz="1200">
                <a:solidFill>
                  <a:prstClr val="black"/>
                </a:solidFill>
                <a:cs typeface="Arial" charset="0"/>
              </a:rPr>
              <a:pPr eaLnBrk="1" hangingPunct="1"/>
              <a:t>50</a:t>
            </a:fld>
            <a:endParaRPr lang="en-US" sz="1200">
              <a:solidFill>
                <a:prstClr val="black"/>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262A4C-C241-F14D-8E52-851DB96BA9A7}" type="slidenum">
              <a:rPr lang="en-US" sz="1200">
                <a:solidFill>
                  <a:prstClr val="black"/>
                </a:solidFill>
                <a:cs typeface="Arial" charset="0"/>
              </a:rPr>
              <a:pPr eaLnBrk="1" hangingPunct="1"/>
              <a:t>51</a:t>
            </a:fld>
            <a:endParaRPr lang="en-US" sz="1200">
              <a:solidFill>
                <a:prstClr val="black"/>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D7DE55-1321-014A-BD24-3FCB4A05AB18}" type="slidenum">
              <a:rPr lang="en-US" sz="1200">
                <a:solidFill>
                  <a:prstClr val="black"/>
                </a:solidFill>
                <a:cs typeface="Arial" charset="0"/>
              </a:rPr>
              <a:pPr eaLnBrk="1" hangingPunct="1"/>
              <a:t>52</a:t>
            </a:fld>
            <a:endParaRPr lang="en-US" sz="1200">
              <a:solidFill>
                <a:prstClr val="black"/>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7D1E73-2A3F-3A40-87DC-D9119462F940}" type="slidenum">
              <a:rPr lang="en-US" sz="1200">
                <a:solidFill>
                  <a:prstClr val="black"/>
                </a:solidFill>
                <a:cs typeface="Arial" charset="0"/>
              </a:rPr>
              <a:pPr eaLnBrk="1" hangingPunct="1"/>
              <a:t>53</a:t>
            </a:fld>
            <a:endParaRPr lang="en-US" sz="1200">
              <a:solidFill>
                <a:prstClr val="black"/>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CB7168-6F49-C148-B03C-71674A3298CE}" type="slidenum">
              <a:rPr lang="en-US" sz="1200">
                <a:solidFill>
                  <a:prstClr val="black"/>
                </a:solidFill>
                <a:cs typeface="Arial" charset="0"/>
              </a:rPr>
              <a:pPr eaLnBrk="1" hangingPunct="1"/>
              <a:t>54</a:t>
            </a:fld>
            <a:endParaRPr lang="en-US" sz="1200">
              <a:solidFill>
                <a:prstClr val="black"/>
              </a:solidFill>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F36D79-A7D5-B246-963E-EBD963700401}" type="slidenum">
              <a:rPr lang="en-US" sz="1200">
                <a:solidFill>
                  <a:prstClr val="black"/>
                </a:solidFill>
                <a:cs typeface="Arial" charset="0"/>
              </a:rPr>
              <a:pPr eaLnBrk="1" hangingPunct="1"/>
              <a:t>55</a:t>
            </a:fld>
            <a:endParaRPr lang="en-US" sz="1200">
              <a:solidFill>
                <a:prstClr val="black"/>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D7DE55-1321-014A-BD24-3FCB4A05AB18}" type="slidenum">
              <a:rPr lang="en-US" sz="1200">
                <a:solidFill>
                  <a:prstClr val="black"/>
                </a:solidFill>
                <a:cs typeface="Arial" charset="0"/>
              </a:rPr>
              <a:pPr eaLnBrk="1" hangingPunct="1"/>
              <a:t>56</a:t>
            </a:fld>
            <a:endParaRPr lang="en-US" sz="1200">
              <a:solidFill>
                <a:prstClr val="black"/>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Cite as: Muramatsu, B. (2013, </a:t>
            </a:r>
            <a:r>
              <a:rPr lang="en-US" dirty="0" smtClean="0">
                <a:solidFill>
                  <a:srgbClr val="000000"/>
                </a:solidFill>
              </a:rPr>
              <a:t>October)</a:t>
            </a:r>
            <a:r>
              <a:rPr lang="en-US" dirty="0">
                <a:solidFill>
                  <a:srgbClr val="000000"/>
                </a:solidFill>
              </a:rPr>
              <a:t>. Online course </a:t>
            </a:r>
            <a:r>
              <a:rPr lang="en-US" dirty="0" smtClean="0">
                <a:solidFill>
                  <a:srgbClr val="000000"/>
                </a:solidFill>
              </a:rPr>
              <a:t>design:</a:t>
            </a:r>
            <a:r>
              <a:rPr lang="en-US" baseline="0" dirty="0" smtClean="0">
                <a:solidFill>
                  <a:srgbClr val="000000"/>
                </a:solidFill>
              </a:rPr>
              <a:t> Exploring the guide</a:t>
            </a:r>
            <a:r>
              <a:rPr lang="en-US" dirty="0" smtClean="0">
                <a:solidFill>
                  <a:srgbClr val="000000"/>
                </a:solidFill>
              </a:rPr>
              <a:t>. </a:t>
            </a:r>
            <a:r>
              <a:rPr lang="en-US" sz="1200" dirty="0" smtClean="0">
                <a:solidFill>
                  <a:schemeClr val="tx1"/>
                </a:solidFill>
                <a:latin typeface="Calibri" charset="0"/>
                <a:ea typeface="ＭＳ Ｐゴシック" charset="0"/>
                <a:cs typeface="Arial" charset="0"/>
              </a:rPr>
              <a:t>Invited Presentation at Kyoto University, October 2, 2013.</a:t>
            </a:r>
            <a:endParaRPr lang="en-US" dirty="0">
              <a:solidFill>
                <a:srgbClr val="000000"/>
              </a:solidFill>
            </a:endParaRPr>
          </a:p>
          <a:p>
            <a:endParaRPr lang="en-US" dirty="0">
              <a:solidFill>
                <a:srgbClr val="000000"/>
              </a:solidFill>
            </a:endParaRPr>
          </a:p>
          <a:p>
            <a:r>
              <a:rPr lang="en-US" dirty="0">
                <a:solidFill>
                  <a:srgbClr val="000000"/>
                </a:solidFill>
              </a:rPr>
              <a:t>Unless otherwise specified this work is licensed under a Creative Commons Attribution 3.0 License.</a:t>
            </a: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399584-8D2A-9242-B326-F6B3C571E906}" type="slidenum">
              <a:rPr lang="en-US" sz="1200">
                <a:solidFill>
                  <a:prstClr val="black"/>
                </a:solidFill>
              </a:rPr>
              <a:pPr eaLnBrk="1" hangingPunct="1"/>
              <a:t>58</a:t>
            </a:fld>
            <a:endParaRPr lang="en-US" sz="120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en-US" sz="1200" dirty="0" smtClean="0">
                <a:solidFill>
                  <a:schemeClr val="tx1"/>
                </a:solidFill>
                <a:latin typeface="Calibri" charset="0"/>
                <a:ea typeface="ＭＳ Ｐゴシック" charset="0"/>
                <a:cs typeface="Arial" charset="0"/>
              </a:rPr>
              <a:t>Citation: Muramatsu, B. (2013, October). Online course design. Invited Presentation at Kyoto University, October 2, 2013.</a:t>
            </a:r>
          </a:p>
          <a:p>
            <a:pPr algn="l"/>
            <a:endParaRPr lang="en-US" sz="1200" dirty="0" smtClean="0">
              <a:solidFill>
                <a:schemeClr val="tx1"/>
              </a:solidFill>
              <a:latin typeface="Calibri" charset="0"/>
              <a:ea typeface="ＭＳ Ｐゴシック" charset="0"/>
              <a:cs typeface="Arial" charset="0"/>
            </a:endParaRPr>
          </a:p>
          <a:p>
            <a:pPr algn="l"/>
            <a:r>
              <a:rPr lang="en-US" sz="1200" dirty="0" smtClean="0">
                <a:solidFill>
                  <a:schemeClr val="tx1"/>
                </a:solidFill>
                <a:latin typeface="Calibri" charset="0"/>
                <a:ea typeface="ＭＳ Ｐゴシック" charset="0"/>
                <a:cs typeface="Arial" charset="0"/>
              </a:rPr>
              <a:t>Unless otherwise specified, this work is licensed under a Creative Commons Attribution 3.0 United States License.</a:t>
            </a:r>
          </a:p>
        </p:txBody>
      </p:sp>
      <p:sp>
        <p:nvSpPr>
          <p:cNvPr id="4" name="Slide Number Placeholder 3"/>
          <p:cNvSpPr>
            <a:spLocks noGrp="1"/>
          </p:cNvSpPr>
          <p:nvPr>
            <p:ph type="sldNum" sz="quarter" idx="10"/>
          </p:nvPr>
        </p:nvSpPr>
        <p:spPr/>
        <p:txBody>
          <a:bodyPr/>
          <a:lstStyle/>
          <a:p>
            <a:fld id="{F54BA8BA-B25C-EF4E-8753-A6C1CB5A4928}" type="slidenum">
              <a:rPr lang="en-US" smtClean="0"/>
              <a:t>68</a:t>
            </a:fld>
            <a:endParaRPr lang="en-US"/>
          </a:p>
        </p:txBody>
      </p:sp>
    </p:spTree>
    <p:extLst>
      <p:ext uri="{BB962C8B-B14F-4D97-AF65-F5344CB8AC3E}">
        <p14:creationId xmlns:p14="http://schemas.microsoft.com/office/powerpoint/2010/main" val="412812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BA8BA-B25C-EF4E-8753-A6C1CB5A4928}" type="slidenum">
              <a:rPr lang="en-US" smtClean="0"/>
              <a:t>4</a:t>
            </a:fld>
            <a:endParaRPr lang="en-US"/>
          </a:p>
        </p:txBody>
      </p:sp>
    </p:spTree>
    <p:extLst>
      <p:ext uri="{BB962C8B-B14F-4D97-AF65-F5344CB8AC3E}">
        <p14:creationId xmlns:p14="http://schemas.microsoft.com/office/powerpoint/2010/main" val="315185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BA8BA-B25C-EF4E-8753-A6C1CB5A4928}" type="slidenum">
              <a:rPr lang="en-US" smtClean="0"/>
              <a:t>5</a:t>
            </a:fld>
            <a:endParaRPr lang="en-US"/>
          </a:p>
        </p:txBody>
      </p:sp>
    </p:spTree>
    <p:extLst>
      <p:ext uri="{BB962C8B-B14F-4D97-AF65-F5344CB8AC3E}">
        <p14:creationId xmlns:p14="http://schemas.microsoft.com/office/powerpoint/2010/main" val="377501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Galadriel.</a:t>
            </a:r>
            <a:r>
              <a:rPr lang="en-US" baseline="0" dirty="0" smtClean="0"/>
              <a:t> The Lord of the Rings</a:t>
            </a:r>
            <a:endParaRPr lang="en-US" dirty="0"/>
          </a:p>
        </p:txBody>
      </p:sp>
      <p:sp>
        <p:nvSpPr>
          <p:cNvPr id="4" name="Slide Number Placeholder 3"/>
          <p:cNvSpPr>
            <a:spLocks noGrp="1"/>
          </p:cNvSpPr>
          <p:nvPr>
            <p:ph type="sldNum" sz="quarter" idx="10"/>
          </p:nvPr>
        </p:nvSpPr>
        <p:spPr/>
        <p:txBody>
          <a:bodyPr/>
          <a:lstStyle/>
          <a:p>
            <a:fld id="{F54BA8BA-B25C-EF4E-8753-A6C1CB5A4928}" type="slidenum">
              <a:rPr lang="en-US" smtClean="0"/>
              <a:t>6</a:t>
            </a:fld>
            <a:endParaRPr lang="en-US"/>
          </a:p>
        </p:txBody>
      </p:sp>
    </p:spTree>
    <p:extLst>
      <p:ext uri="{BB962C8B-B14F-4D97-AF65-F5344CB8AC3E}">
        <p14:creationId xmlns:p14="http://schemas.microsoft.com/office/powerpoint/2010/main" val="220427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BA8BA-B25C-EF4E-8753-A6C1CB5A4928}" type="slidenum">
              <a:rPr lang="en-US" smtClean="0"/>
              <a:t>11</a:t>
            </a:fld>
            <a:endParaRPr lang="en-US"/>
          </a:p>
        </p:txBody>
      </p:sp>
    </p:spTree>
    <p:extLst>
      <p:ext uri="{BB962C8B-B14F-4D97-AF65-F5344CB8AC3E}">
        <p14:creationId xmlns:p14="http://schemas.microsoft.com/office/powerpoint/2010/main" val="138496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00"/>
                </a:solidFill>
              </a:rPr>
              <a:t>Cite as: Muramatsu, B. (2013, October). Online course design:</a:t>
            </a:r>
            <a:r>
              <a:rPr lang="en-US" baseline="0" dirty="0" smtClean="0">
                <a:solidFill>
                  <a:srgbClr val="000000"/>
                </a:solidFill>
              </a:rPr>
              <a:t> Exploring the guide</a:t>
            </a:r>
            <a:r>
              <a:rPr lang="en-US" dirty="0" smtClean="0">
                <a:solidFill>
                  <a:srgbClr val="000000"/>
                </a:solidFill>
              </a:rPr>
              <a:t>. </a:t>
            </a:r>
            <a:r>
              <a:rPr lang="en-US" sz="1200" dirty="0" smtClean="0">
                <a:solidFill>
                  <a:schemeClr val="tx1"/>
                </a:solidFill>
                <a:latin typeface="Calibri" charset="0"/>
                <a:ea typeface="ＭＳ Ｐゴシック" charset="0"/>
                <a:cs typeface="Arial" charset="0"/>
              </a:rPr>
              <a:t>Invited Presentation at Kyoto University, October 2, 2013.</a:t>
            </a:r>
            <a:endParaRPr lang="en-US" dirty="0" smtClean="0">
              <a:solidFill>
                <a:srgbClr val="000000"/>
              </a:solidFill>
            </a:endParaRPr>
          </a:p>
          <a:p>
            <a:endParaRPr lang="en-US" dirty="0">
              <a:solidFill>
                <a:srgbClr val="000000"/>
              </a:solidFill>
            </a:endParaRPr>
          </a:p>
          <a:p>
            <a:r>
              <a:rPr lang="en-US" dirty="0">
                <a:solidFill>
                  <a:srgbClr val="000000"/>
                </a:solidFill>
              </a:rPr>
              <a:t>Unless otherwise specified this work is licensed under a Creative Commons Attribution 3.0 License.</a:t>
            </a: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01BE32-15BC-7E4B-ACC8-3251F15774B4}" type="slidenum">
              <a:rPr lang="en-US" sz="1200">
                <a:solidFill>
                  <a:prstClr val="black"/>
                </a:solidFill>
                <a:cs typeface="Arial" charset="0"/>
              </a:rPr>
              <a:pPr eaLnBrk="1" hangingPunct="1"/>
              <a:t>14</a:t>
            </a:fld>
            <a:endParaRPr lang="en-US" sz="1200">
              <a:solidFill>
                <a:prstClr val="black"/>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532771-45C4-744F-8CF1-DEE91A397F81}" type="slidenum">
              <a:rPr lang="en-US" sz="1200">
                <a:solidFill>
                  <a:prstClr val="black"/>
                </a:solidFill>
                <a:cs typeface="Arial" charset="0"/>
              </a:rPr>
              <a:pPr eaLnBrk="1" hangingPunct="1"/>
              <a:t>16</a:t>
            </a:fld>
            <a:endParaRPr lang="en-US" sz="120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419951"/>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5502247"/>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5493103"/>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487519"/>
            <a:ext cx="6477000" cy="1828800"/>
          </a:xfrm>
        </p:spPr>
        <p:txBody>
          <a:bodyPr anchor="b"/>
          <a:lstStyle>
            <a:lvl1pPr>
              <a:defRPr cap="all" baseline="0">
                <a:solidFill>
                  <a:schemeClr val="accent2"/>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5498956"/>
            <a:ext cx="6705600" cy="685800"/>
          </a:xfrm>
        </p:spPr>
        <p:txBody>
          <a:bodyPr anchor="ctr">
            <a:normAutofit/>
          </a:bodyPr>
          <a:lstStyle>
            <a:lvl1pPr marL="0" indent="0" algn="l">
              <a:buNone/>
              <a:defRPr sz="2600">
                <a:solidFill>
                  <a:schemeClr val="accent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5517619"/>
            <a:ext cx="2057400" cy="685800"/>
          </a:xfrm>
        </p:spPr>
        <p:txBody>
          <a:bodyPr>
            <a:noAutofit/>
          </a:bodyPr>
          <a:lstStyle>
            <a:lvl1pPr algn="ctr">
              <a:defRPr sz="2000">
                <a:solidFill>
                  <a:srgbClr val="FFFFFF"/>
                </a:solidFill>
              </a:defRPr>
            </a:lvl1pPr>
          </a:lstStyle>
          <a:p>
            <a:fld id="{48FD6BD8-1D1A-914D-A812-D3C5F15A3F6B}" type="datetime1">
              <a:rPr lang="en-US" smtClean="0"/>
              <a:t>10/3/13</a:t>
            </a:fld>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E8079A4-7AA8-4A4F-87E2-7781EC5097DD}" type="slidenum">
              <a:rPr lang="en-US" smtClean="0"/>
              <a:pPr/>
              <a:t>‹#›</a:t>
            </a:fld>
            <a:endParaRPr lang="en-US"/>
          </a:p>
        </p:txBody>
      </p:sp>
      <p:grpSp>
        <p:nvGrpSpPr>
          <p:cNvPr id="14" name="Group 13"/>
          <p:cNvGrpSpPr/>
          <p:nvPr userDrawn="1"/>
        </p:nvGrpSpPr>
        <p:grpSpPr>
          <a:xfrm>
            <a:off x="0" y="6639732"/>
            <a:ext cx="9144000" cy="246221"/>
            <a:chOff x="0" y="6639719"/>
            <a:chExt cx="9144000" cy="246220"/>
          </a:xfrm>
        </p:grpSpPr>
        <p:sp>
          <p:nvSpPr>
            <p:cNvPr id="15" name="Rectangle 14"/>
            <p:cNvSpPr/>
            <p:nvPr userDrawn="1"/>
          </p:nvSpPr>
          <p:spPr>
            <a:xfrm>
              <a:off x="0" y="6673143"/>
              <a:ext cx="9144000" cy="18485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514116" y="6639719"/>
              <a:ext cx="7567218" cy="246220"/>
            </a:xfrm>
            <a:prstGeom prst="rect">
              <a:avLst/>
            </a:prstGeom>
            <a:noFill/>
            <a:effectLst/>
          </p:spPr>
          <p:txBody>
            <a:bodyPr wrap="square" rtlCol="0">
              <a:spAutoFit/>
            </a:bodyPr>
            <a:lstStyle/>
            <a:p>
              <a:pPr algn="ctr"/>
              <a:r>
                <a:rPr lang="en-US" sz="1000" kern="1200" dirty="0" smtClean="0">
                  <a:solidFill>
                    <a:schemeClr val="bg1">
                      <a:lumMod val="50000"/>
                      <a:lumOff val="50000"/>
                    </a:schemeClr>
                  </a:solidFill>
                  <a:latin typeface="+mn-lt"/>
                  <a:ea typeface="ＭＳ Ｐゴシック" charset="0"/>
                  <a:cs typeface="Arial" charset="0"/>
                </a:rPr>
                <a:t>Unless otherwise specified, this work is licensed under a Creative Commons Attribution 3.0 United States License.</a:t>
              </a:r>
              <a:endParaRPr lang="en-US" sz="1000" kern="1200" dirty="0">
                <a:solidFill>
                  <a:schemeClr val="bg1">
                    <a:lumMod val="50000"/>
                    <a:lumOff val="50000"/>
                  </a:schemeClr>
                </a:solidFill>
                <a:latin typeface="+mn-lt"/>
                <a:ea typeface="ＭＳ Ｐゴシック" charset="0"/>
                <a:cs typeface="Arial" charset="0"/>
              </a:endParaRPr>
            </a:p>
          </p:txBody>
        </p:sp>
        <p:pic>
          <p:nvPicPr>
            <p:cNvPr id="18" name="Picture 17" descr="80x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5166" y="6698139"/>
              <a:ext cx="812800" cy="152400"/>
            </a:xfrm>
            <a:prstGeom prst="rect">
              <a:avLst/>
            </a:prstGeom>
          </p:spPr>
        </p:pic>
      </p:gr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5FC5CFC-8B0E-EF4D-A0E7-9FE52D4BBD42}" type="datetime1">
              <a:rPr lang="en-US" smtClean="0"/>
              <a:t>10/3/13</a:t>
            </a:fld>
            <a:endParaRPr lang="en-US"/>
          </a:p>
        </p:txBody>
      </p:sp>
      <p:sp>
        <p:nvSpPr>
          <p:cNvPr id="13" name="Slide Number Placeholder 12"/>
          <p:cNvSpPr>
            <a:spLocks noGrp="1"/>
          </p:cNvSpPr>
          <p:nvPr>
            <p:ph type="sldNum" sz="quarter" idx="11"/>
          </p:nvPr>
        </p:nvSpPr>
        <p:spPr>
          <a:xfrm>
            <a:off x="0" y="4667249"/>
            <a:ext cx="1447800" cy="663579"/>
          </a:xfrm>
        </p:spPr>
        <p:txBody>
          <a:bodyPr rtlCol="0"/>
          <a:lstStyle>
            <a:lvl1pPr>
              <a:defRPr sz="2800"/>
            </a:lvl1pPr>
          </a:lstStyle>
          <a:p>
            <a:fld id="{8930BC48-5B4E-3243-875B-0D9E62609D42}" type="slidenum">
              <a:rPr lang="en-US" smtClean="0"/>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9AFA2-6E56-2249-9BFF-98598BD4882A}" type="datetime1">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0BC48-5B4E-3243-875B-0D9E62609D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5D67A9AF-71C5-A74D-A04A-4359D53CBC19}" type="datetime1">
              <a:rPr lang="en-US" smtClean="0"/>
              <a:t>10/3/13</a:t>
            </a:fld>
            <a:endParaRPr lang="en-US"/>
          </a:p>
        </p:txBody>
      </p:sp>
      <p:sp>
        <p:nvSpPr>
          <p:cNvPr id="5" name="Footer Placeholder 4"/>
          <p:cNvSpPr>
            <a:spLocks noGrp="1"/>
          </p:cNvSpPr>
          <p:nvPr>
            <p:ph type="ftr" sz="quarter" idx="11"/>
          </p:nvPr>
        </p:nvSpPr>
        <p:spPr>
          <a:xfrm>
            <a:off x="457203" y="6248208"/>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930BC48-5B4E-3243-875B-0D9E62609D4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itle Placeholder 1"/>
          <p:cNvSpPr>
            <a:spLocks noGrp="1"/>
          </p:cNvSpPr>
          <p:nvPr>
            <p:ph type="title"/>
          </p:nvPr>
        </p:nvSpPr>
        <p:spPr bwMode="auto">
          <a:xfrm>
            <a:off x="0" y="2514600"/>
            <a:ext cx="9144000" cy="914400"/>
          </a:xfrm>
          <a:prstGeom prst="rect">
            <a:avLst/>
          </a:prstGeom>
          <a:solidFill>
            <a:srgbClr val="141824"/>
          </a:solidFill>
          <a:ln w="9525">
            <a:noFill/>
            <a:miter lim="800000"/>
            <a:headEnd/>
            <a:tailEnd/>
          </a:ln>
        </p:spPr>
        <p:txBody>
          <a:bodyPr lIns="457200"/>
          <a:lstStyle>
            <a:lvl1pPr algn="ctr">
              <a:defRPr/>
            </a:lvl1pPr>
          </a:lstStyle>
          <a:p>
            <a:pPr lvl="0"/>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FE8A4B6E-2263-E04F-B58B-C197B1E3A242}" type="slidenum">
              <a:rPr lang="en-US"/>
              <a:pPr>
                <a:defRPr/>
              </a:pPr>
              <a:t>‹#›</a:t>
            </a:fld>
            <a:endParaRPr lang="en-US"/>
          </a:p>
        </p:txBody>
      </p:sp>
    </p:spTree>
    <p:extLst>
      <p:ext uri="{BB962C8B-B14F-4D97-AF65-F5344CB8AC3E}">
        <p14:creationId xmlns:p14="http://schemas.microsoft.com/office/powerpoint/2010/main" val="377278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542132" y="2197100"/>
            <a:ext cx="8059737" cy="36703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343400" y="6324600"/>
            <a:ext cx="457200" cy="365125"/>
          </a:xfrm>
        </p:spPr>
        <p:txBody>
          <a:bodyPr/>
          <a:lstStyle>
            <a:lvl1pPr>
              <a:defRPr smtClean="0"/>
            </a:lvl1pPr>
          </a:lstStyle>
          <a:p>
            <a:pPr>
              <a:defRPr/>
            </a:pPr>
            <a:fld id="{1DFD7849-EC9A-F540-A15E-D00764F33E1E}" type="slidenum">
              <a:rPr lang="en-US"/>
              <a:pPr>
                <a:defRPr/>
              </a:pPr>
              <a:t>‹#›</a:t>
            </a:fld>
            <a:endParaRPr lang="en-US"/>
          </a:p>
        </p:txBody>
      </p:sp>
    </p:spTree>
    <p:extLst>
      <p:ext uri="{BB962C8B-B14F-4D97-AF65-F5344CB8AC3E}">
        <p14:creationId xmlns:p14="http://schemas.microsoft.com/office/powerpoint/2010/main" val="346417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550863" y="2197100"/>
            <a:ext cx="3952875" cy="367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6138" y="2197100"/>
            <a:ext cx="3954462" cy="367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atin typeface="Helvetica"/>
                <a:ea typeface="ＭＳ Ｐゴシック" pitchFamily="-1" charset="-128"/>
                <a:cs typeface="Helvetica"/>
              </a:defRPr>
            </a:lvl1pPr>
          </a:lstStyle>
          <a:p>
            <a:pPr>
              <a:defRPr/>
            </a:pPr>
            <a:endParaRPr lang="en-US"/>
          </a:p>
        </p:txBody>
      </p:sp>
    </p:spTree>
    <p:extLst>
      <p:ext uri="{BB962C8B-B14F-4D97-AF65-F5344CB8AC3E}">
        <p14:creationId xmlns:p14="http://schemas.microsoft.com/office/powerpoint/2010/main" val="189988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613B7D0-7A7B-254A-A19B-EE7908ACFA0B}" type="slidenum">
              <a:rPr lang="en-US"/>
              <a:pPr>
                <a:defRPr/>
              </a:pPr>
              <a:t>‹#›</a:t>
            </a:fld>
            <a:endParaRPr lang="en-US"/>
          </a:p>
        </p:txBody>
      </p:sp>
    </p:spTree>
    <p:extLst>
      <p:ext uri="{BB962C8B-B14F-4D97-AF65-F5344CB8AC3E}">
        <p14:creationId xmlns:p14="http://schemas.microsoft.com/office/powerpoint/2010/main" val="229674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701EF83-CAFD-EC4D-997E-5C4F56F744A2}" type="slidenum">
              <a:rPr lang="en-US"/>
              <a:pPr>
                <a:defRPr/>
              </a:pPr>
              <a:t>‹#›</a:t>
            </a:fld>
            <a:endParaRPr lang="en-US"/>
          </a:p>
        </p:txBody>
      </p:sp>
    </p:spTree>
    <p:extLst>
      <p:ext uri="{BB962C8B-B14F-4D97-AF65-F5344CB8AC3E}">
        <p14:creationId xmlns:p14="http://schemas.microsoft.com/office/powerpoint/2010/main" val="243615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1F1287-25A3-B542-A65A-36372C1CC86D}" type="datetime1">
              <a:rPr lang="en-US" smtClean="0"/>
              <a:t>10/3/13</a:t>
            </a:fld>
            <a:endParaRPr lang="en-US"/>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5"/>
          <p:cNvSpPr>
            <a:spLocks noGrp="1"/>
          </p:cNvSpPr>
          <p:nvPr>
            <p:ph type="sldNum" sz="quarter" idx="12"/>
          </p:nvPr>
        </p:nvSpPr>
        <p:spPr>
          <a:xfrm>
            <a:off x="16709" y="1253351"/>
            <a:ext cx="533400" cy="244476"/>
          </a:xfrm>
        </p:spPr>
        <p:txBody>
          <a:bodyPr/>
          <a:lstStyle>
            <a:lvl1pPr>
              <a:defRPr>
                <a:solidFill>
                  <a:srgbClr val="FFFFFF"/>
                </a:solidFill>
              </a:defRPr>
            </a:lvl1pPr>
          </a:lstStyle>
          <a:p>
            <a:fld id="{8930BC48-5B4E-3243-875B-0D9E62609D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1"/>
            <a:ext cx="7123113" cy="1673225"/>
          </a:xfrm>
        </p:spPr>
        <p:txBody>
          <a:bodyPr anchor="t"/>
          <a:lstStyle>
            <a:lvl1pPr marL="0" indent="0">
              <a:buNone/>
              <a:defRPr sz="2800">
                <a:solidFill>
                  <a:schemeClr val="accent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accent2"/>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0070B1"/>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A9E2869F-4854-364E-8359-68B11FF8D53C}" type="datetime1">
              <a:rPr lang="en-US" smtClean="0"/>
              <a:t>10/3/13</a:t>
            </a:fld>
            <a:endParaRPr lang="en-US"/>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fld id="{CE8079A4-7AA8-4A4F-87E2-7781EC5097D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grpSp>
        <p:nvGrpSpPr>
          <p:cNvPr id="17" name="Group 16"/>
          <p:cNvGrpSpPr/>
          <p:nvPr userDrawn="1"/>
        </p:nvGrpSpPr>
        <p:grpSpPr>
          <a:xfrm>
            <a:off x="0" y="6639732"/>
            <a:ext cx="9144000" cy="246221"/>
            <a:chOff x="0" y="6639719"/>
            <a:chExt cx="9144000" cy="246220"/>
          </a:xfrm>
        </p:grpSpPr>
        <p:sp>
          <p:nvSpPr>
            <p:cNvPr id="18" name="Rectangle 17"/>
            <p:cNvSpPr/>
            <p:nvPr userDrawn="1"/>
          </p:nvSpPr>
          <p:spPr>
            <a:xfrm>
              <a:off x="0" y="6673143"/>
              <a:ext cx="9144000" cy="18485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514116" y="6639719"/>
              <a:ext cx="7567218" cy="246220"/>
            </a:xfrm>
            <a:prstGeom prst="rect">
              <a:avLst/>
            </a:prstGeom>
            <a:noFill/>
            <a:effectLst/>
          </p:spPr>
          <p:txBody>
            <a:bodyPr wrap="square" rtlCol="0">
              <a:spAutoFit/>
            </a:bodyPr>
            <a:lstStyle/>
            <a:p>
              <a:pPr algn="ctr"/>
              <a:r>
                <a:rPr lang="en-US" sz="1000" kern="1200" dirty="0" smtClean="0">
                  <a:solidFill>
                    <a:schemeClr val="bg1">
                      <a:lumMod val="50000"/>
                    </a:schemeClr>
                  </a:solidFill>
                  <a:latin typeface="+mn-lt"/>
                  <a:ea typeface="ＭＳ Ｐゴシック" charset="0"/>
                  <a:cs typeface="Arial" charset="0"/>
                </a:rPr>
                <a:t>Unless otherwise specified, this work is licensed under a Creative Commons Attribution 3.0 United States License.</a:t>
              </a:r>
              <a:endParaRPr lang="en-US" sz="1000" kern="1200" dirty="0">
                <a:solidFill>
                  <a:schemeClr val="bg1">
                    <a:lumMod val="50000"/>
                  </a:schemeClr>
                </a:solidFill>
                <a:latin typeface="+mn-lt"/>
                <a:ea typeface="ＭＳ Ｐゴシック" charset="0"/>
                <a:cs typeface="Arial" charset="0"/>
              </a:endParaRPr>
            </a:p>
          </p:txBody>
        </p:sp>
        <p:pic>
          <p:nvPicPr>
            <p:cNvPr id="20" name="Picture 19" descr="80x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5166" y="6698139"/>
              <a:ext cx="812800" cy="152400"/>
            </a:xfrm>
            <a:prstGeom prst="rect">
              <a:avLst/>
            </a:prstGeom>
          </p:spPr>
        </p:pic>
      </p:gr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120C063-0F5C-784C-97FA-7B43C12FA600}" type="datetime1">
              <a:rPr lang="en-US" smtClean="0"/>
              <a:t>10/3/13</a:t>
            </a:fld>
            <a:endParaRPr lang="en-US"/>
          </a:p>
        </p:txBody>
      </p:sp>
      <p:sp>
        <p:nvSpPr>
          <p:cNvPr id="10" name="Slide Number Placeholder 9"/>
          <p:cNvSpPr>
            <a:spLocks noGrp="1"/>
          </p:cNvSpPr>
          <p:nvPr>
            <p:ph type="sldNum" sz="quarter" idx="16"/>
          </p:nvPr>
        </p:nvSpPr>
        <p:spPr/>
        <p:txBody>
          <a:bodyPr rtlCol="0"/>
          <a:lstStyle/>
          <a:p>
            <a:fld id="{8930BC48-5B4E-3243-875B-0D9E62609D4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E6E0927-FC05-9946-929F-FD1368F61BA0}" type="datetime1">
              <a:rPr lang="en-US" smtClean="0"/>
              <a:t>10/3/13</a:t>
            </a:fld>
            <a:endParaRPr lang="en-US"/>
          </a:p>
        </p:txBody>
      </p:sp>
      <p:sp>
        <p:nvSpPr>
          <p:cNvPr id="12" name="Slide Number Placeholder 11"/>
          <p:cNvSpPr>
            <a:spLocks noGrp="1"/>
          </p:cNvSpPr>
          <p:nvPr>
            <p:ph type="sldNum" sz="quarter" idx="16"/>
          </p:nvPr>
        </p:nvSpPr>
        <p:spPr/>
        <p:txBody>
          <a:bodyPr rtlCol="0"/>
          <a:lstStyle/>
          <a:p>
            <a:fld id="{8930BC48-5B4E-3243-875B-0D9E62609D4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A6B00-0C91-9C48-85B9-E7F69ACF1977}" type="datetime1">
              <a:rPr lang="en-US" smtClean="0"/>
              <a:t>10/3/13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930BC48-5B4E-3243-875B-0D9E62609D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0109" y="2011648"/>
            <a:ext cx="8153400" cy="2824388"/>
          </a:xfrm>
        </p:spPr>
        <p:txBody>
          <a:bodyPr anchor="t" anchorCtr="0"/>
          <a:lstStyle>
            <a:lvl1pPr algn="ct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D756EBF-3E15-594B-978A-4C9319BAD003}" type="datetime1">
              <a:rPr lang="en-US" smtClean="0"/>
              <a:t>10/3/13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0BC48-5B4E-3243-875B-0D9E62609D42}" type="slidenum">
              <a:rPr lang="en-US" smtClean="0"/>
              <a:t>‹#›</a:t>
            </a:fld>
            <a:endParaRPr lang="en-US" dirty="0"/>
          </a:p>
        </p:txBody>
      </p:sp>
    </p:spTree>
    <p:extLst>
      <p:ext uri="{BB962C8B-B14F-4D97-AF65-F5344CB8AC3E}">
        <p14:creationId xmlns:p14="http://schemas.microsoft.com/office/powerpoint/2010/main" val="415504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4ADFF-C3BD-914F-A096-4A4C3FF21AE9}" type="datetime1">
              <a:rPr lang="en-US" smtClean="0"/>
              <a:t>10/3/13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930BC48-5B4E-3243-875B-0D9E62609D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1"/>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F7C2DF-9F52-7C4E-96A0-2FFB791E5D08}" type="datetime1">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930BC48-5B4E-3243-875B-0D9E62609D4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 Id="rId7" Type="http://schemas.openxmlformats.org/officeDocument/2006/relationships/image" Target="../media/image4.emf"/><Relationship Id="rId8" Type="http://schemas.openxmlformats.org/officeDocument/2006/relationships/image" Target="../media/image5.png"/><Relationship Id="rId9"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D756EBF-3E15-594B-978A-4C9319BAD003}" type="datetime1">
              <a:rPr lang="en-US" smtClean="0"/>
              <a:t>10/3/13</a:t>
            </a:fld>
            <a:endParaRPr lang="en-US"/>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6709"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16709" y="1255511"/>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930BC48-5B4E-3243-875B-0D9E62609D42}" type="slidenum">
              <a:rPr lang="en-US" smtClean="0"/>
              <a:t>‹#›</a:t>
            </a:fld>
            <a:endParaRPr lang="en-US" dirty="0"/>
          </a:p>
        </p:txBody>
      </p:sp>
      <p:grpSp>
        <p:nvGrpSpPr>
          <p:cNvPr id="4" name="Group 3"/>
          <p:cNvGrpSpPr/>
          <p:nvPr userDrawn="1"/>
        </p:nvGrpSpPr>
        <p:grpSpPr>
          <a:xfrm>
            <a:off x="0" y="6639732"/>
            <a:ext cx="9144000" cy="246221"/>
            <a:chOff x="0" y="6639719"/>
            <a:chExt cx="9144000" cy="246220"/>
          </a:xfrm>
        </p:grpSpPr>
        <p:sp>
          <p:nvSpPr>
            <p:cNvPr id="2" name="Rectangle 1"/>
            <p:cNvSpPr/>
            <p:nvPr userDrawn="1"/>
          </p:nvSpPr>
          <p:spPr>
            <a:xfrm>
              <a:off x="0" y="6673143"/>
              <a:ext cx="9144000" cy="18485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14116" y="6639719"/>
              <a:ext cx="7567218" cy="246220"/>
            </a:xfrm>
            <a:prstGeom prst="rect">
              <a:avLst/>
            </a:prstGeom>
            <a:noFill/>
            <a:effectLst/>
          </p:spPr>
          <p:txBody>
            <a:bodyPr wrap="square" rtlCol="0">
              <a:spAutoFit/>
            </a:bodyPr>
            <a:lstStyle/>
            <a:p>
              <a:pPr algn="ctr"/>
              <a:r>
                <a:rPr lang="en-US" sz="1000" kern="1200" dirty="0" smtClean="0">
                  <a:solidFill>
                    <a:schemeClr val="bg1">
                      <a:lumMod val="50000"/>
                    </a:schemeClr>
                  </a:solidFill>
                  <a:latin typeface="+mn-lt"/>
                  <a:ea typeface="ＭＳ Ｐゴシック" charset="0"/>
                  <a:cs typeface="Arial" charset="0"/>
                </a:rPr>
                <a:t>Unless otherwise specified, this work is licensed under a Creative Commons Attribution 3.0 United States License.</a:t>
              </a:r>
              <a:endParaRPr lang="en-US" sz="1000" kern="1200" dirty="0">
                <a:solidFill>
                  <a:schemeClr val="bg1">
                    <a:lumMod val="50000"/>
                  </a:schemeClr>
                </a:solidFill>
                <a:latin typeface="+mn-lt"/>
                <a:ea typeface="ＭＳ Ｐゴシック" charset="0"/>
                <a:cs typeface="Arial" charset="0"/>
              </a:endParaRPr>
            </a:p>
          </p:txBody>
        </p:sp>
        <p:pic>
          <p:nvPicPr>
            <p:cNvPr id="11" name="Picture 10" descr="80x15.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65166" y="6698139"/>
              <a:ext cx="812800" cy="152400"/>
            </a:xfrm>
            <a:prstGeom prst="rect">
              <a:avLst/>
            </a:prstGeom>
          </p:spPr>
        </p:pic>
      </p:gr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8" r:id="rId7"/>
    <p:sldLayoutId id="2147483913" r:id="rId8"/>
    <p:sldLayoutId id="2147483914" r:id="rId9"/>
    <p:sldLayoutId id="2147483915" r:id="rId10"/>
    <p:sldLayoutId id="2147483916" r:id="rId11"/>
    <p:sldLayoutId id="2147483917" r:id="rId12"/>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4400" kern="1200">
          <a:solidFill>
            <a:srgbClr val="0070B1"/>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32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p:cNvPicPr>
          <p:nvPr userDrawn="1"/>
        </p:nvPicPr>
        <p:blipFill>
          <a:blip r:embed="rId7">
            <a:alphaModFix amt="75000"/>
            <a:extLst>
              <a:ext uri="{28A0092B-C50C-407E-A947-70E740481C1C}">
                <a14:useLocalDpi xmlns:a14="http://schemas.microsoft.com/office/drawing/2010/main" val="0"/>
              </a:ext>
            </a:extLst>
          </a:blip>
          <a:srcRect/>
          <a:stretch>
            <a:fillRect/>
          </a:stretch>
        </p:blipFill>
        <p:spPr bwMode="auto">
          <a:xfrm rot="10800000">
            <a:off x="-520700" y="4381500"/>
            <a:ext cx="9664700" cy="2476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p:cNvPicPr>
          <p:nvPr/>
        </p:nvPicPr>
        <p:blipFill>
          <a:blip r:embed="rId7">
            <a:alphaModFix amt="75000"/>
            <a:extLst>
              <a:ext uri="{28A0092B-C50C-407E-A947-70E740481C1C}">
                <a14:useLocalDpi xmlns:a14="http://schemas.microsoft.com/office/drawing/2010/main" val="0"/>
              </a:ext>
            </a:extLst>
          </a:blip>
          <a:srcRect/>
          <a:stretch>
            <a:fillRect/>
          </a:stretch>
        </p:blipFill>
        <p:spPr bwMode="auto">
          <a:xfrm>
            <a:off x="0" y="-76200"/>
            <a:ext cx="9664700" cy="2476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914400"/>
            <a:ext cx="9144000" cy="914400"/>
          </a:xfrm>
          <a:prstGeom prst="rect">
            <a:avLst/>
          </a:prstGeom>
          <a:solidFill>
            <a:srgbClr val="14182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05840" tIns="45720" rIns="457200" bIns="4572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542925" y="2197100"/>
            <a:ext cx="805973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343400" y="62642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b="1" smtClean="0">
                <a:solidFill>
                  <a:srgbClr val="595959"/>
                </a:solidFill>
                <a:latin typeface="Helvetica" charset="0"/>
              </a:defRPr>
            </a:lvl1pPr>
          </a:lstStyle>
          <a:p>
            <a:pPr defTabSz="914400" fontAlgn="base">
              <a:spcBef>
                <a:spcPct val="0"/>
              </a:spcBef>
              <a:spcAft>
                <a:spcPct val="0"/>
              </a:spcAft>
              <a:defRPr/>
            </a:pPr>
            <a:fld id="{51440A6C-1B67-A041-85D2-95EB8953D979}"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grpSp>
        <p:nvGrpSpPr>
          <p:cNvPr id="1031" name="Group 17"/>
          <p:cNvGrpSpPr>
            <a:grpSpLocks/>
          </p:cNvGrpSpPr>
          <p:nvPr userDrawn="1"/>
        </p:nvGrpSpPr>
        <p:grpSpPr bwMode="auto">
          <a:xfrm>
            <a:off x="520700" y="6172200"/>
            <a:ext cx="8102600" cy="533400"/>
            <a:chOff x="457200" y="6172200"/>
            <a:chExt cx="8101584" cy="533400"/>
          </a:xfrm>
        </p:grpSpPr>
        <p:pic>
          <p:nvPicPr>
            <p:cNvPr id="1033" name="Picture 8" descr="MIT-B+R-logotype.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6230938"/>
              <a:ext cx="22177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6172200"/>
              <a:ext cx="131978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2" name="Rectangle 1"/>
          <p:cNvSpPr>
            <a:spLocks noChangeArrowheads="1"/>
          </p:cNvSpPr>
          <p:nvPr userDrawn="1"/>
        </p:nvSpPr>
        <p:spPr bwMode="auto">
          <a:xfrm>
            <a:off x="611188" y="6669088"/>
            <a:ext cx="8064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defTabSz="914400" eaLnBrk="1" fontAlgn="base" hangingPunct="1">
              <a:spcBef>
                <a:spcPct val="0"/>
              </a:spcBef>
              <a:spcAft>
                <a:spcPct val="0"/>
              </a:spcAft>
              <a:defRPr/>
            </a:pPr>
            <a:r>
              <a:rPr lang="en-US" altLang="en-US" sz="1000" smtClean="0">
                <a:solidFill>
                  <a:srgbClr val="7F7F7F"/>
                </a:solidFill>
                <a:latin typeface="Oswald Light" pitchFamily="-84" charset="0"/>
                <a:cs typeface="Arial"/>
              </a:rPr>
              <a:t>Unless otherwise specified this work is licensed under a Creative Commons Attribution 3.0 License.</a:t>
            </a:r>
          </a:p>
        </p:txBody>
      </p:sp>
    </p:spTree>
    <p:extLst>
      <p:ext uri="{BB962C8B-B14F-4D97-AF65-F5344CB8AC3E}">
        <p14:creationId xmlns:p14="http://schemas.microsoft.com/office/powerpoint/2010/main" val="2039003169"/>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chemeClr val="bg1"/>
          </a:solidFill>
          <a:latin typeface="Arial"/>
          <a:ea typeface="+mj-ea"/>
          <a:cs typeface="Arial"/>
        </a:defRPr>
      </a:lvl1pPr>
      <a:lvl2pPr algn="l" rtl="0" eaLnBrk="0" fontAlgn="base" hangingPunct="0">
        <a:spcBef>
          <a:spcPct val="0"/>
        </a:spcBef>
        <a:spcAft>
          <a:spcPct val="0"/>
        </a:spcAft>
        <a:defRPr sz="3600">
          <a:solidFill>
            <a:schemeClr val="bg1"/>
          </a:solidFill>
          <a:latin typeface="Arial" pitchFamily="34" charset="0"/>
          <a:ea typeface="ＭＳ Ｐゴシック" charset="-128"/>
          <a:cs typeface="Arial" charset="0"/>
        </a:defRPr>
      </a:lvl2pPr>
      <a:lvl3pPr algn="l" rtl="0" eaLnBrk="0" fontAlgn="base" hangingPunct="0">
        <a:spcBef>
          <a:spcPct val="0"/>
        </a:spcBef>
        <a:spcAft>
          <a:spcPct val="0"/>
        </a:spcAft>
        <a:defRPr sz="3600">
          <a:solidFill>
            <a:schemeClr val="bg1"/>
          </a:solidFill>
          <a:latin typeface="Arial" pitchFamily="34" charset="0"/>
          <a:ea typeface="ＭＳ Ｐゴシック" charset="-128"/>
          <a:cs typeface="Arial" charset="0"/>
        </a:defRPr>
      </a:lvl3pPr>
      <a:lvl4pPr algn="l" rtl="0" eaLnBrk="0" fontAlgn="base" hangingPunct="0">
        <a:spcBef>
          <a:spcPct val="0"/>
        </a:spcBef>
        <a:spcAft>
          <a:spcPct val="0"/>
        </a:spcAft>
        <a:defRPr sz="3600">
          <a:solidFill>
            <a:schemeClr val="bg1"/>
          </a:solidFill>
          <a:latin typeface="Arial" pitchFamily="34" charset="0"/>
          <a:ea typeface="ＭＳ Ｐゴシック" charset="-128"/>
          <a:cs typeface="Arial" charset="0"/>
        </a:defRPr>
      </a:lvl4pPr>
      <a:lvl5pPr algn="l" rtl="0" eaLnBrk="0" fontAlgn="base" hangingPunct="0">
        <a:spcBef>
          <a:spcPct val="0"/>
        </a:spcBef>
        <a:spcAft>
          <a:spcPct val="0"/>
        </a:spcAft>
        <a:defRPr sz="3600">
          <a:solidFill>
            <a:schemeClr val="bg1"/>
          </a:solidFill>
          <a:latin typeface="Arial" pitchFamily="34" charset="0"/>
          <a:ea typeface="ＭＳ Ｐゴシック" charset="-128"/>
          <a:cs typeface="Arial" charset="0"/>
        </a:defRPr>
      </a:lvl5pPr>
      <a:lvl6pPr marL="457200" algn="l" rtl="0" fontAlgn="base">
        <a:spcBef>
          <a:spcPct val="0"/>
        </a:spcBef>
        <a:spcAft>
          <a:spcPct val="0"/>
        </a:spcAft>
        <a:defRPr sz="3600">
          <a:solidFill>
            <a:schemeClr val="bg1"/>
          </a:solidFill>
          <a:latin typeface="Century Gothic" charset="0"/>
          <a:ea typeface="ＭＳ Ｐゴシック" charset="-128"/>
          <a:cs typeface="Arial" charset="0"/>
        </a:defRPr>
      </a:lvl6pPr>
      <a:lvl7pPr marL="914400" algn="l" rtl="0" fontAlgn="base">
        <a:spcBef>
          <a:spcPct val="0"/>
        </a:spcBef>
        <a:spcAft>
          <a:spcPct val="0"/>
        </a:spcAft>
        <a:defRPr sz="3600">
          <a:solidFill>
            <a:schemeClr val="bg1"/>
          </a:solidFill>
          <a:latin typeface="Century Gothic" charset="0"/>
          <a:ea typeface="ＭＳ Ｐゴシック" charset="-128"/>
          <a:cs typeface="Arial" charset="0"/>
        </a:defRPr>
      </a:lvl7pPr>
      <a:lvl8pPr marL="1371600" algn="l" rtl="0" fontAlgn="base">
        <a:spcBef>
          <a:spcPct val="0"/>
        </a:spcBef>
        <a:spcAft>
          <a:spcPct val="0"/>
        </a:spcAft>
        <a:defRPr sz="3600">
          <a:solidFill>
            <a:schemeClr val="bg1"/>
          </a:solidFill>
          <a:latin typeface="Century Gothic" charset="0"/>
          <a:ea typeface="ＭＳ Ｐゴシック" charset="-128"/>
          <a:cs typeface="Arial" charset="0"/>
        </a:defRPr>
      </a:lvl8pPr>
      <a:lvl9pPr marL="1828800" algn="l" rtl="0" fontAlgn="base">
        <a:spcBef>
          <a:spcPct val="0"/>
        </a:spcBef>
        <a:spcAft>
          <a:spcPct val="0"/>
        </a:spcAft>
        <a:defRPr sz="3600">
          <a:solidFill>
            <a:schemeClr val="bg1"/>
          </a:solidFill>
          <a:latin typeface="Century Gothic" charset="0"/>
          <a:ea typeface="ＭＳ Ｐゴシック" charset="-128"/>
          <a:cs typeface="Arial" charset="0"/>
        </a:defRPr>
      </a:lvl9pPr>
    </p:titleStyle>
    <p:bodyStyle>
      <a:lvl1pPr marL="342900" indent="-342900" algn="l" rtl="0" eaLnBrk="0" fontAlgn="base" hangingPunct="0">
        <a:spcBef>
          <a:spcPts val="1200"/>
        </a:spcBef>
        <a:spcAft>
          <a:spcPts val="600"/>
        </a:spcAft>
        <a:buClr>
          <a:schemeClr val="accent1"/>
        </a:buClr>
        <a:buSzPct val="80000"/>
        <a:buFont typeface="Arial" charset="0"/>
        <a:buChar char="•"/>
        <a:defRPr sz="2400" b="1">
          <a:solidFill>
            <a:srgbClr val="595959"/>
          </a:solidFill>
          <a:latin typeface="Helvetica"/>
          <a:ea typeface="+mn-ea"/>
          <a:cs typeface="Helvetica"/>
        </a:defRPr>
      </a:lvl1pPr>
      <a:lvl2pPr marL="685800" indent="-336550" algn="l" rtl="0" eaLnBrk="0" fontAlgn="base" hangingPunct="0">
        <a:spcBef>
          <a:spcPts val="600"/>
        </a:spcBef>
        <a:spcAft>
          <a:spcPts val="300"/>
        </a:spcAft>
        <a:buClr>
          <a:schemeClr val="accent1"/>
        </a:buClr>
        <a:buSzPct val="80000"/>
        <a:buFont typeface="Arial" charset="0"/>
        <a:buChar char="•"/>
        <a:defRPr sz="2000">
          <a:solidFill>
            <a:srgbClr val="595959"/>
          </a:solidFill>
          <a:latin typeface="Helvetica"/>
          <a:ea typeface="+mn-ea"/>
          <a:cs typeface="Helvetica"/>
        </a:defRPr>
      </a:lvl2pPr>
      <a:lvl3pPr marL="1035050" indent="-349250" algn="l" rtl="0" eaLnBrk="0" fontAlgn="base" hangingPunct="0">
        <a:spcBef>
          <a:spcPts val="600"/>
        </a:spcBef>
        <a:spcAft>
          <a:spcPts val="300"/>
        </a:spcAft>
        <a:buClr>
          <a:schemeClr val="accent1"/>
        </a:buClr>
        <a:buSzPct val="80000"/>
        <a:buFont typeface="Arial" charset="0"/>
        <a:buChar char="•"/>
        <a:defRPr sz="2000">
          <a:solidFill>
            <a:srgbClr val="595959"/>
          </a:solidFill>
          <a:latin typeface="Helvetica"/>
          <a:ea typeface="+mn-ea"/>
          <a:cs typeface="Helvetica"/>
        </a:defRPr>
      </a:lvl3pPr>
      <a:lvl4pPr marL="1371600" indent="-336550" algn="l" rtl="0" eaLnBrk="0" fontAlgn="base" hangingPunct="0">
        <a:spcBef>
          <a:spcPts val="600"/>
        </a:spcBef>
        <a:spcAft>
          <a:spcPts val="300"/>
        </a:spcAft>
        <a:buClr>
          <a:schemeClr val="accent1"/>
        </a:buClr>
        <a:buSzPct val="80000"/>
        <a:buFont typeface="Arial" charset="0"/>
        <a:buChar char="•"/>
        <a:defRPr sz="2000">
          <a:solidFill>
            <a:srgbClr val="595959"/>
          </a:solidFill>
          <a:latin typeface="Helvetica"/>
          <a:ea typeface="+mn-ea"/>
          <a:cs typeface="Helvetica"/>
        </a:defRPr>
      </a:lvl4pPr>
      <a:lvl5pPr marL="1720850" indent="-349250" algn="l" rtl="0" eaLnBrk="0" fontAlgn="base" hangingPunct="0">
        <a:spcBef>
          <a:spcPts val="600"/>
        </a:spcBef>
        <a:spcAft>
          <a:spcPts val="300"/>
        </a:spcAft>
        <a:buClr>
          <a:schemeClr val="accent1"/>
        </a:buClr>
        <a:buSzPct val="80000"/>
        <a:buFont typeface="Arial" charset="0"/>
        <a:buChar char="•"/>
        <a:defRPr sz="2000">
          <a:solidFill>
            <a:srgbClr val="595959"/>
          </a:solidFill>
          <a:latin typeface="Helvetica"/>
          <a:ea typeface="+mn-ea"/>
          <a:cs typeface="Helvetica"/>
        </a:defRPr>
      </a:lvl5pPr>
      <a:lvl6pPr marL="2178050" indent="-349250" algn="l" rtl="0" fontAlgn="base">
        <a:spcBef>
          <a:spcPts val="600"/>
        </a:spcBef>
        <a:spcAft>
          <a:spcPts val="300"/>
        </a:spcAft>
        <a:buClr>
          <a:schemeClr val="accent1"/>
        </a:buClr>
        <a:buSzPct val="80000"/>
        <a:buFont typeface="Wingdings 2" charset="2"/>
        <a:buChar char=""/>
        <a:defRPr sz="2000">
          <a:solidFill>
            <a:srgbClr val="595959"/>
          </a:solidFill>
          <a:latin typeface="+mn-lt"/>
          <a:ea typeface="+mn-ea"/>
          <a:cs typeface="+mn-cs"/>
        </a:defRPr>
      </a:lvl6pPr>
      <a:lvl7pPr marL="2635250" indent="-349250" algn="l" rtl="0" fontAlgn="base">
        <a:spcBef>
          <a:spcPts val="600"/>
        </a:spcBef>
        <a:spcAft>
          <a:spcPts val="300"/>
        </a:spcAft>
        <a:buClr>
          <a:schemeClr val="accent1"/>
        </a:buClr>
        <a:buSzPct val="80000"/>
        <a:buFont typeface="Wingdings 2" charset="2"/>
        <a:buChar char=""/>
        <a:defRPr sz="2000">
          <a:solidFill>
            <a:srgbClr val="595959"/>
          </a:solidFill>
          <a:latin typeface="+mn-lt"/>
          <a:ea typeface="+mn-ea"/>
          <a:cs typeface="+mn-cs"/>
        </a:defRPr>
      </a:lvl7pPr>
      <a:lvl8pPr marL="3092450" indent="-349250" algn="l" rtl="0" fontAlgn="base">
        <a:spcBef>
          <a:spcPts val="600"/>
        </a:spcBef>
        <a:spcAft>
          <a:spcPts val="300"/>
        </a:spcAft>
        <a:buClr>
          <a:schemeClr val="accent1"/>
        </a:buClr>
        <a:buSzPct val="80000"/>
        <a:buFont typeface="Wingdings 2" charset="2"/>
        <a:buChar char=""/>
        <a:defRPr sz="2000">
          <a:solidFill>
            <a:srgbClr val="595959"/>
          </a:solidFill>
          <a:latin typeface="+mn-lt"/>
          <a:ea typeface="+mn-ea"/>
          <a:cs typeface="+mn-cs"/>
        </a:defRPr>
      </a:lvl8pPr>
      <a:lvl9pPr marL="3549650" indent="-349250" algn="l" rtl="0" fontAlgn="base">
        <a:spcBef>
          <a:spcPts val="600"/>
        </a:spcBef>
        <a:spcAft>
          <a:spcPts val="300"/>
        </a:spcAft>
        <a:buClr>
          <a:schemeClr val="accent1"/>
        </a:buClr>
        <a:buSzPct val="80000"/>
        <a:buFont typeface="Wingdings 2" charset="2"/>
        <a:buChar char=""/>
        <a:defRPr sz="2000">
          <a:solidFill>
            <a:srgbClr val="59595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mura@mit.edu" TargetMode="External"/><Relationship Id="rId4"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0.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dltoolkit.mit.edu/" TargetMode="External"/><Relationship Id="rId3" Type="http://schemas.openxmlformats.org/officeDocument/2006/relationships/image" Target="../media/image6.emf"/></Relationships>
</file>

<file path=ppt/slides/_rels/slide58.xml.rels><?xml version="1.0" encoding="UTF-8" standalone="yes"?>
<Relationships xmlns="http://schemas.openxmlformats.org/package/2006/relationships"><Relationship Id="rId3" Type="http://schemas.openxmlformats.org/officeDocument/2006/relationships/hyperlink" Target="mailto:mura@mit.edu" TargetMode="External"/><Relationship Id="rId4"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mura.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cap="none" dirty="0" smtClean="0">
                <a:solidFill>
                  <a:schemeClr val="bg2">
                    <a:lumMod val="10000"/>
                  </a:schemeClr>
                </a:solidFill>
              </a:rPr>
              <a:t>Online Course Design</a:t>
            </a:r>
            <a:r>
              <a:rPr lang="en-US" sz="6400" cap="none" dirty="0" smtClean="0">
                <a:solidFill>
                  <a:schemeClr val="bg2">
                    <a:lumMod val="10000"/>
                  </a:schemeClr>
                </a:solidFill>
              </a:rPr>
              <a:t/>
            </a:r>
            <a:br>
              <a:rPr lang="en-US" sz="6400" cap="none" dirty="0" smtClean="0">
                <a:solidFill>
                  <a:schemeClr val="bg2">
                    <a:lumMod val="10000"/>
                  </a:schemeClr>
                </a:solidFill>
              </a:rPr>
            </a:br>
            <a:r>
              <a:rPr lang="en-US" sz="3300" i="1" cap="none" dirty="0" smtClean="0">
                <a:solidFill>
                  <a:schemeClr val="bg2">
                    <a:lumMod val="10000"/>
                  </a:schemeClr>
                </a:solidFill>
              </a:rPr>
              <a:t>Some thoughts as you begin to develop massive online courses</a:t>
            </a:r>
            <a:endParaRPr lang="en-US" sz="3300" i="1" cap="none" dirty="0">
              <a:solidFill>
                <a:schemeClr val="bg2">
                  <a:lumMod val="10000"/>
                </a:schemeClr>
              </a:solidFill>
            </a:endParaRPr>
          </a:p>
        </p:txBody>
      </p:sp>
      <p:sp>
        <p:nvSpPr>
          <p:cNvPr id="3" name="Subtitle 2"/>
          <p:cNvSpPr>
            <a:spLocks noGrp="1"/>
          </p:cNvSpPr>
          <p:nvPr>
            <p:ph type="subTitle" idx="1"/>
          </p:nvPr>
        </p:nvSpPr>
        <p:spPr/>
        <p:txBody>
          <a:bodyPr>
            <a:normAutofit/>
          </a:bodyPr>
          <a:lstStyle/>
          <a:p>
            <a:r>
              <a:rPr lang="en-US" sz="3000" dirty="0" smtClean="0"/>
              <a:t>Brandon Muramatsu, </a:t>
            </a:r>
            <a:r>
              <a:rPr lang="en-US" sz="3000" dirty="0" err="1" smtClean="0"/>
              <a:t>mura@mit.edu</a:t>
            </a:r>
            <a:endParaRPr lang="en-US" sz="3000"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a:t>
            </a:fld>
            <a:endParaRPr lang="en-US"/>
          </a:p>
        </p:txBody>
      </p:sp>
      <p:sp>
        <p:nvSpPr>
          <p:cNvPr id="10" name="TextBox 9"/>
          <p:cNvSpPr txBox="1"/>
          <p:nvPr/>
        </p:nvSpPr>
        <p:spPr>
          <a:xfrm>
            <a:off x="0" y="6330931"/>
            <a:ext cx="9144000" cy="230832"/>
          </a:xfrm>
          <a:prstGeom prst="rect">
            <a:avLst/>
          </a:prstGeom>
          <a:noFill/>
        </p:spPr>
        <p:txBody>
          <a:bodyPr wrap="square" rtlCol="0" anchor="t" anchorCtr="0">
            <a:spAutoFit/>
          </a:bodyPr>
          <a:lstStyle/>
          <a:p>
            <a:pPr algn="ctr"/>
            <a:r>
              <a:rPr lang="en-US" sz="900" dirty="0" smtClean="0">
                <a:solidFill>
                  <a:srgbClr val="7F7F7F"/>
                </a:solidFill>
                <a:latin typeface="+mj-lt"/>
                <a:ea typeface="ＭＳ Ｐゴシック" charset="0"/>
                <a:cs typeface="Arial" charset="0"/>
              </a:rPr>
              <a:t>Citation: Muramatsu, B. (2013, October). Online course design:. Invited Presentation at Kyoto University, October 2, 2013.</a:t>
            </a:r>
            <a:endParaRPr lang="en-US" sz="900" dirty="0">
              <a:solidFill>
                <a:srgbClr val="7F7F7F"/>
              </a:solidFill>
              <a:latin typeface="+mj-lt"/>
              <a:ea typeface="ＭＳ Ｐゴシック" charset="0"/>
              <a:cs typeface="Arial" charset="0"/>
            </a:endParaRPr>
          </a:p>
        </p:txBody>
      </p:sp>
    </p:spTree>
    <p:extLst>
      <p:ext uri="{BB962C8B-B14F-4D97-AF65-F5344CB8AC3E}">
        <p14:creationId xmlns:p14="http://schemas.microsoft.com/office/powerpoint/2010/main" val="284381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 find unique about MOOCs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It’s not their instructional design/pedagogy…</a:t>
            </a:r>
          </a:p>
          <a:p>
            <a:r>
              <a:rPr lang="en-US" dirty="0" smtClean="0"/>
              <a:t>It’s not their use of video…</a:t>
            </a:r>
          </a:p>
          <a:p>
            <a:r>
              <a:rPr lang="en-US" dirty="0" smtClean="0"/>
              <a:t>It’s not the hype!</a:t>
            </a:r>
          </a:p>
          <a:p>
            <a:r>
              <a:rPr lang="en-US" dirty="0" smtClean="0"/>
              <a:t>It </a:t>
            </a:r>
            <a:r>
              <a:rPr lang="en-US" u="sng" dirty="0" smtClean="0"/>
              <a:t>is</a:t>
            </a:r>
            <a:r>
              <a:rPr lang="en-US" b="1" dirty="0" smtClean="0"/>
              <a:t> </a:t>
            </a:r>
            <a:r>
              <a:rPr lang="en-US" dirty="0" smtClean="0"/>
              <a:t>their scale!</a:t>
            </a:r>
          </a:p>
          <a:p>
            <a:r>
              <a:rPr lang="en-US" dirty="0" smtClean="0"/>
              <a:t>It </a:t>
            </a:r>
            <a:r>
              <a:rPr lang="en-US" u="sng" dirty="0" smtClean="0"/>
              <a:t>is</a:t>
            </a:r>
            <a:r>
              <a:rPr lang="en-US" dirty="0" smtClean="0"/>
              <a:t> their departure from “traditional” online courses</a:t>
            </a:r>
          </a:p>
          <a:p>
            <a:r>
              <a:rPr lang="en-US" dirty="0" smtClean="0"/>
              <a:t>For today’s talk, it </a:t>
            </a:r>
            <a:r>
              <a:rPr lang="en-US" u="sng" dirty="0" smtClean="0"/>
              <a:t>is</a:t>
            </a:r>
            <a:r>
              <a:rPr lang="en-US" dirty="0" smtClean="0"/>
              <a:t> mostly their interleaving of content and (parameterized) formative assessment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930BC48-5B4E-3243-875B-0D9E62609D42}" type="slidenum">
              <a:rPr lang="en-US" smtClean="0"/>
              <a:t>10</a:t>
            </a:fld>
            <a:endParaRPr lang="en-US" dirty="0"/>
          </a:p>
        </p:txBody>
      </p:sp>
    </p:spTree>
    <p:extLst>
      <p:ext uri="{BB962C8B-B14F-4D97-AF65-F5344CB8AC3E}">
        <p14:creationId xmlns:p14="http://schemas.microsoft.com/office/powerpoint/2010/main" val="46469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2000" fill="hold"/>
                                        <p:tgtEl>
                                          <p:spTgt spid="3">
                                            <p:txEl>
                                              <p:pRg st="0" end="0"/>
                                            </p:txEl>
                                          </p:spTgt>
                                        </p:tgtEl>
                                        <p:attrNameLst>
                                          <p:attrName>style.color</p:attrName>
                                        </p:attrNameLst>
                                      </p:cBhvr>
                                      <p:to>
                                        <a:schemeClr val="accent1"/>
                                      </p:to>
                                    </p:animClr>
                                  </p:childTnLst>
                                </p:cTn>
                              </p:par>
                              <p:par>
                                <p:cTn id="13" presetID="3" presetClass="emph" presetSubtype="2" fill="hold" nodeType="withEffect">
                                  <p:stCondLst>
                                    <p:cond delay="0"/>
                                  </p:stCondLst>
                                  <p:childTnLst>
                                    <p:animClr clrSpc="rgb" dir="cw">
                                      <p:cBhvr override="childStyle">
                                        <p:cTn id="14" dur="2000" fill="hold"/>
                                        <p:tgtEl>
                                          <p:spTgt spid="3">
                                            <p:txEl>
                                              <p:pRg st="1" end="1"/>
                                            </p:txEl>
                                          </p:spTgt>
                                        </p:tgtEl>
                                        <p:attrNameLst>
                                          <p:attrName>style.color</p:attrName>
                                        </p:attrNameLst>
                                      </p:cBhvr>
                                      <p:to>
                                        <a:schemeClr val="accent1"/>
                                      </p:to>
                                    </p:animClr>
                                  </p:childTnLst>
                                </p:cTn>
                              </p:par>
                              <p:par>
                                <p:cTn id="15" presetID="3" presetClass="emph" presetSubtype="2" fill="hold" nodeType="withEffect">
                                  <p:stCondLst>
                                    <p:cond delay="0"/>
                                  </p:stCondLst>
                                  <p:childTnLst>
                                    <p:animClr clrSpc="rgb" dir="cw">
                                      <p:cBhvr override="childStyle">
                                        <p:cTn id="16" dur="2000" fill="hold"/>
                                        <p:tgtEl>
                                          <p:spTgt spid="3">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a:p>
            <a:r>
              <a:rPr lang="en-US" dirty="0" smtClean="0"/>
              <a:t>As you begin to develop online courses…</a:t>
            </a:r>
            <a:br>
              <a:rPr lang="en-US" dirty="0" smtClean="0"/>
            </a:br>
            <a:r>
              <a:rPr lang="en-US" dirty="0" smtClean="0"/>
              <a:t>some thoughts to consider…</a:t>
            </a:r>
            <a:endParaRPr lang="en-US" dirty="0"/>
          </a:p>
        </p:txBody>
      </p:sp>
      <p:sp>
        <p:nvSpPr>
          <p:cNvPr id="3" name="Title 2"/>
          <p:cNvSpPr>
            <a:spLocks noGrp="1"/>
          </p:cNvSpPr>
          <p:nvPr>
            <p:ph type="title"/>
          </p:nvPr>
        </p:nvSpPr>
        <p:spPr/>
        <p:txBody>
          <a:bodyPr>
            <a:normAutofit/>
          </a:bodyPr>
          <a:lstStyle/>
          <a:p>
            <a:r>
              <a:rPr lang="en-US" sz="3600" dirty="0" smtClean="0"/>
              <a:t>Are you asking the right questions?</a:t>
            </a:r>
            <a:endParaRPr lang="en-US" sz="3600" dirty="0"/>
          </a:p>
        </p:txBody>
      </p:sp>
      <p:sp>
        <p:nvSpPr>
          <p:cNvPr id="4" name="Slide Number Placeholder 3"/>
          <p:cNvSpPr>
            <a:spLocks noGrp="1"/>
          </p:cNvSpPr>
          <p:nvPr>
            <p:ph type="sldNum" sz="quarter" idx="11"/>
          </p:nvPr>
        </p:nvSpPr>
        <p:spPr/>
        <p:txBody>
          <a:bodyPr/>
          <a:lstStyle/>
          <a:p>
            <a:fld id="{CE8079A4-7AA8-4A4F-87E2-7781EC5097DD}" type="slidenum">
              <a:rPr lang="en-US" smtClean="0"/>
              <a:pPr/>
              <a:t>11</a:t>
            </a:fld>
            <a:endParaRPr lang="en-US"/>
          </a:p>
        </p:txBody>
      </p:sp>
    </p:spTree>
    <p:extLst>
      <p:ext uri="{BB962C8B-B14F-4D97-AF65-F5344CB8AC3E}">
        <p14:creationId xmlns:p14="http://schemas.microsoft.com/office/powerpoint/2010/main" val="2130573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
            </a:r>
            <a:br>
              <a:rPr lang="en-US" dirty="0" smtClean="0"/>
            </a:br>
            <a:r>
              <a:rPr lang="en-US" dirty="0" smtClean="0"/>
              <a:t>Ask yourselves</a:t>
            </a:r>
            <a:br>
              <a:rPr lang="en-US" dirty="0" smtClean="0"/>
            </a:br>
            <a:r>
              <a:rPr lang="en-US" dirty="0" smtClean="0"/>
              <a:t>3 simple questions…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CE8079A4-7AA8-4A4F-87E2-7781EC5097DD}" type="slidenum">
              <a:rPr lang="en-US" smtClean="0"/>
              <a:pPr/>
              <a:t>12</a:t>
            </a:fld>
            <a:endParaRPr lang="en-US"/>
          </a:p>
        </p:txBody>
      </p:sp>
    </p:spTree>
    <p:extLst>
      <p:ext uri="{BB962C8B-B14F-4D97-AF65-F5344CB8AC3E}">
        <p14:creationId xmlns:p14="http://schemas.microsoft.com/office/powerpoint/2010/main" val="33120565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577850" indent="-577850" algn="l"/>
            <a:r>
              <a:rPr lang="en-US" sz="3600" dirty="0" smtClean="0"/>
              <a:t>①</a:t>
            </a:r>
            <a:r>
              <a:rPr lang="en-US" dirty="0" smtClean="0"/>
              <a:t> Are </a:t>
            </a:r>
            <a:r>
              <a:rPr lang="en-US" dirty="0"/>
              <a:t>you </a:t>
            </a:r>
            <a:r>
              <a:rPr lang="en-US" dirty="0" smtClean="0"/>
              <a:t>“designing” your online courses?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930BC48-5B4E-3243-875B-0D9E62609D42}" type="slidenum">
              <a:rPr lang="en-US" smtClean="0"/>
              <a:t>13</a:t>
            </a:fld>
            <a:endParaRPr lang="en-US" dirty="0"/>
          </a:p>
        </p:txBody>
      </p:sp>
    </p:spTree>
    <p:extLst>
      <p:ext uri="{BB962C8B-B14F-4D97-AF65-F5344CB8AC3E}">
        <p14:creationId xmlns:p14="http://schemas.microsoft.com/office/powerpoint/2010/main" val="1464754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ubtitle 1"/>
          <p:cNvSpPr>
            <a:spLocks noGrp="1"/>
          </p:cNvSpPr>
          <p:nvPr>
            <p:ph type="subTitle" idx="1"/>
          </p:nvPr>
        </p:nvSpPr>
        <p:spPr>
          <a:xfrm>
            <a:off x="539552" y="3810000"/>
            <a:ext cx="8064896" cy="1752600"/>
          </a:xfrm>
        </p:spPr>
        <p:txBody>
          <a:bodyPr/>
          <a:lstStyle/>
          <a:p>
            <a:r>
              <a:rPr lang="en-US" b="0" dirty="0">
                <a:latin typeface="Helvetica" charset="0"/>
                <a:ea typeface="ＭＳ Ｐゴシック" charset="0"/>
              </a:rPr>
              <a:t>Brandon </a:t>
            </a:r>
            <a:r>
              <a:rPr lang="en-US" b="0" dirty="0" smtClean="0">
                <a:latin typeface="Helvetica" charset="0"/>
                <a:ea typeface="ＭＳ Ｐゴシック" charset="0"/>
              </a:rPr>
              <a:t>Muramatsu</a:t>
            </a:r>
            <a:br>
              <a:rPr lang="en-US" b="0" dirty="0" smtClean="0">
                <a:latin typeface="Helvetica" charset="0"/>
                <a:ea typeface="ＭＳ Ｐゴシック" charset="0"/>
              </a:rPr>
            </a:br>
            <a:r>
              <a:rPr lang="en-US" b="0" dirty="0" smtClean="0">
                <a:latin typeface="Helvetica" charset="0"/>
                <a:ea typeface="ＭＳ Ｐゴシック" charset="0"/>
              </a:rPr>
              <a:t>MIT Office of Educational Innovation and Technology</a:t>
            </a:r>
            <a:br>
              <a:rPr lang="en-US" b="0" dirty="0" smtClean="0">
                <a:latin typeface="Helvetica" charset="0"/>
                <a:ea typeface="ＭＳ Ｐゴシック" charset="0"/>
              </a:rPr>
            </a:br>
            <a:r>
              <a:rPr lang="en-US" b="0" dirty="0" smtClean="0">
                <a:latin typeface="Helvetica" charset="0"/>
                <a:ea typeface="ＭＳ Ｐゴシック" charset="0"/>
                <a:hlinkClick r:id="rId3"/>
              </a:rPr>
              <a:t>mura</a:t>
            </a:r>
            <a:r>
              <a:rPr lang="en-US" b="0" dirty="0">
                <a:latin typeface="Helvetica" charset="0"/>
                <a:ea typeface="ＭＳ Ｐゴシック" charset="0"/>
                <a:hlinkClick r:id="rId3"/>
              </a:rPr>
              <a:t>@</a:t>
            </a:r>
            <a:r>
              <a:rPr lang="en-US" b="0" dirty="0" smtClean="0">
                <a:latin typeface="Helvetica" charset="0"/>
                <a:ea typeface="ＭＳ Ｐゴシック" charset="0"/>
                <a:hlinkClick r:id="rId3"/>
              </a:rPr>
              <a:t>mit.edu</a:t>
            </a:r>
            <a:endParaRPr lang="en-US" b="0" dirty="0">
              <a:latin typeface="Helvetica" charset="0"/>
              <a:ea typeface="ＭＳ Ｐゴシック" charset="0"/>
            </a:endParaRPr>
          </a:p>
        </p:txBody>
      </p:sp>
      <p:sp>
        <p:nvSpPr>
          <p:cNvPr id="9218" name="Title 3"/>
          <p:cNvSpPr>
            <a:spLocks noGrp="1"/>
          </p:cNvSpPr>
          <p:nvPr>
            <p:ph type="title"/>
          </p:nvPr>
        </p:nvSpPr>
        <p:spPr>
          <a:ln/>
        </p:spPr>
        <p:txBody>
          <a:bodyPr/>
          <a:lstStyle/>
          <a:p>
            <a:r>
              <a:rPr lang="en-US" dirty="0" smtClean="0">
                <a:latin typeface="Helvetica" charset="0"/>
                <a:ea typeface="ＭＳ Ｐゴシック" charset="0"/>
              </a:rPr>
              <a:t>Exploring the Guide</a:t>
            </a:r>
            <a:endParaRPr lang="en-US" dirty="0">
              <a:latin typeface="Helvetica" charset="0"/>
              <a:ea typeface="ＭＳ Ｐゴシック" charset="0"/>
            </a:endParaRPr>
          </a:p>
        </p:txBody>
      </p:sp>
      <p:sp>
        <p:nvSpPr>
          <p:cNvPr id="921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EDED7F-A4F6-8449-8FAA-4EF28E878865}" type="slidenum">
              <a:rPr lang="en-US" sz="800">
                <a:solidFill>
                  <a:srgbClr val="595959"/>
                </a:solidFill>
                <a:latin typeface="Helvetica" charset="0"/>
                <a:cs typeface="Arial" charset="0"/>
              </a:rPr>
              <a:pPr eaLnBrk="1" hangingPunct="1"/>
              <a:t>14</a:t>
            </a:fld>
            <a:endParaRPr lang="en-US" sz="800">
              <a:solidFill>
                <a:srgbClr val="595959"/>
              </a:solidFill>
              <a:latin typeface="Helvetica" charset="0"/>
              <a:cs typeface="Arial" charset="0"/>
            </a:endParaRPr>
          </a:p>
        </p:txBody>
      </p:sp>
      <p:pic>
        <p:nvPicPr>
          <p:cNvPr id="92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533400"/>
            <a:ext cx="54991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
          <p:cNvSpPr>
            <a:spLocks noChangeArrowheads="1"/>
          </p:cNvSpPr>
          <p:nvPr/>
        </p:nvSpPr>
        <p:spPr bwMode="auto">
          <a:xfrm>
            <a:off x="395536" y="5775325"/>
            <a:ext cx="8352928" cy="24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1000" dirty="0">
                <a:solidFill>
                  <a:srgbClr val="7F7F7F"/>
                </a:solidFill>
                <a:latin typeface="Arial" charset="0"/>
                <a:ea typeface="ＭＳ Ｐゴシック" charset="0"/>
                <a:cs typeface="ＭＳ Ｐゴシック" charset="0"/>
              </a:rPr>
              <a:t>Cite as: Muramatsu, B. (2013, October). Online course </a:t>
            </a:r>
            <a:r>
              <a:rPr lang="en-US" sz="1000" dirty="0" smtClean="0">
                <a:solidFill>
                  <a:srgbClr val="7F7F7F"/>
                </a:solidFill>
                <a:latin typeface="Arial" charset="0"/>
                <a:ea typeface="ＭＳ Ｐゴシック" charset="0"/>
                <a:cs typeface="ＭＳ Ｐゴシック" charset="0"/>
              </a:rPr>
              <a:t>design: Exploring the guide. </a:t>
            </a:r>
            <a:r>
              <a:rPr lang="en-US" sz="1000" dirty="0">
                <a:solidFill>
                  <a:srgbClr val="7F7F7F"/>
                </a:solidFill>
                <a:latin typeface="Arial" charset="0"/>
                <a:ea typeface="ＭＳ Ｐゴシック" charset="0"/>
                <a:cs typeface="ＭＳ Ｐゴシック" charset="0"/>
              </a:rPr>
              <a:t>Invited Presentation at Kyoto University, October 2, 2013.</a:t>
            </a:r>
          </a:p>
        </p:txBody>
      </p:sp>
    </p:spTree>
    <p:extLst>
      <p:ext uri="{BB962C8B-B14F-4D97-AF65-F5344CB8AC3E}">
        <p14:creationId xmlns:p14="http://schemas.microsoft.com/office/powerpoint/2010/main" val="2666281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Helvetica" charset="0"/>
                <a:ea typeface="ＭＳ Ｐゴシック" charset="0"/>
              </a:rPr>
              <a:t>Setting the Stage</a:t>
            </a:r>
          </a:p>
        </p:txBody>
      </p:sp>
      <p:sp>
        <p:nvSpPr>
          <p:cNvPr id="22530" name="Content Placeholder 2"/>
          <p:cNvSpPr>
            <a:spLocks noGrp="1"/>
          </p:cNvSpPr>
          <p:nvPr>
            <p:ph idx="1"/>
          </p:nvPr>
        </p:nvSpPr>
        <p:spPr>
          <a:xfrm>
            <a:off x="542925" y="2197100"/>
            <a:ext cx="8059738" cy="3670300"/>
          </a:xfrm>
        </p:spPr>
        <p:txBody>
          <a:bodyPr/>
          <a:lstStyle/>
          <a:p>
            <a:r>
              <a:rPr lang="en-US" dirty="0">
                <a:latin typeface="Helvetica" charset="0"/>
                <a:ea typeface="ＭＳ Ｐゴシック" charset="0"/>
              </a:rPr>
              <a:t>Have you taken </a:t>
            </a:r>
            <a:r>
              <a:rPr lang="en-US" dirty="0" smtClean="0">
                <a:latin typeface="Helvetica" charset="0"/>
                <a:ea typeface="ＭＳ Ｐゴシック" charset="0"/>
              </a:rPr>
              <a:t>a traditional </a:t>
            </a:r>
            <a:r>
              <a:rPr lang="en-US" dirty="0">
                <a:latin typeface="Helvetica" charset="0"/>
                <a:ea typeface="ＭＳ Ｐゴシック" charset="0"/>
              </a:rPr>
              <a:t>online course</a:t>
            </a:r>
            <a:r>
              <a:rPr lang="en-US" dirty="0" smtClean="0">
                <a:latin typeface="Helvetica" charset="0"/>
                <a:ea typeface="ＭＳ Ｐゴシック" charset="0"/>
              </a:rPr>
              <a:t>?</a:t>
            </a:r>
          </a:p>
          <a:p>
            <a:r>
              <a:rPr lang="en-US" dirty="0" smtClean="0">
                <a:latin typeface="Helvetica" charset="0"/>
                <a:ea typeface="ＭＳ Ｐゴシック" charset="0"/>
              </a:rPr>
              <a:t>A MOOC course?</a:t>
            </a:r>
            <a:endParaRPr lang="en-US" dirty="0">
              <a:latin typeface="Helvetica" charset="0"/>
              <a:ea typeface="ＭＳ Ｐゴシック" charset="0"/>
            </a:endParaRPr>
          </a:p>
          <a:p>
            <a:r>
              <a:rPr lang="en-US" dirty="0">
                <a:latin typeface="Helvetica" charset="0"/>
                <a:ea typeface="ＭＳ Ｐゴシック" charset="0"/>
              </a:rPr>
              <a:t>Have you taught </a:t>
            </a:r>
            <a:r>
              <a:rPr lang="en-US" dirty="0" smtClean="0">
                <a:latin typeface="Helvetica" charset="0"/>
                <a:ea typeface="ＭＳ Ｐゴシック" charset="0"/>
              </a:rPr>
              <a:t>a traditional </a:t>
            </a:r>
            <a:r>
              <a:rPr lang="en-US" dirty="0">
                <a:latin typeface="Helvetica" charset="0"/>
                <a:ea typeface="ＭＳ Ｐゴシック" charset="0"/>
              </a:rPr>
              <a:t>online course</a:t>
            </a:r>
            <a:r>
              <a:rPr lang="en-US" dirty="0" smtClean="0">
                <a:latin typeface="Helvetica" charset="0"/>
                <a:ea typeface="ＭＳ Ｐゴシック" charset="0"/>
              </a:rPr>
              <a:t>?</a:t>
            </a:r>
            <a:endParaRPr lang="en-US" dirty="0">
              <a:latin typeface="Helvetica" charset="0"/>
              <a:ea typeface="ＭＳ Ｐゴシック" charset="0"/>
            </a:endParaRPr>
          </a:p>
        </p:txBody>
      </p:sp>
      <p:sp>
        <p:nvSpPr>
          <p:cNvPr id="225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25B82-E569-7E41-8566-0F0E81C5CDF5}" type="slidenum">
              <a:rPr lang="en-US" sz="800">
                <a:solidFill>
                  <a:srgbClr val="595959"/>
                </a:solidFill>
                <a:latin typeface="Helvetica" charset="0"/>
                <a:cs typeface="Arial" charset="0"/>
              </a:rPr>
              <a:pPr eaLnBrk="1" hangingPunct="1"/>
              <a:t>15</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4905079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Helvetica" charset="0"/>
                <a:ea typeface="ＭＳ Ｐゴシック" charset="0"/>
              </a:rPr>
              <a:t>Online Course Design</a:t>
            </a:r>
          </a:p>
        </p:txBody>
      </p:sp>
      <p:sp>
        <p:nvSpPr>
          <p:cNvPr id="31746" name="Content Placeholder 2"/>
          <p:cNvSpPr>
            <a:spLocks noGrp="1"/>
          </p:cNvSpPr>
          <p:nvPr>
            <p:ph idx="1"/>
          </p:nvPr>
        </p:nvSpPr>
        <p:spPr>
          <a:xfrm>
            <a:off x="542925" y="2197100"/>
            <a:ext cx="8059738" cy="3670300"/>
          </a:xfrm>
        </p:spPr>
        <p:txBody>
          <a:bodyPr anchor="t" anchorCtr="0"/>
          <a:lstStyle/>
          <a:p>
            <a:pPr marL="0" indent="0" algn="ctr">
              <a:buFont typeface="Arial" charset="0"/>
              <a:buNone/>
            </a:pPr>
            <a:endParaRPr lang="en-US" sz="3600" i="1" dirty="0" smtClean="0">
              <a:latin typeface="Arial" charset="0"/>
              <a:ea typeface="ＭＳ Ｐゴシック" charset="0"/>
            </a:endParaRPr>
          </a:p>
          <a:p>
            <a:pPr marL="0" indent="0" algn="ctr">
              <a:buFont typeface="Arial" charset="0"/>
              <a:buNone/>
            </a:pPr>
            <a:r>
              <a:rPr lang="en-US" sz="3600" i="1" dirty="0" smtClean="0">
                <a:latin typeface="Arial" charset="0"/>
                <a:ea typeface="ＭＳ Ｐゴシック" charset="0"/>
              </a:rPr>
              <a:t>Designing </a:t>
            </a:r>
            <a:r>
              <a:rPr lang="en-US" sz="3600" i="1" dirty="0">
                <a:latin typeface="Arial" charset="0"/>
                <a:ea typeface="ＭＳ Ｐゴシック" charset="0"/>
              </a:rPr>
              <a:t>an good </a:t>
            </a:r>
            <a:r>
              <a:rPr lang="en-US" sz="3600" i="1" u="sng" dirty="0">
                <a:latin typeface="Arial" charset="0"/>
                <a:ea typeface="ＭＳ Ｐゴシック" charset="0"/>
              </a:rPr>
              <a:t>online</a:t>
            </a:r>
            <a:r>
              <a:rPr lang="en-US" sz="3600" i="1" dirty="0">
                <a:latin typeface="Arial" charset="0"/>
                <a:ea typeface="ＭＳ Ｐゴシック" charset="0"/>
              </a:rPr>
              <a:t> course</a:t>
            </a:r>
            <a:br>
              <a:rPr lang="en-US" sz="3600" i="1" dirty="0">
                <a:latin typeface="Arial" charset="0"/>
                <a:ea typeface="ＭＳ Ｐゴシック" charset="0"/>
              </a:rPr>
            </a:br>
            <a:r>
              <a:rPr lang="en-US" sz="3600" i="1" dirty="0">
                <a:latin typeface="Arial" charset="0"/>
                <a:ea typeface="ＭＳ Ｐゴシック" charset="0"/>
              </a:rPr>
              <a:t>is designing a good </a:t>
            </a:r>
            <a:r>
              <a:rPr lang="en-US" sz="3600" i="1" u="sng" dirty="0">
                <a:latin typeface="Arial" charset="0"/>
                <a:ea typeface="ＭＳ Ｐゴシック" charset="0"/>
              </a:rPr>
              <a:t>course</a:t>
            </a:r>
            <a:r>
              <a:rPr lang="en-US" sz="3600" i="1" dirty="0">
                <a:latin typeface="Arial" charset="0"/>
                <a:ea typeface="ＭＳ Ｐゴシック" charset="0"/>
              </a:rPr>
              <a:t>!</a:t>
            </a:r>
          </a:p>
        </p:txBody>
      </p:sp>
      <p:sp>
        <p:nvSpPr>
          <p:cNvPr id="317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E7782-05FC-D54B-908C-0D91C15F0E7C}" type="slidenum">
              <a:rPr lang="en-US" sz="800">
                <a:solidFill>
                  <a:srgbClr val="595959"/>
                </a:solidFill>
                <a:latin typeface="Helvetica" charset="0"/>
                <a:cs typeface="Arial" charset="0"/>
              </a:rPr>
              <a:pPr eaLnBrk="1" hangingPunct="1"/>
              <a:t>16</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119955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Course Design Guide Organization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Pre-Design</a:t>
            </a:r>
          </a:p>
          <a:p>
            <a:pPr marL="457200" indent="-457200">
              <a:buFont typeface="+mj-lt"/>
              <a:buAutoNum type="arabicPeriod"/>
            </a:pPr>
            <a:r>
              <a:rPr lang="en-US" dirty="0" smtClean="0"/>
              <a:t>Design and Development</a:t>
            </a:r>
          </a:p>
          <a:p>
            <a:pPr marL="457200" indent="-457200">
              <a:buFont typeface="+mj-lt"/>
              <a:buAutoNum type="arabicPeriod"/>
            </a:pPr>
            <a:r>
              <a:rPr lang="en-US" dirty="0" smtClean="0"/>
              <a:t>Facilitation</a:t>
            </a:r>
          </a:p>
          <a:p>
            <a:pPr marL="457200" indent="-457200">
              <a:buFont typeface="+mj-lt"/>
              <a:buAutoNum type="arabicPeriod"/>
            </a:pPr>
            <a:r>
              <a:rPr lang="en-US" dirty="0" smtClean="0"/>
              <a:t>Evaluation</a:t>
            </a:r>
            <a:endParaRPr lang="en-US" dirty="0"/>
          </a:p>
        </p:txBody>
      </p:sp>
      <p:sp>
        <p:nvSpPr>
          <p:cNvPr id="4" name="Slide Number Placeholder 3"/>
          <p:cNvSpPr>
            <a:spLocks noGrp="1"/>
          </p:cNvSpPr>
          <p:nvPr>
            <p:ph type="sldNum" sz="quarter" idx="10"/>
          </p:nvPr>
        </p:nvSpPr>
        <p:spPr/>
        <p:txBody>
          <a:bodyPr/>
          <a:lstStyle/>
          <a:p>
            <a:pPr>
              <a:defRPr/>
            </a:pPr>
            <a:fld id="{1DFD7849-EC9A-F540-A15E-D00764F33E1E}" type="slidenum">
              <a:rPr lang="en-US"/>
              <a:pPr>
                <a:defRPr/>
              </a:pPr>
              <a:t>17</a:t>
            </a:fld>
            <a:endParaRPr lang="en-US"/>
          </a:p>
        </p:txBody>
      </p:sp>
    </p:spTree>
    <p:extLst>
      <p:ext uri="{BB962C8B-B14F-4D97-AF65-F5344CB8AC3E}">
        <p14:creationId xmlns:p14="http://schemas.microsoft.com/office/powerpoint/2010/main" val="24936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ubtitle 1"/>
          <p:cNvSpPr>
            <a:spLocks noGrp="1"/>
          </p:cNvSpPr>
          <p:nvPr>
            <p:ph type="subTitle" idx="1"/>
          </p:nvPr>
        </p:nvSpPr>
        <p:spPr/>
        <p:txBody>
          <a:bodyPr/>
          <a:lstStyle/>
          <a:p>
            <a:endParaRPr lang="en-US">
              <a:latin typeface="Helvetica" charset="0"/>
              <a:ea typeface="ＭＳ Ｐゴシック" charset="0"/>
            </a:endParaRPr>
          </a:p>
        </p:txBody>
      </p:sp>
      <p:sp>
        <p:nvSpPr>
          <p:cNvPr id="35842" name="Title 1"/>
          <p:cNvSpPr>
            <a:spLocks noGrp="1"/>
          </p:cNvSpPr>
          <p:nvPr>
            <p:ph type="title"/>
          </p:nvPr>
        </p:nvSpPr>
        <p:spPr>
          <a:ln/>
        </p:spPr>
        <p:txBody>
          <a:bodyPr/>
          <a:lstStyle/>
          <a:p>
            <a:r>
              <a:rPr lang="en-US">
                <a:latin typeface="Helvetica" charset="0"/>
                <a:ea typeface="ＭＳ Ｐゴシック" charset="0"/>
              </a:rPr>
              <a:t>Part 1: Pre-Design</a:t>
            </a:r>
          </a:p>
        </p:txBody>
      </p:sp>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E8834C-C114-A14C-95C1-86E5CE18E815}" type="slidenum">
              <a:rPr lang="en-US" sz="800">
                <a:solidFill>
                  <a:srgbClr val="595959"/>
                </a:solidFill>
                <a:latin typeface="Helvetica" charset="0"/>
                <a:cs typeface="Arial" charset="0"/>
              </a:rPr>
              <a:pPr eaLnBrk="1" hangingPunct="1"/>
              <a:t>18</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40778078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Helvetica" charset="0"/>
                <a:ea typeface="ＭＳ Ｐゴシック" charset="0"/>
              </a:rPr>
              <a:t>Part 1: Pre-Design</a:t>
            </a:r>
          </a:p>
        </p:txBody>
      </p:sp>
      <p:sp>
        <p:nvSpPr>
          <p:cNvPr id="3" name="Content Placeholder 2"/>
          <p:cNvSpPr>
            <a:spLocks noGrp="1"/>
          </p:cNvSpPr>
          <p:nvPr>
            <p:ph idx="1"/>
          </p:nvPr>
        </p:nvSpPr>
        <p:spPr>
          <a:xfrm>
            <a:off x="542925" y="2197100"/>
            <a:ext cx="8059738" cy="3670300"/>
          </a:xfrm>
        </p:spPr>
        <p:txBody>
          <a:bodyPr/>
          <a:lstStyle/>
          <a:p>
            <a:pPr>
              <a:lnSpc>
                <a:spcPct val="90000"/>
              </a:lnSpc>
            </a:pPr>
            <a:r>
              <a:rPr lang="en-US">
                <a:latin typeface="Helvetica" charset="0"/>
                <a:ea typeface="ＭＳ Ｐゴシック" charset="0"/>
              </a:rPr>
              <a:t>“Gathering all of the necessary information to ensure that the course will meet the needs of the learners and engage them throughout the learning journey.”</a:t>
            </a:r>
          </a:p>
          <a:p>
            <a:pPr lvl="1">
              <a:lnSpc>
                <a:spcPct val="90000"/>
              </a:lnSpc>
            </a:pPr>
            <a:endParaRPr lang="en-US">
              <a:latin typeface="Helvetica" charset="0"/>
              <a:ea typeface="ＭＳ Ｐゴシック" charset="0"/>
            </a:endParaRPr>
          </a:p>
          <a:p>
            <a:pPr>
              <a:lnSpc>
                <a:spcPct val="90000"/>
              </a:lnSpc>
            </a:pPr>
            <a:r>
              <a:rPr lang="en-US">
                <a:solidFill>
                  <a:srgbClr val="0A8064"/>
                </a:solidFill>
                <a:latin typeface="Helvetica" charset="0"/>
                <a:ea typeface="ＭＳ Ｐゴシック" charset="0"/>
              </a:rPr>
              <a:t>What’s different online:</a:t>
            </a:r>
          </a:p>
          <a:p>
            <a:pPr lvl="1">
              <a:lnSpc>
                <a:spcPct val="90000"/>
              </a:lnSpc>
            </a:pPr>
            <a:r>
              <a:rPr lang="en-US">
                <a:solidFill>
                  <a:srgbClr val="0A8064"/>
                </a:solidFill>
                <a:latin typeface="Helvetica" charset="0"/>
                <a:ea typeface="ＭＳ Ｐゴシック" charset="0"/>
              </a:rPr>
              <a:t>More difficult to make spontaneous adjustments</a:t>
            </a:r>
          </a:p>
          <a:p>
            <a:pPr lvl="1">
              <a:lnSpc>
                <a:spcPct val="90000"/>
              </a:lnSpc>
            </a:pPr>
            <a:r>
              <a:rPr lang="en-US">
                <a:solidFill>
                  <a:srgbClr val="0A8064"/>
                </a:solidFill>
                <a:latin typeface="Helvetica" charset="0"/>
                <a:ea typeface="ＭＳ Ｐゴシック" charset="0"/>
              </a:rPr>
              <a:t>The asynchronous nature means you need to be thoughtful about creating interaction opportunities</a:t>
            </a:r>
          </a:p>
          <a:p>
            <a:pPr lvl="1">
              <a:lnSpc>
                <a:spcPct val="90000"/>
              </a:lnSpc>
            </a:pPr>
            <a:endParaRPr lang="en-US">
              <a:latin typeface="Helvetica" charset="0"/>
              <a:ea typeface="ＭＳ Ｐゴシック" charset="0"/>
            </a:endParaRPr>
          </a:p>
          <a:p>
            <a:pPr lvl="1">
              <a:lnSpc>
                <a:spcPct val="90000"/>
              </a:lnSpc>
            </a:pPr>
            <a:endParaRPr lang="en-US">
              <a:latin typeface="Helvetica" charset="0"/>
              <a:ea typeface="ＭＳ Ｐゴシック" charset="0"/>
            </a:endParaRPr>
          </a:p>
        </p:txBody>
      </p:sp>
      <p:sp>
        <p:nvSpPr>
          <p:cNvPr id="368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0B41C8-6FFB-AA4B-ABF3-48A7BD7AEF9C}" type="slidenum">
              <a:rPr lang="en-US" sz="800">
                <a:solidFill>
                  <a:srgbClr val="595959"/>
                </a:solidFill>
                <a:latin typeface="Helvetica" charset="0"/>
                <a:cs typeface="Arial" charset="0"/>
              </a:rPr>
              <a:pPr eaLnBrk="1" hangingPunct="1"/>
              <a:t>19</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829201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Introduction</a:t>
            </a:r>
          </a:p>
          <a:p>
            <a:r>
              <a:rPr lang="en-US" dirty="0" smtClean="0"/>
              <a:t>Confluence of events</a:t>
            </a:r>
            <a:br>
              <a:rPr lang="en-US" dirty="0" smtClean="0"/>
            </a:br>
            <a:r>
              <a:rPr lang="en-US" sz="1200" dirty="0" smtClean="0"/>
              <a:t/>
            </a:r>
            <a:br>
              <a:rPr lang="en-US" sz="1200" dirty="0" smtClean="0"/>
            </a:br>
            <a:r>
              <a:rPr lang="en-US" dirty="0" smtClean="0"/>
              <a:t>	</a:t>
            </a:r>
            <a:r>
              <a:rPr lang="en-US" i="1" dirty="0" smtClean="0"/>
              <a:t>“The world is changed.”</a:t>
            </a:r>
            <a:br>
              <a:rPr lang="en-US" i="1" dirty="0" smtClean="0"/>
            </a:br>
            <a:endParaRPr lang="en-US" sz="1200" i="1" dirty="0" smtClean="0"/>
          </a:p>
          <a:p>
            <a:r>
              <a:rPr lang="en-US" dirty="0" smtClean="0"/>
              <a:t>Are you asking the right questions?</a:t>
            </a:r>
          </a:p>
        </p:txBody>
      </p:sp>
      <p:sp>
        <p:nvSpPr>
          <p:cNvPr id="4" name="Slide Number Placeholder 3"/>
          <p:cNvSpPr>
            <a:spLocks noGrp="1"/>
          </p:cNvSpPr>
          <p:nvPr>
            <p:ph type="sldNum" sz="quarter" idx="12"/>
          </p:nvPr>
        </p:nvSpPr>
        <p:spPr>
          <a:xfrm>
            <a:off x="0" y="1272223"/>
            <a:ext cx="533400" cy="244476"/>
          </a:xfrm>
        </p:spPr>
        <p:txBody>
          <a:bodyPr>
            <a:normAutofit fontScale="85000" lnSpcReduction="20000"/>
          </a:bodyPr>
          <a:lstStyle/>
          <a:p>
            <a:fld id="{8930BC48-5B4E-3243-875B-0D9E62609D42}" type="slidenum">
              <a:rPr lang="en-US" smtClean="0"/>
              <a:t>2</a:t>
            </a:fld>
            <a:endParaRPr lang="en-US"/>
          </a:p>
        </p:txBody>
      </p:sp>
    </p:spTree>
    <p:extLst>
      <p:ext uri="{BB962C8B-B14F-4D97-AF65-F5344CB8AC3E}">
        <p14:creationId xmlns:p14="http://schemas.microsoft.com/office/powerpoint/2010/main" val="12172282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p:nvPr>
        </p:nvSpPr>
        <p:spPr/>
        <p:txBody>
          <a:bodyPr/>
          <a:lstStyle/>
          <a:p>
            <a:r>
              <a:rPr lang="en-US">
                <a:latin typeface="Helvetica" charset="0"/>
                <a:ea typeface="ＭＳ Ｐゴシック" charset="0"/>
              </a:rPr>
              <a:t>Pre-Design Questions (1)</a:t>
            </a:r>
          </a:p>
        </p:txBody>
      </p:sp>
      <p:sp>
        <p:nvSpPr>
          <p:cNvPr id="38914" name="Content Placeholder 5"/>
          <p:cNvSpPr>
            <a:spLocks noGrp="1"/>
          </p:cNvSpPr>
          <p:nvPr>
            <p:ph sz="half" idx="1"/>
          </p:nvPr>
        </p:nvSpPr>
        <p:spPr/>
        <p:txBody>
          <a:bodyPr/>
          <a:lstStyle/>
          <a:p>
            <a:r>
              <a:rPr lang="en-US">
                <a:latin typeface="Helvetica" charset="0"/>
                <a:ea typeface="ＭＳ Ｐゴシック" charset="0"/>
              </a:rPr>
              <a:t>Who are my learners?</a:t>
            </a:r>
            <a:br>
              <a:rPr lang="en-US">
                <a:latin typeface="Helvetica" charset="0"/>
                <a:ea typeface="ＭＳ Ｐゴシック" charset="0"/>
              </a:rPr>
            </a:br>
            <a:r>
              <a:rPr lang="en-US">
                <a:latin typeface="Helvetica" charset="0"/>
                <a:ea typeface="ＭＳ Ｐゴシック" charset="0"/>
              </a:rPr>
              <a:t/>
            </a:r>
            <a:br>
              <a:rPr lang="en-US">
                <a:latin typeface="Helvetica" charset="0"/>
                <a:ea typeface="ＭＳ Ｐゴシック" charset="0"/>
              </a:rPr>
            </a:br>
            <a:endParaRPr lang="en-US">
              <a:latin typeface="Helvetica" charset="0"/>
              <a:ea typeface="ＭＳ Ｐゴシック" charset="0"/>
            </a:endParaRPr>
          </a:p>
          <a:p>
            <a:r>
              <a:rPr lang="en-US">
                <a:latin typeface="Helvetica" charset="0"/>
                <a:ea typeface="ＭＳ Ｐゴシック" charset="0"/>
              </a:rPr>
              <a:t>What do they currently know?</a:t>
            </a:r>
          </a:p>
        </p:txBody>
      </p:sp>
      <p:sp>
        <p:nvSpPr>
          <p:cNvPr id="38915" name="Content Placeholder 6"/>
          <p:cNvSpPr>
            <a:spLocks noGrp="1"/>
          </p:cNvSpPr>
          <p:nvPr>
            <p:ph sz="half" idx="2"/>
          </p:nvPr>
        </p:nvSpPr>
        <p:spPr/>
        <p:txBody>
          <a:bodyPr/>
          <a:lstStyle/>
          <a:p>
            <a:pPr marL="0" indent="0">
              <a:lnSpc>
                <a:spcPct val="90000"/>
              </a:lnSpc>
              <a:buFont typeface="Arial" charset="0"/>
              <a:buNone/>
            </a:pPr>
            <a:r>
              <a:rPr lang="en-US" b="0">
                <a:latin typeface="Helvetica" charset="0"/>
                <a:ea typeface="ＭＳ Ｐゴシック" charset="0"/>
              </a:rPr>
              <a:t>… you need to make sure you can produce content for their level and the correct voice.</a:t>
            </a:r>
          </a:p>
          <a:p>
            <a:pPr marL="0" indent="0">
              <a:lnSpc>
                <a:spcPct val="90000"/>
              </a:lnSpc>
              <a:buFont typeface="Arial" charset="0"/>
              <a:buNone/>
            </a:pPr>
            <a:r>
              <a:rPr lang="en-US" b="0">
                <a:latin typeface="Helvetica" charset="0"/>
                <a:ea typeface="ＭＳ Ｐゴシック" charset="0"/>
              </a:rPr>
              <a:t>…so you can avoid repetition and focus on growing what they have learned.</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183DF7-A577-FA44-9ED1-904C40A3DDE8}" type="slidenum">
              <a:rPr lang="en-US" sz="800">
                <a:solidFill>
                  <a:srgbClr val="595959"/>
                </a:solidFill>
                <a:latin typeface="Helvetica" charset="0"/>
                <a:cs typeface="Helvetica" charset="0"/>
              </a:rPr>
              <a:pPr eaLnBrk="1" hangingPunct="1"/>
              <a:t>20</a:t>
            </a:fld>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11992553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Helvetica" charset="0"/>
                <a:ea typeface="ＭＳ Ｐゴシック" charset="0"/>
              </a:rPr>
              <a:t>Pre-Design Questions (2)</a:t>
            </a:r>
          </a:p>
        </p:txBody>
      </p:sp>
      <p:sp>
        <p:nvSpPr>
          <p:cNvPr id="40962" name="Content Placeholder 2"/>
          <p:cNvSpPr>
            <a:spLocks noGrp="1"/>
          </p:cNvSpPr>
          <p:nvPr>
            <p:ph sz="half" idx="1"/>
          </p:nvPr>
        </p:nvSpPr>
        <p:spPr/>
        <p:txBody>
          <a:bodyPr/>
          <a:lstStyle/>
          <a:p>
            <a:r>
              <a:rPr lang="en-US">
                <a:latin typeface="Helvetica" charset="0"/>
                <a:ea typeface="ＭＳ Ｐゴシック" charset="0"/>
              </a:rPr>
              <a:t>What do they need to know before starting the course?</a:t>
            </a:r>
          </a:p>
        </p:txBody>
      </p:sp>
      <p:sp>
        <p:nvSpPr>
          <p:cNvPr id="40963" name="Content Placeholder 3"/>
          <p:cNvSpPr>
            <a:spLocks noGrp="1"/>
          </p:cNvSpPr>
          <p:nvPr>
            <p:ph sz="half" idx="2"/>
          </p:nvPr>
        </p:nvSpPr>
        <p:spPr/>
        <p:txBody>
          <a:bodyPr/>
          <a:lstStyle/>
          <a:p>
            <a:pPr marL="0" indent="0">
              <a:buFont typeface="Arial" charset="0"/>
              <a:buNone/>
            </a:pPr>
            <a:r>
              <a:rPr lang="en-US" b="0">
                <a:latin typeface="Helvetica" charset="0"/>
                <a:ea typeface="ＭＳ Ｐゴシック" charset="0"/>
              </a:rPr>
              <a:t>…so you can provide prerequisite materials to learners and they can plan accordingly before the course begins.</a:t>
            </a:r>
          </a:p>
        </p:txBody>
      </p:sp>
      <p:sp>
        <p:nvSpPr>
          <p:cNvPr id="4096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4034531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Helvetica" charset="0"/>
                <a:ea typeface="ＭＳ Ｐゴシック" charset="0"/>
              </a:rPr>
              <a:t>Pre-Design Questions (3)</a:t>
            </a:r>
          </a:p>
        </p:txBody>
      </p:sp>
      <p:sp>
        <p:nvSpPr>
          <p:cNvPr id="3" name="Content Placeholder 2"/>
          <p:cNvSpPr>
            <a:spLocks noGrp="1"/>
          </p:cNvSpPr>
          <p:nvPr>
            <p:ph sz="half" idx="1"/>
          </p:nvPr>
        </p:nvSpPr>
        <p:spPr/>
        <p:txBody>
          <a:bodyPr>
            <a:normAutofit fontScale="92500"/>
          </a:bodyPr>
          <a:lstStyle/>
          <a:p>
            <a:pPr>
              <a:defRPr/>
            </a:pPr>
            <a:r>
              <a:rPr lang="en-US" dirty="0"/>
              <a:t>What other content is available </a:t>
            </a:r>
            <a:r>
              <a:rPr lang="en-US" dirty="0" smtClean="0"/>
              <a:t>that supports </a:t>
            </a:r>
            <a:r>
              <a:rPr lang="en-US" dirty="0"/>
              <a:t>meeting learning outcomes</a:t>
            </a:r>
            <a:r>
              <a:rPr lang="en-US" dirty="0" smtClean="0"/>
              <a:t>?</a:t>
            </a:r>
            <a:br>
              <a:rPr lang="en-US" dirty="0" smtClean="0"/>
            </a:br>
            <a:endParaRPr lang="en-US" dirty="0" smtClean="0"/>
          </a:p>
          <a:p>
            <a:pPr>
              <a:defRPr/>
            </a:pPr>
            <a:r>
              <a:rPr lang="en-US" dirty="0"/>
              <a:t>Do you have existing material that can be used in the course</a:t>
            </a:r>
            <a:r>
              <a:rPr lang="en-US" dirty="0" smtClean="0"/>
              <a:t>?</a:t>
            </a:r>
            <a:endParaRPr lang="en-US" dirty="0"/>
          </a:p>
        </p:txBody>
      </p:sp>
      <p:sp>
        <p:nvSpPr>
          <p:cNvPr id="43011" name="Content Placeholder 3"/>
          <p:cNvSpPr>
            <a:spLocks noGrp="1"/>
          </p:cNvSpPr>
          <p:nvPr>
            <p:ph sz="half" idx="2"/>
          </p:nvPr>
        </p:nvSpPr>
        <p:spPr/>
        <p:txBody>
          <a:bodyPr/>
          <a:lstStyle/>
          <a:p>
            <a:pPr marL="0" indent="0">
              <a:lnSpc>
                <a:spcPct val="80000"/>
              </a:lnSpc>
              <a:buFont typeface="Arial" charset="0"/>
              <a:buNone/>
            </a:pPr>
            <a:r>
              <a:rPr lang="en-US" sz="2400" b="0">
                <a:latin typeface="Helvetica" charset="0"/>
                <a:ea typeface="ＭＳ Ｐゴシック" charset="0"/>
              </a:rPr>
              <a:t>…curating content you already have means not having to start everything from scratch.</a:t>
            </a:r>
            <a:br>
              <a:rPr lang="en-US" sz="2400" b="0">
                <a:latin typeface="Helvetica" charset="0"/>
                <a:ea typeface="ＭＳ Ｐゴシック" charset="0"/>
              </a:rPr>
            </a:br>
            <a:endParaRPr lang="en-US" sz="2400" b="0">
              <a:latin typeface="Helvetica" charset="0"/>
              <a:ea typeface="ＭＳ Ｐゴシック" charset="0"/>
            </a:endParaRPr>
          </a:p>
          <a:p>
            <a:pPr marL="0" indent="0">
              <a:lnSpc>
                <a:spcPct val="80000"/>
              </a:lnSpc>
              <a:buFont typeface="Arial" charset="0"/>
              <a:buNone/>
            </a:pPr>
            <a:r>
              <a:rPr lang="en-US" sz="2400" b="0">
                <a:latin typeface="Helvetica" charset="0"/>
                <a:ea typeface="ＭＳ Ｐゴシック" charset="0"/>
              </a:rPr>
              <a:t>…being able to identify other resources that support your key topics adds greater depth to the course.</a:t>
            </a:r>
          </a:p>
          <a:p>
            <a:pPr marL="0" indent="0">
              <a:lnSpc>
                <a:spcPct val="80000"/>
              </a:lnSpc>
              <a:buFont typeface="Arial" charset="0"/>
              <a:buNone/>
            </a:pPr>
            <a:endParaRPr lang="en-US" sz="2400">
              <a:latin typeface="Helvetica" charset="0"/>
              <a:ea typeface="ＭＳ Ｐゴシック" charset="0"/>
            </a:endParaRPr>
          </a:p>
        </p:txBody>
      </p:sp>
      <p:sp>
        <p:nvSpPr>
          <p:cNvPr id="4301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31539129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Helvetica" charset="0"/>
                <a:ea typeface="ＭＳ Ｐゴシック" charset="0"/>
              </a:rPr>
              <a:t>Pre-Design Questions (4)</a:t>
            </a:r>
          </a:p>
        </p:txBody>
      </p:sp>
      <p:sp>
        <p:nvSpPr>
          <p:cNvPr id="45058" name="Content Placeholder 2"/>
          <p:cNvSpPr>
            <a:spLocks noGrp="1"/>
          </p:cNvSpPr>
          <p:nvPr>
            <p:ph sz="half" idx="1"/>
          </p:nvPr>
        </p:nvSpPr>
        <p:spPr/>
        <p:txBody>
          <a:bodyPr/>
          <a:lstStyle/>
          <a:p>
            <a:r>
              <a:rPr lang="en-US">
                <a:latin typeface="Helvetica" charset="0"/>
                <a:ea typeface="ＭＳ Ｐゴシック" charset="0"/>
              </a:rPr>
              <a:t>What content must be revised for an online format or created from scratch?</a:t>
            </a:r>
          </a:p>
        </p:txBody>
      </p:sp>
      <p:sp>
        <p:nvSpPr>
          <p:cNvPr id="45059" name="Content Placeholder 3"/>
          <p:cNvSpPr>
            <a:spLocks noGrp="1"/>
          </p:cNvSpPr>
          <p:nvPr>
            <p:ph sz="half" idx="2"/>
          </p:nvPr>
        </p:nvSpPr>
        <p:spPr/>
        <p:txBody>
          <a:bodyPr/>
          <a:lstStyle/>
          <a:p>
            <a:pPr marL="0" indent="0">
              <a:buFont typeface="Arial" charset="0"/>
              <a:buNone/>
            </a:pPr>
            <a:r>
              <a:rPr lang="en-US" b="0">
                <a:latin typeface="Helvetica" charset="0"/>
                <a:ea typeface="ＭＳ Ｐゴシック" charset="0"/>
              </a:rPr>
              <a:t>… taking inventory of the varying stages of content will inform the design phase and give you a better sense of how much work it will require to prepare the content for online use.</a:t>
            </a:r>
          </a:p>
        </p:txBody>
      </p:sp>
      <p:sp>
        <p:nvSpPr>
          <p:cNvPr id="4506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33412781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ubtitle 4"/>
          <p:cNvSpPr>
            <a:spLocks noGrp="1"/>
          </p:cNvSpPr>
          <p:nvPr>
            <p:ph type="subTitle" idx="1"/>
          </p:nvPr>
        </p:nvSpPr>
        <p:spPr/>
        <p:txBody>
          <a:bodyPr/>
          <a:lstStyle/>
          <a:p>
            <a:r>
              <a:rPr lang="en-US" dirty="0">
                <a:latin typeface="Helvetica" charset="0"/>
                <a:ea typeface="ＭＳ Ｐゴシック" charset="0"/>
              </a:rPr>
              <a:t>Exploring </a:t>
            </a:r>
            <a:r>
              <a:rPr lang="en-US" dirty="0" smtClean="0">
                <a:latin typeface="Helvetica" charset="0"/>
                <a:ea typeface="ＭＳ Ｐゴシック" charset="0"/>
              </a:rPr>
              <a:t>a online course</a:t>
            </a:r>
            <a:br>
              <a:rPr lang="en-US" dirty="0" smtClean="0">
                <a:latin typeface="Helvetica" charset="0"/>
                <a:ea typeface="ＭＳ Ｐゴシック" charset="0"/>
              </a:rPr>
            </a:br>
            <a:r>
              <a:rPr lang="en-US" dirty="0" smtClean="0">
                <a:latin typeface="Helvetica" charset="0"/>
                <a:ea typeface="ＭＳ Ｐゴシック" charset="0"/>
              </a:rPr>
              <a:t>OEIT recently developed</a:t>
            </a:r>
          </a:p>
          <a:p>
            <a:r>
              <a:rPr lang="en-US" dirty="0" smtClean="0">
                <a:latin typeface="Helvetica" charset="0"/>
                <a:ea typeface="ＭＳ Ｐゴシック" charset="0"/>
              </a:rPr>
              <a:t>(not a MOOC)</a:t>
            </a:r>
            <a:endParaRPr lang="en-US" dirty="0">
              <a:latin typeface="Helvetica" charset="0"/>
              <a:ea typeface="ＭＳ Ｐゴシック" charset="0"/>
            </a:endParaRPr>
          </a:p>
        </p:txBody>
      </p:sp>
      <p:sp>
        <p:nvSpPr>
          <p:cNvPr id="47106" name="Title 1"/>
          <p:cNvSpPr>
            <a:spLocks noGrp="1"/>
          </p:cNvSpPr>
          <p:nvPr>
            <p:ph type="title"/>
          </p:nvPr>
        </p:nvSpPr>
        <p:spPr>
          <a:ln/>
        </p:spPr>
        <p:txBody>
          <a:bodyPr/>
          <a:lstStyle/>
          <a:p>
            <a:r>
              <a:rPr lang="en-US" dirty="0"/>
              <a:t>Going Behind The Curtain</a:t>
            </a:r>
          </a:p>
        </p:txBody>
      </p:sp>
      <p:sp>
        <p:nvSpPr>
          <p:cNvPr id="471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EDEFAA-78F8-1E43-B597-6D20693C4845}" type="slidenum">
              <a:rPr lang="en-US" sz="800">
                <a:solidFill>
                  <a:srgbClr val="595959"/>
                </a:solidFill>
                <a:latin typeface="Helvetica" charset="0"/>
                <a:cs typeface="Arial" charset="0"/>
              </a:rPr>
              <a:pPr eaLnBrk="1" hangingPunct="1"/>
              <a:t>24</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1188414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pPr>
              <a:defRPr/>
            </a:pPr>
            <a:r>
              <a:rPr lang="en-US">
                <a:latin typeface="Helvetica"/>
                <a:cs typeface="Helvetica"/>
              </a:rPr>
              <a:t>Best Practices for Teaching and Learning</a:t>
            </a:r>
          </a:p>
        </p:txBody>
      </p:sp>
      <p:sp>
        <p:nvSpPr>
          <p:cNvPr id="49154" name="Content Placeholder 2"/>
          <p:cNvSpPr>
            <a:spLocks noGrp="1"/>
          </p:cNvSpPr>
          <p:nvPr>
            <p:ph idx="1"/>
          </p:nvPr>
        </p:nvSpPr>
        <p:spPr>
          <a:xfrm>
            <a:off x="542925" y="2197100"/>
            <a:ext cx="8059738" cy="3670300"/>
          </a:xfrm>
        </p:spPr>
        <p:txBody>
          <a:bodyPr/>
          <a:lstStyle/>
          <a:p>
            <a:pPr>
              <a:lnSpc>
                <a:spcPct val="90000"/>
              </a:lnSpc>
            </a:pPr>
            <a:r>
              <a:rPr lang="en-US" sz="2200" dirty="0" smtClean="0">
                <a:latin typeface="Helvetica" charset="0"/>
                <a:ea typeface="ＭＳ Ｐゴシック" charset="0"/>
              </a:rPr>
              <a:t>Course </a:t>
            </a:r>
            <a:r>
              <a:rPr lang="en-US" sz="2200" dirty="0">
                <a:latin typeface="Helvetica" charset="0"/>
                <a:ea typeface="ＭＳ Ｐゴシック" charset="0"/>
              </a:rPr>
              <a:t>Goals:</a:t>
            </a:r>
            <a:br>
              <a:rPr lang="en-US" sz="2200" dirty="0">
                <a:latin typeface="Helvetica" charset="0"/>
                <a:ea typeface="ＭＳ Ｐゴシック" charset="0"/>
              </a:rPr>
            </a:br>
            <a:r>
              <a:rPr lang="en-US" sz="2200" dirty="0">
                <a:latin typeface="Helvetica" charset="0"/>
                <a:ea typeface="ＭＳ Ｐゴシック" charset="0"/>
              </a:rPr>
              <a:t/>
            </a:r>
            <a:br>
              <a:rPr lang="en-US" sz="2200" dirty="0">
                <a:latin typeface="Helvetica" charset="0"/>
                <a:ea typeface="ＭＳ Ｐゴシック" charset="0"/>
              </a:rPr>
            </a:br>
            <a:r>
              <a:rPr lang="en-US" sz="2200" i="1" dirty="0">
                <a:latin typeface="Helvetica" charset="0"/>
                <a:ea typeface="ＭＳ Ｐゴシック" charset="0"/>
              </a:rPr>
              <a:t>How do we design a course? </a:t>
            </a:r>
            <a:br>
              <a:rPr lang="en-US" sz="2200" i="1" dirty="0">
                <a:latin typeface="Helvetica" charset="0"/>
                <a:ea typeface="ＭＳ Ｐゴシック" charset="0"/>
              </a:rPr>
            </a:br>
            <a:r>
              <a:rPr lang="en-US" sz="2200" i="1" dirty="0">
                <a:latin typeface="Helvetica" charset="0"/>
                <a:ea typeface="ＭＳ Ｐゴシック" charset="0"/>
              </a:rPr>
              <a:t/>
            </a:r>
            <a:br>
              <a:rPr lang="en-US" sz="2200" i="1" dirty="0">
                <a:latin typeface="Helvetica" charset="0"/>
                <a:ea typeface="ＭＳ Ｐゴシック" charset="0"/>
              </a:rPr>
            </a:br>
            <a:r>
              <a:rPr lang="en-US" sz="2200" i="1" dirty="0">
                <a:latin typeface="Helvetica" charset="0"/>
                <a:ea typeface="ＭＳ Ｐゴシック" charset="0"/>
              </a:rPr>
              <a:t>What are the best methods for promoting critical thinking skills, knowledge retention, and transfer? </a:t>
            </a:r>
            <a:br>
              <a:rPr lang="en-US" sz="2200" i="1" dirty="0">
                <a:latin typeface="Helvetica" charset="0"/>
                <a:ea typeface="ＭＳ Ｐゴシック" charset="0"/>
              </a:rPr>
            </a:br>
            <a:r>
              <a:rPr lang="en-US" sz="2200" dirty="0">
                <a:latin typeface="Helvetica" charset="0"/>
                <a:ea typeface="ＭＳ Ｐゴシック" charset="0"/>
              </a:rPr>
              <a:t/>
            </a:r>
            <a:br>
              <a:rPr lang="en-US" sz="2200" dirty="0">
                <a:latin typeface="Helvetica" charset="0"/>
                <a:ea typeface="ＭＳ Ｐゴシック" charset="0"/>
              </a:rPr>
            </a:br>
            <a:r>
              <a:rPr lang="en-US" sz="2200" dirty="0">
                <a:latin typeface="Helvetica" charset="0"/>
                <a:ea typeface="ＭＳ Ｐゴシック" charset="0"/>
              </a:rPr>
              <a:t>		            …primarily for in-person classes</a:t>
            </a:r>
          </a:p>
        </p:txBody>
      </p:sp>
      <p:sp>
        <p:nvSpPr>
          <p:cNvPr id="491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59EAE7-01D3-4E41-B300-BBF8D195BB04}" type="slidenum">
              <a:rPr lang="en-US" sz="800">
                <a:solidFill>
                  <a:srgbClr val="595959"/>
                </a:solidFill>
                <a:latin typeface="Helvetica" charset="0"/>
                <a:cs typeface="Arial" charset="0"/>
              </a:rPr>
              <a:pPr eaLnBrk="1" hangingPunct="1"/>
              <a:t>25</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10743603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Helvetica" charset="0"/>
                <a:ea typeface="ＭＳ Ｐゴシック" charset="0"/>
              </a:rPr>
              <a:t>Background on the Course</a:t>
            </a:r>
          </a:p>
        </p:txBody>
      </p:sp>
      <p:sp>
        <p:nvSpPr>
          <p:cNvPr id="3" name="Content Placeholder 2"/>
          <p:cNvSpPr>
            <a:spLocks noGrp="1"/>
          </p:cNvSpPr>
          <p:nvPr>
            <p:ph idx="1"/>
          </p:nvPr>
        </p:nvSpPr>
        <p:spPr>
          <a:xfrm>
            <a:off x="542925" y="2197100"/>
            <a:ext cx="8059738" cy="3670300"/>
          </a:xfrm>
        </p:spPr>
        <p:txBody>
          <a:bodyPr>
            <a:normAutofit fontScale="92500" lnSpcReduction="20000"/>
          </a:bodyPr>
          <a:lstStyle/>
          <a:p>
            <a:pPr>
              <a:defRPr/>
            </a:pPr>
            <a:r>
              <a:rPr lang="en-US" dirty="0" smtClean="0"/>
              <a:t>Created for as a proof-of-concept for an online teacher education program</a:t>
            </a:r>
          </a:p>
          <a:p>
            <a:pPr>
              <a:defRPr/>
            </a:pPr>
            <a:r>
              <a:rPr lang="en-US" dirty="0" smtClean="0"/>
              <a:t>Based on a 14 week course that MIT provides for graduate students and Post-Docs who wish to learn how to teach</a:t>
            </a:r>
          </a:p>
          <a:p>
            <a:pPr>
              <a:defRPr/>
            </a:pPr>
            <a:r>
              <a:rPr lang="en-US" dirty="0" smtClean="0"/>
              <a:t>Course is run by the MIT Teaching and Learning Laboratory (TLL) </a:t>
            </a:r>
          </a:p>
          <a:p>
            <a:pPr lvl="1">
              <a:defRPr/>
            </a:pPr>
            <a:r>
              <a:rPr lang="en-US" dirty="0" smtClean="0"/>
              <a:t>They work with faculty on education research and pedagogically informed teaching practice</a:t>
            </a:r>
          </a:p>
          <a:p>
            <a:pPr lvl="1">
              <a:defRPr/>
            </a:pPr>
            <a:r>
              <a:rPr lang="en-US" dirty="0" smtClean="0"/>
              <a:t>Perform some of the functions of a Center for Teaching and Learning</a:t>
            </a:r>
            <a:endParaRPr lang="en-US" dirty="0"/>
          </a:p>
        </p:txBody>
      </p:sp>
      <p:sp>
        <p:nvSpPr>
          <p:cNvPr id="501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DB17F1-630C-5247-A9B9-88DA4940321C}" type="slidenum">
              <a:rPr lang="en-US" sz="800">
                <a:solidFill>
                  <a:srgbClr val="595959"/>
                </a:solidFill>
                <a:latin typeface="Helvetica" charset="0"/>
                <a:cs typeface="Arial" charset="0"/>
              </a:rPr>
              <a:pPr eaLnBrk="1" hangingPunct="1"/>
              <a:t>26</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16274979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a:latin typeface="Helvetica" charset="0"/>
                <a:ea typeface="ＭＳ Ｐゴシック" charset="0"/>
              </a:rPr>
              <a:t>Background on the </a:t>
            </a:r>
            <a:r>
              <a:rPr lang="en-US" dirty="0" smtClean="0">
                <a:latin typeface="Helvetica" charset="0"/>
                <a:ea typeface="ＭＳ Ｐゴシック" charset="0"/>
              </a:rPr>
              <a:t>Course (cont.)</a:t>
            </a:r>
            <a:endParaRPr lang="en-US" dirty="0">
              <a:latin typeface="Helvetica" charset="0"/>
              <a:ea typeface="ＭＳ Ｐゴシック" charset="0"/>
            </a:endParaRPr>
          </a:p>
        </p:txBody>
      </p:sp>
      <p:sp>
        <p:nvSpPr>
          <p:cNvPr id="51202" name="Content Placeholder 2"/>
          <p:cNvSpPr>
            <a:spLocks noGrp="1"/>
          </p:cNvSpPr>
          <p:nvPr>
            <p:ph idx="1"/>
          </p:nvPr>
        </p:nvSpPr>
        <p:spPr>
          <a:xfrm>
            <a:off x="542925" y="2197100"/>
            <a:ext cx="8059738" cy="3670300"/>
          </a:xfrm>
        </p:spPr>
        <p:txBody>
          <a:bodyPr/>
          <a:lstStyle/>
          <a:p>
            <a:r>
              <a:rPr lang="en-US" dirty="0">
                <a:latin typeface="Helvetica" charset="0"/>
                <a:ea typeface="ＭＳ Ｐゴシック" charset="0"/>
              </a:rPr>
              <a:t>Instructors have taught the face-to-face version of this course</a:t>
            </a:r>
          </a:p>
          <a:p>
            <a:pPr lvl="1"/>
            <a:r>
              <a:rPr lang="en-US" dirty="0">
                <a:latin typeface="Helvetica" charset="0"/>
                <a:ea typeface="ＭＳ Ｐゴシック" charset="0"/>
              </a:rPr>
              <a:t>Experienced in teaching in Biology</a:t>
            </a:r>
          </a:p>
          <a:p>
            <a:pPr lvl="1"/>
            <a:r>
              <a:rPr lang="en-US" dirty="0">
                <a:latin typeface="Helvetica" charset="0"/>
                <a:ea typeface="ＭＳ Ｐゴシック" charset="0"/>
              </a:rPr>
              <a:t>Experienced in </a:t>
            </a:r>
            <a:r>
              <a:rPr lang="en-US" u="sng" dirty="0">
                <a:latin typeface="Helvetica" charset="0"/>
                <a:ea typeface="ＭＳ Ｐゴシック" charset="0"/>
              </a:rPr>
              <a:t>research</a:t>
            </a:r>
            <a:r>
              <a:rPr lang="en-US" dirty="0">
                <a:latin typeface="Helvetica" charset="0"/>
                <a:ea typeface="ＭＳ Ｐゴシック" charset="0"/>
              </a:rPr>
              <a:t> in Biology, both have </a:t>
            </a:r>
            <a:r>
              <a:rPr lang="en-US" dirty="0" err="1">
                <a:latin typeface="Helvetica" charset="0"/>
                <a:ea typeface="ＭＳ Ｐゴシック" charset="0"/>
              </a:rPr>
              <a:t>Ph.D.s</a:t>
            </a:r>
            <a:endParaRPr lang="en-US" dirty="0">
              <a:latin typeface="Helvetica" charset="0"/>
              <a:ea typeface="ＭＳ Ｐゴシック" charset="0"/>
            </a:endParaRPr>
          </a:p>
          <a:p>
            <a:pPr lvl="1"/>
            <a:r>
              <a:rPr lang="en-US" dirty="0">
                <a:latin typeface="Helvetica" charset="0"/>
                <a:ea typeface="ＭＳ Ｐゴシック" charset="0"/>
              </a:rPr>
              <a:t>Deep interest in biology education, especially preparing students for careers in Biology</a:t>
            </a:r>
          </a:p>
          <a:p>
            <a:r>
              <a:rPr lang="en-US" dirty="0">
                <a:latin typeface="Helvetica" charset="0"/>
                <a:ea typeface="ＭＳ Ｐゴシック" charset="0"/>
              </a:rPr>
              <a:t>Instructors have not taught online before</a:t>
            </a:r>
          </a:p>
          <a:p>
            <a:pPr lvl="1"/>
            <a:r>
              <a:rPr lang="en-US" dirty="0">
                <a:latin typeface="Helvetica" charset="0"/>
                <a:ea typeface="ＭＳ Ｐゴシック" charset="0"/>
              </a:rPr>
              <a:t>Relying on others for that experience </a:t>
            </a:r>
            <a:r>
              <a:rPr lang="en-US" sz="1400" dirty="0" smtClean="0">
                <a:latin typeface="Wingdings"/>
                <a:ea typeface="Wingdings"/>
                <a:cs typeface="Wingdings"/>
                <a:sym typeface="Wingdings"/>
              </a:rPr>
              <a:t></a:t>
            </a:r>
            <a:r>
              <a:rPr lang="en-US" dirty="0">
                <a:latin typeface="Helvetica" charset="0"/>
                <a:ea typeface="ＭＳ Ｐゴシック" charset="0"/>
                <a:sym typeface="Wingdings"/>
              </a:rPr>
              <a:t> </a:t>
            </a:r>
            <a:r>
              <a:rPr lang="en-US" dirty="0" smtClean="0">
                <a:latin typeface="Helvetica" charset="0"/>
                <a:ea typeface="ＭＳ Ｐゴシック" charset="0"/>
              </a:rPr>
              <a:t>it </a:t>
            </a:r>
            <a:r>
              <a:rPr lang="en-US" dirty="0">
                <a:latin typeface="Helvetica" charset="0"/>
                <a:ea typeface="ＭＳ Ｐゴシック" charset="0"/>
              </a:rPr>
              <a:t>takes a team!</a:t>
            </a:r>
          </a:p>
        </p:txBody>
      </p:sp>
      <p:sp>
        <p:nvSpPr>
          <p:cNvPr id="512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C40D42-D530-4B48-91F7-C68890429052}" type="slidenum">
              <a:rPr lang="en-US" sz="800">
                <a:solidFill>
                  <a:srgbClr val="595959"/>
                </a:solidFill>
                <a:latin typeface="Helvetica" charset="0"/>
                <a:cs typeface="Arial" charset="0"/>
              </a:rPr>
              <a:pPr eaLnBrk="1" hangingPunct="1"/>
              <a:t>27</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11039404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Helvetica" charset="0"/>
                <a:ea typeface="ＭＳ Ｐゴシック" charset="0"/>
              </a:rPr>
              <a:t>Question: Who are my learners?</a:t>
            </a:r>
          </a:p>
        </p:txBody>
      </p:sp>
      <p:sp>
        <p:nvSpPr>
          <p:cNvPr id="52226" name="Content Placeholder 3"/>
          <p:cNvSpPr>
            <a:spLocks noGrp="1"/>
          </p:cNvSpPr>
          <p:nvPr>
            <p:ph sz="half" idx="1"/>
          </p:nvPr>
        </p:nvSpPr>
        <p:spPr/>
        <p:txBody>
          <a:bodyPr/>
          <a:lstStyle/>
          <a:p>
            <a:pPr>
              <a:lnSpc>
                <a:spcPct val="90000"/>
              </a:lnSpc>
            </a:pPr>
            <a:r>
              <a:rPr lang="en-US">
                <a:latin typeface="Helvetica" charset="0"/>
                <a:ea typeface="ＭＳ Ｐゴシック" charset="0"/>
              </a:rPr>
              <a:t>Faculty interested in learning “best practices”</a:t>
            </a:r>
          </a:p>
          <a:p>
            <a:pPr lvl="1">
              <a:lnSpc>
                <a:spcPct val="90000"/>
              </a:lnSpc>
            </a:pPr>
            <a:r>
              <a:rPr lang="en-US">
                <a:latin typeface="Helvetica" charset="0"/>
                <a:ea typeface="ＭＳ Ｐゴシック" charset="0"/>
              </a:rPr>
              <a:t>Might be in teacher education departments</a:t>
            </a:r>
          </a:p>
          <a:p>
            <a:pPr lvl="1">
              <a:lnSpc>
                <a:spcPct val="90000"/>
              </a:lnSpc>
            </a:pPr>
            <a:r>
              <a:rPr lang="en-US">
                <a:latin typeface="Helvetica" charset="0"/>
                <a:ea typeface="ＭＳ Ｐゴシック" charset="0"/>
              </a:rPr>
              <a:t>With possible focus on Science / Math education</a:t>
            </a:r>
            <a:endParaRPr lang="en-US">
              <a:solidFill>
                <a:schemeClr val="accent2"/>
              </a:solidFill>
              <a:latin typeface="Helvetica" charset="0"/>
              <a:ea typeface="ＭＳ Ｐゴシック" charset="0"/>
            </a:endParaRPr>
          </a:p>
        </p:txBody>
      </p:sp>
      <p:sp>
        <p:nvSpPr>
          <p:cNvPr id="5" name="Content Placeholder 4"/>
          <p:cNvSpPr>
            <a:spLocks noGrp="1"/>
          </p:cNvSpPr>
          <p:nvPr>
            <p:ph sz="half" idx="2"/>
          </p:nvPr>
        </p:nvSpPr>
        <p:spPr/>
        <p:txBody>
          <a:bodyPr/>
          <a:lstStyle/>
          <a:p>
            <a:r>
              <a:rPr lang="en-US" dirty="0" smtClean="0">
                <a:solidFill>
                  <a:schemeClr val="accent2"/>
                </a:solidFill>
                <a:latin typeface="Helvetica" charset="0"/>
                <a:ea typeface="ＭＳ Ｐゴシック" charset="0"/>
              </a:rPr>
              <a:t>Challenges</a:t>
            </a:r>
            <a:endParaRPr lang="en-US" dirty="0">
              <a:solidFill>
                <a:schemeClr val="accent2"/>
              </a:solidFill>
              <a:latin typeface="Helvetica" charset="0"/>
              <a:ea typeface="ＭＳ Ｐゴシック" charset="0"/>
            </a:endParaRPr>
          </a:p>
          <a:p>
            <a:pPr lvl="1"/>
            <a:r>
              <a:rPr lang="en-US" dirty="0">
                <a:solidFill>
                  <a:schemeClr val="accent2"/>
                </a:solidFill>
                <a:latin typeface="Helvetica" charset="0"/>
                <a:ea typeface="ＭＳ Ｐゴシック" charset="0"/>
              </a:rPr>
              <a:t>Different from the course upon which it was based</a:t>
            </a:r>
          </a:p>
          <a:p>
            <a:pPr lvl="1"/>
            <a:r>
              <a:rPr lang="en-US" dirty="0">
                <a:solidFill>
                  <a:schemeClr val="accent2"/>
                </a:solidFill>
                <a:latin typeface="Helvetica" charset="0"/>
                <a:ea typeface="ＭＳ Ｐゴシック" charset="0"/>
              </a:rPr>
              <a:t>MIT graduate students ≠ faculty in teacher education programs</a:t>
            </a:r>
            <a:endParaRPr lang="en-US" dirty="0">
              <a:latin typeface="Helvetica" charset="0"/>
              <a:ea typeface="ＭＳ Ｐゴシック" charset="0"/>
            </a:endParaRPr>
          </a:p>
        </p:txBody>
      </p:sp>
      <p:sp>
        <p:nvSpPr>
          <p:cNvPr id="5222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34745-5603-A848-92C3-DCC04E4CAEAD}" type="slidenum">
              <a:rPr lang="en-US" sz="800">
                <a:solidFill>
                  <a:srgbClr val="595959"/>
                </a:solidFill>
                <a:latin typeface="Helvetica" charset="0"/>
                <a:cs typeface="Helvetica" charset="0"/>
              </a:rPr>
              <a:pPr eaLnBrk="1" hangingPunct="1"/>
              <a:t>28</a:t>
            </a:fld>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1819925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Helvetica"/>
                <a:cs typeface="Helvetica"/>
              </a:rPr>
              <a:t>Question: What do my learners currently </a:t>
            </a:r>
            <a:r>
              <a:rPr lang="en-US" dirty="0">
                <a:latin typeface="Helvetica"/>
                <a:cs typeface="Helvetica"/>
              </a:rPr>
              <a:t>k</a:t>
            </a:r>
            <a:r>
              <a:rPr lang="en-US" dirty="0" smtClean="0">
                <a:latin typeface="Helvetica"/>
                <a:cs typeface="Helvetica"/>
              </a:rPr>
              <a:t>now?</a:t>
            </a:r>
            <a:endParaRPr lang="en-US" dirty="0">
              <a:latin typeface="Helvetica"/>
              <a:cs typeface="Helvetica"/>
            </a:endParaRPr>
          </a:p>
        </p:txBody>
      </p:sp>
      <p:sp>
        <p:nvSpPr>
          <p:cNvPr id="53250" name="Content Placeholder 2"/>
          <p:cNvSpPr>
            <a:spLocks noGrp="1"/>
          </p:cNvSpPr>
          <p:nvPr>
            <p:ph sz="half" idx="1"/>
          </p:nvPr>
        </p:nvSpPr>
        <p:spPr/>
        <p:txBody>
          <a:bodyPr/>
          <a:lstStyle/>
          <a:p>
            <a:r>
              <a:rPr lang="en-US">
                <a:latin typeface="Helvetica" charset="0"/>
                <a:ea typeface="ＭＳ Ｐゴシック" charset="0"/>
              </a:rPr>
              <a:t>Unknown</a:t>
            </a:r>
          </a:p>
          <a:p>
            <a:pPr lvl="1"/>
            <a:r>
              <a:rPr lang="en-US">
                <a:latin typeface="Helvetica" charset="0"/>
                <a:ea typeface="ＭＳ Ｐゴシック" charset="0"/>
              </a:rPr>
              <a:t>Might, or might not, have experience with “good” teaching practice</a:t>
            </a:r>
          </a:p>
          <a:p>
            <a:pPr lvl="1"/>
            <a:r>
              <a:rPr lang="en-US">
                <a:latin typeface="Helvetica" charset="0"/>
                <a:ea typeface="ＭＳ Ｐゴシック" charset="0"/>
              </a:rPr>
              <a:t>Might not have been formally trained to “teach”</a:t>
            </a:r>
            <a:endParaRPr lang="en-US" altLang="ja-JP">
              <a:latin typeface="Helvetica" charset="0"/>
              <a:ea typeface="ＭＳ Ｐゴシック" charset="0"/>
            </a:endParaRPr>
          </a:p>
          <a:p>
            <a:endParaRPr lang="en-US">
              <a:latin typeface="Helvetica" charset="0"/>
              <a:ea typeface="ＭＳ Ｐゴシック" charset="0"/>
            </a:endParaRPr>
          </a:p>
        </p:txBody>
      </p:sp>
      <p:sp>
        <p:nvSpPr>
          <p:cNvPr id="4" name="Content Placeholder 3"/>
          <p:cNvSpPr>
            <a:spLocks noGrp="1"/>
          </p:cNvSpPr>
          <p:nvPr>
            <p:ph sz="half" idx="2"/>
          </p:nvPr>
        </p:nvSpPr>
        <p:spPr/>
        <p:txBody>
          <a:bodyPr/>
          <a:lstStyle/>
          <a:p>
            <a:r>
              <a:rPr lang="en-US" dirty="0" smtClean="0">
                <a:solidFill>
                  <a:schemeClr val="accent2"/>
                </a:solidFill>
                <a:latin typeface="Helvetica" charset="0"/>
                <a:ea typeface="ＭＳ Ｐゴシック" charset="0"/>
              </a:rPr>
              <a:t>Challenge</a:t>
            </a:r>
            <a:endParaRPr lang="en-US" dirty="0">
              <a:solidFill>
                <a:schemeClr val="accent2"/>
              </a:solidFill>
              <a:latin typeface="Helvetica" charset="0"/>
              <a:ea typeface="ＭＳ Ｐゴシック" charset="0"/>
            </a:endParaRPr>
          </a:p>
          <a:p>
            <a:pPr lvl="1"/>
            <a:r>
              <a:rPr lang="en-US" dirty="0">
                <a:solidFill>
                  <a:schemeClr val="accent2"/>
                </a:solidFill>
                <a:latin typeface="Helvetica" charset="0"/>
                <a:ea typeface="ＭＳ Ｐゴシック" charset="0"/>
              </a:rPr>
              <a:t>Didn’t have the opportunity to really find out about the participants before designing the course, had to make assumptions</a:t>
            </a:r>
            <a:endParaRPr lang="en-US" dirty="0">
              <a:latin typeface="Helvetica" charset="0"/>
              <a:ea typeface="ＭＳ Ｐゴシック" charset="0"/>
            </a:endParaRPr>
          </a:p>
        </p:txBody>
      </p:sp>
      <p:sp>
        <p:nvSpPr>
          <p:cNvPr id="5325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1542229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6" name="Title 5"/>
          <p:cNvSpPr>
            <a:spLocks noGrp="1"/>
          </p:cNvSpPr>
          <p:nvPr>
            <p:ph type="title"/>
          </p:nvPr>
        </p:nvSpPr>
        <p:spPr/>
        <p:txBody>
          <a:bodyPr/>
          <a:lstStyle/>
          <a:p>
            <a:r>
              <a:rPr lang="en-US" dirty="0" smtClean="0"/>
              <a:t>Introduction</a:t>
            </a:r>
            <a:endParaRPr lang="en-US" dirty="0"/>
          </a:p>
        </p:txBody>
      </p:sp>
      <p:sp>
        <p:nvSpPr>
          <p:cNvPr id="5" name="Slide Number Placeholder 4"/>
          <p:cNvSpPr>
            <a:spLocks noGrp="1"/>
          </p:cNvSpPr>
          <p:nvPr>
            <p:ph type="sldNum" sz="quarter" idx="11"/>
          </p:nvPr>
        </p:nvSpPr>
        <p:spPr/>
        <p:txBody>
          <a:bodyPr>
            <a:normAutofit/>
          </a:bodyPr>
          <a:lstStyle/>
          <a:p>
            <a:fld id="{8930BC48-5B4E-3243-875B-0D9E62609D42}" type="slidenum">
              <a:rPr lang="en-US" smtClean="0"/>
              <a:t>3</a:t>
            </a:fld>
            <a:endParaRPr lang="en-US"/>
          </a:p>
        </p:txBody>
      </p:sp>
    </p:spTree>
    <p:extLst>
      <p:ext uri="{BB962C8B-B14F-4D97-AF65-F5344CB8AC3E}">
        <p14:creationId xmlns:p14="http://schemas.microsoft.com/office/powerpoint/2010/main" val="42466433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Question: What do my learners need to know before starting the course?</a:t>
            </a:r>
            <a:endParaRPr lang="en-US" dirty="0"/>
          </a:p>
        </p:txBody>
      </p:sp>
      <p:sp>
        <p:nvSpPr>
          <p:cNvPr id="54274" name="Content Placeholder 5"/>
          <p:cNvSpPr>
            <a:spLocks noGrp="1"/>
          </p:cNvSpPr>
          <p:nvPr>
            <p:ph sz="half" idx="1"/>
          </p:nvPr>
        </p:nvSpPr>
        <p:spPr/>
        <p:txBody>
          <a:bodyPr/>
          <a:lstStyle/>
          <a:p>
            <a:r>
              <a:rPr lang="en-US">
                <a:latin typeface="Helvetica" charset="0"/>
                <a:ea typeface="ＭＳ Ｐゴシック" charset="0"/>
              </a:rPr>
              <a:t>Participants should have:</a:t>
            </a:r>
          </a:p>
          <a:p>
            <a:pPr lvl="1"/>
            <a:r>
              <a:rPr lang="en-US">
                <a:latin typeface="Helvetica" charset="0"/>
                <a:ea typeface="ＭＳ Ｐゴシック" charset="0"/>
              </a:rPr>
              <a:t>Experience in teaching</a:t>
            </a:r>
          </a:p>
          <a:p>
            <a:pPr lvl="1"/>
            <a:r>
              <a:rPr lang="en-US">
                <a:latin typeface="Helvetica" charset="0"/>
                <a:ea typeface="ＭＳ Ｐゴシック" charset="0"/>
              </a:rPr>
              <a:t>Perhaps experience in teaching pre-service teachers</a:t>
            </a:r>
          </a:p>
        </p:txBody>
      </p:sp>
      <p:sp>
        <p:nvSpPr>
          <p:cNvPr id="7" name="Content Placeholder 6"/>
          <p:cNvSpPr>
            <a:spLocks noGrp="1"/>
          </p:cNvSpPr>
          <p:nvPr>
            <p:ph sz="half" idx="2"/>
          </p:nvPr>
        </p:nvSpPr>
        <p:spPr/>
        <p:txBody>
          <a:bodyPr/>
          <a:lstStyle/>
          <a:p>
            <a:r>
              <a:rPr lang="en-US" dirty="0" smtClean="0">
                <a:solidFill>
                  <a:schemeClr val="accent2"/>
                </a:solidFill>
                <a:latin typeface="Helvetica" charset="0"/>
                <a:ea typeface="ＭＳ Ｐゴシック" charset="0"/>
              </a:rPr>
              <a:t>Challenges</a:t>
            </a:r>
            <a:endParaRPr lang="en-US" dirty="0">
              <a:solidFill>
                <a:schemeClr val="accent2"/>
              </a:solidFill>
              <a:latin typeface="Helvetica" charset="0"/>
              <a:ea typeface="ＭＳ Ｐゴシック" charset="0"/>
            </a:endParaRPr>
          </a:p>
          <a:p>
            <a:pPr lvl="1"/>
            <a:r>
              <a:rPr lang="en-US" dirty="0">
                <a:solidFill>
                  <a:schemeClr val="accent2"/>
                </a:solidFill>
                <a:latin typeface="Helvetica" charset="0"/>
                <a:ea typeface="ＭＳ Ｐゴシック" charset="0"/>
              </a:rPr>
              <a:t>Didn’t have the opportunity to really find out about the participants before designing the course</a:t>
            </a:r>
          </a:p>
          <a:p>
            <a:pPr lvl="1"/>
            <a:r>
              <a:rPr lang="en-US" dirty="0">
                <a:solidFill>
                  <a:schemeClr val="accent2"/>
                </a:solidFill>
                <a:latin typeface="Helvetica" charset="0"/>
                <a:ea typeface="ＭＳ Ｐゴシック" charset="0"/>
              </a:rPr>
              <a:t>Had to make assumptions</a:t>
            </a:r>
            <a:endParaRPr lang="en-US" dirty="0">
              <a:latin typeface="Helvetica" charset="0"/>
              <a:ea typeface="ＭＳ Ｐゴシック" charset="0"/>
            </a:endParaRPr>
          </a:p>
        </p:txBody>
      </p:sp>
      <p:sp>
        <p:nvSpPr>
          <p:cNvPr id="5427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3756468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Question: Who </a:t>
            </a:r>
            <a:r>
              <a:rPr lang="en-US" dirty="0"/>
              <a:t>are the subject matter experts?</a:t>
            </a:r>
          </a:p>
        </p:txBody>
      </p:sp>
      <p:sp>
        <p:nvSpPr>
          <p:cNvPr id="55298" name="Content Placeholder 2"/>
          <p:cNvSpPr>
            <a:spLocks noGrp="1"/>
          </p:cNvSpPr>
          <p:nvPr>
            <p:ph sz="half" idx="1"/>
          </p:nvPr>
        </p:nvSpPr>
        <p:spPr/>
        <p:txBody>
          <a:bodyPr/>
          <a:lstStyle/>
          <a:p>
            <a:pPr>
              <a:lnSpc>
                <a:spcPct val="80000"/>
              </a:lnSpc>
            </a:pPr>
            <a:r>
              <a:rPr lang="en-US" sz="2600">
                <a:latin typeface="Helvetica" charset="0"/>
                <a:ea typeface="ＭＳ Ｐゴシック" charset="0"/>
              </a:rPr>
              <a:t>Each session comes with pre-session readings from “experts”</a:t>
            </a:r>
          </a:p>
          <a:p>
            <a:pPr>
              <a:lnSpc>
                <a:spcPct val="80000"/>
              </a:lnSpc>
            </a:pPr>
            <a:r>
              <a:rPr lang="en-US" sz="2600">
                <a:latin typeface="Helvetica" charset="0"/>
                <a:ea typeface="ＭＳ Ｐゴシック" charset="0"/>
              </a:rPr>
              <a:t>Topics presented in each session that represent the work of “experts” are clearly cited</a:t>
            </a:r>
          </a:p>
        </p:txBody>
      </p:sp>
      <p:sp>
        <p:nvSpPr>
          <p:cNvPr id="4" name="Content Placeholder 3"/>
          <p:cNvSpPr>
            <a:spLocks noGrp="1"/>
          </p:cNvSpPr>
          <p:nvPr>
            <p:ph sz="half" idx="2"/>
          </p:nvPr>
        </p:nvSpPr>
        <p:spPr>
          <a:xfrm>
            <a:off x="4656138" y="2197100"/>
            <a:ext cx="3954462" cy="4256088"/>
          </a:xfrm>
        </p:spPr>
        <p:txBody>
          <a:bodyPr>
            <a:normAutofit fontScale="92500" lnSpcReduction="20000"/>
          </a:bodyPr>
          <a:lstStyle/>
          <a:p>
            <a:pPr>
              <a:defRPr/>
            </a:pPr>
            <a:r>
              <a:rPr lang="en-US" dirty="0" smtClean="0">
                <a:solidFill>
                  <a:schemeClr val="accent2"/>
                </a:solidFill>
              </a:rPr>
              <a:t>Challenges</a:t>
            </a:r>
          </a:p>
          <a:p>
            <a:pPr lvl="1">
              <a:defRPr/>
            </a:pPr>
            <a:r>
              <a:rPr lang="en-US" dirty="0" smtClean="0">
                <a:solidFill>
                  <a:schemeClr val="accent2"/>
                </a:solidFill>
              </a:rPr>
              <a:t>Not overwhelming participants</a:t>
            </a:r>
          </a:p>
          <a:p>
            <a:pPr lvl="1">
              <a:defRPr/>
            </a:pPr>
            <a:r>
              <a:rPr lang="en-US" dirty="0" smtClean="0">
                <a:solidFill>
                  <a:schemeClr val="accent2"/>
                </a:solidFill>
              </a:rPr>
              <a:t>But providing a deep enough research basis for those interested in finding out more</a:t>
            </a:r>
          </a:p>
          <a:p>
            <a:pPr lvl="1">
              <a:defRPr/>
            </a:pPr>
            <a:endParaRPr lang="en-US" dirty="0">
              <a:solidFill>
                <a:schemeClr val="accent2"/>
              </a:solidFill>
            </a:endParaRPr>
          </a:p>
          <a:p>
            <a:pPr lvl="1">
              <a:defRPr/>
            </a:pPr>
            <a:r>
              <a:rPr lang="en-US" dirty="0" smtClean="0">
                <a:solidFill>
                  <a:schemeClr val="accent2"/>
                </a:solidFill>
              </a:rPr>
              <a:t>Serendipitous linkage with the Online Course Design Guideline and Digital Learning Toolkit</a:t>
            </a:r>
          </a:p>
        </p:txBody>
      </p:sp>
      <p:sp>
        <p:nvSpPr>
          <p:cNvPr id="5530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97286167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Question: Do </a:t>
            </a:r>
            <a:r>
              <a:rPr lang="en-US" dirty="0"/>
              <a:t>you have existing material that </a:t>
            </a:r>
            <a:r>
              <a:rPr lang="en-US" dirty="0" smtClean="0"/>
              <a:t>can be </a:t>
            </a:r>
            <a:r>
              <a:rPr lang="en-US" dirty="0"/>
              <a:t>used in the course?</a:t>
            </a:r>
          </a:p>
        </p:txBody>
      </p:sp>
      <p:sp>
        <p:nvSpPr>
          <p:cNvPr id="56322" name="Content Placeholder 2"/>
          <p:cNvSpPr>
            <a:spLocks noGrp="1"/>
          </p:cNvSpPr>
          <p:nvPr>
            <p:ph sz="half" idx="1"/>
          </p:nvPr>
        </p:nvSpPr>
        <p:spPr/>
        <p:txBody>
          <a:bodyPr/>
          <a:lstStyle/>
          <a:p>
            <a:r>
              <a:rPr lang="en-US">
                <a:latin typeface="Helvetica" charset="0"/>
                <a:ea typeface="ＭＳ Ｐゴシック" charset="0"/>
              </a:rPr>
              <a:t>Yes!</a:t>
            </a:r>
          </a:p>
          <a:p>
            <a:pPr lvl="1"/>
            <a:endParaRPr lang="en-US">
              <a:latin typeface="Helvetica" charset="0"/>
              <a:ea typeface="ＭＳ Ｐゴシック" charset="0"/>
            </a:endParaRPr>
          </a:p>
        </p:txBody>
      </p:sp>
      <p:sp>
        <p:nvSpPr>
          <p:cNvPr id="4" name="Content Placeholder 3"/>
          <p:cNvSpPr>
            <a:spLocks noGrp="1"/>
          </p:cNvSpPr>
          <p:nvPr>
            <p:ph sz="half" idx="2"/>
          </p:nvPr>
        </p:nvSpPr>
        <p:spPr/>
        <p:txBody>
          <a:bodyPr/>
          <a:lstStyle/>
          <a:p>
            <a:r>
              <a:rPr lang="en-US" dirty="0" smtClean="0">
                <a:solidFill>
                  <a:srgbClr val="0A8064"/>
                </a:solidFill>
                <a:latin typeface="Helvetica" charset="0"/>
                <a:ea typeface="ＭＳ Ｐゴシック" charset="0"/>
              </a:rPr>
              <a:t>Challenges</a:t>
            </a:r>
            <a:endParaRPr lang="en-US" dirty="0">
              <a:solidFill>
                <a:srgbClr val="0A8064"/>
              </a:solidFill>
              <a:latin typeface="Helvetica" charset="0"/>
              <a:ea typeface="ＭＳ Ｐゴシック" charset="0"/>
            </a:endParaRPr>
          </a:p>
          <a:p>
            <a:pPr lvl="1"/>
            <a:r>
              <a:rPr lang="en-US" dirty="0">
                <a:solidFill>
                  <a:srgbClr val="0A8064"/>
                </a:solidFill>
                <a:latin typeface="Helvetica" charset="0"/>
                <a:ea typeface="ＭＳ Ｐゴシック" charset="0"/>
              </a:rPr>
              <a:t>Material designed for face-to-face interactions</a:t>
            </a:r>
          </a:p>
          <a:p>
            <a:pPr lvl="1"/>
            <a:r>
              <a:rPr lang="en-US" dirty="0">
                <a:solidFill>
                  <a:srgbClr val="0A8064"/>
                </a:solidFill>
                <a:latin typeface="Helvetica" charset="0"/>
                <a:ea typeface="ＭＳ Ｐゴシック" charset="0"/>
              </a:rPr>
              <a:t>Materials designed for a 14 week course</a:t>
            </a:r>
          </a:p>
        </p:txBody>
      </p:sp>
      <p:sp>
        <p:nvSpPr>
          <p:cNvPr id="5632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1904730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Question: What </a:t>
            </a:r>
            <a:r>
              <a:rPr lang="en-US" dirty="0"/>
              <a:t>other content is available </a:t>
            </a:r>
            <a:r>
              <a:rPr lang="en-US" dirty="0" smtClean="0"/>
              <a:t>that supports </a:t>
            </a:r>
            <a:r>
              <a:rPr lang="en-US" dirty="0"/>
              <a:t>meeting learning outcomes?</a:t>
            </a:r>
          </a:p>
        </p:txBody>
      </p:sp>
      <p:sp>
        <p:nvSpPr>
          <p:cNvPr id="3" name="Content Placeholder 2"/>
          <p:cNvSpPr>
            <a:spLocks noGrp="1"/>
          </p:cNvSpPr>
          <p:nvPr>
            <p:ph sz="half" idx="1"/>
          </p:nvPr>
        </p:nvSpPr>
        <p:spPr/>
        <p:txBody>
          <a:bodyPr>
            <a:normAutofit fontScale="92500" lnSpcReduction="10000"/>
          </a:bodyPr>
          <a:lstStyle/>
          <a:p>
            <a:pPr>
              <a:defRPr/>
            </a:pPr>
            <a:r>
              <a:rPr lang="en-US" dirty="0" smtClean="0"/>
              <a:t>Lots and lots</a:t>
            </a:r>
            <a:endParaRPr lang="en-US" dirty="0"/>
          </a:p>
        </p:txBody>
      </p:sp>
      <p:sp>
        <p:nvSpPr>
          <p:cNvPr id="4" name="Content Placeholder 3"/>
          <p:cNvSpPr>
            <a:spLocks noGrp="1"/>
          </p:cNvSpPr>
          <p:nvPr>
            <p:ph sz="half" idx="2"/>
          </p:nvPr>
        </p:nvSpPr>
        <p:spPr/>
        <p:txBody>
          <a:bodyPr>
            <a:normAutofit fontScale="92500" lnSpcReduction="10000"/>
          </a:bodyPr>
          <a:lstStyle/>
          <a:p>
            <a:pPr>
              <a:defRPr/>
            </a:pPr>
            <a:r>
              <a:rPr lang="en-US" dirty="0" smtClean="0">
                <a:solidFill>
                  <a:srgbClr val="0A8064"/>
                </a:solidFill>
              </a:rPr>
              <a:t>Challenges</a:t>
            </a:r>
          </a:p>
          <a:p>
            <a:pPr lvl="1">
              <a:defRPr/>
            </a:pPr>
            <a:r>
              <a:rPr lang="en-US" dirty="0" smtClean="0">
                <a:solidFill>
                  <a:srgbClr val="0A8064"/>
                </a:solidFill>
              </a:rPr>
              <a:t>Pre-supposes learning outcomes!</a:t>
            </a:r>
          </a:p>
          <a:p>
            <a:pPr lvl="1">
              <a:defRPr/>
            </a:pPr>
            <a:r>
              <a:rPr lang="en-US" dirty="0" smtClean="0">
                <a:solidFill>
                  <a:srgbClr val="0A8064"/>
                </a:solidFill>
              </a:rPr>
              <a:t>Some materials are referenced in pre-session readings</a:t>
            </a:r>
          </a:p>
          <a:p>
            <a:pPr lvl="1">
              <a:defRPr/>
            </a:pPr>
            <a:r>
              <a:rPr lang="en-US" dirty="0" smtClean="0">
                <a:solidFill>
                  <a:srgbClr val="0A8064"/>
                </a:solidFill>
              </a:rPr>
              <a:t>Some materials are referenced during the session videos (as citations)</a:t>
            </a:r>
            <a:endParaRPr lang="en-US" dirty="0">
              <a:solidFill>
                <a:srgbClr val="0A8064"/>
              </a:solidFill>
            </a:endParaRPr>
          </a:p>
        </p:txBody>
      </p:sp>
      <p:sp>
        <p:nvSpPr>
          <p:cNvPr id="5734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3435055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Question: What content must be revised or created from scratch?</a:t>
            </a:r>
            <a:endParaRPr lang="en-US" dirty="0"/>
          </a:p>
        </p:txBody>
      </p:sp>
      <p:sp>
        <p:nvSpPr>
          <p:cNvPr id="3" name="Content Placeholder 2"/>
          <p:cNvSpPr>
            <a:spLocks noGrp="1"/>
          </p:cNvSpPr>
          <p:nvPr>
            <p:ph sz="half" idx="1"/>
          </p:nvPr>
        </p:nvSpPr>
        <p:spPr/>
        <p:txBody>
          <a:bodyPr>
            <a:normAutofit lnSpcReduction="10000"/>
          </a:bodyPr>
          <a:lstStyle/>
          <a:p>
            <a:pPr>
              <a:defRPr/>
            </a:pPr>
            <a:r>
              <a:rPr lang="en-US" dirty="0" smtClean="0"/>
              <a:t>Lecture videos</a:t>
            </a:r>
          </a:p>
          <a:p>
            <a:pPr lvl="1">
              <a:defRPr/>
            </a:pPr>
            <a:r>
              <a:rPr lang="en-US" dirty="0" smtClean="0"/>
              <a:t>Most of the course is an interactive discussion in class based around the pre-session readings</a:t>
            </a:r>
          </a:p>
          <a:p>
            <a:pPr>
              <a:defRPr/>
            </a:pPr>
            <a:r>
              <a:rPr lang="en-US" dirty="0" smtClean="0"/>
              <a:t>Slides</a:t>
            </a:r>
          </a:p>
          <a:p>
            <a:pPr>
              <a:defRPr/>
            </a:pPr>
            <a:r>
              <a:rPr lang="en-US" dirty="0" smtClean="0"/>
              <a:t>Activities</a:t>
            </a:r>
            <a:endParaRPr lang="en-US" dirty="0"/>
          </a:p>
        </p:txBody>
      </p:sp>
      <p:sp>
        <p:nvSpPr>
          <p:cNvPr id="4" name="Content Placeholder 3"/>
          <p:cNvSpPr>
            <a:spLocks noGrp="1"/>
          </p:cNvSpPr>
          <p:nvPr>
            <p:ph sz="half" idx="2"/>
          </p:nvPr>
        </p:nvSpPr>
        <p:spPr/>
        <p:txBody>
          <a:bodyPr>
            <a:normAutofit lnSpcReduction="10000"/>
          </a:bodyPr>
          <a:lstStyle/>
          <a:p>
            <a:pPr>
              <a:defRPr/>
            </a:pPr>
            <a:r>
              <a:rPr lang="en-US" dirty="0" smtClean="0">
                <a:solidFill>
                  <a:srgbClr val="0A8064"/>
                </a:solidFill>
              </a:rPr>
              <a:t>Challenges</a:t>
            </a:r>
          </a:p>
          <a:p>
            <a:pPr lvl="1">
              <a:defRPr/>
            </a:pPr>
            <a:r>
              <a:rPr lang="en-US" dirty="0" smtClean="0">
                <a:solidFill>
                  <a:srgbClr val="0A8064"/>
                </a:solidFill>
              </a:rPr>
              <a:t>Developing a mostly-asynchronous learning experience for what was a highly synchronous course</a:t>
            </a:r>
          </a:p>
        </p:txBody>
      </p:sp>
      <p:sp>
        <p:nvSpPr>
          <p:cNvPr id="5837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800">
              <a:solidFill>
                <a:srgbClr val="595959"/>
              </a:solidFill>
              <a:latin typeface="Helvetica" charset="0"/>
              <a:cs typeface="Helvetica" charset="0"/>
            </a:endParaRPr>
          </a:p>
        </p:txBody>
      </p:sp>
    </p:spTree>
    <p:extLst>
      <p:ext uri="{BB962C8B-B14F-4D97-AF65-F5344CB8AC3E}">
        <p14:creationId xmlns:p14="http://schemas.microsoft.com/office/powerpoint/2010/main" val="1544418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ubtitle 1"/>
          <p:cNvSpPr>
            <a:spLocks noGrp="1"/>
          </p:cNvSpPr>
          <p:nvPr>
            <p:ph type="subTitle" idx="1"/>
          </p:nvPr>
        </p:nvSpPr>
        <p:spPr/>
        <p:txBody>
          <a:bodyPr/>
          <a:lstStyle/>
          <a:p>
            <a:endParaRPr lang="en-US">
              <a:latin typeface="Helvetica" charset="0"/>
              <a:ea typeface="ＭＳ Ｐゴシック" charset="0"/>
            </a:endParaRPr>
          </a:p>
        </p:txBody>
      </p:sp>
      <p:sp>
        <p:nvSpPr>
          <p:cNvPr id="69634" name="Title 1"/>
          <p:cNvSpPr>
            <a:spLocks noGrp="1"/>
          </p:cNvSpPr>
          <p:nvPr>
            <p:ph type="title"/>
          </p:nvPr>
        </p:nvSpPr>
        <p:spPr>
          <a:ln/>
        </p:spPr>
        <p:txBody>
          <a:bodyPr/>
          <a:lstStyle/>
          <a:p>
            <a:r>
              <a:rPr lang="en-US" dirty="0"/>
              <a:t>Part 2: Design and Development</a:t>
            </a:r>
          </a:p>
        </p:txBody>
      </p:sp>
      <p:sp>
        <p:nvSpPr>
          <p:cNvPr id="696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AD299D-F61A-4449-AA37-383ED27C159A}" type="slidenum">
              <a:rPr lang="en-US" sz="800">
                <a:solidFill>
                  <a:srgbClr val="595959"/>
                </a:solidFill>
                <a:latin typeface="Helvetica" charset="0"/>
                <a:cs typeface="Arial" charset="0"/>
              </a:rPr>
              <a:pPr eaLnBrk="1" hangingPunct="1"/>
              <a:t>35</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13629629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Part 2: Design and Development</a:t>
            </a:r>
          </a:p>
        </p:txBody>
      </p:sp>
      <p:sp>
        <p:nvSpPr>
          <p:cNvPr id="76802" name="Content Placeholder 2"/>
          <p:cNvSpPr>
            <a:spLocks noGrp="1"/>
          </p:cNvSpPr>
          <p:nvPr>
            <p:ph idx="1"/>
          </p:nvPr>
        </p:nvSpPr>
        <p:spPr>
          <a:xfrm>
            <a:off x="542925" y="2197100"/>
            <a:ext cx="8059738" cy="3670300"/>
          </a:xfrm>
        </p:spPr>
        <p:txBody>
          <a:bodyPr/>
          <a:lstStyle/>
          <a:p>
            <a:pPr>
              <a:lnSpc>
                <a:spcPct val="90000"/>
              </a:lnSpc>
            </a:pPr>
            <a:r>
              <a:rPr lang="en-US">
                <a:latin typeface="Helvetica" charset="0"/>
                <a:ea typeface="ＭＳ Ｐゴシック" charset="0"/>
              </a:rPr>
              <a:t>“In this phase, learning strategies are mapped out, learning content and media are developed, organized, and sequenced, and supporting technology is selected.”</a:t>
            </a:r>
            <a:endParaRPr lang="en-US" altLang="ja-JP">
              <a:latin typeface="Helvetica" charset="0"/>
              <a:ea typeface="ＭＳ Ｐゴシック" charset="0"/>
            </a:endParaRPr>
          </a:p>
          <a:p>
            <a:pPr>
              <a:lnSpc>
                <a:spcPct val="90000"/>
              </a:lnSpc>
            </a:pPr>
            <a:r>
              <a:rPr lang="en-US">
                <a:solidFill>
                  <a:srgbClr val="0A8064"/>
                </a:solidFill>
                <a:latin typeface="Helvetica" charset="0"/>
                <a:ea typeface="ＭＳ Ｐゴシック" charset="0"/>
              </a:rPr>
              <a:t>What’s different online:</a:t>
            </a:r>
          </a:p>
          <a:p>
            <a:pPr lvl="1">
              <a:lnSpc>
                <a:spcPct val="90000"/>
              </a:lnSpc>
            </a:pPr>
            <a:r>
              <a:rPr lang="en-US">
                <a:solidFill>
                  <a:srgbClr val="0A8064"/>
                </a:solidFill>
                <a:latin typeface="Helvetica" charset="0"/>
                <a:ea typeface="ＭＳ Ｐゴシック" charset="0"/>
              </a:rPr>
              <a:t>Online learning is more exploratory in nature, and oftentimes less directed than in-person</a:t>
            </a:r>
          </a:p>
          <a:p>
            <a:pPr lvl="1">
              <a:lnSpc>
                <a:spcPct val="90000"/>
              </a:lnSpc>
            </a:pPr>
            <a:r>
              <a:rPr lang="en-US">
                <a:solidFill>
                  <a:srgbClr val="0A8064"/>
                </a:solidFill>
                <a:latin typeface="Helvetica" charset="0"/>
                <a:ea typeface="ＭＳ Ｐゴシック" charset="0"/>
              </a:rPr>
              <a:t>Learners access materials asynchronously: The easier it is for learners to locate and engage with learning activities, the more mental energy they will have to focus on the content.</a:t>
            </a:r>
          </a:p>
        </p:txBody>
      </p:sp>
      <p:sp>
        <p:nvSpPr>
          <p:cNvPr id="716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BB0E0F-FF9F-1546-BB70-1F6F297769F6}" type="slidenum">
              <a:rPr lang="en-US" sz="800">
                <a:solidFill>
                  <a:srgbClr val="595959"/>
                </a:solidFill>
                <a:latin typeface="Helvetica" charset="0"/>
                <a:cs typeface="Arial" charset="0"/>
              </a:rPr>
              <a:pPr eaLnBrk="1" hangingPunct="1"/>
              <a:t>36</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808877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t>Objectives and Outcomes</a:t>
            </a:r>
          </a:p>
        </p:txBody>
      </p:sp>
      <p:sp>
        <p:nvSpPr>
          <p:cNvPr id="73730"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“Learning outcomes are general statements that describe the essential learning (knowledge, skills, and attitudes) that learners will achieve by the end of the course. They should encompass the depth of the knowledge and skills that you will be ultimately assessing. When composing outcomes, be mindful not to combine elements that cannot be assessed by a single method.”</a:t>
            </a:r>
            <a:endParaRPr lang="en-US" altLang="ja-JP">
              <a:latin typeface="Helvetica" charset="0"/>
              <a:ea typeface="ＭＳ Ｐゴシック" charset="0"/>
            </a:endParaRPr>
          </a:p>
          <a:p>
            <a:endParaRPr lang="en-US">
              <a:latin typeface="Helvetica" charset="0"/>
              <a:ea typeface="ＭＳ Ｐゴシック" charset="0"/>
            </a:endParaRPr>
          </a:p>
        </p:txBody>
      </p:sp>
      <p:sp>
        <p:nvSpPr>
          <p:cNvPr id="737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E0AB51-FC03-1243-9084-92463D1AF00E}" type="slidenum">
              <a:rPr lang="en-US" sz="800">
                <a:solidFill>
                  <a:srgbClr val="595959"/>
                </a:solidFill>
                <a:latin typeface="Helvetica" charset="0"/>
                <a:cs typeface="Arial" charset="0"/>
              </a:rPr>
              <a:pPr eaLnBrk="1" hangingPunct="1"/>
              <a:t>37</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9931765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dirty="0"/>
              <a:t>Designing a Blueprint</a:t>
            </a:r>
          </a:p>
        </p:txBody>
      </p:sp>
      <p:sp>
        <p:nvSpPr>
          <p:cNvPr id="83970" name="Content Placeholder 2"/>
          <p:cNvSpPr>
            <a:spLocks noGrp="1"/>
          </p:cNvSpPr>
          <p:nvPr>
            <p:ph idx="1"/>
          </p:nvPr>
        </p:nvSpPr>
        <p:spPr>
          <a:xfrm>
            <a:off x="542925" y="2197100"/>
            <a:ext cx="8059738" cy="3670300"/>
          </a:xfrm>
        </p:spPr>
        <p:txBody>
          <a:bodyPr/>
          <a:lstStyle/>
          <a:p>
            <a:pPr>
              <a:lnSpc>
                <a:spcPct val="80000"/>
              </a:lnSpc>
            </a:pPr>
            <a:r>
              <a:rPr lang="en-US" sz="2200">
                <a:latin typeface="Helvetica" charset="0"/>
                <a:ea typeface="ＭＳ Ｐゴシック" charset="0"/>
              </a:rPr>
              <a:t>What’s a blueprint?</a:t>
            </a:r>
          </a:p>
          <a:p>
            <a:pPr lvl="1">
              <a:lnSpc>
                <a:spcPct val="80000"/>
              </a:lnSpc>
            </a:pPr>
            <a:r>
              <a:rPr lang="en-US" sz="1900">
                <a:latin typeface="Helvetica" charset="0"/>
                <a:ea typeface="ＭＳ Ｐゴシック" charset="0"/>
              </a:rPr>
              <a:t>A comprehensive plan that allows “you to design with the big picture in mind to ensure you reach every milestone and build consistency throughout the curriculum.”</a:t>
            </a:r>
          </a:p>
          <a:p>
            <a:pPr>
              <a:lnSpc>
                <a:spcPct val="80000"/>
              </a:lnSpc>
            </a:pPr>
            <a:r>
              <a:rPr lang="en-US" sz="2200">
                <a:latin typeface="Helvetica" charset="0"/>
                <a:ea typeface="ＭＳ Ｐゴシック" charset="0"/>
              </a:rPr>
              <a:t>Key Elements</a:t>
            </a:r>
          </a:p>
          <a:p>
            <a:pPr lvl="1">
              <a:lnSpc>
                <a:spcPct val="80000"/>
              </a:lnSpc>
            </a:pPr>
            <a:r>
              <a:rPr lang="en-US" sz="1900">
                <a:latin typeface="Helvetica" charset="0"/>
                <a:ea typeface="ＭＳ Ｐゴシック" charset="0"/>
              </a:rPr>
              <a:t>Course information</a:t>
            </a:r>
          </a:p>
          <a:p>
            <a:pPr lvl="1">
              <a:lnSpc>
                <a:spcPct val="80000"/>
              </a:lnSpc>
            </a:pPr>
            <a:r>
              <a:rPr lang="en-US" sz="1900">
                <a:latin typeface="Helvetica" charset="0"/>
                <a:ea typeface="ＭＳ Ｐゴシック" charset="0"/>
              </a:rPr>
              <a:t>Course learning objectives and outcomes</a:t>
            </a:r>
          </a:p>
          <a:p>
            <a:pPr lvl="1">
              <a:lnSpc>
                <a:spcPct val="80000"/>
              </a:lnSpc>
            </a:pPr>
            <a:r>
              <a:rPr lang="en-US" sz="1900">
                <a:latin typeface="Helvetica" charset="0"/>
                <a:ea typeface="ＭＳ Ｐゴシック" charset="0"/>
              </a:rPr>
              <a:t>Lesson topics and format</a:t>
            </a:r>
          </a:p>
          <a:p>
            <a:pPr lvl="1">
              <a:lnSpc>
                <a:spcPct val="80000"/>
              </a:lnSpc>
            </a:pPr>
            <a:r>
              <a:rPr lang="en-US" sz="1900">
                <a:latin typeface="Helvetica" charset="0"/>
                <a:ea typeface="ＭＳ Ｐゴシック" charset="0"/>
              </a:rPr>
              <a:t>Learning resources</a:t>
            </a:r>
          </a:p>
          <a:p>
            <a:pPr lvl="1">
              <a:lnSpc>
                <a:spcPct val="80000"/>
              </a:lnSpc>
            </a:pPr>
            <a:r>
              <a:rPr lang="en-US" sz="1900">
                <a:latin typeface="Helvetica" charset="0"/>
                <a:ea typeface="ＭＳ Ｐゴシック" charset="0"/>
              </a:rPr>
              <a:t>Activities and assessment</a:t>
            </a:r>
          </a:p>
        </p:txBody>
      </p:sp>
      <p:sp>
        <p:nvSpPr>
          <p:cNvPr id="839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7427F-A129-6047-AC7B-8BDC45378604}" type="slidenum">
              <a:rPr lang="en-US" sz="800">
                <a:solidFill>
                  <a:srgbClr val="595959"/>
                </a:solidFill>
                <a:latin typeface="Helvetica" charset="0"/>
                <a:cs typeface="Arial" charset="0"/>
              </a:rPr>
              <a:pPr eaLnBrk="1" hangingPunct="1"/>
              <a:t>38</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1631310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smtClean="0"/>
              <a:t>Content Patterns: Organizing &amp; Sequencing (1)</a:t>
            </a:r>
            <a:endParaRPr lang="en-US" sz="2800" dirty="0"/>
          </a:p>
        </p:txBody>
      </p:sp>
      <p:sp>
        <p:nvSpPr>
          <p:cNvPr id="3" name="Content Placeholder 2"/>
          <p:cNvSpPr>
            <a:spLocks noGrp="1"/>
          </p:cNvSpPr>
          <p:nvPr>
            <p:ph idx="1"/>
          </p:nvPr>
        </p:nvSpPr>
        <p:spPr/>
        <p:txBody>
          <a:bodyPr/>
          <a:lstStyle/>
          <a:p>
            <a:pPr>
              <a:lnSpc>
                <a:spcPct val="90000"/>
              </a:lnSpc>
            </a:pPr>
            <a:r>
              <a:rPr lang="en-US" sz="2200">
                <a:latin typeface="Helvetica" charset="0"/>
                <a:ea typeface="ＭＳ Ｐゴシック" charset="0"/>
              </a:rPr>
              <a:t>“Constructing patterns in your curriculum is one way to infuse consistency throughout the course, which helps the learners manage time and resources. How you approach your content each week should be organized in such a way that the learner understands what is being taught and how to interact and engage with the material and community.”</a:t>
            </a:r>
          </a:p>
          <a:p>
            <a:pPr>
              <a:lnSpc>
                <a:spcPct val="90000"/>
              </a:lnSpc>
            </a:pPr>
            <a:r>
              <a:rPr lang="en-US" sz="2200">
                <a:solidFill>
                  <a:srgbClr val="0A8064"/>
                </a:solidFill>
                <a:latin typeface="Helvetica" charset="0"/>
                <a:ea typeface="ＭＳ Ｐゴシック" charset="0"/>
              </a:rPr>
              <a:t>What’s different online:</a:t>
            </a:r>
          </a:p>
          <a:p>
            <a:pPr lvl="1">
              <a:lnSpc>
                <a:spcPct val="90000"/>
              </a:lnSpc>
            </a:pPr>
            <a:r>
              <a:rPr lang="en-US" sz="1900">
                <a:solidFill>
                  <a:srgbClr val="0A8064"/>
                </a:solidFill>
                <a:latin typeface="Helvetica" charset="0"/>
                <a:ea typeface="ＭＳ Ｐゴシック" charset="0"/>
              </a:rPr>
              <a:t>The easier it is for learners to locate and engage with learning activities, the more mental energy they will have to focus on the content.</a:t>
            </a:r>
          </a:p>
        </p:txBody>
      </p:sp>
      <p:sp>
        <p:nvSpPr>
          <p:cNvPr id="860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944242-26A0-2C4F-B596-DE1E4E72B7D5}" type="slidenum">
              <a:rPr lang="en-US" sz="800">
                <a:solidFill>
                  <a:srgbClr val="595959"/>
                </a:solidFill>
                <a:latin typeface="Helvetica" charset="0"/>
                <a:cs typeface="Arial" charset="0"/>
              </a:rPr>
              <a:pPr eaLnBrk="1" hangingPunct="1"/>
              <a:t>39</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996728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Me</a:t>
            </a:r>
            <a:endParaRPr lang="en-US" dirty="0"/>
          </a:p>
        </p:txBody>
      </p:sp>
      <p:sp>
        <p:nvSpPr>
          <p:cNvPr id="5" name="Slide Number Placeholder 4"/>
          <p:cNvSpPr>
            <a:spLocks noGrp="1"/>
          </p:cNvSpPr>
          <p:nvPr>
            <p:ph type="sldNum" sz="quarter" idx="12"/>
          </p:nvPr>
        </p:nvSpPr>
        <p:spPr>
          <a:xfrm>
            <a:off x="0" y="1272223"/>
            <a:ext cx="533400" cy="244476"/>
          </a:xfrm>
        </p:spPr>
        <p:txBody>
          <a:bodyPr>
            <a:normAutofit fontScale="85000" lnSpcReduction="20000"/>
          </a:bodyPr>
          <a:lstStyle/>
          <a:p>
            <a:fld id="{8930BC48-5B4E-3243-875B-0D9E62609D42}" type="slidenum">
              <a:rPr lang="en-US" smtClean="0"/>
              <a:t>4</a:t>
            </a:fld>
            <a:endParaRPr lang="en-US"/>
          </a:p>
        </p:txBody>
      </p:sp>
      <p:sp>
        <p:nvSpPr>
          <p:cNvPr id="7" name="Content Placeholder 6"/>
          <p:cNvSpPr>
            <a:spLocks noGrp="1"/>
          </p:cNvSpPr>
          <p:nvPr>
            <p:ph sz="quarter" idx="1"/>
          </p:nvPr>
        </p:nvSpPr>
        <p:spPr>
          <a:xfrm>
            <a:off x="612648" y="1600200"/>
            <a:ext cx="8153400" cy="5033197"/>
          </a:xfrm>
        </p:spPr>
        <p:txBody>
          <a:bodyPr>
            <a:normAutofit lnSpcReduction="10000"/>
          </a:bodyPr>
          <a:lstStyle/>
          <a:p>
            <a:r>
              <a:rPr lang="en-US" dirty="0" smtClean="0"/>
              <a:t>B.S. &amp; M.S. in Mechanical Engineering</a:t>
            </a:r>
          </a:p>
          <a:p>
            <a:r>
              <a:rPr lang="en-US" dirty="0"/>
              <a:t>Taught multimedia design and open education</a:t>
            </a:r>
          </a:p>
          <a:p>
            <a:r>
              <a:rPr lang="en-US" dirty="0" smtClean="0"/>
              <a:t>20 years in digital learning</a:t>
            </a:r>
          </a:p>
          <a:p>
            <a:pPr lvl="1"/>
            <a:r>
              <a:rPr lang="en-US" dirty="0" smtClean="0"/>
              <a:t>Decade or more each in educational digital libraries, engineering education, Open Education</a:t>
            </a:r>
            <a:endParaRPr lang="en-US" dirty="0"/>
          </a:p>
          <a:p>
            <a:r>
              <a:rPr lang="en-US" dirty="0" smtClean="0"/>
              <a:t>“Been There, Done That”</a:t>
            </a:r>
            <a:endParaRPr lang="en-US" dirty="0"/>
          </a:p>
          <a:p>
            <a:pPr lvl="1"/>
            <a:r>
              <a:rPr lang="en-US" dirty="0" smtClean="0"/>
              <a:t>Multimedia courseware design and course support, web software design, digital </a:t>
            </a:r>
            <a:r>
              <a:rPr lang="en-US" dirty="0"/>
              <a:t>l</a:t>
            </a:r>
            <a:r>
              <a:rPr lang="en-US" dirty="0" smtClean="0"/>
              <a:t>ibraries, metadata, </a:t>
            </a:r>
            <a:r>
              <a:rPr lang="en-US" dirty="0"/>
              <a:t>l</a:t>
            </a:r>
            <a:r>
              <a:rPr lang="en-US" dirty="0" smtClean="0"/>
              <a:t>earning </a:t>
            </a:r>
            <a:r>
              <a:rPr lang="en-US" dirty="0"/>
              <a:t>o</a:t>
            </a:r>
            <a:r>
              <a:rPr lang="en-US" dirty="0" smtClean="0"/>
              <a:t>bjects, educational technology standards, open </a:t>
            </a:r>
            <a:r>
              <a:rPr lang="en-US" dirty="0"/>
              <a:t>e</a:t>
            </a:r>
            <a:r>
              <a:rPr lang="en-US" dirty="0" smtClean="0"/>
              <a:t>ducational </a:t>
            </a:r>
            <a:r>
              <a:rPr lang="en-US" dirty="0"/>
              <a:t>r</a:t>
            </a:r>
            <a:r>
              <a:rPr lang="en-US" dirty="0" smtClean="0"/>
              <a:t>esources/</a:t>
            </a:r>
            <a:r>
              <a:rPr lang="en-US" dirty="0" err="1" smtClean="0"/>
              <a:t>OpenCourseWare</a:t>
            </a:r>
            <a:r>
              <a:rPr lang="en-US" dirty="0" smtClean="0"/>
              <a:t> </a:t>
            </a:r>
            <a:r>
              <a:rPr lang="en-US" dirty="0"/>
              <a:t/>
            </a:r>
            <a:br>
              <a:rPr lang="en-US" dirty="0"/>
            </a:br>
            <a:endParaRPr lang="en-US" dirty="0" smtClean="0"/>
          </a:p>
        </p:txBody>
      </p:sp>
    </p:spTree>
    <p:extLst>
      <p:ext uri="{BB962C8B-B14F-4D97-AF65-F5344CB8AC3E}">
        <p14:creationId xmlns:p14="http://schemas.microsoft.com/office/powerpoint/2010/main" val="19961742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t>Content Patterns: Organizing &amp; Sequencing (2)</a:t>
            </a:r>
            <a:endParaRPr lang="en-US" sz="2800" dirty="0"/>
          </a:p>
        </p:txBody>
      </p:sp>
      <p:sp>
        <p:nvSpPr>
          <p:cNvPr id="3" name="Content Placeholder 2"/>
          <p:cNvSpPr>
            <a:spLocks noGrp="1"/>
          </p:cNvSpPr>
          <p:nvPr>
            <p:ph idx="1"/>
          </p:nvPr>
        </p:nvSpPr>
        <p:spPr>
          <a:xfrm>
            <a:off x="542925" y="2197100"/>
            <a:ext cx="8059738" cy="3670300"/>
          </a:xfrm>
        </p:spPr>
        <p:txBody>
          <a:bodyPr>
            <a:normAutofit fontScale="92500" lnSpcReduction="20000"/>
          </a:bodyPr>
          <a:lstStyle/>
          <a:p>
            <a:pPr>
              <a:defRPr/>
            </a:pPr>
            <a:r>
              <a:rPr lang="en-US" dirty="0" smtClean="0"/>
              <a:t>Write all course content using a consistent voice</a:t>
            </a:r>
          </a:p>
          <a:p>
            <a:pPr>
              <a:defRPr/>
            </a:pPr>
            <a:r>
              <a:rPr lang="en-US" dirty="0" smtClean="0"/>
              <a:t>Create patterns in activity structure (e.g., description, rationale, deliverables, and resources)</a:t>
            </a:r>
          </a:p>
          <a:p>
            <a:pPr>
              <a:defRPr/>
            </a:pPr>
            <a:r>
              <a:rPr lang="en-US" dirty="0" smtClean="0"/>
              <a:t>Establish a consistent schedule (e.g., standardize due dates and plan synchronous sessions, virtual meetings, office hours, and other activities at the same time each week)</a:t>
            </a:r>
          </a:p>
          <a:p>
            <a:pPr>
              <a:defRPr/>
            </a:pPr>
            <a:r>
              <a:rPr lang="en-US" dirty="0" smtClean="0"/>
              <a:t>Align learning objectives to each segment of content</a:t>
            </a:r>
          </a:p>
          <a:p>
            <a:pPr>
              <a:defRPr/>
            </a:pPr>
            <a:r>
              <a:rPr lang="en-US" dirty="0" smtClean="0"/>
              <a:t>Structure the content into smaller pieces</a:t>
            </a:r>
            <a:endParaRPr lang="en-US" dirty="0"/>
          </a:p>
        </p:txBody>
      </p:sp>
      <p:sp>
        <p:nvSpPr>
          <p:cNvPr id="880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8C2256-4540-2E4E-943B-48A4D8FDFE3B}" type="slidenum">
              <a:rPr lang="en-US" sz="800">
                <a:solidFill>
                  <a:srgbClr val="595959"/>
                </a:solidFill>
                <a:latin typeface="Helvetica" charset="0"/>
                <a:cs typeface="Arial" charset="0"/>
              </a:rPr>
              <a:pPr eaLnBrk="1" hangingPunct="1"/>
              <a:t>40</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8950189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dirty="0"/>
              <a:t>Creating Content Relationships</a:t>
            </a:r>
          </a:p>
        </p:txBody>
      </p:sp>
      <p:sp>
        <p:nvSpPr>
          <p:cNvPr id="92162"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“Strategically organize and present all course content to leverage the learners’ existing expertise on a topic against the concepts and skills they are going to learn.”</a:t>
            </a:r>
          </a:p>
        </p:txBody>
      </p:sp>
      <p:sp>
        <p:nvSpPr>
          <p:cNvPr id="921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5F0FFC-8913-4C48-8322-FA022421DA19}" type="slidenum">
              <a:rPr lang="en-US" sz="800">
                <a:solidFill>
                  <a:srgbClr val="595959"/>
                </a:solidFill>
                <a:latin typeface="Helvetica" charset="0"/>
                <a:cs typeface="Arial" charset="0"/>
              </a:rPr>
              <a:pPr eaLnBrk="1" hangingPunct="1"/>
              <a:t>41</a:t>
            </a:fld>
            <a:endParaRPr lang="en-US" sz="800">
              <a:solidFill>
                <a:srgbClr val="595959"/>
              </a:solidFill>
              <a:latin typeface="Helvetica" charset="0"/>
              <a:cs typeface="Arial" charset="0"/>
            </a:endParaRPr>
          </a:p>
        </p:txBody>
      </p:sp>
      <p:pic>
        <p:nvPicPr>
          <p:cNvPr id="92164" name="Picture 4" descr="Screen Shot 2013-09-16 at 6.29.0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716338"/>
            <a:ext cx="613251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6311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dirty="0"/>
              <a:t>Lesson Development with Media (1)</a:t>
            </a:r>
          </a:p>
        </p:txBody>
      </p:sp>
      <p:sp>
        <p:nvSpPr>
          <p:cNvPr id="109570"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“Depending on how you choose to introduce, curate, or present the learning topics, creative applications of media can further engage learners in the material.”</a:t>
            </a:r>
          </a:p>
          <a:p>
            <a:r>
              <a:rPr lang="en-US">
                <a:solidFill>
                  <a:srgbClr val="0A8064"/>
                </a:solidFill>
                <a:latin typeface="Helvetica" charset="0"/>
                <a:ea typeface="ＭＳ Ｐゴシック" charset="0"/>
              </a:rPr>
              <a:t>What’s different online:</a:t>
            </a:r>
          </a:p>
          <a:p>
            <a:pPr lvl="1"/>
            <a:r>
              <a:rPr lang="en-US">
                <a:solidFill>
                  <a:srgbClr val="0A8064"/>
                </a:solidFill>
                <a:latin typeface="Helvetica" charset="0"/>
                <a:ea typeface="ＭＳ Ｐゴシック" charset="0"/>
              </a:rPr>
              <a:t>Just posting your slides does not leverage the opportunities in an online course</a:t>
            </a:r>
          </a:p>
          <a:p>
            <a:pPr lvl="1"/>
            <a:r>
              <a:rPr lang="en-US">
                <a:solidFill>
                  <a:srgbClr val="0A8064"/>
                </a:solidFill>
                <a:latin typeface="Helvetica" charset="0"/>
                <a:ea typeface="ＭＳ Ｐゴシック" charset="0"/>
              </a:rPr>
              <a:t>Simply recording a video of an in-person lecture does not leverage the opportunities in an online course</a:t>
            </a:r>
            <a:r>
              <a:rPr lang="en-US">
                <a:latin typeface="Helvetica" charset="0"/>
                <a:ea typeface="ＭＳ Ｐゴシック" charset="0"/>
              </a:rPr>
              <a:t> </a:t>
            </a:r>
          </a:p>
        </p:txBody>
      </p:sp>
      <p:sp>
        <p:nvSpPr>
          <p:cNvPr id="962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949852-709B-E74E-A61C-0B96FCB11D02}" type="slidenum">
              <a:rPr lang="en-US" sz="800">
                <a:solidFill>
                  <a:srgbClr val="595959"/>
                </a:solidFill>
                <a:latin typeface="Helvetica" charset="0"/>
                <a:cs typeface="Arial" charset="0"/>
              </a:rPr>
              <a:pPr eaLnBrk="1" hangingPunct="1"/>
              <a:t>42</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595753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dirty="0"/>
              <a:t>Lesson Development with Media (2)</a:t>
            </a:r>
          </a:p>
        </p:txBody>
      </p:sp>
      <p:sp>
        <p:nvSpPr>
          <p:cNvPr id="98306"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Media can:</a:t>
            </a:r>
          </a:p>
          <a:p>
            <a:pPr lvl="1"/>
            <a:r>
              <a:rPr lang="en-US">
                <a:latin typeface="Helvetica" charset="0"/>
                <a:ea typeface="ＭＳ Ｐゴシック" charset="0"/>
              </a:rPr>
              <a:t>Introduce and guide main concepts</a:t>
            </a:r>
          </a:p>
          <a:p>
            <a:pPr lvl="1"/>
            <a:r>
              <a:rPr lang="en-US">
                <a:latin typeface="Helvetica" charset="0"/>
                <a:ea typeface="ＭＳ Ｐゴシック" charset="0"/>
              </a:rPr>
              <a:t>Generate interest in a subject</a:t>
            </a:r>
          </a:p>
          <a:p>
            <a:pPr lvl="1"/>
            <a:r>
              <a:rPr lang="en-US">
                <a:latin typeface="Helvetica" charset="0"/>
                <a:ea typeface="ＭＳ Ｐゴシック" charset="0"/>
              </a:rPr>
              <a:t>Reinforce confusing or complex ideas</a:t>
            </a:r>
          </a:p>
          <a:p>
            <a:pPr lvl="1"/>
            <a:r>
              <a:rPr lang="en-US">
                <a:latin typeface="Helvetica" charset="0"/>
                <a:ea typeface="ＭＳ Ｐゴシック" charset="0"/>
              </a:rPr>
              <a:t>Frame overarching themes</a:t>
            </a:r>
          </a:p>
          <a:p>
            <a:pPr lvl="1"/>
            <a:r>
              <a:rPr lang="en-US">
                <a:latin typeface="Helvetica" charset="0"/>
                <a:ea typeface="ＭＳ Ｐゴシック" charset="0"/>
              </a:rPr>
              <a:t>Set the stage for an activity</a:t>
            </a:r>
          </a:p>
          <a:p>
            <a:pPr lvl="1"/>
            <a:r>
              <a:rPr lang="en-US">
                <a:latin typeface="Helvetica" charset="0"/>
                <a:ea typeface="ＭＳ Ｐゴシック" charset="0"/>
              </a:rPr>
              <a:t>Curate a particular approach for how the learner should explore a topic</a:t>
            </a:r>
          </a:p>
        </p:txBody>
      </p:sp>
      <p:sp>
        <p:nvSpPr>
          <p:cNvPr id="983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7285CF-3B36-0442-B096-C9470F3D5A5E}" type="slidenum">
              <a:rPr lang="en-US" sz="800">
                <a:solidFill>
                  <a:srgbClr val="595959"/>
                </a:solidFill>
                <a:latin typeface="Helvetica" charset="0"/>
                <a:cs typeface="Arial" charset="0"/>
              </a:rPr>
              <a:pPr eaLnBrk="1" hangingPunct="1"/>
              <a:t>43</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29083100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normAutofit fontScale="90000"/>
          </a:bodyPr>
          <a:lstStyle/>
          <a:p>
            <a:r>
              <a:rPr lang="en-US" dirty="0" smtClean="0"/>
              <a:t>Best Practices Course: Media Example</a:t>
            </a:r>
            <a:endParaRPr lang="en-US" dirty="0"/>
          </a:p>
        </p:txBody>
      </p:sp>
      <p:sp>
        <p:nvSpPr>
          <p:cNvPr id="102402"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Tablet drawing versus screenshot</a:t>
            </a:r>
          </a:p>
        </p:txBody>
      </p:sp>
      <p:sp>
        <p:nvSpPr>
          <p:cNvPr id="1024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DCFE6F-7119-8C4B-81A9-64C9861628A5}" type="slidenum">
              <a:rPr lang="en-US" sz="800">
                <a:solidFill>
                  <a:srgbClr val="595959"/>
                </a:solidFill>
                <a:latin typeface="Helvetica" charset="0"/>
                <a:cs typeface="Arial" charset="0"/>
              </a:rPr>
              <a:pPr eaLnBrk="1" hangingPunct="1"/>
              <a:t>44</a:t>
            </a:fld>
            <a:endParaRPr lang="en-US" sz="800">
              <a:solidFill>
                <a:srgbClr val="595959"/>
              </a:solidFill>
              <a:latin typeface="Helvetica" charset="0"/>
              <a:cs typeface="Arial" charset="0"/>
            </a:endParaRPr>
          </a:p>
        </p:txBody>
      </p:sp>
      <p:sp>
        <p:nvSpPr>
          <p:cNvPr id="9" name="Rectangle 8"/>
          <p:cNvSpPr>
            <a:spLocks noChangeArrowheads="1"/>
          </p:cNvSpPr>
          <p:nvPr/>
        </p:nvSpPr>
        <p:spPr bwMode="auto">
          <a:xfrm>
            <a:off x="0" y="1773238"/>
            <a:ext cx="9144000" cy="4176712"/>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defRPr/>
            </a:pPr>
            <a:endParaRPr lang="en-US">
              <a:solidFill>
                <a:srgbClr val="FFFFFF"/>
              </a:solidFill>
              <a:latin typeface="Century Gothic"/>
              <a:ea typeface="ＭＳ Ｐゴシック"/>
              <a:cs typeface="Arial"/>
            </a:endParaRPr>
          </a:p>
        </p:txBody>
      </p:sp>
      <p:sp>
        <p:nvSpPr>
          <p:cNvPr id="102405" name="Rectangle 6"/>
          <p:cNvSpPr>
            <a:spLocks/>
          </p:cNvSpPr>
          <p:nvPr/>
        </p:nvSpPr>
        <p:spPr bwMode="auto">
          <a:xfrm>
            <a:off x="2916238" y="5516563"/>
            <a:ext cx="596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defTabSz="914400" fontAlgn="base">
              <a:spcBef>
                <a:spcPct val="0"/>
              </a:spcBef>
              <a:spcAft>
                <a:spcPct val="0"/>
              </a:spcAft>
            </a:pPr>
            <a:r>
              <a:rPr lang="en-US" sz="1200">
                <a:solidFill>
                  <a:srgbClr val="323232"/>
                </a:solidFill>
                <a:latin typeface="Calibri (Body)" charset="0"/>
                <a:ea typeface="ＭＳ Ｐゴシック" charset="0"/>
                <a:cs typeface="Arial" charset="0"/>
                <a:sym typeface="Calibri" charset="0"/>
              </a:rPr>
              <a:t>Smith, K. (2000). </a:t>
            </a:r>
            <a:r>
              <a:rPr lang="en-US" sz="1200" i="1">
                <a:solidFill>
                  <a:srgbClr val="323232"/>
                </a:solidFill>
                <a:latin typeface="Calibri (Body)" charset="0"/>
                <a:ea typeface="ＭＳ Ｐゴシック" charset="0"/>
                <a:cs typeface="Arial" charset="0"/>
                <a:sym typeface="Calibri" charset="0"/>
              </a:rPr>
              <a:t>Going Deeper: Formal Small-Group Learning in Large Classes</a:t>
            </a:r>
          </a:p>
        </p:txBody>
      </p:sp>
      <p:pic>
        <p:nvPicPr>
          <p:cNvPr id="102406" name="Picture 7" descr="Screen Shot 2012-03-18 at 11.04.3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844675"/>
            <a:ext cx="5921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round/>
                <a:headEnd/>
                <a:tailEnd/>
              </a14:hiddenLine>
            </a:ext>
          </a:extLst>
        </p:spPr>
      </p:pic>
    </p:spTree>
    <p:extLst>
      <p:ext uri="{BB962C8B-B14F-4D97-AF65-F5344CB8AC3E}">
        <p14:creationId xmlns:p14="http://schemas.microsoft.com/office/powerpoint/2010/main" val="8374974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fontScale="90000"/>
          </a:bodyPr>
          <a:lstStyle/>
          <a:p>
            <a:r>
              <a:rPr lang="en-US" dirty="0"/>
              <a:t>Best Practices Course: Media </a:t>
            </a:r>
            <a:r>
              <a:rPr lang="en-US" dirty="0" smtClean="0"/>
              <a:t>Example</a:t>
            </a:r>
            <a:endParaRPr lang="en-US" dirty="0"/>
          </a:p>
        </p:txBody>
      </p:sp>
      <p:pic>
        <p:nvPicPr>
          <p:cNvPr id="2" name="Content Placeholder 1" descr="lecture-sequencing.gif"/>
          <p:cNvPicPr>
            <a:picLocks noGrp="1" noChangeAspect="1"/>
          </p:cNvPicPr>
          <p:nvPr>
            <p:ph idx="1"/>
          </p:nvPr>
        </p:nvPicPr>
        <p:blipFill>
          <a:blip r:embed="rId3">
            <a:extLst>
              <a:ext uri="{28A0092B-C50C-407E-A947-70E740481C1C}">
                <a14:useLocalDpi xmlns:a14="http://schemas.microsoft.com/office/drawing/2010/main" val="0"/>
              </a:ext>
            </a:extLst>
          </a:blip>
          <a:srcRect t="9521" b="9521"/>
          <a:stretch>
            <a:fillRect/>
          </a:stretch>
        </p:blipFill>
        <p:spPr>
          <a:xfrm>
            <a:off x="542925" y="2197100"/>
            <a:ext cx="8059738" cy="3670300"/>
          </a:xfrm>
        </p:spPr>
      </p:pic>
      <p:sp>
        <p:nvSpPr>
          <p:cNvPr id="1044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631790-C8F7-F349-A0FA-7B546AB4A4AB}" type="slidenum">
              <a:rPr lang="en-US" sz="800">
                <a:solidFill>
                  <a:srgbClr val="595959"/>
                </a:solidFill>
                <a:latin typeface="Helvetica" charset="0"/>
                <a:cs typeface="Arial" charset="0"/>
              </a:rPr>
              <a:pPr eaLnBrk="1" hangingPunct="1"/>
              <a:t>45</a:t>
            </a:fld>
            <a:endParaRPr lang="en-US" sz="800">
              <a:solidFill>
                <a:srgbClr val="595959"/>
              </a:solidFill>
              <a:latin typeface="Helvetica" charset="0"/>
              <a:cs typeface="Arial" charset="0"/>
            </a:endParaRPr>
          </a:p>
        </p:txBody>
      </p:sp>
      <p:sp>
        <p:nvSpPr>
          <p:cNvPr id="5" name="Rectangle 4"/>
          <p:cNvSpPr>
            <a:spLocks noChangeArrowheads="1"/>
          </p:cNvSpPr>
          <p:nvPr/>
        </p:nvSpPr>
        <p:spPr bwMode="auto">
          <a:xfrm>
            <a:off x="0" y="1773238"/>
            <a:ext cx="9144000" cy="4319587"/>
          </a:xfrm>
          <a:prstGeom prst="rect">
            <a:avLst/>
          </a:prstGeom>
          <a:solidFill>
            <a:srgbClr val="00000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defRPr/>
            </a:pPr>
            <a:endParaRPr lang="en-US">
              <a:solidFill>
                <a:srgbClr val="FFFFFF"/>
              </a:solidFill>
              <a:latin typeface="Century Gothic"/>
              <a:ea typeface="ＭＳ Ｐゴシック"/>
              <a:cs typeface="Arial"/>
            </a:endParaRPr>
          </a:p>
        </p:txBody>
      </p:sp>
      <p:pic>
        <p:nvPicPr>
          <p:cNvPr id="3" name="Picture 2" descr="lecture-sequenc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72816"/>
            <a:ext cx="7704856" cy="4333982"/>
          </a:xfrm>
          <a:prstGeom prst="rect">
            <a:avLst/>
          </a:prstGeom>
        </p:spPr>
      </p:pic>
    </p:spTree>
    <p:extLst>
      <p:ext uri="{BB962C8B-B14F-4D97-AF65-F5344CB8AC3E}">
        <p14:creationId xmlns:p14="http://schemas.microsoft.com/office/powerpoint/2010/main" val="41741237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dirty="0"/>
              <a:t>Content Licensing</a:t>
            </a:r>
          </a:p>
        </p:txBody>
      </p:sp>
      <p:sp>
        <p:nvSpPr>
          <p:cNvPr id="106498"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Keep in mind licensing laws</a:t>
            </a:r>
          </a:p>
          <a:p>
            <a:pPr lvl="1"/>
            <a:r>
              <a:rPr lang="en-US">
                <a:latin typeface="Helvetica" charset="0"/>
                <a:ea typeface="ＭＳ Ｐゴシック" charset="0"/>
              </a:rPr>
              <a:t>What materials developed by others can you use?</a:t>
            </a:r>
          </a:p>
          <a:p>
            <a:pPr lvl="1"/>
            <a:r>
              <a:rPr lang="en-US">
                <a:latin typeface="Helvetica" charset="0"/>
                <a:ea typeface="ＭＳ Ｐゴシック" charset="0"/>
              </a:rPr>
              <a:t>Will you share your materials—license them—in such a way as others can build upon them (e.g., Creative Commons licensed)</a:t>
            </a:r>
          </a:p>
        </p:txBody>
      </p:sp>
      <p:sp>
        <p:nvSpPr>
          <p:cNvPr id="10649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B09FE-EB54-CE4A-B727-DEB54D544828}" type="slidenum">
              <a:rPr lang="en-US" sz="800">
                <a:solidFill>
                  <a:srgbClr val="595959"/>
                </a:solidFill>
                <a:latin typeface="Helvetica" charset="0"/>
                <a:cs typeface="Arial" charset="0"/>
              </a:rPr>
              <a:pPr eaLnBrk="1" hangingPunct="1"/>
              <a:t>46</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1586882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dirty="0"/>
              <a:t>Designing Community</a:t>
            </a:r>
          </a:p>
        </p:txBody>
      </p:sp>
      <p:sp>
        <p:nvSpPr>
          <p:cNvPr id="108546"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“While meaningful learning can happen outside of a community, the overall learning experience usually benefits from community.”</a:t>
            </a:r>
          </a:p>
          <a:p>
            <a:pPr lvl="1"/>
            <a:r>
              <a:rPr lang="en-US">
                <a:latin typeface="Helvetica" charset="0"/>
                <a:ea typeface="ＭＳ Ｐゴシック" charset="0"/>
              </a:rPr>
              <a:t>Build rapport</a:t>
            </a:r>
          </a:p>
          <a:p>
            <a:pPr lvl="1"/>
            <a:r>
              <a:rPr lang="en-US">
                <a:latin typeface="Helvetica" charset="0"/>
                <a:ea typeface="ＭＳ Ｐゴシック" charset="0"/>
              </a:rPr>
              <a:t>Encourage interaction with clear expectations</a:t>
            </a:r>
          </a:p>
        </p:txBody>
      </p:sp>
      <p:sp>
        <p:nvSpPr>
          <p:cNvPr id="1085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B6E1E0-1E36-4140-9E18-50A5090581F9}" type="slidenum">
              <a:rPr lang="en-US" sz="800">
                <a:solidFill>
                  <a:srgbClr val="595959"/>
                </a:solidFill>
                <a:latin typeface="Helvetica" charset="0"/>
                <a:cs typeface="Arial" charset="0"/>
              </a:rPr>
              <a:pPr eaLnBrk="1" hangingPunct="1"/>
              <a:t>47</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6400009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dirty="0"/>
              <a:t>Designing Assessments</a:t>
            </a:r>
          </a:p>
        </p:txBody>
      </p:sp>
      <p:sp>
        <p:nvSpPr>
          <p:cNvPr id="116738" name="Content Placeholder 2"/>
          <p:cNvSpPr>
            <a:spLocks noGrp="1"/>
          </p:cNvSpPr>
          <p:nvPr>
            <p:ph idx="1"/>
          </p:nvPr>
        </p:nvSpPr>
        <p:spPr>
          <a:xfrm>
            <a:off x="542925" y="2197100"/>
            <a:ext cx="8059738" cy="3670300"/>
          </a:xfrm>
        </p:spPr>
        <p:txBody>
          <a:bodyPr/>
          <a:lstStyle/>
          <a:p>
            <a:pPr>
              <a:lnSpc>
                <a:spcPct val="80000"/>
              </a:lnSpc>
            </a:pPr>
            <a:r>
              <a:rPr lang="en-US" sz="2200">
                <a:latin typeface="Helvetica" charset="0"/>
                <a:ea typeface="ＭＳ Ｐゴシック" charset="0"/>
              </a:rPr>
              <a:t>“Align each assessment with specific learning objectives and course outcomes”</a:t>
            </a:r>
          </a:p>
          <a:p>
            <a:pPr>
              <a:lnSpc>
                <a:spcPct val="80000"/>
              </a:lnSpc>
            </a:pPr>
            <a:r>
              <a:rPr lang="en-US" sz="2200">
                <a:latin typeface="Helvetica" charset="0"/>
                <a:ea typeface="ＭＳ Ｐゴシック" charset="0"/>
              </a:rPr>
              <a:t>“Diversify assessment types to align learning with particular objectives”</a:t>
            </a:r>
          </a:p>
          <a:p>
            <a:pPr>
              <a:lnSpc>
                <a:spcPct val="80000"/>
              </a:lnSpc>
            </a:pPr>
            <a:r>
              <a:rPr lang="en-US" sz="2200">
                <a:latin typeface="Helvetica" charset="0"/>
                <a:ea typeface="ＭＳ Ｐゴシック" charset="0"/>
              </a:rPr>
              <a:t>“Create both formative and summative assessments to evaluate the progression of learners throughout your course.”</a:t>
            </a:r>
          </a:p>
          <a:p>
            <a:pPr>
              <a:lnSpc>
                <a:spcPct val="80000"/>
              </a:lnSpc>
            </a:pPr>
            <a:r>
              <a:rPr lang="en-US" sz="2200">
                <a:solidFill>
                  <a:srgbClr val="0A8064"/>
                </a:solidFill>
                <a:latin typeface="Helvetica" charset="0"/>
                <a:ea typeface="ＭＳ Ｐゴシック" charset="0"/>
              </a:rPr>
              <a:t>What’s different online:</a:t>
            </a:r>
          </a:p>
          <a:p>
            <a:pPr lvl="1">
              <a:lnSpc>
                <a:spcPct val="80000"/>
              </a:lnSpc>
            </a:pPr>
            <a:r>
              <a:rPr lang="en-US" sz="1900">
                <a:solidFill>
                  <a:srgbClr val="0A8064"/>
                </a:solidFill>
                <a:latin typeface="Helvetica" charset="0"/>
                <a:ea typeface="ＭＳ Ｐゴシック" charset="0"/>
              </a:rPr>
              <a:t>Some assessments can be automatically scored, and can be parameterized</a:t>
            </a:r>
          </a:p>
        </p:txBody>
      </p:sp>
      <p:sp>
        <p:nvSpPr>
          <p:cNvPr id="1105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6D7B53-EA6F-FC42-8019-267C9E7223A2}" type="slidenum">
              <a:rPr lang="en-US" sz="800">
                <a:solidFill>
                  <a:srgbClr val="595959"/>
                </a:solidFill>
                <a:latin typeface="Helvetica" charset="0"/>
                <a:cs typeface="Arial" charset="0"/>
              </a:rPr>
              <a:pPr eaLnBrk="1" hangingPunct="1"/>
              <a:t>48</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232042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dirty="0"/>
              <a:t>Checklist (1)</a:t>
            </a:r>
          </a:p>
        </p:txBody>
      </p:sp>
      <p:sp>
        <p:nvSpPr>
          <p:cNvPr id="112642" name="Content Placeholder 2"/>
          <p:cNvSpPr>
            <a:spLocks noGrp="1"/>
          </p:cNvSpPr>
          <p:nvPr>
            <p:ph idx="1"/>
          </p:nvPr>
        </p:nvSpPr>
        <p:spPr>
          <a:xfrm>
            <a:off x="542925" y="2197100"/>
            <a:ext cx="8059738" cy="3670300"/>
          </a:xfrm>
        </p:spPr>
        <p:txBody>
          <a:bodyPr/>
          <a:lstStyle/>
          <a:p>
            <a:endParaRPr lang="en-US">
              <a:latin typeface="Helvetica" charset="0"/>
              <a:ea typeface="ＭＳ Ｐゴシック" charset="0"/>
            </a:endParaRPr>
          </a:p>
        </p:txBody>
      </p:sp>
      <p:sp>
        <p:nvSpPr>
          <p:cNvPr id="1126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8BC029-C117-D74C-9DF1-E6C8276733F1}" type="slidenum">
              <a:rPr lang="en-US" sz="800">
                <a:solidFill>
                  <a:srgbClr val="595959"/>
                </a:solidFill>
                <a:latin typeface="Helvetica" charset="0"/>
                <a:cs typeface="Arial" charset="0"/>
              </a:rPr>
              <a:pPr eaLnBrk="1" hangingPunct="1"/>
              <a:t>49</a:t>
            </a:fld>
            <a:endParaRPr lang="en-US" sz="800">
              <a:solidFill>
                <a:srgbClr val="595959"/>
              </a:solidFill>
              <a:latin typeface="Helvetica" charset="0"/>
              <a:cs typeface="Arial" charset="0"/>
            </a:endParaRPr>
          </a:p>
        </p:txBody>
      </p:sp>
      <p:pic>
        <p:nvPicPr>
          <p:cNvPr id="112644" name="Picture 4" descr="Online-Course-Design-Guidelines-v1_Page_22-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46263"/>
            <a:ext cx="8748712"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386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Disclaimers</a:t>
            </a:r>
            <a:endParaRPr lang="en-US" dirty="0"/>
          </a:p>
        </p:txBody>
      </p:sp>
      <p:sp>
        <p:nvSpPr>
          <p:cNvPr id="3" name="Content Placeholder 2"/>
          <p:cNvSpPr>
            <a:spLocks noGrp="1"/>
          </p:cNvSpPr>
          <p:nvPr>
            <p:ph sz="quarter" idx="1"/>
          </p:nvPr>
        </p:nvSpPr>
        <p:spPr/>
        <p:txBody>
          <a:bodyPr>
            <a:normAutofit/>
          </a:bodyPr>
          <a:lstStyle/>
          <a:p>
            <a:r>
              <a:rPr lang="en-US" dirty="0" smtClean="0"/>
              <a:t>This is very much a </a:t>
            </a:r>
            <a:r>
              <a:rPr lang="en-US" i="1" u="sng" dirty="0" smtClean="0"/>
              <a:t>work in progress</a:t>
            </a:r>
            <a:r>
              <a:rPr lang="en-US" dirty="0" smtClean="0"/>
              <a:t>…</a:t>
            </a:r>
          </a:p>
          <a:p>
            <a:r>
              <a:rPr lang="en-US" dirty="0" smtClean="0"/>
              <a:t>Much </a:t>
            </a:r>
            <a:r>
              <a:rPr lang="en-US" dirty="0"/>
              <a:t>of </a:t>
            </a:r>
            <a:r>
              <a:rPr lang="en-US" dirty="0" smtClean="0"/>
              <a:t>this </a:t>
            </a:r>
            <a:r>
              <a:rPr lang="en-US" i="1" u="sng" dirty="0" smtClean="0"/>
              <a:t>is </a:t>
            </a:r>
            <a:r>
              <a:rPr lang="en-US" i="1" u="sng" dirty="0"/>
              <a:t>not new or </a:t>
            </a:r>
            <a:r>
              <a:rPr lang="en-US" i="1" u="sng" dirty="0" smtClean="0"/>
              <a:t>novel</a:t>
            </a:r>
            <a:r>
              <a:rPr lang="en-US" i="1" dirty="0" smtClean="0"/>
              <a:t>…</a:t>
            </a:r>
            <a:endParaRPr lang="en-US" dirty="0"/>
          </a:p>
          <a:p>
            <a:pPr lvl="1"/>
            <a:r>
              <a:rPr lang="en-US" dirty="0"/>
              <a:t>W</a:t>
            </a:r>
            <a:r>
              <a:rPr lang="en-US" dirty="0" smtClean="0"/>
              <a:t>e </a:t>
            </a:r>
            <a:r>
              <a:rPr lang="en-US" i="1" dirty="0" smtClean="0"/>
              <a:t>might</a:t>
            </a:r>
            <a:r>
              <a:rPr lang="en-US" dirty="0" smtClean="0"/>
              <a:t> </a:t>
            </a:r>
            <a:r>
              <a:rPr lang="en-US" dirty="0"/>
              <a:t>be at a point where technology and the environment may make it easier to do these </a:t>
            </a:r>
            <a:r>
              <a:rPr lang="en-US" dirty="0" smtClean="0"/>
              <a:t>things</a:t>
            </a:r>
          </a:p>
          <a:p>
            <a:pPr lvl="1"/>
            <a:r>
              <a:rPr lang="en-US" dirty="0" smtClean="0"/>
              <a:t>But, your mileage may vary</a:t>
            </a:r>
            <a:endParaRPr lang="en-US" dirty="0"/>
          </a:p>
          <a:p>
            <a:r>
              <a:rPr lang="en-US" dirty="0" smtClean="0"/>
              <a:t>And, some of this is </a:t>
            </a:r>
            <a:r>
              <a:rPr lang="en-US" i="1" u="sng" dirty="0" smtClean="0"/>
              <a:t>personal </a:t>
            </a:r>
            <a:r>
              <a:rPr lang="en-US" i="1" u="sng" dirty="0"/>
              <a:t>opinion</a:t>
            </a:r>
            <a:r>
              <a:rPr lang="en-US" dirty="0" smtClean="0"/>
              <a:t>…</a:t>
            </a:r>
            <a:endParaRPr lang="en-US" u="sng" dirty="0"/>
          </a:p>
          <a:p>
            <a:pPr lvl="1"/>
            <a:endParaRPr lang="en-US" b="1" dirty="0" smtClean="0"/>
          </a:p>
          <a:p>
            <a:pPr lvl="1"/>
            <a:endParaRPr lang="en-US" b="1" dirty="0" smtClean="0"/>
          </a:p>
        </p:txBody>
      </p:sp>
      <p:sp>
        <p:nvSpPr>
          <p:cNvPr id="4" name="Slide Number Placeholder 3"/>
          <p:cNvSpPr>
            <a:spLocks noGrp="1"/>
          </p:cNvSpPr>
          <p:nvPr>
            <p:ph type="sldNum" sz="quarter" idx="12"/>
          </p:nvPr>
        </p:nvSpPr>
        <p:spPr>
          <a:xfrm>
            <a:off x="0" y="1272223"/>
            <a:ext cx="533400" cy="244476"/>
          </a:xfrm>
        </p:spPr>
        <p:txBody>
          <a:bodyPr>
            <a:normAutofit fontScale="85000" lnSpcReduction="20000"/>
          </a:bodyPr>
          <a:lstStyle/>
          <a:p>
            <a:fld id="{8930BC48-5B4E-3243-875B-0D9E62609D42}" type="slidenum">
              <a:rPr lang="en-US" smtClean="0"/>
              <a:t>5</a:t>
            </a:fld>
            <a:endParaRPr lang="en-US"/>
          </a:p>
        </p:txBody>
      </p:sp>
    </p:spTree>
    <p:extLst>
      <p:ext uri="{BB962C8B-B14F-4D97-AF65-F5344CB8AC3E}">
        <p14:creationId xmlns:p14="http://schemas.microsoft.com/office/powerpoint/2010/main" val="20609129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dirty="0"/>
              <a:t>Checklist (2)</a:t>
            </a:r>
          </a:p>
        </p:txBody>
      </p:sp>
      <p:sp>
        <p:nvSpPr>
          <p:cNvPr id="114690" name="Content Placeholder 2"/>
          <p:cNvSpPr>
            <a:spLocks noGrp="1"/>
          </p:cNvSpPr>
          <p:nvPr>
            <p:ph idx="1"/>
          </p:nvPr>
        </p:nvSpPr>
        <p:spPr>
          <a:xfrm>
            <a:off x="542925" y="2197100"/>
            <a:ext cx="8059738" cy="3670300"/>
          </a:xfrm>
        </p:spPr>
        <p:txBody>
          <a:bodyPr/>
          <a:lstStyle/>
          <a:p>
            <a:endParaRPr lang="en-US">
              <a:latin typeface="Helvetica" charset="0"/>
              <a:ea typeface="ＭＳ Ｐゴシック" charset="0"/>
            </a:endParaRPr>
          </a:p>
        </p:txBody>
      </p:sp>
      <p:sp>
        <p:nvSpPr>
          <p:cNvPr id="1146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205347-B128-204B-8EDC-96187D9D8856}" type="slidenum">
              <a:rPr lang="en-US" sz="800">
                <a:solidFill>
                  <a:srgbClr val="595959"/>
                </a:solidFill>
                <a:latin typeface="Helvetica" charset="0"/>
                <a:cs typeface="Arial" charset="0"/>
              </a:rPr>
              <a:pPr eaLnBrk="1" hangingPunct="1"/>
              <a:t>50</a:t>
            </a:fld>
            <a:endParaRPr lang="en-US" sz="800">
              <a:solidFill>
                <a:srgbClr val="595959"/>
              </a:solidFill>
              <a:latin typeface="Helvetica" charset="0"/>
              <a:cs typeface="Arial" charset="0"/>
            </a:endParaRPr>
          </a:p>
        </p:txBody>
      </p:sp>
      <p:pic>
        <p:nvPicPr>
          <p:cNvPr id="114692" name="Picture 5" descr="Online-Course-Design-Guidelines-v1_Page_2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87439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186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ubtitle 1"/>
          <p:cNvSpPr>
            <a:spLocks noGrp="1"/>
          </p:cNvSpPr>
          <p:nvPr>
            <p:ph type="subTitle" idx="1"/>
          </p:nvPr>
        </p:nvSpPr>
        <p:spPr/>
        <p:txBody>
          <a:bodyPr/>
          <a:lstStyle/>
          <a:p>
            <a:endParaRPr lang="en-US">
              <a:latin typeface="Helvetica" charset="0"/>
              <a:ea typeface="ＭＳ Ｐゴシック" charset="0"/>
            </a:endParaRPr>
          </a:p>
        </p:txBody>
      </p:sp>
      <p:sp>
        <p:nvSpPr>
          <p:cNvPr id="116738" name="Title 1"/>
          <p:cNvSpPr>
            <a:spLocks noGrp="1"/>
          </p:cNvSpPr>
          <p:nvPr>
            <p:ph type="title"/>
          </p:nvPr>
        </p:nvSpPr>
        <p:spPr>
          <a:ln/>
        </p:spPr>
        <p:txBody>
          <a:bodyPr/>
          <a:lstStyle/>
          <a:p>
            <a:r>
              <a:rPr lang="en-US" dirty="0"/>
              <a:t>Part 3: Facilitation</a:t>
            </a:r>
          </a:p>
        </p:txBody>
      </p:sp>
      <p:sp>
        <p:nvSpPr>
          <p:cNvPr id="1167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C330F9-DD65-5B41-B4E4-55D014787B4D}" type="slidenum">
              <a:rPr lang="en-US" sz="800">
                <a:solidFill>
                  <a:srgbClr val="595959"/>
                </a:solidFill>
                <a:latin typeface="Helvetica" charset="0"/>
                <a:cs typeface="Arial" charset="0"/>
              </a:rPr>
              <a:pPr eaLnBrk="1" hangingPunct="1"/>
              <a:t>51</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232648040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dirty="0"/>
              <a:t>Part 3: Facilitation</a:t>
            </a:r>
          </a:p>
        </p:txBody>
      </p:sp>
      <p:sp>
        <p:nvSpPr>
          <p:cNvPr id="73730" name="Content Placeholder 2"/>
          <p:cNvSpPr>
            <a:spLocks noGrp="1"/>
          </p:cNvSpPr>
          <p:nvPr>
            <p:ph idx="1"/>
          </p:nvPr>
        </p:nvSpPr>
        <p:spPr>
          <a:xfrm>
            <a:off x="542925" y="2197100"/>
            <a:ext cx="8059738" cy="3670300"/>
          </a:xfrm>
        </p:spPr>
        <p:txBody>
          <a:bodyPr/>
          <a:lstStyle/>
          <a:p>
            <a:r>
              <a:rPr lang="en-US" dirty="0" smtClean="0">
                <a:latin typeface="Helvetica" charset="0"/>
                <a:ea typeface="ＭＳ Ｐゴシック" charset="0"/>
              </a:rPr>
              <a:t>“Learners should be able to absorb the information presented and share their interpretations and knowledge with their peers so that the online environment feels like a collaborative community.”</a:t>
            </a:r>
            <a:endParaRPr lang="en-US" altLang="ja-JP" dirty="0" smtClean="0">
              <a:latin typeface="Helvetica" charset="0"/>
              <a:ea typeface="ＭＳ Ｐゴシック" charset="0"/>
            </a:endParaRPr>
          </a:p>
          <a:p>
            <a:r>
              <a:rPr lang="en-US" dirty="0" smtClean="0">
                <a:solidFill>
                  <a:srgbClr val="0A8064"/>
                </a:solidFill>
                <a:latin typeface="Helvetica" charset="0"/>
                <a:ea typeface="ＭＳ Ｐゴシック" charset="0"/>
              </a:rPr>
              <a:t>What’s </a:t>
            </a:r>
            <a:r>
              <a:rPr lang="en-US" dirty="0">
                <a:solidFill>
                  <a:srgbClr val="0A8064"/>
                </a:solidFill>
                <a:latin typeface="Helvetica" charset="0"/>
                <a:ea typeface="ＭＳ Ｐゴシック" charset="0"/>
              </a:rPr>
              <a:t>different online:</a:t>
            </a:r>
          </a:p>
          <a:p>
            <a:pPr lvl="1"/>
            <a:r>
              <a:rPr lang="en-US" dirty="0">
                <a:solidFill>
                  <a:srgbClr val="0A8064"/>
                </a:solidFill>
                <a:latin typeface="Helvetica" charset="0"/>
                <a:ea typeface="ＭＳ Ｐゴシック" charset="0"/>
              </a:rPr>
              <a:t>In person, we’re adept and reading eye-contact, body language and human gestures—online we have limited opportunities</a:t>
            </a:r>
          </a:p>
          <a:p>
            <a:pPr lvl="1"/>
            <a:r>
              <a:rPr lang="en-US" dirty="0">
                <a:solidFill>
                  <a:srgbClr val="0A8064"/>
                </a:solidFill>
                <a:latin typeface="Helvetica" charset="0"/>
                <a:ea typeface="ＭＳ Ｐゴシック" charset="0"/>
              </a:rPr>
              <a:t>In person, it’s easy to ask spontaneous questions—online this requires intentional design</a:t>
            </a:r>
          </a:p>
        </p:txBody>
      </p:sp>
      <p:sp>
        <p:nvSpPr>
          <p:cNvPr id="1187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A89F4F-7D4B-CA4B-BAC5-994B6A37E510}" type="slidenum">
              <a:rPr lang="en-US" sz="800">
                <a:solidFill>
                  <a:srgbClr val="595959"/>
                </a:solidFill>
                <a:latin typeface="Helvetica" charset="0"/>
                <a:cs typeface="Arial" charset="0"/>
              </a:rPr>
              <a:pPr eaLnBrk="1" hangingPunct="1"/>
              <a:t>52</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639671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dirty="0"/>
              <a:t>Instructor Presence</a:t>
            </a:r>
          </a:p>
        </p:txBody>
      </p:sp>
      <p:sp>
        <p:nvSpPr>
          <p:cNvPr id="120834" name="Content Placeholder 2"/>
          <p:cNvSpPr>
            <a:spLocks noGrp="1"/>
          </p:cNvSpPr>
          <p:nvPr>
            <p:ph idx="1"/>
          </p:nvPr>
        </p:nvSpPr>
        <p:spPr>
          <a:xfrm>
            <a:off x="542925" y="2197100"/>
            <a:ext cx="8059738" cy="3670300"/>
          </a:xfrm>
        </p:spPr>
        <p:txBody>
          <a:bodyPr/>
          <a:lstStyle/>
          <a:p>
            <a:r>
              <a:rPr lang="en-US">
                <a:latin typeface="Helvetica" charset="0"/>
                <a:ea typeface="ＭＳ Ｐゴシック" charset="0"/>
              </a:rPr>
              <a:t>“Online courses do not replace the instructor”, the instructor’s role “shifts to guiding the learning process, encouraging interaction, and prompting reflection.”</a:t>
            </a:r>
          </a:p>
          <a:p>
            <a:pPr lvl="1"/>
            <a:r>
              <a:rPr lang="en-US">
                <a:latin typeface="Helvetica" charset="0"/>
                <a:ea typeface="ＭＳ Ｐゴシック" charset="0"/>
              </a:rPr>
              <a:t>Welcome learners</a:t>
            </a:r>
          </a:p>
          <a:p>
            <a:pPr lvl="1"/>
            <a:r>
              <a:rPr lang="en-US">
                <a:latin typeface="Helvetica" charset="0"/>
                <a:ea typeface="ＭＳ Ｐゴシック" charset="0"/>
              </a:rPr>
              <a:t>Encourage community</a:t>
            </a:r>
          </a:p>
          <a:p>
            <a:pPr lvl="1"/>
            <a:r>
              <a:rPr lang="en-US">
                <a:latin typeface="Helvetica" charset="0"/>
                <a:ea typeface="ＭＳ Ｐゴシック" charset="0"/>
              </a:rPr>
              <a:t>Connect with learners</a:t>
            </a:r>
          </a:p>
          <a:p>
            <a:pPr lvl="1"/>
            <a:r>
              <a:rPr lang="en-US">
                <a:latin typeface="Helvetica" charset="0"/>
                <a:ea typeface="ＭＳ Ｐゴシック" charset="0"/>
              </a:rPr>
              <a:t>Actively participate</a:t>
            </a:r>
          </a:p>
          <a:p>
            <a:endParaRPr lang="en-US">
              <a:latin typeface="Helvetica" charset="0"/>
              <a:ea typeface="ＭＳ Ｐゴシック" charset="0"/>
            </a:endParaRPr>
          </a:p>
          <a:p>
            <a:endParaRPr lang="en-US">
              <a:latin typeface="Helvetica" charset="0"/>
              <a:ea typeface="ＭＳ Ｐゴシック" charset="0"/>
            </a:endParaRPr>
          </a:p>
        </p:txBody>
      </p:sp>
      <p:sp>
        <p:nvSpPr>
          <p:cNvPr id="1208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DEADD4-3A23-AC4A-8E54-7F3CB8BC4677}" type="slidenum">
              <a:rPr lang="en-US" sz="800">
                <a:solidFill>
                  <a:srgbClr val="595959"/>
                </a:solidFill>
                <a:latin typeface="Helvetica" charset="0"/>
                <a:cs typeface="Arial" charset="0"/>
              </a:rPr>
              <a:pPr eaLnBrk="1" hangingPunct="1"/>
              <a:t>53</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30638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dirty="0"/>
              <a:t>Learner Feedback</a:t>
            </a:r>
          </a:p>
        </p:txBody>
      </p:sp>
      <p:sp>
        <p:nvSpPr>
          <p:cNvPr id="122882" name="Content Placeholder 2"/>
          <p:cNvSpPr>
            <a:spLocks noGrp="1"/>
          </p:cNvSpPr>
          <p:nvPr>
            <p:ph idx="1"/>
          </p:nvPr>
        </p:nvSpPr>
        <p:spPr>
          <a:xfrm>
            <a:off x="542925" y="2197100"/>
            <a:ext cx="8059738" cy="3670300"/>
          </a:xfrm>
        </p:spPr>
        <p:txBody>
          <a:bodyPr/>
          <a:lstStyle/>
          <a:p>
            <a:r>
              <a:rPr lang="en-US" b="0">
                <a:latin typeface="Helvetica" charset="0"/>
                <a:ea typeface="ＭＳ Ｐゴシック" charset="0"/>
              </a:rPr>
              <a:t>Leverage Learner Contributions</a:t>
            </a:r>
          </a:p>
          <a:p>
            <a:pPr lvl="1"/>
            <a:r>
              <a:rPr lang="en-US">
                <a:latin typeface="Helvetica" charset="0"/>
                <a:ea typeface="ＭＳ Ｐゴシック" charset="0"/>
              </a:rPr>
              <a:t>Encourage, nurture, and recognize</a:t>
            </a:r>
          </a:p>
          <a:p>
            <a:pPr lvl="1"/>
            <a:r>
              <a:rPr lang="en-US">
                <a:latin typeface="Helvetica" charset="0"/>
                <a:ea typeface="ＭＳ Ｐゴシック" charset="0"/>
              </a:rPr>
              <a:t>Focus the discussion in forums</a:t>
            </a:r>
          </a:p>
          <a:p>
            <a:pPr lvl="1"/>
            <a:r>
              <a:rPr lang="en-US">
                <a:latin typeface="Helvetica" charset="0"/>
                <a:ea typeface="ＭＳ Ｐゴシック" charset="0"/>
              </a:rPr>
              <a:t>Respond to individual learners</a:t>
            </a:r>
          </a:p>
          <a:p>
            <a:pPr lvl="1"/>
            <a:r>
              <a:rPr lang="en-US">
                <a:latin typeface="Helvetica" charset="0"/>
                <a:ea typeface="ＭＳ Ｐゴシック" charset="0"/>
              </a:rPr>
              <a:t>Involve learners as co-facilitators</a:t>
            </a:r>
          </a:p>
          <a:p>
            <a:pPr lvl="1"/>
            <a:r>
              <a:rPr lang="en-US">
                <a:latin typeface="Helvetica" charset="0"/>
                <a:ea typeface="ＭＳ Ｐゴシック" charset="0"/>
              </a:rPr>
              <a:t>Facilitate synchronous events</a:t>
            </a:r>
          </a:p>
        </p:txBody>
      </p:sp>
      <p:sp>
        <p:nvSpPr>
          <p:cNvPr id="1228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7623CC-BB64-2940-931B-DB1799404512}" type="slidenum">
              <a:rPr lang="en-US" sz="800">
                <a:solidFill>
                  <a:srgbClr val="595959"/>
                </a:solidFill>
                <a:latin typeface="Helvetica" charset="0"/>
                <a:cs typeface="Arial" charset="0"/>
              </a:rPr>
              <a:pPr eaLnBrk="1" hangingPunct="1"/>
              <a:t>54</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349629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dirty="0"/>
              <a:t>Time Management</a:t>
            </a:r>
          </a:p>
        </p:txBody>
      </p:sp>
      <p:sp>
        <p:nvSpPr>
          <p:cNvPr id="124930" name="Content Placeholder 2"/>
          <p:cNvSpPr>
            <a:spLocks noGrp="1"/>
          </p:cNvSpPr>
          <p:nvPr>
            <p:ph idx="1"/>
          </p:nvPr>
        </p:nvSpPr>
        <p:spPr>
          <a:xfrm>
            <a:off x="542925" y="2197100"/>
            <a:ext cx="8059738" cy="3670300"/>
          </a:xfrm>
        </p:spPr>
        <p:txBody>
          <a:bodyPr/>
          <a:lstStyle/>
          <a:p>
            <a:pPr>
              <a:lnSpc>
                <a:spcPct val="90000"/>
              </a:lnSpc>
            </a:pPr>
            <a:r>
              <a:rPr lang="en-US" sz="2000">
                <a:latin typeface="Helvetica" charset="0"/>
                <a:ea typeface="ＭＳ Ｐゴシック" charset="0"/>
              </a:rPr>
              <a:t>Instructor’s Perspective:</a:t>
            </a:r>
          </a:p>
          <a:p>
            <a:pPr lvl="1">
              <a:lnSpc>
                <a:spcPct val="90000"/>
              </a:lnSpc>
            </a:pPr>
            <a:r>
              <a:rPr lang="en-US" sz="1700">
                <a:latin typeface="Helvetica" charset="0"/>
                <a:ea typeface="ＭＳ Ｐゴシック" charset="0"/>
              </a:rPr>
              <a:t>Can require more time to prepare and teach an online course</a:t>
            </a:r>
          </a:p>
          <a:p>
            <a:pPr lvl="1">
              <a:lnSpc>
                <a:spcPct val="90000"/>
              </a:lnSpc>
            </a:pPr>
            <a:r>
              <a:rPr lang="en-US" sz="1700">
                <a:latin typeface="Helvetica" charset="0"/>
                <a:ea typeface="ＭＳ Ｐゴシック" charset="0"/>
              </a:rPr>
              <a:t>Time shifts from in-class activities (lecturing) to answering emails, participating in chats / discussion forums (facilitating)</a:t>
            </a:r>
          </a:p>
          <a:p>
            <a:pPr lvl="1">
              <a:lnSpc>
                <a:spcPct val="90000"/>
              </a:lnSpc>
            </a:pPr>
            <a:r>
              <a:rPr lang="en-US" sz="1700">
                <a:latin typeface="Helvetica" charset="0"/>
                <a:ea typeface="ＭＳ Ｐゴシック" charset="0"/>
              </a:rPr>
              <a:t>Tip: Set expectations on when you’ll respond</a:t>
            </a:r>
          </a:p>
          <a:p>
            <a:pPr lvl="1">
              <a:lnSpc>
                <a:spcPct val="90000"/>
              </a:lnSpc>
            </a:pPr>
            <a:r>
              <a:rPr lang="en-US" sz="1700">
                <a:latin typeface="Helvetica" charset="0"/>
                <a:ea typeface="ＭＳ Ｐゴシック" charset="0"/>
              </a:rPr>
              <a:t>Tip: Engage students in supporting each other</a:t>
            </a:r>
          </a:p>
          <a:p>
            <a:pPr>
              <a:lnSpc>
                <a:spcPct val="90000"/>
              </a:lnSpc>
            </a:pPr>
            <a:r>
              <a:rPr lang="en-US" sz="2000">
                <a:latin typeface="Helvetica" charset="0"/>
                <a:ea typeface="ＭＳ Ｐゴシック" charset="0"/>
              </a:rPr>
              <a:t>Student’s Perspective:</a:t>
            </a:r>
          </a:p>
          <a:p>
            <a:pPr lvl="1">
              <a:lnSpc>
                <a:spcPct val="90000"/>
              </a:lnSpc>
            </a:pPr>
            <a:r>
              <a:rPr lang="en-US" sz="1700">
                <a:latin typeface="Helvetica" charset="0"/>
                <a:ea typeface="ＭＳ Ｐゴシック" charset="0"/>
              </a:rPr>
              <a:t>Students will spend time understanding the course organization, and interacting with the online resources</a:t>
            </a:r>
          </a:p>
          <a:p>
            <a:pPr lvl="1">
              <a:lnSpc>
                <a:spcPct val="90000"/>
              </a:lnSpc>
            </a:pPr>
            <a:r>
              <a:rPr lang="en-US" sz="1700">
                <a:latin typeface="Helvetica" charset="0"/>
                <a:ea typeface="ＭＳ Ｐゴシック" charset="0"/>
              </a:rPr>
              <a:t>Tip: Students should formally set aside time to do the course activities</a:t>
            </a:r>
          </a:p>
          <a:p>
            <a:pPr lvl="1">
              <a:lnSpc>
                <a:spcPct val="90000"/>
              </a:lnSpc>
            </a:pPr>
            <a:endParaRPr lang="en-US" sz="1700">
              <a:latin typeface="Helvetica" charset="0"/>
              <a:ea typeface="ＭＳ Ｐゴシック" charset="0"/>
            </a:endParaRPr>
          </a:p>
        </p:txBody>
      </p:sp>
      <p:sp>
        <p:nvSpPr>
          <p:cNvPr id="1249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716AA6-3056-194A-8386-807650F56697}" type="slidenum">
              <a:rPr lang="en-US" sz="800">
                <a:solidFill>
                  <a:srgbClr val="595959"/>
                </a:solidFill>
                <a:latin typeface="Helvetica" charset="0"/>
                <a:cs typeface="Arial" charset="0"/>
              </a:rPr>
              <a:pPr eaLnBrk="1" hangingPunct="1"/>
              <a:t>55</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49990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dirty="0"/>
              <a:t>Part 4: Evaluation</a:t>
            </a:r>
          </a:p>
        </p:txBody>
      </p:sp>
      <p:sp>
        <p:nvSpPr>
          <p:cNvPr id="73730" name="Content Placeholder 2"/>
          <p:cNvSpPr>
            <a:spLocks noGrp="1"/>
          </p:cNvSpPr>
          <p:nvPr>
            <p:ph idx="1"/>
          </p:nvPr>
        </p:nvSpPr>
        <p:spPr>
          <a:xfrm>
            <a:off x="542925" y="2197100"/>
            <a:ext cx="8059738" cy="3670300"/>
          </a:xfrm>
        </p:spPr>
        <p:txBody>
          <a:bodyPr>
            <a:normAutofit fontScale="92500" lnSpcReduction="10000"/>
          </a:bodyPr>
          <a:lstStyle/>
          <a:p>
            <a:r>
              <a:rPr lang="en-US" dirty="0" smtClean="0">
                <a:latin typeface="Helvetica" charset="0"/>
                <a:ea typeface="ＭＳ Ｐゴシック" charset="0"/>
              </a:rPr>
              <a:t>“</a:t>
            </a:r>
            <a:r>
              <a:rPr lang="en-US" b="0" dirty="0"/>
              <a:t>Evaluation is a critical part of the teaching and learning process. It completes the feedback loop, </a:t>
            </a:r>
            <a:r>
              <a:rPr lang="en-US" b="0" dirty="0" smtClean="0"/>
              <a:t>and helps </a:t>
            </a:r>
            <a:r>
              <a:rPr lang="en-US" b="0" dirty="0"/>
              <a:t>you determine if the learners have understood the material presented to them. During this phase</a:t>
            </a:r>
            <a:r>
              <a:rPr lang="en-US" b="0" dirty="0" smtClean="0"/>
              <a:t>, you </a:t>
            </a:r>
            <a:r>
              <a:rPr lang="en-US" b="0" dirty="0"/>
              <a:t>should be assessing the knowledge and skills that were defined in the learning outcomes statements</a:t>
            </a:r>
            <a:r>
              <a:rPr lang="en-US" b="0" dirty="0" smtClean="0"/>
              <a:t>.</a:t>
            </a:r>
            <a:r>
              <a:rPr lang="en-US" dirty="0" smtClean="0">
                <a:latin typeface="Helvetica" charset="0"/>
                <a:ea typeface="ＭＳ Ｐゴシック" charset="0"/>
              </a:rPr>
              <a:t>”</a:t>
            </a:r>
            <a:endParaRPr lang="en-US" altLang="ja-JP" dirty="0">
              <a:latin typeface="Helvetica" charset="0"/>
              <a:ea typeface="ＭＳ Ｐゴシック" charset="0"/>
            </a:endParaRPr>
          </a:p>
          <a:p>
            <a:r>
              <a:rPr lang="en-US" dirty="0">
                <a:solidFill>
                  <a:srgbClr val="0A8064"/>
                </a:solidFill>
                <a:latin typeface="Helvetica" charset="0"/>
                <a:ea typeface="ＭＳ Ｐゴシック" charset="0"/>
              </a:rPr>
              <a:t>What’s different online:</a:t>
            </a:r>
          </a:p>
          <a:p>
            <a:pPr lvl="1"/>
            <a:r>
              <a:rPr lang="en-US" dirty="0" smtClean="0">
                <a:solidFill>
                  <a:srgbClr val="0A8064"/>
                </a:solidFill>
                <a:latin typeface="Helvetica" charset="0"/>
                <a:ea typeface="ＭＳ Ｐゴシック" charset="0"/>
              </a:rPr>
              <a:t>In </a:t>
            </a:r>
            <a:r>
              <a:rPr lang="en-US" dirty="0">
                <a:solidFill>
                  <a:srgbClr val="0A8064"/>
                </a:solidFill>
                <a:latin typeface="Helvetica" charset="0"/>
                <a:ea typeface="ＭＳ Ｐゴシック" charset="0"/>
              </a:rPr>
              <a:t>person, it’s easy to ask spontaneous questions—online this requires intentional </a:t>
            </a:r>
            <a:r>
              <a:rPr lang="en-US" dirty="0" smtClean="0">
                <a:solidFill>
                  <a:srgbClr val="0A8064"/>
                </a:solidFill>
                <a:latin typeface="Helvetica" charset="0"/>
                <a:ea typeface="ＭＳ Ｐゴシック" charset="0"/>
              </a:rPr>
              <a:t>design for reflection</a:t>
            </a:r>
          </a:p>
          <a:p>
            <a:pPr lvl="1"/>
            <a:r>
              <a:rPr lang="en-US" dirty="0" smtClean="0">
                <a:solidFill>
                  <a:srgbClr val="0A8064"/>
                </a:solidFill>
                <a:latin typeface="Helvetica" charset="0"/>
                <a:ea typeface="ＭＳ Ｐゴシック" charset="0"/>
              </a:rPr>
              <a:t>Technologies allow peers to easily review each others’ work</a:t>
            </a:r>
            <a:endParaRPr lang="en-US" dirty="0">
              <a:solidFill>
                <a:srgbClr val="0A8064"/>
              </a:solidFill>
              <a:latin typeface="Helvetica" charset="0"/>
              <a:ea typeface="ＭＳ Ｐゴシック" charset="0"/>
            </a:endParaRPr>
          </a:p>
        </p:txBody>
      </p:sp>
      <p:sp>
        <p:nvSpPr>
          <p:cNvPr id="1187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A89F4F-7D4B-CA4B-BAC5-994B6A37E510}" type="slidenum">
              <a:rPr lang="en-US" sz="800">
                <a:solidFill>
                  <a:srgbClr val="595959"/>
                </a:solidFill>
                <a:latin typeface="Helvetica" charset="0"/>
                <a:cs typeface="Arial" charset="0"/>
              </a:rPr>
              <a:pPr eaLnBrk="1" hangingPunct="1"/>
              <a:t>56</a:t>
            </a:fld>
            <a:endParaRPr lang="en-US" sz="800">
              <a:solidFill>
                <a:srgbClr val="595959"/>
              </a:solidFill>
              <a:latin typeface="Helvetica" charset="0"/>
              <a:cs typeface="Arial" charset="0"/>
            </a:endParaRPr>
          </a:p>
        </p:txBody>
      </p:sp>
    </p:spTree>
    <p:extLst>
      <p:ext uri="{BB962C8B-B14F-4D97-AF65-F5344CB8AC3E}">
        <p14:creationId xmlns:p14="http://schemas.microsoft.com/office/powerpoint/2010/main" val="991863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ubtitle 1"/>
          <p:cNvSpPr>
            <a:spLocks noGrp="1"/>
          </p:cNvSpPr>
          <p:nvPr>
            <p:ph type="subTitle" idx="1"/>
          </p:nvPr>
        </p:nvSpPr>
        <p:spPr/>
        <p:txBody>
          <a:bodyPr/>
          <a:lstStyle/>
          <a:p>
            <a:r>
              <a:rPr lang="en-US">
                <a:latin typeface="Helvetica" charset="0"/>
                <a:ea typeface="ＭＳ Ｐゴシック" charset="0"/>
              </a:rPr>
              <a:t>Coming Soon!</a:t>
            </a:r>
          </a:p>
          <a:p>
            <a:r>
              <a:rPr lang="en-US">
                <a:latin typeface="Helvetica" charset="0"/>
                <a:ea typeface="ＭＳ Ｐゴシック" charset="0"/>
                <a:hlinkClick r:id="rId2"/>
              </a:rPr>
              <a:t>http://dltoolkit.mit.edu/</a:t>
            </a:r>
            <a:r>
              <a:rPr lang="en-US">
                <a:latin typeface="Helvetica" charset="0"/>
                <a:ea typeface="ＭＳ Ｐゴシック" charset="0"/>
              </a:rPr>
              <a:t> </a:t>
            </a:r>
          </a:p>
        </p:txBody>
      </p:sp>
      <p:sp>
        <p:nvSpPr>
          <p:cNvPr id="135170" name="Title 3"/>
          <p:cNvSpPr>
            <a:spLocks noGrp="1"/>
          </p:cNvSpPr>
          <p:nvPr>
            <p:ph type="title"/>
          </p:nvPr>
        </p:nvSpPr>
        <p:spPr>
          <a:ln/>
        </p:spPr>
        <p:txBody>
          <a:bodyPr/>
          <a:lstStyle/>
          <a:p>
            <a:r>
              <a:rPr lang="en-US" dirty="0"/>
              <a:t>Digital Learning Toolkit</a:t>
            </a:r>
          </a:p>
        </p:txBody>
      </p:sp>
      <p:sp>
        <p:nvSpPr>
          <p:cNvPr id="13517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62729-A99C-F74C-ABC0-786F4988599D}" type="slidenum">
              <a:rPr lang="en-US" sz="800">
                <a:solidFill>
                  <a:srgbClr val="595959"/>
                </a:solidFill>
                <a:latin typeface="Helvetica" charset="0"/>
                <a:cs typeface="Arial" charset="0"/>
              </a:rPr>
              <a:pPr eaLnBrk="1" hangingPunct="1"/>
              <a:t>57</a:t>
            </a:fld>
            <a:endParaRPr lang="en-US" sz="800">
              <a:solidFill>
                <a:srgbClr val="595959"/>
              </a:solidFill>
              <a:latin typeface="Helvetica" charset="0"/>
              <a:cs typeface="Arial" charset="0"/>
            </a:endParaRPr>
          </a:p>
        </p:txBody>
      </p:sp>
      <p:pic>
        <p:nvPicPr>
          <p:cNvPr id="135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533400"/>
            <a:ext cx="54991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3548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ubtitle 1"/>
          <p:cNvSpPr>
            <a:spLocks noGrp="1"/>
          </p:cNvSpPr>
          <p:nvPr>
            <p:ph type="subTitle" idx="1"/>
          </p:nvPr>
        </p:nvSpPr>
        <p:spPr/>
        <p:txBody>
          <a:bodyPr/>
          <a:lstStyle/>
          <a:p>
            <a:r>
              <a:rPr lang="en-US" b="0" dirty="0" smtClean="0">
                <a:latin typeface="Helvetica" charset="0"/>
                <a:ea typeface="ＭＳ Ｐゴシック" charset="0"/>
              </a:rPr>
              <a:t>Brandon Muramatsu, MIT OEIT, </a:t>
            </a:r>
            <a:r>
              <a:rPr lang="en-US" b="0" dirty="0" smtClean="0">
                <a:latin typeface="Helvetica" charset="0"/>
                <a:ea typeface="ＭＳ Ｐゴシック" charset="0"/>
                <a:hlinkClick r:id="rId3"/>
              </a:rPr>
              <a:t>mura@mit.edu</a:t>
            </a:r>
            <a:endParaRPr lang="en-US" b="0" dirty="0" smtClean="0">
              <a:latin typeface="Helvetica" charset="0"/>
              <a:ea typeface="ＭＳ Ｐゴシック" charset="0"/>
            </a:endParaRPr>
          </a:p>
          <a:p>
            <a:r>
              <a:rPr lang="en-US" b="0" dirty="0" smtClean="0">
                <a:latin typeface="Helvetica" charset="0"/>
                <a:ea typeface="ＭＳ Ｐゴシック" charset="0"/>
              </a:rPr>
              <a:t>October 2, 2013 </a:t>
            </a:r>
            <a:endParaRPr lang="en-US" b="0" dirty="0">
              <a:latin typeface="Helvetica" charset="0"/>
              <a:ea typeface="ＭＳ Ｐゴシック" charset="0"/>
            </a:endParaRPr>
          </a:p>
        </p:txBody>
      </p:sp>
      <p:sp>
        <p:nvSpPr>
          <p:cNvPr id="136194" name="Title 3"/>
          <p:cNvSpPr>
            <a:spLocks noGrp="1"/>
          </p:cNvSpPr>
          <p:nvPr>
            <p:ph type="title"/>
          </p:nvPr>
        </p:nvSpPr>
        <p:spPr>
          <a:ln/>
        </p:spPr>
        <p:txBody>
          <a:bodyPr/>
          <a:lstStyle/>
          <a:p>
            <a:r>
              <a:rPr lang="en-US" dirty="0"/>
              <a:t>Exploring the Guide</a:t>
            </a:r>
          </a:p>
        </p:txBody>
      </p:sp>
      <p:sp>
        <p:nvSpPr>
          <p:cNvPr id="1361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9CE4F5-B6DF-A94D-964E-48ADFFC2DC2A}" type="slidenum">
              <a:rPr lang="en-US" sz="800">
                <a:solidFill>
                  <a:srgbClr val="595959"/>
                </a:solidFill>
                <a:latin typeface="Helvetica" charset="0"/>
                <a:cs typeface="Arial" charset="0"/>
              </a:rPr>
              <a:pPr eaLnBrk="1" hangingPunct="1"/>
              <a:t>58</a:t>
            </a:fld>
            <a:endParaRPr lang="en-US" sz="800">
              <a:solidFill>
                <a:srgbClr val="595959"/>
              </a:solidFill>
              <a:latin typeface="Helvetica" charset="0"/>
              <a:cs typeface="Arial" charset="0"/>
            </a:endParaRPr>
          </a:p>
        </p:txBody>
      </p:sp>
      <p:pic>
        <p:nvPicPr>
          <p:cNvPr id="1361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533400"/>
            <a:ext cx="54991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29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7850" indent="-577850" algn="l"/>
            <a:r>
              <a:rPr lang="en-US" sz="3600" dirty="0" smtClean="0"/>
              <a:t>②</a:t>
            </a:r>
            <a:r>
              <a:rPr lang="en-US" dirty="0" smtClean="0"/>
              <a:t> </a:t>
            </a:r>
            <a:r>
              <a:rPr lang="en-US" dirty="0"/>
              <a:t>Are you developing and managing content and</a:t>
            </a:r>
            <a:br>
              <a:rPr lang="en-US" dirty="0"/>
            </a:br>
            <a:r>
              <a:rPr lang="en-US" dirty="0"/>
              <a:t>curricular materials for re-use</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59</a:t>
            </a:fld>
            <a:endParaRPr lang="en-US" dirty="0"/>
          </a:p>
        </p:txBody>
      </p:sp>
    </p:spTree>
    <p:extLst>
      <p:ext uri="{BB962C8B-B14F-4D97-AF65-F5344CB8AC3E}">
        <p14:creationId xmlns:p14="http://schemas.microsoft.com/office/powerpoint/2010/main" val="1529375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rmAutofit/>
          </a:bodyPr>
          <a:lstStyle/>
          <a:p>
            <a:endParaRPr lang="en-US" sz="4200" dirty="0" smtClean="0"/>
          </a:p>
          <a:p>
            <a:r>
              <a:rPr lang="en-US" sz="4200" i="1" dirty="0" smtClean="0"/>
              <a:t>“The world is changed.”</a:t>
            </a:r>
            <a:endParaRPr lang="en-US" sz="4200" i="1" dirty="0"/>
          </a:p>
        </p:txBody>
      </p:sp>
      <p:sp>
        <p:nvSpPr>
          <p:cNvPr id="6" name="Title 5"/>
          <p:cNvSpPr>
            <a:spLocks noGrp="1"/>
          </p:cNvSpPr>
          <p:nvPr>
            <p:ph type="title"/>
          </p:nvPr>
        </p:nvSpPr>
        <p:spPr/>
        <p:txBody>
          <a:bodyPr>
            <a:normAutofit/>
          </a:bodyPr>
          <a:lstStyle/>
          <a:p>
            <a:r>
              <a:rPr lang="en-US" dirty="0" smtClean="0"/>
              <a:t>Confluence of Events</a:t>
            </a:r>
            <a:endParaRPr lang="en-US" dirty="0"/>
          </a:p>
        </p:txBody>
      </p:sp>
      <p:sp>
        <p:nvSpPr>
          <p:cNvPr id="5" name="Slide Number Placeholder 4"/>
          <p:cNvSpPr>
            <a:spLocks noGrp="1"/>
          </p:cNvSpPr>
          <p:nvPr>
            <p:ph type="sldNum" sz="quarter" idx="11"/>
          </p:nvPr>
        </p:nvSpPr>
        <p:spPr/>
        <p:txBody>
          <a:bodyPr>
            <a:normAutofit/>
          </a:bodyPr>
          <a:lstStyle/>
          <a:p>
            <a:fld id="{8930BC48-5B4E-3243-875B-0D9E62609D42}" type="slidenum">
              <a:rPr lang="en-US" smtClean="0"/>
              <a:t>6</a:t>
            </a:fld>
            <a:endParaRPr lang="en-US"/>
          </a:p>
        </p:txBody>
      </p:sp>
      <p:sp>
        <p:nvSpPr>
          <p:cNvPr id="2" name="TextBox 1"/>
          <p:cNvSpPr txBox="1"/>
          <p:nvPr/>
        </p:nvSpPr>
        <p:spPr>
          <a:xfrm>
            <a:off x="4896576" y="4231759"/>
            <a:ext cx="3046740" cy="369332"/>
          </a:xfrm>
          <a:prstGeom prst="rect">
            <a:avLst/>
          </a:prstGeom>
          <a:noFill/>
        </p:spPr>
        <p:txBody>
          <a:bodyPr wrap="none" rtlCol="0">
            <a:spAutoFit/>
          </a:bodyPr>
          <a:lstStyle/>
          <a:p>
            <a:pPr algn="r"/>
            <a:r>
              <a:rPr lang="en-US" dirty="0" smtClean="0">
                <a:solidFill>
                  <a:schemeClr val="accent2"/>
                </a:solidFill>
              </a:rPr>
              <a:t>— Galadriel, Lord of the Rings</a:t>
            </a:r>
            <a:endParaRPr lang="en-US" dirty="0">
              <a:solidFill>
                <a:schemeClr val="accent2"/>
              </a:solidFill>
            </a:endParaRPr>
          </a:p>
        </p:txBody>
      </p:sp>
    </p:spTree>
    <p:extLst>
      <p:ext uri="{BB962C8B-B14F-4D97-AF65-F5344CB8AC3E}">
        <p14:creationId xmlns:p14="http://schemas.microsoft.com/office/powerpoint/2010/main" val="21426650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Managing Content for Re-Use</a:t>
            </a:r>
            <a:endParaRPr lang="en-US" dirty="0"/>
          </a:p>
        </p:txBody>
      </p:sp>
      <p:sp>
        <p:nvSpPr>
          <p:cNvPr id="5" name="Content Placeholder 4"/>
          <p:cNvSpPr>
            <a:spLocks noGrp="1"/>
          </p:cNvSpPr>
          <p:nvPr>
            <p:ph sz="quarter" idx="1"/>
          </p:nvPr>
        </p:nvSpPr>
        <p:spPr/>
        <p:txBody>
          <a:bodyPr/>
          <a:lstStyle/>
          <a:p>
            <a:r>
              <a:rPr lang="en-US" dirty="0" smtClean="0"/>
              <a:t>Design and manage for the long-term, platforms will come and go</a:t>
            </a:r>
          </a:p>
          <a:p>
            <a:r>
              <a:rPr lang="en-US" dirty="0" smtClean="0"/>
              <a:t>“Own” your content, separate from the delivery of it</a:t>
            </a:r>
          </a:p>
          <a:p>
            <a:r>
              <a:rPr lang="en-US" dirty="0" smtClean="0"/>
              <a:t>The time to start is, NOW!</a:t>
            </a:r>
          </a:p>
          <a:p>
            <a:endParaRPr lang="en-US" dirty="0"/>
          </a:p>
          <a:p>
            <a:r>
              <a:rPr lang="en-US" dirty="0" smtClean="0"/>
              <a:t>Experiences: Berkeley, Open University</a:t>
            </a:r>
          </a:p>
          <a:p>
            <a:endParaRPr lang="en-US" dirty="0" smtClean="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60</a:t>
            </a:fld>
            <a:endParaRPr lang="en-US" dirty="0"/>
          </a:p>
        </p:txBody>
      </p:sp>
    </p:spTree>
    <p:extLst>
      <p:ext uri="{BB962C8B-B14F-4D97-AF65-F5344CB8AC3E}">
        <p14:creationId xmlns:p14="http://schemas.microsoft.com/office/powerpoint/2010/main" val="324172194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28650" indent="-628650" algn="l"/>
            <a:r>
              <a:rPr lang="en-US" sz="3600" dirty="0" smtClean="0"/>
              <a:t>③</a:t>
            </a:r>
            <a:r>
              <a:rPr lang="en-US" dirty="0" smtClean="0"/>
              <a:t> </a:t>
            </a:r>
            <a:r>
              <a:rPr lang="en-US" dirty="0"/>
              <a:t>Are you developing content to be modular and tied to learning objectives/concepts</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61</a:t>
            </a:fld>
            <a:endParaRPr lang="en-US" dirty="0"/>
          </a:p>
        </p:txBody>
      </p:sp>
    </p:spTree>
    <p:extLst>
      <p:ext uri="{BB962C8B-B14F-4D97-AF65-F5344CB8AC3E}">
        <p14:creationId xmlns:p14="http://schemas.microsoft.com/office/powerpoint/2010/main" val="394326671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Modularity &amp; Learning Objectives</a:t>
            </a:r>
            <a:endParaRPr lang="en-US" dirty="0"/>
          </a:p>
        </p:txBody>
      </p:sp>
      <p:sp>
        <p:nvSpPr>
          <p:cNvPr id="5" name="Content Placeholder 4"/>
          <p:cNvSpPr>
            <a:spLocks noGrp="1"/>
          </p:cNvSpPr>
          <p:nvPr>
            <p:ph sz="quarter" idx="1"/>
          </p:nvPr>
        </p:nvSpPr>
        <p:spPr/>
        <p:txBody>
          <a:bodyPr/>
          <a:lstStyle/>
          <a:p>
            <a:r>
              <a:rPr lang="en-US" dirty="0" smtClean="0"/>
              <a:t>Design learning experiences, and hence content, to be small, modular “chunks”</a:t>
            </a:r>
          </a:p>
          <a:p>
            <a:r>
              <a:rPr lang="en-US" dirty="0" smtClean="0"/>
              <a:t>Identify learning objectives (outcomes, concepts) for individual “chunks”</a:t>
            </a:r>
          </a:p>
          <a:p>
            <a:r>
              <a:rPr lang="en-US" dirty="0" smtClean="0"/>
              <a:t>It’s really just good instructional design…</a:t>
            </a:r>
          </a:p>
          <a:p>
            <a:endParaRPr lang="en-US" dirty="0"/>
          </a:p>
          <a:p>
            <a:r>
              <a:rPr lang="en-US" dirty="0"/>
              <a:t>E</a:t>
            </a:r>
            <a:r>
              <a:rPr lang="en-US" dirty="0" smtClean="0"/>
              <a:t>xperiences: Modularity experiments, concept-based tools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62</a:t>
            </a:fld>
            <a:endParaRPr lang="en-US" dirty="0"/>
          </a:p>
        </p:txBody>
      </p:sp>
    </p:spTree>
    <p:extLst>
      <p:ext uri="{BB962C8B-B14F-4D97-AF65-F5344CB8AC3E}">
        <p14:creationId xmlns:p14="http://schemas.microsoft.com/office/powerpoint/2010/main" val="203271017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09" y="2011648"/>
            <a:ext cx="8153400" cy="3645360"/>
          </a:xfrm>
        </p:spPr>
        <p:txBody>
          <a:bodyPr>
            <a:normAutofit/>
          </a:bodyPr>
          <a:lstStyle/>
          <a:p>
            <a:pPr marL="577850" indent="-577850" algn="l"/>
            <a:r>
              <a:rPr lang="en-US" sz="3600" dirty="0" smtClean="0"/>
              <a:t>③+</a:t>
            </a:r>
            <a:r>
              <a:rPr lang="en-US" dirty="0" smtClean="0"/>
              <a:t> </a:t>
            </a:r>
            <a:r>
              <a:rPr lang="en-US" dirty="0" smtClean="0"/>
              <a:t>Are </a:t>
            </a:r>
            <a:r>
              <a:rPr lang="en-US" dirty="0"/>
              <a:t>you </a:t>
            </a:r>
            <a:r>
              <a:rPr lang="en-US" dirty="0" smtClean="0"/>
              <a:t>prepared to </a:t>
            </a:r>
            <a:r>
              <a:rPr lang="en-US" i="1" dirty="0" smtClean="0"/>
              <a:t>think different?</a:t>
            </a:r>
            <a:r>
              <a:rPr lang="en-US" i="1" dirty="0"/>
              <a:t> </a:t>
            </a:r>
            <a:r>
              <a:rPr lang="en-US" dirty="0" smtClean="0"/>
              <a:t>Are </a:t>
            </a:r>
            <a:r>
              <a:rPr lang="en-US" dirty="0"/>
              <a:t>you </a:t>
            </a:r>
            <a:r>
              <a:rPr lang="en-US" i="1" dirty="0"/>
              <a:t>really</a:t>
            </a:r>
            <a:r>
              <a:rPr lang="en-US" dirty="0"/>
              <a:t> thinking about the learning experience</a:t>
            </a:r>
            <a:r>
              <a:rPr lang="en-US" dirty="0" smtClean="0"/>
              <a:t>?</a:t>
            </a:r>
            <a:br>
              <a:rPr lang="en-US" dirty="0" smtClean="0"/>
            </a:br>
            <a:r>
              <a:rPr lang="en-US" dirty="0" smtClean="0"/>
              <a:t/>
            </a:r>
            <a:br>
              <a:rPr lang="en-US" dirty="0" smtClean="0"/>
            </a:br>
            <a:r>
              <a:rPr lang="en-US" dirty="0" smtClean="0"/>
              <a:t>This is the big opportunity!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63</a:t>
            </a:fld>
            <a:endParaRPr lang="en-US" dirty="0"/>
          </a:p>
        </p:txBody>
      </p:sp>
    </p:spTree>
    <p:extLst>
      <p:ext uri="{BB962C8B-B14F-4D97-AF65-F5344CB8AC3E}">
        <p14:creationId xmlns:p14="http://schemas.microsoft.com/office/powerpoint/2010/main" val="219790714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 different!</a:t>
            </a:r>
            <a:endParaRPr lang="en-US" dirty="0"/>
          </a:p>
        </p:txBody>
      </p:sp>
      <p:sp>
        <p:nvSpPr>
          <p:cNvPr id="5" name="Content Placeholder 4"/>
          <p:cNvSpPr>
            <a:spLocks noGrp="1"/>
          </p:cNvSpPr>
          <p:nvPr>
            <p:ph sz="quarter" idx="1"/>
          </p:nvPr>
        </p:nvSpPr>
        <p:spPr/>
        <p:txBody>
          <a:bodyPr/>
          <a:lstStyle/>
          <a:p>
            <a:r>
              <a:rPr lang="en-US" dirty="0" smtClean="0"/>
              <a:t>Learner control versus institutional mandate</a:t>
            </a:r>
          </a:p>
          <a:p>
            <a:r>
              <a:rPr lang="en-US" dirty="0" smtClean="0"/>
              <a:t>Smaller “course” length, 4 weeks instead of semester-length?</a:t>
            </a:r>
          </a:p>
          <a:p>
            <a:r>
              <a:rPr lang="en-US" dirty="0" smtClean="0"/>
              <a:t>Small tools, loosely joined (services-based)</a:t>
            </a:r>
          </a:p>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64</a:t>
            </a:fld>
            <a:endParaRPr lang="en-US" dirty="0"/>
          </a:p>
        </p:txBody>
      </p:sp>
    </p:spTree>
    <p:extLst>
      <p:ext uri="{BB962C8B-B14F-4D97-AF65-F5344CB8AC3E}">
        <p14:creationId xmlns:p14="http://schemas.microsoft.com/office/powerpoint/2010/main" val="24586732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09" y="2011648"/>
            <a:ext cx="8153400" cy="3645360"/>
          </a:xfrm>
        </p:spPr>
        <p:txBody>
          <a:bodyPr>
            <a:normAutofit/>
          </a:bodyPr>
          <a:lstStyle/>
          <a:p>
            <a:pPr marL="577850" indent="-577850" algn="l"/>
            <a:r>
              <a:rPr lang="en-US" sz="3600" dirty="0" smtClean="0"/>
              <a:t>③+</a:t>
            </a:r>
            <a:r>
              <a:rPr lang="en-US" dirty="0" smtClean="0"/>
              <a:t> </a:t>
            </a:r>
            <a:r>
              <a:rPr lang="en-US" dirty="0"/>
              <a:t>Are you developing formative assessments that are validated</a:t>
            </a:r>
            <a:br>
              <a:rPr lang="en-US" dirty="0"/>
            </a:br>
            <a:r>
              <a:rPr lang="en-US" dirty="0"/>
              <a:t>and tied to learning objectives/ concepts?</a:t>
            </a:r>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65</a:t>
            </a:fld>
            <a:endParaRPr lang="en-US" dirty="0"/>
          </a:p>
        </p:txBody>
      </p:sp>
    </p:spTree>
    <p:extLst>
      <p:ext uri="{BB962C8B-B14F-4D97-AF65-F5344CB8AC3E}">
        <p14:creationId xmlns:p14="http://schemas.microsoft.com/office/powerpoint/2010/main" val="177456806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Formative Assessments</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Design formative assessments to allow learners to gauge their understanding/mastery, and interleave with content</a:t>
            </a:r>
          </a:p>
          <a:p>
            <a:pPr lvl="1"/>
            <a:r>
              <a:rPr lang="en-US" dirty="0" smtClean="0"/>
              <a:t>Be creative; start simple and layer in complexity (psychometrics, IRT, etc.)</a:t>
            </a:r>
          </a:p>
          <a:p>
            <a:r>
              <a:rPr lang="en-US" dirty="0" smtClean="0"/>
              <a:t>Use the power of computers to create parameterized assessments (problems)</a:t>
            </a:r>
          </a:p>
          <a:p>
            <a:endParaRPr lang="en-US" dirty="0"/>
          </a:p>
          <a:p>
            <a:r>
              <a:rPr lang="en-US" dirty="0" smtClean="0"/>
              <a:t>Examples: Embedded assessment tools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66</a:t>
            </a:fld>
            <a:endParaRPr lang="en-US" dirty="0"/>
          </a:p>
        </p:txBody>
      </p:sp>
    </p:spTree>
    <p:extLst>
      <p:ext uri="{BB962C8B-B14F-4D97-AF65-F5344CB8AC3E}">
        <p14:creationId xmlns:p14="http://schemas.microsoft.com/office/powerpoint/2010/main" val="26375370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7850" indent="-577850" algn="l"/>
            <a:r>
              <a:rPr lang="en-US" dirty="0" smtClean="0"/>
              <a:t>   There are probably lots more “simple” questions to ask yourselves…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930BC48-5B4E-3243-875B-0D9E62609D42}" type="slidenum">
              <a:rPr lang="en-US" smtClean="0"/>
              <a:t>67</a:t>
            </a:fld>
            <a:endParaRPr lang="en-US" dirty="0"/>
          </a:p>
        </p:txBody>
      </p:sp>
    </p:spTree>
    <p:extLst>
      <p:ext uri="{BB962C8B-B14F-4D97-AF65-F5344CB8AC3E}">
        <p14:creationId xmlns:p14="http://schemas.microsoft.com/office/powerpoint/2010/main" val="249928853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1"/>
            <a:ext cx="7123113" cy="2674299"/>
          </a:xfrm>
        </p:spPr>
        <p:txBody>
          <a:bodyPr>
            <a:normAutofit/>
          </a:bodyPr>
          <a:lstStyle/>
          <a:p>
            <a:r>
              <a:rPr lang="en-US" dirty="0" smtClean="0"/>
              <a:t>Brandon Muramatsu</a:t>
            </a:r>
            <a:endParaRPr lang="en-US" dirty="0"/>
          </a:p>
          <a:p>
            <a:r>
              <a:rPr lang="en-US" dirty="0"/>
              <a:t>mura@mit.edu</a:t>
            </a:r>
          </a:p>
          <a:p>
            <a:r>
              <a:rPr lang="en-US" dirty="0"/>
              <a:t>@</a:t>
            </a:r>
            <a:r>
              <a:rPr lang="en-US" dirty="0" err="1" smtClean="0"/>
              <a:t>bmuramatsu</a:t>
            </a:r>
            <a:r>
              <a:rPr lang="en-US" dirty="0" smtClean="0"/>
              <a:t> (Twitter, </a:t>
            </a:r>
            <a:r>
              <a:rPr lang="en-US" dirty="0" err="1" smtClean="0"/>
              <a:t>Slideshare</a:t>
            </a:r>
            <a:r>
              <a:rPr lang="en-US" dirty="0" smtClean="0"/>
              <a:t>)</a:t>
            </a:r>
          </a:p>
          <a:p>
            <a:r>
              <a:rPr lang="en-US" dirty="0" smtClean="0">
                <a:solidFill>
                  <a:srgbClr val="0070B1"/>
                </a:solidFill>
                <a:hlinkClick r:id="rId3"/>
              </a:rPr>
              <a:t>www.mura.org</a:t>
            </a:r>
            <a:r>
              <a:rPr lang="en-US" dirty="0"/>
              <a:t> </a:t>
            </a:r>
          </a:p>
        </p:txBody>
      </p:sp>
      <p:sp>
        <p:nvSpPr>
          <p:cNvPr id="3" name="Title 2"/>
          <p:cNvSpPr>
            <a:spLocks noGrp="1"/>
          </p:cNvSpPr>
          <p:nvPr>
            <p:ph type="title"/>
          </p:nvPr>
        </p:nvSpPr>
        <p:spPr/>
        <p:txBody>
          <a:bodyPr>
            <a:normAutofit/>
          </a:bodyPr>
          <a:lstStyle/>
          <a:p>
            <a:r>
              <a:rPr lang="en-US" sz="3600" dirty="0" smtClean="0"/>
              <a:t>Contact Me</a:t>
            </a:r>
            <a:endParaRPr lang="en-US" sz="3600" dirty="0"/>
          </a:p>
        </p:txBody>
      </p:sp>
      <p:sp>
        <p:nvSpPr>
          <p:cNvPr id="4" name="Slide Number Placeholder 3"/>
          <p:cNvSpPr>
            <a:spLocks noGrp="1"/>
          </p:cNvSpPr>
          <p:nvPr>
            <p:ph type="sldNum" sz="quarter" idx="11"/>
          </p:nvPr>
        </p:nvSpPr>
        <p:spPr/>
        <p:txBody>
          <a:bodyPr>
            <a:normAutofit/>
          </a:bodyPr>
          <a:lstStyle/>
          <a:p>
            <a:fld id="{CE8079A4-7AA8-4A4F-87E2-7781EC5097DD}" type="slidenum">
              <a:rPr lang="en-US" smtClean="0"/>
              <a:pPr/>
              <a:t>68</a:t>
            </a:fld>
            <a:endParaRPr lang="en-US"/>
          </a:p>
        </p:txBody>
      </p:sp>
      <p:sp>
        <p:nvSpPr>
          <p:cNvPr id="5" name="TextBox 4"/>
          <p:cNvSpPr txBox="1"/>
          <p:nvPr/>
        </p:nvSpPr>
        <p:spPr>
          <a:xfrm>
            <a:off x="0" y="6330931"/>
            <a:ext cx="9144000" cy="230832"/>
          </a:xfrm>
          <a:prstGeom prst="rect">
            <a:avLst/>
          </a:prstGeom>
          <a:noFill/>
        </p:spPr>
        <p:txBody>
          <a:bodyPr wrap="square" rtlCol="0" anchor="t" anchorCtr="0">
            <a:spAutoFit/>
          </a:bodyPr>
          <a:lstStyle/>
          <a:p>
            <a:pPr algn="ctr"/>
            <a:r>
              <a:rPr lang="en-US" sz="900" dirty="0">
                <a:solidFill>
                  <a:srgbClr val="7F7F7F"/>
                </a:solidFill>
                <a:ea typeface="ＭＳ Ｐゴシック" charset="0"/>
                <a:cs typeface="Arial" charset="0"/>
              </a:rPr>
              <a:t>Citation: Muramatsu, B. (2013, </a:t>
            </a:r>
            <a:r>
              <a:rPr lang="en-US" sz="900" dirty="0" smtClean="0">
                <a:solidFill>
                  <a:srgbClr val="7F7F7F"/>
                </a:solidFill>
                <a:ea typeface="ＭＳ Ｐゴシック" charset="0"/>
                <a:cs typeface="Arial" charset="0"/>
              </a:rPr>
              <a:t>October)</a:t>
            </a:r>
            <a:r>
              <a:rPr lang="en-US" sz="900" dirty="0">
                <a:solidFill>
                  <a:srgbClr val="7F7F7F"/>
                </a:solidFill>
                <a:ea typeface="ＭＳ Ｐゴシック" charset="0"/>
                <a:cs typeface="Arial" charset="0"/>
              </a:rPr>
              <a:t>. Online course design:. Invited Presentation at Kyoto University, October 2, 2013.</a:t>
            </a:r>
          </a:p>
        </p:txBody>
      </p:sp>
    </p:spTree>
    <p:extLst>
      <p:ext uri="{BB962C8B-B14F-4D97-AF65-F5344CB8AC3E}">
        <p14:creationId xmlns:p14="http://schemas.microsoft.com/office/powerpoint/2010/main" val="26487609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Confluence of Events</a:t>
            </a:r>
            <a:endParaRPr lang="en-US" dirty="0"/>
          </a:p>
        </p:txBody>
      </p:sp>
      <p:sp>
        <p:nvSpPr>
          <p:cNvPr id="6" name="Content Placeholder 5"/>
          <p:cNvSpPr>
            <a:spLocks noGrp="1"/>
          </p:cNvSpPr>
          <p:nvPr>
            <p:ph sz="quarter" idx="1"/>
          </p:nvPr>
        </p:nvSpPr>
        <p:spPr>
          <a:xfrm>
            <a:off x="612648" y="1600200"/>
            <a:ext cx="8531352" cy="4495800"/>
          </a:xfrm>
        </p:spPr>
        <p:txBody>
          <a:bodyPr>
            <a:normAutofit/>
          </a:bodyPr>
          <a:lstStyle/>
          <a:p>
            <a:r>
              <a:rPr lang="en-US" dirty="0" smtClean="0"/>
              <a:t>Global financial crisis…</a:t>
            </a:r>
          </a:p>
          <a:p>
            <a:pPr lvl="1"/>
            <a:r>
              <a:rPr lang="en-US" dirty="0" smtClean="0"/>
              <a:t>Dramatic reduction in education budgets, continuing rise in costs, and rise in student loan debt</a:t>
            </a:r>
          </a:p>
          <a:p>
            <a:r>
              <a:rPr lang="en-US" dirty="0"/>
              <a:t>C</a:t>
            </a:r>
            <a:r>
              <a:rPr lang="en-US" dirty="0" smtClean="0"/>
              <a:t>hanging perceptions of the value of a degree</a:t>
            </a:r>
          </a:p>
          <a:p>
            <a:r>
              <a:rPr lang="en-US" dirty="0"/>
              <a:t>Competency-based education/prior learning </a:t>
            </a:r>
            <a:r>
              <a:rPr lang="en-US" dirty="0" smtClean="0"/>
              <a:t>assessment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CE8079A4-7AA8-4A4F-87E2-7781EC5097DD}" type="slidenum">
              <a:rPr lang="en-US" smtClean="0"/>
              <a:pPr/>
              <a:t>7</a:t>
            </a:fld>
            <a:endParaRPr lang="en-US"/>
          </a:p>
        </p:txBody>
      </p:sp>
    </p:spTree>
    <p:extLst>
      <p:ext uri="{BB962C8B-B14F-4D97-AF65-F5344CB8AC3E}">
        <p14:creationId xmlns:p14="http://schemas.microsoft.com/office/powerpoint/2010/main" val="31723554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Confluence of </a:t>
            </a:r>
            <a:r>
              <a:rPr lang="en-US" dirty="0" smtClean="0"/>
              <a:t>Events (cont.)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Changing methods of accessing information and knowledge</a:t>
            </a:r>
          </a:p>
          <a:p>
            <a:r>
              <a:rPr lang="en-US" dirty="0" smtClean="0"/>
              <a:t>Recognition </a:t>
            </a:r>
            <a:r>
              <a:rPr lang="en-US" dirty="0"/>
              <a:t>of the half-life of learning in many disciplines</a:t>
            </a:r>
          </a:p>
          <a:p>
            <a:pPr lvl="1">
              <a:buSzPct val="60000"/>
            </a:pPr>
            <a:r>
              <a:rPr lang="en-US" dirty="0"/>
              <a:t>Transition to continual learning in many career paths</a:t>
            </a:r>
          </a:p>
          <a:p>
            <a:r>
              <a:rPr lang="en-US" dirty="0" smtClean="0"/>
              <a:t>Rise </a:t>
            </a:r>
            <a:r>
              <a:rPr lang="en-US" dirty="0"/>
              <a:t>of openly accessible information, learning materials and opportunities, at scale</a:t>
            </a:r>
          </a:p>
          <a:p>
            <a:pPr lvl="1">
              <a:buSzPct val="60000"/>
            </a:pPr>
            <a:r>
              <a:rPr lang="en-US" dirty="0"/>
              <a:t>Wikipedia, Open Educational Resources/</a:t>
            </a:r>
            <a:r>
              <a:rPr lang="en-US" dirty="0" err="1"/>
              <a:t>OpenCourseWare</a:t>
            </a:r>
            <a:r>
              <a:rPr lang="en-US" dirty="0"/>
              <a:t>, Creative Commons licensing</a:t>
            </a:r>
          </a:p>
          <a:p>
            <a:pPr lvl="1">
              <a:buSzPct val="60000"/>
            </a:pPr>
            <a:r>
              <a:rPr lang="en-US" dirty="0"/>
              <a:t>Khan Academy, </a:t>
            </a:r>
            <a:r>
              <a:rPr lang="en-US" dirty="0" err="1" smtClean="0"/>
              <a:t>Codecademy</a:t>
            </a:r>
            <a:endParaRPr lang="en-US" dirty="0" smtClean="0"/>
          </a:p>
          <a:p>
            <a:r>
              <a:rPr lang="en-US" dirty="0" smtClean="0"/>
              <a:t>And…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930BC48-5B4E-3243-875B-0D9E62609D42}" type="slidenum">
              <a:rPr lang="en-US" smtClean="0"/>
              <a:t>8</a:t>
            </a:fld>
            <a:endParaRPr lang="en-US" dirty="0"/>
          </a:p>
        </p:txBody>
      </p:sp>
    </p:spTree>
    <p:extLst>
      <p:ext uri="{BB962C8B-B14F-4D97-AF65-F5344CB8AC3E}">
        <p14:creationId xmlns:p14="http://schemas.microsoft.com/office/powerpoint/2010/main" val="161615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fld id="{8930BC48-5B4E-3243-875B-0D9E62609D42}" type="slidenum">
              <a:rPr lang="en-US" smtClean="0"/>
              <a:t>9</a:t>
            </a:fld>
            <a:endParaRPr lang="en-US" dirty="0"/>
          </a:p>
        </p:txBody>
      </p:sp>
      <p:pic>
        <p:nvPicPr>
          <p:cNvPr id="5" name="Picture 4" descr="A3tXHg5CUAAM801.png"/>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9978"/>
                    </a14:imgEffect>
                    <a14:imgEffect>
                      <a14:saturation sat="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1" y="-16712"/>
            <a:ext cx="9166283" cy="6874712"/>
          </a:xfrm>
          <a:prstGeom prst="rect">
            <a:avLst/>
          </a:prstGeom>
        </p:spPr>
      </p:pic>
    </p:spTree>
    <p:extLst>
      <p:ext uri="{BB962C8B-B14F-4D97-AF65-F5344CB8AC3E}">
        <p14:creationId xmlns:p14="http://schemas.microsoft.com/office/powerpoint/2010/main" val="26886852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8">
      <a:dk1>
        <a:sysClr val="windowText" lastClr="000000"/>
      </a:dk1>
      <a:lt1>
        <a:sysClr val="window" lastClr="FFFFFF"/>
      </a:lt1>
      <a:dk2>
        <a:srgbClr val="C4E2FD"/>
      </a:dk2>
      <a:lt2>
        <a:srgbClr val="EBDDC3"/>
      </a:lt2>
      <a:accent1>
        <a:srgbClr val="BFBFBF"/>
      </a:accent1>
      <a:accent2>
        <a:srgbClr val="0070B1"/>
      </a:accent2>
      <a:accent3>
        <a:srgbClr val="A5AB81"/>
      </a:accent3>
      <a:accent4>
        <a:srgbClr val="D8B25C"/>
      </a:accent4>
      <a:accent5>
        <a:srgbClr val="7BA79D"/>
      </a:accent5>
      <a:accent6>
        <a:srgbClr val="968C8C"/>
      </a:accent6>
      <a:hlink>
        <a:srgbClr val="FF8000"/>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spective">
  <a:themeElements>
    <a:clrScheme name="Custom 3">
      <a:dk1>
        <a:srgbClr val="323232"/>
      </a:dk1>
      <a:lt1>
        <a:srgbClr val="FFFFFF"/>
      </a:lt1>
      <a:dk2>
        <a:srgbClr val="323232"/>
      </a:dk2>
      <a:lt2>
        <a:srgbClr val="FFFFFF"/>
      </a:lt2>
      <a:accent1>
        <a:srgbClr val="141824"/>
      </a:accent1>
      <a:accent2>
        <a:srgbClr val="0A8064"/>
      </a:accent2>
      <a:accent3>
        <a:srgbClr val="D2E8C0"/>
      </a:accent3>
      <a:accent4>
        <a:srgbClr val="141824"/>
      </a:accent4>
      <a:accent5>
        <a:srgbClr val="0A8064"/>
      </a:accent5>
      <a:accent6>
        <a:srgbClr val="D2E8C0"/>
      </a:accent6>
      <a:hlink>
        <a:srgbClr val="AC2723"/>
      </a:hlink>
      <a:folHlink>
        <a:srgbClr val="AC2723"/>
      </a:folHlink>
    </a:clrScheme>
    <a:fontScheme name="Perspective">
      <a:majorFont>
        <a:latin typeface="Century Gothic"/>
        <a:ea typeface="ＭＳ Ｐゴシック"/>
        <a:cs typeface="Arial"/>
      </a:majorFont>
      <a:minorFont>
        <a:latin typeface="Century Gothic"/>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rspective 1">
        <a:dk1>
          <a:srgbClr val="000000"/>
        </a:dk1>
        <a:lt1>
          <a:srgbClr val="FFFFFF"/>
        </a:lt1>
        <a:dk2>
          <a:srgbClr val="333333"/>
        </a:dk2>
        <a:lt2>
          <a:srgbClr val="BBC0AC"/>
        </a:lt2>
        <a:accent1>
          <a:srgbClr val="A2C816"/>
        </a:accent1>
        <a:accent2>
          <a:srgbClr val="E07602"/>
        </a:accent2>
        <a:accent3>
          <a:srgbClr val="FFFFFF"/>
        </a:accent3>
        <a:accent4>
          <a:srgbClr val="000000"/>
        </a:accent4>
        <a:accent5>
          <a:srgbClr val="CEE0AB"/>
        </a:accent5>
        <a:accent6>
          <a:srgbClr val="CB6A02"/>
        </a:accent6>
        <a:hlink>
          <a:srgbClr val="8DA440"/>
        </a:hlink>
        <a:folHlink>
          <a:srgbClr val="4C4F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4849</TotalTime>
  <Words>2883</Words>
  <Application>Microsoft Macintosh PowerPoint</Application>
  <PresentationFormat>On-screen Show (4:3)</PresentationFormat>
  <Paragraphs>399</Paragraphs>
  <Slides>68</Slides>
  <Notes>38</Notes>
  <HiddenSlides>1</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Median</vt:lpstr>
      <vt:lpstr>Perspective</vt:lpstr>
      <vt:lpstr>Online Course Design Some thoughts as you begin to develop massive online courses</vt:lpstr>
      <vt:lpstr>Outline</vt:lpstr>
      <vt:lpstr>Introduction</vt:lpstr>
      <vt:lpstr>About Me</vt:lpstr>
      <vt:lpstr>Disclaimers</vt:lpstr>
      <vt:lpstr>Confluence of Events</vt:lpstr>
      <vt:lpstr>Confluence of Events</vt:lpstr>
      <vt:lpstr>Confluence of Events (cont.)</vt:lpstr>
      <vt:lpstr>PowerPoint Presentation</vt:lpstr>
      <vt:lpstr>What I find unique about MOOCs</vt:lpstr>
      <vt:lpstr>Are you asking the right questions?</vt:lpstr>
      <vt:lpstr> Ask yourselves 3 simple questions…</vt:lpstr>
      <vt:lpstr>① Are you “designing” your online courses?</vt:lpstr>
      <vt:lpstr>Exploring the Guide</vt:lpstr>
      <vt:lpstr>Setting the Stage</vt:lpstr>
      <vt:lpstr>Online Course Design</vt:lpstr>
      <vt:lpstr>Online Course Design Guide Organization</vt:lpstr>
      <vt:lpstr>Part 1: Pre-Design</vt:lpstr>
      <vt:lpstr>Part 1: Pre-Design</vt:lpstr>
      <vt:lpstr>Pre-Design Questions (1)</vt:lpstr>
      <vt:lpstr>Pre-Design Questions (2)</vt:lpstr>
      <vt:lpstr>Pre-Design Questions (3)</vt:lpstr>
      <vt:lpstr>Pre-Design Questions (4)</vt:lpstr>
      <vt:lpstr>Going Behind The Curtain</vt:lpstr>
      <vt:lpstr>Best Practices for Teaching and Learning</vt:lpstr>
      <vt:lpstr>Background on the Course</vt:lpstr>
      <vt:lpstr>Background on the Course (cont.)</vt:lpstr>
      <vt:lpstr>Question: Who are my learners?</vt:lpstr>
      <vt:lpstr>Question: What do my learners currently know?</vt:lpstr>
      <vt:lpstr>Question: What do my learners need to know before starting the course?</vt:lpstr>
      <vt:lpstr>Question: Who are the subject matter experts?</vt:lpstr>
      <vt:lpstr>Question: Do you have existing material that can be used in the course?</vt:lpstr>
      <vt:lpstr>Question: What other content is available that supports meeting learning outcomes?</vt:lpstr>
      <vt:lpstr>Question: What content must be revised or created from scratch?</vt:lpstr>
      <vt:lpstr>Part 2: Design and Development</vt:lpstr>
      <vt:lpstr>Part 2: Design and Development</vt:lpstr>
      <vt:lpstr>Objectives and Outcomes</vt:lpstr>
      <vt:lpstr>Designing a Blueprint</vt:lpstr>
      <vt:lpstr>Content Patterns: Organizing &amp; Sequencing (1)</vt:lpstr>
      <vt:lpstr>Content Patterns: Organizing &amp; Sequencing (2)</vt:lpstr>
      <vt:lpstr>Creating Content Relationships</vt:lpstr>
      <vt:lpstr>Lesson Development with Media (1)</vt:lpstr>
      <vt:lpstr>Lesson Development with Media (2)</vt:lpstr>
      <vt:lpstr>Best Practices Course: Media Example</vt:lpstr>
      <vt:lpstr>Best Practices Course: Media Example</vt:lpstr>
      <vt:lpstr>Content Licensing</vt:lpstr>
      <vt:lpstr>Designing Community</vt:lpstr>
      <vt:lpstr>Designing Assessments</vt:lpstr>
      <vt:lpstr>Checklist (1)</vt:lpstr>
      <vt:lpstr>Checklist (2)</vt:lpstr>
      <vt:lpstr>Part 3: Facilitation</vt:lpstr>
      <vt:lpstr>Part 3: Facilitation</vt:lpstr>
      <vt:lpstr>Instructor Presence</vt:lpstr>
      <vt:lpstr>Learner Feedback</vt:lpstr>
      <vt:lpstr>Time Management</vt:lpstr>
      <vt:lpstr>Part 4: Evaluation</vt:lpstr>
      <vt:lpstr>Digital Learning Toolkit</vt:lpstr>
      <vt:lpstr>Exploring the Guide</vt:lpstr>
      <vt:lpstr>② Are you developing and managing content and curricular materials for re-use?</vt:lpstr>
      <vt:lpstr>Managing Content for Re-Use</vt:lpstr>
      <vt:lpstr>③ Are you developing content to be modular and tied to learning objectives/concepts?</vt:lpstr>
      <vt:lpstr>Modularity &amp; Learning Objectives</vt:lpstr>
      <vt:lpstr>③+ Are you prepared to think different? Are you really thinking about the learning experience?  This is the big opportunity!</vt:lpstr>
      <vt:lpstr>Think different!</vt:lpstr>
      <vt:lpstr>③+ Are you developing formative assessments that are validated and tied to learning objectives/ concepts?</vt:lpstr>
      <vt:lpstr>Formative Assessments</vt:lpstr>
      <vt:lpstr>   There are probably lots more “simple” questions to ask yourselves…</vt:lpstr>
      <vt:lpstr>Contact 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Course Design</dc:title>
  <dc:subject/>
  <dc:creator>Brandon Muramatsu</dc:creator>
  <cp:keywords/>
  <dc:description>This work is licensed under a Creative Commons Attribution 3.0 United States License.</dc:description>
  <cp:lastModifiedBy>Brandon Muramatsu</cp:lastModifiedBy>
  <cp:revision>211</cp:revision>
  <cp:lastPrinted>2013-10-03T01:26:14Z</cp:lastPrinted>
  <dcterms:created xsi:type="dcterms:W3CDTF">2011-09-01T22:51:52Z</dcterms:created>
  <dcterms:modified xsi:type="dcterms:W3CDTF">2013-10-03T01:29:22Z</dcterms:modified>
  <cp:category/>
</cp:coreProperties>
</file>