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71"/>
  </p:notesMasterIdLst>
  <p:handoutMasterIdLst>
    <p:handoutMasterId r:id="rId72"/>
  </p:handoutMasterIdLst>
  <p:sldIdLst>
    <p:sldId id="256" r:id="rId2"/>
    <p:sldId id="273" r:id="rId3"/>
    <p:sldId id="275" r:id="rId4"/>
    <p:sldId id="286" r:id="rId5"/>
    <p:sldId id="288" r:id="rId6"/>
    <p:sldId id="289" r:id="rId7"/>
    <p:sldId id="290" r:id="rId8"/>
    <p:sldId id="345" r:id="rId9"/>
    <p:sldId id="348" r:id="rId10"/>
    <p:sldId id="343" r:id="rId11"/>
    <p:sldId id="283" r:id="rId12"/>
    <p:sldId id="284" r:id="rId13"/>
    <p:sldId id="312" r:id="rId14"/>
    <p:sldId id="276" r:id="rId15"/>
    <p:sldId id="291" r:id="rId16"/>
    <p:sldId id="277" r:id="rId17"/>
    <p:sldId id="278" r:id="rId18"/>
    <p:sldId id="279" r:id="rId19"/>
    <p:sldId id="280" r:id="rId20"/>
    <p:sldId id="281" r:id="rId21"/>
    <p:sldId id="266" r:id="rId22"/>
    <p:sldId id="262" r:id="rId23"/>
    <p:sldId id="257" r:id="rId24"/>
    <p:sldId id="261" r:id="rId25"/>
    <p:sldId id="267" r:id="rId26"/>
    <p:sldId id="263" r:id="rId27"/>
    <p:sldId id="264" r:id="rId28"/>
    <p:sldId id="269" r:id="rId29"/>
    <p:sldId id="271" r:id="rId30"/>
    <p:sldId id="272" r:id="rId31"/>
    <p:sldId id="282" r:id="rId32"/>
    <p:sldId id="258" r:id="rId33"/>
    <p:sldId id="292" r:id="rId34"/>
    <p:sldId id="294" r:id="rId35"/>
    <p:sldId id="295" r:id="rId36"/>
    <p:sldId id="349" r:id="rId37"/>
    <p:sldId id="350" r:id="rId38"/>
    <p:sldId id="347" r:id="rId39"/>
    <p:sldId id="308" r:id="rId40"/>
    <p:sldId id="309" r:id="rId41"/>
    <p:sldId id="315" r:id="rId42"/>
    <p:sldId id="323" r:id="rId43"/>
    <p:sldId id="324" r:id="rId44"/>
    <p:sldId id="327" r:id="rId45"/>
    <p:sldId id="325" r:id="rId46"/>
    <p:sldId id="326" r:id="rId47"/>
    <p:sldId id="329" r:id="rId48"/>
    <p:sldId id="330" r:id="rId49"/>
    <p:sldId id="331" r:id="rId50"/>
    <p:sldId id="332" r:id="rId51"/>
    <p:sldId id="338" r:id="rId52"/>
    <p:sldId id="339" r:id="rId53"/>
    <p:sldId id="333" r:id="rId54"/>
    <p:sldId id="334" r:id="rId55"/>
    <p:sldId id="335" r:id="rId56"/>
    <p:sldId id="336" r:id="rId57"/>
    <p:sldId id="337" r:id="rId58"/>
    <p:sldId id="322" r:id="rId59"/>
    <p:sldId id="297" r:id="rId60"/>
    <p:sldId id="298" r:id="rId61"/>
    <p:sldId id="300" r:id="rId62"/>
    <p:sldId id="301" r:id="rId63"/>
    <p:sldId id="302" r:id="rId64"/>
    <p:sldId id="313" r:id="rId65"/>
    <p:sldId id="305" r:id="rId66"/>
    <p:sldId id="303" r:id="rId67"/>
    <p:sldId id="306" r:id="rId68"/>
    <p:sldId id="346" r:id="rId69"/>
    <p:sldId id="344" r:id="rId7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scaleToFitPaper="1"/>
  <p:clrMru>
    <a:srgbClr val="000000"/>
    <a:srgbClr val="141824"/>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624" y="-9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0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notesMaster" Target="notesMasters/notesMaster1.xml"/><Relationship Id="rId72" Type="http://schemas.openxmlformats.org/officeDocument/2006/relationships/handoutMaster" Target="handoutMasters/handoutMaster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printerSettings" Target="printerSettings/printerSettings1.bin"/><Relationship Id="rId74" Type="http://schemas.openxmlformats.org/officeDocument/2006/relationships/presProps" Target="presProps.xml"/><Relationship Id="rId75" Type="http://schemas.openxmlformats.org/officeDocument/2006/relationships/viewProps" Target="viewProps.xml"/><Relationship Id="rId76" Type="http://schemas.openxmlformats.org/officeDocument/2006/relationships/theme" Target="theme/theme1.xml"/><Relationship Id="rId77"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15DD4A42-B714-6940-A43B-45D6CBA2B1B2}" type="datetime1">
              <a:rPr lang="en-US"/>
              <a:pPr>
                <a:defRPr/>
              </a:pPr>
              <a:t>10/29/13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F10E6680-30A7-9C47-9668-C475EA03B89A}" type="slidenum">
              <a:rPr lang="en-US"/>
              <a:pPr>
                <a:defRPr/>
              </a:pPr>
              <a:t>‹#›</a:t>
            </a:fld>
            <a:endParaRPr lang="en-US"/>
          </a:p>
        </p:txBody>
      </p:sp>
    </p:spTree>
    <p:extLst>
      <p:ext uri="{BB962C8B-B14F-4D97-AF65-F5344CB8AC3E}">
        <p14:creationId xmlns:p14="http://schemas.microsoft.com/office/powerpoint/2010/main" val="3651440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Arial" charset="0"/>
                <a:cs typeface="Arial" charset="0"/>
              </a:defRPr>
            </a:lvl1pPr>
          </a:lstStyle>
          <a:p>
            <a:pPr>
              <a:defRPr/>
            </a:pP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Arial" charset="0"/>
                <a:cs typeface="Arial"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Arial" charset="0"/>
                <a:cs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185E11F-3653-6546-A869-2357328390B0}" type="slidenum">
              <a:rPr lang="en-US"/>
              <a:pPr>
                <a:defRPr/>
              </a:pPr>
              <a:t>‹#›</a:t>
            </a:fld>
            <a:endParaRPr lang="en-US"/>
          </a:p>
        </p:txBody>
      </p:sp>
    </p:spTree>
    <p:extLst>
      <p:ext uri="{BB962C8B-B14F-4D97-AF65-F5344CB8AC3E}">
        <p14:creationId xmlns:p14="http://schemas.microsoft.com/office/powerpoint/2010/main" val="28720912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noTextEdit="1"/>
          </p:cNvSpPr>
          <p:nvPr>
            <p:ph type="sldImg"/>
          </p:nvPr>
        </p:nvSpPr>
        <p:spPr>
          <a:ln/>
        </p:spPr>
      </p:sp>
      <p:sp>
        <p:nvSpPr>
          <p:cNvPr id="1024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solidFill>
                  <a:srgbClr val="000000"/>
                </a:solidFill>
              </a:rPr>
              <a:t>Cite as: Muramatsu, B. (2013, September). Online course design guide workshop: Exploring the guide. Workshop presented to the EDC Pre-STEP Program. Lahore: Pakistan. </a:t>
            </a:r>
          </a:p>
          <a:p>
            <a:endParaRPr lang="en-US">
              <a:solidFill>
                <a:srgbClr val="000000"/>
              </a:solidFill>
            </a:endParaRPr>
          </a:p>
          <a:p>
            <a:r>
              <a:rPr lang="en-US">
                <a:solidFill>
                  <a:srgbClr val="000000"/>
                </a:solidFill>
              </a:rPr>
              <a:t>Unless otherwise specified this work is licensed under a Creative Commons Attribution 3.0 License.</a:t>
            </a:r>
          </a:p>
        </p:txBody>
      </p:sp>
      <p:sp>
        <p:nvSpPr>
          <p:cNvPr id="1024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A01BE32-15BC-7E4B-ACC8-3251F15774B4}" type="slidenum">
              <a:rPr lang="en-US" sz="1200">
                <a:cs typeface="Arial" charset="0"/>
              </a:rPr>
              <a:pPr eaLnBrk="1" hangingPunct="1"/>
              <a:t>1</a:t>
            </a:fld>
            <a:endParaRPr lang="en-US" sz="120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a:ln/>
        </p:spPr>
      </p:sp>
      <p:sp>
        <p:nvSpPr>
          <p:cNvPr id="3277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3277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8532771-45C4-744F-8CF1-DEE91A397F81}" type="slidenum">
              <a:rPr lang="en-US" sz="1200">
                <a:cs typeface="Arial" charset="0"/>
              </a:rPr>
              <a:pPr eaLnBrk="1" hangingPunct="1"/>
              <a:t>14</a:t>
            </a:fld>
            <a:endParaRPr lang="en-US" sz="120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3789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E327ED1-EBA0-1642-8871-055860CDE7EB}" type="slidenum">
              <a:rPr lang="en-US" sz="1200">
                <a:cs typeface="Arial" charset="0"/>
              </a:rPr>
              <a:pPr eaLnBrk="1" hangingPunct="1"/>
              <a:t>16</a:t>
            </a:fld>
            <a:endParaRPr lang="en-US" sz="120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a:ln/>
        </p:spPr>
      </p:sp>
      <p:sp>
        <p:nvSpPr>
          <p:cNvPr id="3993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3993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6CB408B-F03C-CF4C-8620-A7ED91CCB33D}" type="slidenum">
              <a:rPr lang="en-US" sz="1200">
                <a:cs typeface="Arial" charset="0"/>
              </a:rPr>
              <a:pPr eaLnBrk="1" hangingPunct="1"/>
              <a:t>17</a:t>
            </a:fld>
            <a:endParaRPr lang="en-US" sz="120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a:ln/>
        </p:spPr>
      </p:sp>
      <p:sp>
        <p:nvSpPr>
          <p:cNvPr id="419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419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D4C4DCC-C3B1-0842-81AD-232D13F4BD85}" type="slidenum">
              <a:rPr lang="en-US" sz="1200">
                <a:cs typeface="Arial" charset="0"/>
              </a:rPr>
              <a:pPr eaLnBrk="1" hangingPunct="1"/>
              <a:t>18</a:t>
            </a:fld>
            <a:endParaRPr lang="en-US" sz="120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a:ln/>
        </p:spPr>
      </p:sp>
      <p:sp>
        <p:nvSpPr>
          <p:cNvPr id="440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440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05C24F3-3026-2E4F-9BE1-021059C4FB22}" type="slidenum">
              <a:rPr lang="en-US" sz="1200">
                <a:cs typeface="Arial" charset="0"/>
              </a:rPr>
              <a:pPr eaLnBrk="1" hangingPunct="1"/>
              <a:t>19</a:t>
            </a:fld>
            <a:endParaRPr lang="en-US" sz="120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a:ln/>
        </p:spPr>
      </p:sp>
      <p:sp>
        <p:nvSpPr>
          <p:cNvPr id="460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4608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B9A20CA-9DC2-B24D-ADB9-719E037D24AE}" type="slidenum">
              <a:rPr lang="en-US" sz="1200">
                <a:cs typeface="Arial" charset="0"/>
              </a:rPr>
              <a:pPr eaLnBrk="1" hangingPunct="1"/>
              <a:t>20</a:t>
            </a:fld>
            <a:endParaRPr lang="en-US" sz="120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a:ln/>
        </p:spPr>
      </p:sp>
      <p:sp>
        <p:nvSpPr>
          <p:cNvPr id="624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624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94EA431-1EDB-A94C-B8D6-8744FB3E7E05}" type="slidenum">
              <a:rPr lang="en-US" sz="1200">
                <a:cs typeface="Arial" charset="0"/>
              </a:rPr>
              <a:pPr eaLnBrk="1" hangingPunct="1"/>
              <a:t>34</a:t>
            </a:fld>
            <a:endParaRPr lang="en-US" sz="120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noTextEdit="1"/>
          </p:cNvSpPr>
          <p:nvPr>
            <p:ph type="sldImg"/>
          </p:nvPr>
        </p:nvSpPr>
        <p:spPr>
          <a:ln/>
        </p:spPr>
      </p:sp>
      <p:sp>
        <p:nvSpPr>
          <p:cNvPr id="6451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6451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F0E7D03-723E-6942-801D-45EEC0467A54}" type="slidenum">
              <a:rPr lang="en-US" sz="1200">
                <a:cs typeface="Arial" charset="0"/>
              </a:rPr>
              <a:pPr eaLnBrk="1" hangingPunct="1"/>
              <a:t>35</a:t>
            </a:fld>
            <a:endParaRPr lang="en-US" sz="120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a:ln/>
        </p:spPr>
      </p:sp>
      <p:sp>
        <p:nvSpPr>
          <p:cNvPr id="665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6656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AEE6614-8055-EF48-B79F-8A837D20EB21}" type="slidenum">
              <a:rPr lang="en-US" sz="1200">
                <a:cs typeface="Arial" charset="0"/>
              </a:rPr>
              <a:pPr eaLnBrk="1" hangingPunct="1"/>
              <a:t>36</a:t>
            </a:fld>
            <a:endParaRPr lang="en-US" sz="120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noTextEdit="1"/>
          </p:cNvSpPr>
          <p:nvPr>
            <p:ph type="sldImg"/>
          </p:nvPr>
        </p:nvSpPr>
        <p:spPr>
          <a:ln/>
        </p:spPr>
      </p:sp>
      <p:sp>
        <p:nvSpPr>
          <p:cNvPr id="706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7065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EB9A0D8-F1D7-E441-A95A-7C6684DD8890}" type="slidenum">
              <a:rPr lang="en-US" sz="1200">
                <a:cs typeface="Arial" charset="0"/>
              </a:rPr>
              <a:pPr eaLnBrk="1" hangingPunct="1"/>
              <a:t>39</a:t>
            </a:fld>
            <a:endParaRPr lang="en-US" sz="120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a:ln/>
        </p:spPr>
      </p:sp>
      <p:sp>
        <p:nvSpPr>
          <p:cNvPr id="1229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229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A197037-E25C-B447-8B82-01F41ACD66CE}" type="slidenum">
              <a:rPr lang="en-US" sz="1200">
                <a:cs typeface="Arial" charset="0"/>
              </a:rPr>
              <a:pPr eaLnBrk="1" hangingPunct="1"/>
              <a:t>2</a:t>
            </a:fld>
            <a:endParaRPr lang="en-US" sz="120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noTextEdit="1"/>
          </p:cNvSpPr>
          <p:nvPr>
            <p:ph type="sldImg"/>
          </p:nvPr>
        </p:nvSpPr>
        <p:spPr>
          <a:ln/>
        </p:spPr>
      </p:sp>
      <p:sp>
        <p:nvSpPr>
          <p:cNvPr id="7270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7270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ACA4CD4-C2BD-0242-8BE3-5A45F8E55C9F}" type="slidenum">
              <a:rPr lang="en-US" sz="1200">
                <a:cs typeface="Arial" charset="0"/>
              </a:rPr>
              <a:pPr eaLnBrk="1" hangingPunct="1"/>
              <a:t>40</a:t>
            </a:fld>
            <a:endParaRPr lang="en-US" sz="120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noTextEdit="1"/>
          </p:cNvSpPr>
          <p:nvPr>
            <p:ph type="sldImg"/>
          </p:nvPr>
        </p:nvSpPr>
        <p:spPr>
          <a:ln/>
        </p:spPr>
      </p:sp>
      <p:sp>
        <p:nvSpPr>
          <p:cNvPr id="7475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7475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C96541C-AC0E-394A-91DA-ED4ADE4695AB}" type="slidenum">
              <a:rPr lang="en-US" sz="1200">
                <a:cs typeface="Arial" charset="0"/>
              </a:rPr>
              <a:pPr eaLnBrk="1" hangingPunct="1"/>
              <a:t>41</a:t>
            </a:fld>
            <a:endParaRPr lang="en-US" sz="120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ln/>
        </p:spPr>
      </p:sp>
      <p:sp>
        <p:nvSpPr>
          <p:cNvPr id="8499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8499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CB02E4D-6BF5-5E4E-8B1F-555E73E5E8AE}" type="slidenum">
              <a:rPr lang="en-US" sz="1200">
                <a:cs typeface="Arial" charset="0"/>
              </a:rPr>
              <a:pPr eaLnBrk="1" hangingPunct="1"/>
              <a:t>42</a:t>
            </a:fld>
            <a:endParaRPr lang="en-US" sz="120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noTextEdit="1"/>
          </p:cNvSpPr>
          <p:nvPr>
            <p:ph type="sldImg"/>
          </p:nvPr>
        </p:nvSpPr>
        <p:spPr>
          <a:ln/>
        </p:spPr>
      </p:sp>
      <p:sp>
        <p:nvSpPr>
          <p:cNvPr id="8704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8704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1001A0E-0C13-D547-B1EF-83E6F2FC1EF0}" type="slidenum">
              <a:rPr lang="en-US" sz="1200">
                <a:cs typeface="Arial" charset="0"/>
              </a:rPr>
              <a:pPr eaLnBrk="1" hangingPunct="1"/>
              <a:t>43</a:t>
            </a:fld>
            <a:endParaRPr lang="en-US" sz="120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a:ln/>
        </p:spPr>
      </p:sp>
      <p:sp>
        <p:nvSpPr>
          <p:cNvPr id="8909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8909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DBBAB13-C4E1-0145-8417-A18A6E9A5F01}" type="slidenum">
              <a:rPr lang="en-US" sz="1200">
                <a:cs typeface="Arial" charset="0"/>
              </a:rPr>
              <a:pPr eaLnBrk="1" hangingPunct="1"/>
              <a:t>44</a:t>
            </a:fld>
            <a:endParaRPr lang="en-US" sz="120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noTextEdit="1"/>
          </p:cNvSpPr>
          <p:nvPr>
            <p:ph type="sldImg"/>
          </p:nvPr>
        </p:nvSpPr>
        <p:spPr>
          <a:ln/>
        </p:spPr>
      </p:sp>
      <p:sp>
        <p:nvSpPr>
          <p:cNvPr id="9113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113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2818D2D-620D-1343-A92A-F09469C98615}" type="slidenum">
              <a:rPr lang="en-US" sz="1200">
                <a:cs typeface="Arial" charset="0"/>
              </a:rPr>
              <a:pPr eaLnBrk="1" hangingPunct="1"/>
              <a:t>45</a:t>
            </a:fld>
            <a:endParaRPr lang="en-US" sz="120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noTextEdit="1"/>
          </p:cNvSpPr>
          <p:nvPr>
            <p:ph type="sldImg"/>
          </p:nvPr>
        </p:nvSpPr>
        <p:spPr>
          <a:ln/>
        </p:spPr>
      </p:sp>
      <p:sp>
        <p:nvSpPr>
          <p:cNvPr id="931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31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7A57901-ECFC-C64B-9F59-4EA34C1A2BD9}" type="slidenum">
              <a:rPr lang="en-US" sz="1200">
                <a:cs typeface="Arial" charset="0"/>
              </a:rPr>
              <a:pPr eaLnBrk="1" hangingPunct="1"/>
              <a:t>46</a:t>
            </a:fld>
            <a:endParaRPr lang="en-US" sz="120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Image Placeholder 1"/>
          <p:cNvSpPr>
            <a:spLocks noGrp="1" noRot="1" noChangeAspect="1" noTextEdit="1"/>
          </p:cNvSpPr>
          <p:nvPr>
            <p:ph type="sldImg"/>
          </p:nvPr>
        </p:nvSpPr>
        <p:spPr>
          <a:ln/>
        </p:spPr>
      </p:sp>
      <p:sp>
        <p:nvSpPr>
          <p:cNvPr id="952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52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F7917D8-E19B-DF47-B7CB-CE27C7D82BFB}" type="slidenum">
              <a:rPr lang="en-US" sz="1200">
                <a:cs typeface="Arial" charset="0"/>
              </a:rPr>
              <a:pPr eaLnBrk="1" hangingPunct="1"/>
              <a:t>47</a:t>
            </a:fld>
            <a:endParaRPr lang="en-US" sz="120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Image Placeholder 1"/>
          <p:cNvSpPr>
            <a:spLocks noGrp="1" noRot="1" noChangeAspect="1" noTextEdit="1"/>
          </p:cNvSpPr>
          <p:nvPr>
            <p:ph type="sldImg"/>
          </p:nvPr>
        </p:nvSpPr>
        <p:spPr>
          <a:ln/>
        </p:spPr>
      </p:sp>
      <p:sp>
        <p:nvSpPr>
          <p:cNvPr id="972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728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BEA216B-D3EB-9D43-852F-943FF0CEDC8A}" type="slidenum">
              <a:rPr lang="en-US" sz="1200">
                <a:cs typeface="Arial" charset="0"/>
              </a:rPr>
              <a:pPr eaLnBrk="1" hangingPunct="1"/>
              <a:t>48</a:t>
            </a:fld>
            <a:endParaRPr lang="en-US" sz="120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p:cNvSpPr>
            <a:spLocks noGrp="1" noRot="1" noChangeAspect="1" noTextEdit="1"/>
          </p:cNvSpPr>
          <p:nvPr>
            <p:ph type="sldImg"/>
          </p:nvPr>
        </p:nvSpPr>
        <p:spPr>
          <a:ln/>
        </p:spPr>
      </p:sp>
      <p:sp>
        <p:nvSpPr>
          <p:cNvPr id="993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93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818149C-FD1C-1149-AC80-DF7B44F01369}" type="slidenum">
              <a:rPr lang="en-US" sz="1200">
                <a:cs typeface="Arial" charset="0"/>
              </a:rPr>
              <a:pPr eaLnBrk="1" hangingPunct="1"/>
              <a:t>49</a:t>
            </a:fld>
            <a:endParaRPr lang="en-US" sz="120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a:ln/>
        </p:spPr>
      </p:sp>
      <p:sp>
        <p:nvSpPr>
          <p:cNvPr id="1433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433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01D8A02-65CC-DD49-A583-EAF2C557AC8D}" type="slidenum">
              <a:rPr lang="en-US" sz="1200">
                <a:cs typeface="Arial" charset="0"/>
              </a:rPr>
              <a:pPr eaLnBrk="1" hangingPunct="1"/>
              <a:t>3</a:t>
            </a:fld>
            <a:endParaRPr lang="en-US" sz="120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noTextEdit="1"/>
          </p:cNvSpPr>
          <p:nvPr>
            <p:ph type="sldImg"/>
          </p:nvPr>
        </p:nvSpPr>
        <p:spPr>
          <a:ln/>
        </p:spPr>
      </p:sp>
      <p:sp>
        <p:nvSpPr>
          <p:cNvPr id="1013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Watch </a:t>
            </a:r>
            <a:r>
              <a:rPr lang="en-US" dirty="0"/>
              <a:t>the lead in from Lourdes, show the </a:t>
            </a:r>
            <a:r>
              <a:rPr lang="en-US" dirty="0" err="1"/>
              <a:t>Whodunnit</a:t>
            </a:r>
            <a:r>
              <a:rPr lang="en-US" dirty="0"/>
              <a:t> video on YouTube</a:t>
            </a:r>
          </a:p>
        </p:txBody>
      </p:sp>
      <p:sp>
        <p:nvSpPr>
          <p:cNvPr id="10137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02D55F4-195E-494C-82E9-5CD42518C711}" type="slidenum">
              <a:rPr lang="en-US" sz="1200">
                <a:cs typeface="Arial" charset="0"/>
              </a:rPr>
              <a:pPr eaLnBrk="1" hangingPunct="1"/>
              <a:t>50</a:t>
            </a:fld>
            <a:endParaRPr lang="en-US" sz="1200">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noTextEdit="1"/>
          </p:cNvSpPr>
          <p:nvPr>
            <p:ph type="sldImg"/>
          </p:nvPr>
        </p:nvSpPr>
        <p:spPr>
          <a:ln/>
        </p:spPr>
      </p:sp>
      <p:sp>
        <p:nvSpPr>
          <p:cNvPr id="1034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Static </a:t>
            </a:r>
            <a:r>
              <a:rPr lang="en-US" dirty="0"/>
              <a:t>image from the research paper.</a:t>
            </a:r>
          </a:p>
        </p:txBody>
      </p:sp>
      <p:sp>
        <p:nvSpPr>
          <p:cNvPr id="10342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8894279-7C71-464D-A77C-341D4EDDEBEF}" type="slidenum">
              <a:rPr lang="en-US" sz="1200">
                <a:cs typeface="Arial" charset="0"/>
              </a:rPr>
              <a:pPr eaLnBrk="1" hangingPunct="1"/>
              <a:t>51</a:t>
            </a:fld>
            <a:endParaRPr lang="en-US" sz="1200">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lide Image Placeholder 1"/>
          <p:cNvSpPr>
            <a:spLocks noGrp="1" noRot="1" noChangeAspect="1" noTextEdit="1"/>
          </p:cNvSpPr>
          <p:nvPr>
            <p:ph type="sldImg"/>
          </p:nvPr>
        </p:nvSpPr>
        <p:spPr>
          <a:ln/>
        </p:spPr>
      </p:sp>
      <p:sp>
        <p:nvSpPr>
          <p:cNvPr id="1054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Recreated</a:t>
            </a:r>
            <a:r>
              <a:rPr lang="en-US" baseline="0" dirty="0" smtClean="0"/>
              <a:t> in </a:t>
            </a:r>
            <a:r>
              <a:rPr lang="en-US" dirty="0" smtClean="0"/>
              <a:t>Session </a:t>
            </a:r>
            <a:r>
              <a:rPr lang="en-US" dirty="0"/>
              <a:t>4 Video</a:t>
            </a:r>
          </a:p>
        </p:txBody>
      </p:sp>
      <p:sp>
        <p:nvSpPr>
          <p:cNvPr id="1054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F2565E4-8B1A-964C-99A2-CBD286C7912C}" type="slidenum">
              <a:rPr lang="en-US" sz="1200">
                <a:cs typeface="Arial" charset="0"/>
              </a:rPr>
              <a:pPr eaLnBrk="1" hangingPunct="1"/>
              <a:t>52</a:t>
            </a:fld>
            <a:endParaRPr lang="en-US" sz="1200">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Slide Image Placeholder 1"/>
          <p:cNvSpPr>
            <a:spLocks noGrp="1" noRot="1" noChangeAspect="1" noTextEdit="1"/>
          </p:cNvSpPr>
          <p:nvPr>
            <p:ph type="sldImg"/>
          </p:nvPr>
        </p:nvSpPr>
        <p:spPr>
          <a:ln/>
        </p:spPr>
      </p:sp>
      <p:sp>
        <p:nvSpPr>
          <p:cNvPr id="1075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075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854C3BD-DA9E-7146-AD47-8D3B180D038B}" type="slidenum">
              <a:rPr lang="en-US" sz="1200">
                <a:cs typeface="Arial" charset="0"/>
              </a:rPr>
              <a:pPr eaLnBrk="1" hangingPunct="1"/>
              <a:t>53</a:t>
            </a:fld>
            <a:endParaRPr lang="en-US" sz="1200">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Slide Image Placeholder 1"/>
          <p:cNvSpPr>
            <a:spLocks noGrp="1" noRot="1" noChangeAspect="1" noTextEdit="1"/>
          </p:cNvSpPr>
          <p:nvPr>
            <p:ph type="sldImg"/>
          </p:nvPr>
        </p:nvSpPr>
        <p:spPr>
          <a:ln/>
        </p:spPr>
      </p:sp>
      <p:sp>
        <p:nvSpPr>
          <p:cNvPr id="10957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0957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D0FECAC-BC5D-6E4C-8600-112A1BDAD102}" type="slidenum">
              <a:rPr lang="en-US" sz="1200">
                <a:cs typeface="Arial" charset="0"/>
              </a:rPr>
              <a:pPr eaLnBrk="1" hangingPunct="1"/>
              <a:t>54</a:t>
            </a:fld>
            <a:endParaRPr lang="en-US" sz="1200">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Image Placeholder 1"/>
          <p:cNvSpPr>
            <a:spLocks noGrp="1" noRot="1" noChangeAspect="1" noTextEdit="1"/>
          </p:cNvSpPr>
          <p:nvPr>
            <p:ph type="sldImg"/>
          </p:nvPr>
        </p:nvSpPr>
        <p:spPr>
          <a:ln/>
        </p:spPr>
      </p:sp>
      <p:sp>
        <p:nvSpPr>
          <p:cNvPr id="1116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1161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0A9D2E1-A82B-334B-BC30-6E0399DA6E35}" type="slidenum">
              <a:rPr lang="en-US" sz="1200">
                <a:cs typeface="Arial" charset="0"/>
              </a:rPr>
              <a:pPr eaLnBrk="1" hangingPunct="1"/>
              <a:t>55</a:t>
            </a:fld>
            <a:endParaRPr lang="en-US" sz="1200">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noTextEdit="1"/>
          </p:cNvSpPr>
          <p:nvPr>
            <p:ph type="sldImg"/>
          </p:nvPr>
        </p:nvSpPr>
        <p:spPr>
          <a:ln/>
        </p:spPr>
      </p:sp>
      <p:sp>
        <p:nvSpPr>
          <p:cNvPr id="1136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136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E0678CF-89F5-B243-ABE1-3816099E22DF}" type="slidenum">
              <a:rPr lang="en-US" sz="1200">
                <a:cs typeface="Arial" charset="0"/>
              </a:rPr>
              <a:pPr eaLnBrk="1" hangingPunct="1"/>
              <a:t>56</a:t>
            </a:fld>
            <a:endParaRPr lang="en-US" sz="1200">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Slide Image Placeholder 1"/>
          <p:cNvSpPr>
            <a:spLocks noGrp="1" noRot="1" noChangeAspect="1" noTextEdit="1"/>
          </p:cNvSpPr>
          <p:nvPr>
            <p:ph type="sldImg"/>
          </p:nvPr>
        </p:nvSpPr>
        <p:spPr>
          <a:ln/>
        </p:spPr>
      </p:sp>
      <p:sp>
        <p:nvSpPr>
          <p:cNvPr id="11571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1571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1E3AC23-DACF-804A-8771-7A629A65E5B8}" type="slidenum">
              <a:rPr lang="en-US" sz="1200">
                <a:cs typeface="Arial" charset="0"/>
              </a:rPr>
              <a:pPr eaLnBrk="1" hangingPunct="1"/>
              <a:t>57</a:t>
            </a:fld>
            <a:endParaRPr lang="en-US" sz="1200">
              <a:cs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noTextEdit="1"/>
          </p:cNvSpPr>
          <p:nvPr>
            <p:ph type="sldImg"/>
          </p:nvPr>
        </p:nvSpPr>
        <p:spPr>
          <a:ln/>
        </p:spPr>
      </p:sp>
      <p:sp>
        <p:nvSpPr>
          <p:cNvPr id="1177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1776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4262A4C-C241-F14D-8E52-851DB96BA9A7}" type="slidenum">
              <a:rPr lang="en-US" sz="1200">
                <a:cs typeface="Arial" charset="0"/>
              </a:rPr>
              <a:pPr eaLnBrk="1" hangingPunct="1"/>
              <a:t>58</a:t>
            </a:fld>
            <a:endParaRPr lang="en-US" sz="1200">
              <a:cs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Slide Image Placeholder 1"/>
          <p:cNvSpPr>
            <a:spLocks noGrp="1" noRot="1" noChangeAspect="1" noTextEdit="1"/>
          </p:cNvSpPr>
          <p:nvPr>
            <p:ph type="sldImg"/>
          </p:nvPr>
        </p:nvSpPr>
        <p:spPr>
          <a:ln/>
        </p:spPr>
      </p:sp>
      <p:sp>
        <p:nvSpPr>
          <p:cNvPr id="1198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1981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FD7DE55-1321-014A-BD24-3FCB4A05AB18}" type="slidenum">
              <a:rPr lang="en-US" sz="1200">
                <a:cs typeface="Arial" charset="0"/>
              </a:rPr>
              <a:pPr eaLnBrk="1" hangingPunct="1"/>
              <a:t>59</a:t>
            </a:fld>
            <a:endParaRPr lang="en-US" sz="120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741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E9A23E0-346D-3F41-A91C-951B86F3FDC1}" type="slidenum">
              <a:rPr lang="en-US" sz="1200">
                <a:cs typeface="Arial" charset="0"/>
              </a:rPr>
              <a:pPr eaLnBrk="1" hangingPunct="1"/>
              <a:t>5</a:t>
            </a:fld>
            <a:endParaRPr lang="en-US" sz="1200">
              <a:cs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Slide Image Placeholder 1"/>
          <p:cNvSpPr>
            <a:spLocks noGrp="1" noRot="1" noChangeAspect="1" noTextEdit="1"/>
          </p:cNvSpPr>
          <p:nvPr>
            <p:ph type="sldImg"/>
          </p:nvPr>
        </p:nvSpPr>
        <p:spPr>
          <a:ln/>
        </p:spPr>
      </p:sp>
      <p:sp>
        <p:nvSpPr>
          <p:cNvPr id="1218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2185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B7D1E73-2A3F-3A40-87DC-D9119462F940}" type="slidenum">
              <a:rPr lang="en-US" sz="1200">
                <a:cs typeface="Arial" charset="0"/>
              </a:rPr>
              <a:pPr eaLnBrk="1" hangingPunct="1"/>
              <a:t>60</a:t>
            </a:fld>
            <a:endParaRPr lang="en-US" sz="1200">
              <a:cs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Slide Image Placeholder 1"/>
          <p:cNvSpPr>
            <a:spLocks noGrp="1" noRot="1" noChangeAspect="1" noTextEdit="1"/>
          </p:cNvSpPr>
          <p:nvPr>
            <p:ph type="sldImg"/>
          </p:nvPr>
        </p:nvSpPr>
        <p:spPr>
          <a:ln/>
        </p:spPr>
      </p:sp>
      <p:sp>
        <p:nvSpPr>
          <p:cNvPr id="12390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2390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BCB7168-6F49-C148-B03C-71674A3298CE}" type="slidenum">
              <a:rPr lang="en-US" sz="1200">
                <a:cs typeface="Arial" charset="0"/>
              </a:rPr>
              <a:pPr eaLnBrk="1" hangingPunct="1"/>
              <a:t>61</a:t>
            </a:fld>
            <a:endParaRPr lang="en-US" sz="1200">
              <a:cs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Slide Image Placeholder 1"/>
          <p:cNvSpPr>
            <a:spLocks noGrp="1" noRot="1" noChangeAspect="1" noTextEdit="1"/>
          </p:cNvSpPr>
          <p:nvPr>
            <p:ph type="sldImg"/>
          </p:nvPr>
        </p:nvSpPr>
        <p:spPr>
          <a:ln/>
        </p:spPr>
      </p:sp>
      <p:sp>
        <p:nvSpPr>
          <p:cNvPr id="12595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2595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0F36D79-A7D5-B246-963E-EBD963700401}" type="slidenum">
              <a:rPr lang="en-US" sz="1200">
                <a:cs typeface="Arial" charset="0"/>
              </a:rPr>
              <a:pPr eaLnBrk="1" hangingPunct="1"/>
              <a:t>62</a:t>
            </a:fld>
            <a:endParaRPr lang="en-US" sz="1200">
              <a:cs typeface="Arial"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Slide Image Placeholder 1"/>
          <p:cNvSpPr>
            <a:spLocks noGrp="1" noRot="1" noChangeAspect="1" noTextEdit="1"/>
          </p:cNvSpPr>
          <p:nvPr>
            <p:ph type="sldImg"/>
          </p:nvPr>
        </p:nvSpPr>
        <p:spPr>
          <a:ln/>
        </p:spPr>
      </p:sp>
      <p:sp>
        <p:nvSpPr>
          <p:cNvPr id="12800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2800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AD3C5A6-7DFF-BA42-B225-996C71325ECA}" type="slidenum">
              <a:rPr lang="en-US" sz="1200">
                <a:cs typeface="Arial" charset="0"/>
              </a:rPr>
              <a:pPr eaLnBrk="1" hangingPunct="1"/>
              <a:t>63</a:t>
            </a:fld>
            <a:endParaRPr lang="en-US" sz="1200">
              <a:cs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Slide Image Placeholder 1"/>
          <p:cNvSpPr>
            <a:spLocks noGrp="1" noRot="1" noChangeAspect="1" noTextEdit="1"/>
          </p:cNvSpPr>
          <p:nvPr>
            <p:ph type="sldImg"/>
          </p:nvPr>
        </p:nvSpPr>
        <p:spPr>
          <a:ln/>
        </p:spPr>
      </p:sp>
      <p:sp>
        <p:nvSpPr>
          <p:cNvPr id="1310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310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097BA3B-F7BC-F64B-A7A0-5338C4F582F0}" type="slidenum">
              <a:rPr lang="en-US" sz="1200">
                <a:cs typeface="Arial" charset="0"/>
              </a:rPr>
              <a:pPr eaLnBrk="1" hangingPunct="1"/>
              <a:t>65</a:t>
            </a:fld>
            <a:endParaRPr lang="en-US" sz="1200">
              <a:cs typeface="Arial"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Slide Image Placeholder 1"/>
          <p:cNvSpPr>
            <a:spLocks noGrp="1" noRot="1" noChangeAspect="1" noTextEdit="1"/>
          </p:cNvSpPr>
          <p:nvPr>
            <p:ph type="sldImg"/>
          </p:nvPr>
        </p:nvSpPr>
        <p:spPr>
          <a:ln/>
        </p:spPr>
      </p:sp>
      <p:sp>
        <p:nvSpPr>
          <p:cNvPr id="1331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331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994470D-B9BB-6F4C-A38C-7FAA320663FC}" type="slidenum">
              <a:rPr lang="en-US" sz="1200">
                <a:cs typeface="Arial" charset="0"/>
              </a:rPr>
              <a:pPr eaLnBrk="1" hangingPunct="1"/>
              <a:t>66</a:t>
            </a:fld>
            <a:endParaRPr lang="en-US" sz="1200">
              <a:cs typeface="Arial"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Slide Image Placeholder 1"/>
          <p:cNvSpPr>
            <a:spLocks noGrp="1" noRot="1" noChangeAspect="1"/>
          </p:cNvSpPr>
          <p:nvPr>
            <p:ph type="sldImg"/>
          </p:nvPr>
        </p:nvSpPr>
        <p:spPr>
          <a:ln/>
        </p:spPr>
      </p:sp>
      <p:sp>
        <p:nvSpPr>
          <p:cNvPr id="1392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solidFill>
                  <a:srgbClr val="000000"/>
                </a:solidFill>
              </a:rPr>
              <a:t>Cite as: Muramatsu, B. (2013, September). Online course design guide workshop: Exploring the guide. Workshop presented to the EDC Pre-STEP Program. Lahore: Pakistan. </a:t>
            </a:r>
          </a:p>
          <a:p>
            <a:endParaRPr lang="en-US">
              <a:solidFill>
                <a:srgbClr val="000000"/>
              </a:solidFill>
            </a:endParaRPr>
          </a:p>
          <a:p>
            <a:r>
              <a:rPr lang="en-US">
                <a:solidFill>
                  <a:srgbClr val="000000"/>
                </a:solidFill>
              </a:rPr>
              <a:t>Unless otherwise specified this work is licensed under a Creative Commons Attribution 3.0 License.</a:t>
            </a:r>
          </a:p>
        </p:txBody>
      </p:sp>
      <p:sp>
        <p:nvSpPr>
          <p:cNvPr id="1392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E399584-8D2A-9242-B326-F6B3C571E906}" type="slidenum">
              <a:rPr lang="en-US" sz="1200"/>
              <a:pPr eaLnBrk="1" hangingPunct="1"/>
              <a:t>69</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945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A269207-DC7D-9A49-ABE7-772A514CC7EB}" type="slidenum">
              <a:rPr lang="en-US" sz="1200">
                <a:cs typeface="Arial" charset="0"/>
              </a:rPr>
              <a:pPr eaLnBrk="1" hangingPunct="1"/>
              <a:t>6</a:t>
            </a:fld>
            <a:endParaRPr lang="en-US" sz="120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a:ln/>
        </p:spPr>
      </p:sp>
      <p:sp>
        <p:nvSpPr>
          <p:cNvPr id="2150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150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9ED4C33-CF5A-E34A-8E9D-2B37C6BE9679}" type="slidenum">
              <a:rPr lang="en-US" sz="1200">
                <a:cs typeface="Arial" charset="0"/>
              </a:rPr>
              <a:pPr eaLnBrk="1" hangingPunct="1"/>
              <a:t>7</a:t>
            </a:fld>
            <a:endParaRPr lang="en-US" sz="120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a:ln/>
        </p:spPr>
      </p:sp>
      <p:sp>
        <p:nvSpPr>
          <p:cNvPr id="266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662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11DC39E-D4E5-1040-BD86-6A573B3C5DF1}" type="slidenum">
              <a:rPr lang="en-US" sz="1200">
                <a:cs typeface="Arial" charset="0"/>
              </a:rPr>
              <a:pPr eaLnBrk="1" hangingPunct="1"/>
              <a:t>11</a:t>
            </a:fld>
            <a:endParaRPr lang="en-US" sz="120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86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23697B8-24C3-7844-A635-EF01B8B9351E}" type="slidenum">
              <a:rPr lang="en-US" sz="1200">
                <a:cs typeface="Arial" charset="0"/>
              </a:rPr>
              <a:pPr eaLnBrk="1" hangingPunct="1"/>
              <a:t>12</a:t>
            </a:fld>
            <a:endParaRPr lang="en-US" sz="120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307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79E69D2-D2D6-0045-A264-CB3CD3ADB05D}" type="slidenum">
              <a:rPr lang="en-US" sz="1200">
                <a:cs typeface="Arial" charset="0"/>
              </a:rPr>
              <a:pPr eaLnBrk="1" hangingPunct="1"/>
              <a:t>13</a:t>
            </a:fld>
            <a:endParaRPr lang="en-US" sz="120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100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9" name="Title Placeholder 1"/>
          <p:cNvSpPr>
            <a:spLocks noGrp="1"/>
          </p:cNvSpPr>
          <p:nvPr>
            <p:ph type="title"/>
          </p:nvPr>
        </p:nvSpPr>
        <p:spPr bwMode="auto">
          <a:xfrm>
            <a:off x="0" y="2514600"/>
            <a:ext cx="9144000" cy="914400"/>
          </a:xfrm>
          <a:prstGeom prst="rect">
            <a:avLst/>
          </a:prstGeom>
          <a:solidFill>
            <a:srgbClr val="141824"/>
          </a:solidFill>
          <a:ln w="9525">
            <a:noFill/>
            <a:miter lim="800000"/>
            <a:headEnd/>
            <a:tailEnd/>
          </a:ln>
        </p:spPr>
        <p:txBody>
          <a:bodyPr lIns="457200"/>
          <a:lstStyle>
            <a:lvl1pPr algn="ctr">
              <a:defRPr/>
            </a:lvl1pPr>
          </a:lstStyle>
          <a:p>
            <a:pPr lvl="0"/>
            <a:r>
              <a:rPr lang="en-US" dirty="0"/>
              <a:t>Click to edit Master title style</a:t>
            </a:r>
          </a:p>
        </p:txBody>
      </p:sp>
      <p:sp>
        <p:nvSpPr>
          <p:cNvPr id="4" name="Slide Number Placeholder 5"/>
          <p:cNvSpPr>
            <a:spLocks noGrp="1"/>
          </p:cNvSpPr>
          <p:nvPr>
            <p:ph type="sldNum" sz="quarter" idx="10"/>
          </p:nvPr>
        </p:nvSpPr>
        <p:spPr/>
        <p:txBody>
          <a:bodyPr/>
          <a:lstStyle>
            <a:lvl1pPr>
              <a:defRPr/>
            </a:lvl1pPr>
          </a:lstStyle>
          <a:p>
            <a:pPr>
              <a:defRPr/>
            </a:pPr>
            <a:fld id="{FE8A4B6E-2263-E04F-B58B-C197B1E3A242}" type="slidenum">
              <a:rPr lang="en-US"/>
              <a:pPr>
                <a:defRPr/>
              </a:pPr>
              <a:t>‹#›</a:t>
            </a:fld>
            <a:endParaRPr lang="en-US"/>
          </a:p>
        </p:txBody>
      </p:sp>
    </p:spTree>
    <p:extLst>
      <p:ext uri="{BB962C8B-B14F-4D97-AF65-F5344CB8AC3E}">
        <p14:creationId xmlns:p14="http://schemas.microsoft.com/office/powerpoint/2010/main" val="4248772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Click to edit Master title style</a:t>
            </a:r>
            <a:endParaRPr lang="en-US" dirty="0"/>
          </a:p>
        </p:txBody>
      </p:sp>
      <p:sp>
        <p:nvSpPr>
          <p:cNvPr id="3" name="Content Placeholder 2"/>
          <p:cNvSpPr>
            <a:spLocks noGrp="1"/>
          </p:cNvSpPr>
          <p:nvPr>
            <p:ph idx="1"/>
          </p:nvPr>
        </p:nvSpPr>
        <p:spPr>
          <a:xfrm>
            <a:off x="542132" y="2197100"/>
            <a:ext cx="8059737" cy="3670300"/>
          </a:xfrm>
        </p:spPr>
        <p:txBody>
          <a:bodyP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a:xfrm>
            <a:off x="4343400" y="6324600"/>
            <a:ext cx="457200" cy="365125"/>
          </a:xfrm>
        </p:spPr>
        <p:txBody>
          <a:bodyPr/>
          <a:lstStyle>
            <a:lvl1pPr>
              <a:defRPr smtClean="0"/>
            </a:lvl1pPr>
          </a:lstStyle>
          <a:p>
            <a:pPr>
              <a:defRPr/>
            </a:pPr>
            <a:fld id="{1DFD7849-EC9A-F540-A15E-D00764F33E1E}" type="slidenum">
              <a:rPr lang="en-US"/>
              <a:pPr>
                <a:defRPr/>
              </a:pPr>
              <a:t>‹#›</a:t>
            </a:fld>
            <a:endParaRPr lang="en-US"/>
          </a:p>
        </p:txBody>
      </p:sp>
    </p:spTree>
    <p:extLst>
      <p:ext uri="{BB962C8B-B14F-4D97-AF65-F5344CB8AC3E}">
        <p14:creationId xmlns:p14="http://schemas.microsoft.com/office/powerpoint/2010/main" val="19826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Click to edit Master title style</a:t>
            </a:r>
            <a:endParaRPr lang="en-US" dirty="0"/>
          </a:p>
        </p:txBody>
      </p:sp>
      <p:sp>
        <p:nvSpPr>
          <p:cNvPr id="3" name="Content Placeholder 2"/>
          <p:cNvSpPr>
            <a:spLocks noGrp="1"/>
          </p:cNvSpPr>
          <p:nvPr>
            <p:ph sz="half" idx="1"/>
          </p:nvPr>
        </p:nvSpPr>
        <p:spPr>
          <a:xfrm>
            <a:off x="550863" y="2197100"/>
            <a:ext cx="3952875" cy="367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56138" y="2197100"/>
            <a:ext cx="3954462" cy="367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atin typeface="Helvetica"/>
                <a:ea typeface="ＭＳ Ｐゴシック" pitchFamily="-1" charset="-128"/>
                <a:cs typeface="Helvetica"/>
              </a:defRPr>
            </a:lvl1pPr>
          </a:lstStyle>
          <a:p>
            <a:pPr>
              <a:defRPr/>
            </a:pPr>
            <a:endParaRPr lang="en-US"/>
          </a:p>
        </p:txBody>
      </p:sp>
    </p:spTree>
    <p:extLst>
      <p:ext uri="{BB962C8B-B14F-4D97-AF65-F5344CB8AC3E}">
        <p14:creationId xmlns:p14="http://schemas.microsoft.com/office/powerpoint/2010/main" val="96158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9613B7D0-7A7B-254A-A19B-EE7908ACFA0B}" type="slidenum">
              <a:rPr lang="en-US"/>
              <a:pPr>
                <a:defRPr/>
              </a:pPr>
              <a:t>‹#›</a:t>
            </a:fld>
            <a:endParaRPr lang="en-US"/>
          </a:p>
        </p:txBody>
      </p:sp>
    </p:spTree>
    <p:extLst>
      <p:ext uri="{BB962C8B-B14F-4D97-AF65-F5344CB8AC3E}">
        <p14:creationId xmlns:p14="http://schemas.microsoft.com/office/powerpoint/2010/main" val="3707659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0701EF83-CAFD-EC4D-997E-5C4F56F744A2}" type="slidenum">
              <a:rPr lang="en-US"/>
              <a:pPr>
                <a:defRPr/>
              </a:pPr>
              <a:t>‹#›</a:t>
            </a:fld>
            <a:endParaRPr lang="en-US"/>
          </a:p>
        </p:txBody>
      </p:sp>
    </p:spTree>
    <p:extLst>
      <p:ext uri="{BB962C8B-B14F-4D97-AF65-F5344CB8AC3E}">
        <p14:creationId xmlns:p14="http://schemas.microsoft.com/office/powerpoint/2010/main" val="35012286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emf"/><Relationship Id="rId8" Type="http://schemas.openxmlformats.org/officeDocument/2006/relationships/image" Target="../media/image2.png"/><Relationship Id="rId9"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0"/>
          <p:cNvPicPr>
            <a:picLocks noChangeAspect="1"/>
          </p:cNvPicPr>
          <p:nvPr userDrawn="1"/>
        </p:nvPicPr>
        <p:blipFill>
          <a:blip r:embed="rId7">
            <a:alphaModFix amt="75000"/>
            <a:extLst>
              <a:ext uri="{28A0092B-C50C-407E-A947-70E740481C1C}">
                <a14:useLocalDpi xmlns:a14="http://schemas.microsoft.com/office/drawing/2010/main" val="0"/>
              </a:ext>
            </a:extLst>
          </a:blip>
          <a:srcRect/>
          <a:stretch>
            <a:fillRect/>
          </a:stretch>
        </p:blipFill>
        <p:spPr bwMode="auto">
          <a:xfrm rot="10800000">
            <a:off x="-520700" y="4381500"/>
            <a:ext cx="9664700" cy="2476500"/>
          </a:xfrm>
          <a:prstGeom prst="rect">
            <a:avLst/>
          </a:prstGeom>
          <a:noFill/>
          <a:ln>
            <a:noFill/>
          </a:ln>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9"/>
          <p:cNvPicPr>
            <a:picLocks noChangeAspect="1"/>
          </p:cNvPicPr>
          <p:nvPr/>
        </p:nvPicPr>
        <p:blipFill>
          <a:blip r:embed="rId7">
            <a:alphaModFix amt="75000"/>
            <a:extLst>
              <a:ext uri="{28A0092B-C50C-407E-A947-70E740481C1C}">
                <a14:useLocalDpi xmlns:a14="http://schemas.microsoft.com/office/drawing/2010/main" val="0"/>
              </a:ext>
            </a:extLst>
          </a:blip>
          <a:srcRect/>
          <a:stretch>
            <a:fillRect/>
          </a:stretch>
        </p:blipFill>
        <p:spPr bwMode="auto">
          <a:xfrm>
            <a:off x="0" y="-76200"/>
            <a:ext cx="9664700" cy="2476500"/>
          </a:xfrm>
          <a:prstGeom prst="rect">
            <a:avLst/>
          </a:prstGeom>
          <a:noFill/>
          <a:ln>
            <a:noFill/>
          </a:ln>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p:cNvSpPr>
            <a:spLocks noGrp="1"/>
          </p:cNvSpPr>
          <p:nvPr>
            <p:ph type="title"/>
          </p:nvPr>
        </p:nvSpPr>
        <p:spPr bwMode="auto">
          <a:xfrm>
            <a:off x="0" y="914400"/>
            <a:ext cx="9144000" cy="914400"/>
          </a:xfrm>
          <a:prstGeom prst="rect">
            <a:avLst/>
          </a:prstGeom>
          <a:solidFill>
            <a:srgbClr val="141824"/>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005840" tIns="45720" rIns="45720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542925" y="2197100"/>
            <a:ext cx="8059738"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4343400" y="6264275"/>
            <a:ext cx="457200" cy="365125"/>
          </a:xfrm>
          <a:prstGeom prst="rect">
            <a:avLst/>
          </a:prstGeom>
        </p:spPr>
        <p:txBody>
          <a:bodyPr vert="horz" wrap="square" lIns="91440" tIns="45720" rIns="91440" bIns="45720" numCol="1" anchor="ctr" anchorCtr="0" compatLnSpc="1">
            <a:prstTxWarp prst="textNoShape">
              <a:avLst/>
            </a:prstTxWarp>
          </a:bodyPr>
          <a:lstStyle>
            <a:lvl1pPr algn="ctr">
              <a:defRPr sz="800" b="1" smtClean="0">
                <a:solidFill>
                  <a:srgbClr val="595959"/>
                </a:solidFill>
                <a:latin typeface="Helvetica" charset="0"/>
              </a:defRPr>
            </a:lvl1pPr>
          </a:lstStyle>
          <a:p>
            <a:pPr>
              <a:defRPr/>
            </a:pPr>
            <a:fld id="{51440A6C-1B67-A041-85D2-95EB8953D979}" type="slidenum">
              <a:rPr lang="en-US"/>
              <a:pPr>
                <a:defRPr/>
              </a:pPr>
              <a:t>‹#›</a:t>
            </a:fld>
            <a:endParaRPr lang="en-US"/>
          </a:p>
        </p:txBody>
      </p:sp>
      <p:grpSp>
        <p:nvGrpSpPr>
          <p:cNvPr id="1031" name="Group 17"/>
          <p:cNvGrpSpPr>
            <a:grpSpLocks/>
          </p:cNvGrpSpPr>
          <p:nvPr userDrawn="1"/>
        </p:nvGrpSpPr>
        <p:grpSpPr bwMode="auto">
          <a:xfrm>
            <a:off x="520700" y="6172200"/>
            <a:ext cx="8102600" cy="533400"/>
            <a:chOff x="457200" y="6172200"/>
            <a:chExt cx="8101584" cy="533400"/>
          </a:xfrm>
        </p:grpSpPr>
        <p:pic>
          <p:nvPicPr>
            <p:cNvPr id="1033" name="Picture 8" descr="MIT-B+R-logotype.png"/>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57200" y="6230938"/>
              <a:ext cx="2217738"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6"/>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7239000" y="6172200"/>
              <a:ext cx="1319784"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2" name="Rectangle 1"/>
          <p:cNvSpPr>
            <a:spLocks noChangeArrowheads="1"/>
          </p:cNvSpPr>
          <p:nvPr userDrawn="1"/>
        </p:nvSpPr>
        <p:spPr bwMode="auto">
          <a:xfrm>
            <a:off x="611188" y="6669088"/>
            <a:ext cx="80645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84" charset="-128"/>
              </a:defRPr>
            </a:lvl1pPr>
            <a:lvl2pPr marL="742950" indent="-285750" eaLnBrk="0" hangingPunct="0">
              <a:defRPr sz="2400">
                <a:solidFill>
                  <a:schemeClr val="tx1"/>
                </a:solidFill>
                <a:latin typeface="Arial" pitchFamily="34" charset="0"/>
                <a:ea typeface="ＭＳ Ｐゴシック" pitchFamily="-84" charset="-128"/>
              </a:defRPr>
            </a:lvl2pPr>
            <a:lvl3pPr marL="1143000" indent="-228600" eaLnBrk="0" hangingPunct="0">
              <a:defRPr sz="2400">
                <a:solidFill>
                  <a:schemeClr val="tx1"/>
                </a:solidFill>
                <a:latin typeface="Arial" pitchFamily="34" charset="0"/>
                <a:ea typeface="ＭＳ Ｐゴシック" pitchFamily="-84" charset="-128"/>
              </a:defRPr>
            </a:lvl3pPr>
            <a:lvl4pPr marL="1600200" indent="-228600" eaLnBrk="0" hangingPunct="0">
              <a:defRPr sz="2400">
                <a:solidFill>
                  <a:schemeClr val="tx1"/>
                </a:solidFill>
                <a:latin typeface="Arial" pitchFamily="34" charset="0"/>
                <a:ea typeface="ＭＳ Ｐゴシック" pitchFamily="-84" charset="-128"/>
              </a:defRPr>
            </a:lvl4pPr>
            <a:lvl5pPr marL="2057400" indent="-228600" eaLnBrk="0" hangingPunct="0">
              <a:defRPr sz="24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9pPr>
          </a:lstStyle>
          <a:p>
            <a:pPr algn="ctr" eaLnBrk="1" hangingPunct="1">
              <a:defRPr/>
            </a:pPr>
            <a:r>
              <a:rPr lang="en-US" altLang="en-US" sz="1000" smtClean="0">
                <a:solidFill>
                  <a:srgbClr val="7F7F7F"/>
                </a:solidFill>
                <a:latin typeface="Oswald Light" pitchFamily="-84" charset="0"/>
                <a:cs typeface="+mn-cs"/>
              </a:rPr>
              <a:t>Unless otherwise specified this work is licensed under a Creative Commons Attribution 3.0 License.</a:t>
            </a:r>
          </a:p>
        </p:txBody>
      </p:sp>
    </p:spTree>
  </p:cSld>
  <p:clrMap bg1="lt1" tx1="dk1" bg2="lt2" tx2="dk2" accent1="accent1" accent2="accent2" accent3="accent3" accent4="accent4" accent5="accent5" accent6="accent6" hlink="hlink" folHlink="folHlink"/>
  <p:sldLayoutIdLst>
    <p:sldLayoutId id="2147485501" r:id="rId1"/>
    <p:sldLayoutId id="2147485504" r:id="rId2"/>
    <p:sldLayoutId id="2147485505" r:id="rId3"/>
    <p:sldLayoutId id="2147485502" r:id="rId4"/>
    <p:sldLayoutId id="2147485503" r:id="rId5"/>
  </p:sldLayoutIdLst>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3600">
          <a:solidFill>
            <a:schemeClr val="bg1"/>
          </a:solidFill>
          <a:latin typeface="Arial"/>
          <a:ea typeface="+mj-ea"/>
          <a:cs typeface="Arial"/>
        </a:defRPr>
      </a:lvl1pPr>
      <a:lvl2pPr algn="l" rtl="0" eaLnBrk="0" fontAlgn="base" hangingPunct="0">
        <a:spcBef>
          <a:spcPct val="0"/>
        </a:spcBef>
        <a:spcAft>
          <a:spcPct val="0"/>
        </a:spcAft>
        <a:defRPr sz="3600">
          <a:solidFill>
            <a:schemeClr val="bg1"/>
          </a:solidFill>
          <a:latin typeface="Arial" pitchFamily="34" charset="0"/>
          <a:ea typeface="ＭＳ Ｐゴシック" charset="-128"/>
          <a:cs typeface="Arial" charset="0"/>
        </a:defRPr>
      </a:lvl2pPr>
      <a:lvl3pPr algn="l" rtl="0" eaLnBrk="0" fontAlgn="base" hangingPunct="0">
        <a:spcBef>
          <a:spcPct val="0"/>
        </a:spcBef>
        <a:spcAft>
          <a:spcPct val="0"/>
        </a:spcAft>
        <a:defRPr sz="3600">
          <a:solidFill>
            <a:schemeClr val="bg1"/>
          </a:solidFill>
          <a:latin typeface="Arial" pitchFamily="34" charset="0"/>
          <a:ea typeface="ＭＳ Ｐゴシック" charset="-128"/>
          <a:cs typeface="Arial" charset="0"/>
        </a:defRPr>
      </a:lvl3pPr>
      <a:lvl4pPr algn="l" rtl="0" eaLnBrk="0" fontAlgn="base" hangingPunct="0">
        <a:spcBef>
          <a:spcPct val="0"/>
        </a:spcBef>
        <a:spcAft>
          <a:spcPct val="0"/>
        </a:spcAft>
        <a:defRPr sz="3600">
          <a:solidFill>
            <a:schemeClr val="bg1"/>
          </a:solidFill>
          <a:latin typeface="Arial" pitchFamily="34" charset="0"/>
          <a:ea typeface="ＭＳ Ｐゴシック" charset="-128"/>
          <a:cs typeface="Arial" charset="0"/>
        </a:defRPr>
      </a:lvl4pPr>
      <a:lvl5pPr algn="l" rtl="0" eaLnBrk="0" fontAlgn="base" hangingPunct="0">
        <a:spcBef>
          <a:spcPct val="0"/>
        </a:spcBef>
        <a:spcAft>
          <a:spcPct val="0"/>
        </a:spcAft>
        <a:defRPr sz="3600">
          <a:solidFill>
            <a:schemeClr val="bg1"/>
          </a:solidFill>
          <a:latin typeface="Arial" pitchFamily="34" charset="0"/>
          <a:ea typeface="ＭＳ Ｐゴシック" charset="-128"/>
          <a:cs typeface="Arial" charset="0"/>
        </a:defRPr>
      </a:lvl5pPr>
      <a:lvl6pPr marL="457200" algn="l" rtl="0" fontAlgn="base">
        <a:spcBef>
          <a:spcPct val="0"/>
        </a:spcBef>
        <a:spcAft>
          <a:spcPct val="0"/>
        </a:spcAft>
        <a:defRPr sz="3600">
          <a:solidFill>
            <a:schemeClr val="bg1"/>
          </a:solidFill>
          <a:latin typeface="Century Gothic" charset="0"/>
          <a:ea typeface="ＭＳ Ｐゴシック" charset="-128"/>
          <a:cs typeface="Arial" charset="0"/>
        </a:defRPr>
      </a:lvl6pPr>
      <a:lvl7pPr marL="914400" algn="l" rtl="0" fontAlgn="base">
        <a:spcBef>
          <a:spcPct val="0"/>
        </a:spcBef>
        <a:spcAft>
          <a:spcPct val="0"/>
        </a:spcAft>
        <a:defRPr sz="3600">
          <a:solidFill>
            <a:schemeClr val="bg1"/>
          </a:solidFill>
          <a:latin typeface="Century Gothic" charset="0"/>
          <a:ea typeface="ＭＳ Ｐゴシック" charset="-128"/>
          <a:cs typeface="Arial" charset="0"/>
        </a:defRPr>
      </a:lvl7pPr>
      <a:lvl8pPr marL="1371600" algn="l" rtl="0" fontAlgn="base">
        <a:spcBef>
          <a:spcPct val="0"/>
        </a:spcBef>
        <a:spcAft>
          <a:spcPct val="0"/>
        </a:spcAft>
        <a:defRPr sz="3600">
          <a:solidFill>
            <a:schemeClr val="bg1"/>
          </a:solidFill>
          <a:latin typeface="Century Gothic" charset="0"/>
          <a:ea typeface="ＭＳ Ｐゴシック" charset="-128"/>
          <a:cs typeface="Arial" charset="0"/>
        </a:defRPr>
      </a:lvl8pPr>
      <a:lvl9pPr marL="1828800" algn="l" rtl="0" fontAlgn="base">
        <a:spcBef>
          <a:spcPct val="0"/>
        </a:spcBef>
        <a:spcAft>
          <a:spcPct val="0"/>
        </a:spcAft>
        <a:defRPr sz="3600">
          <a:solidFill>
            <a:schemeClr val="bg1"/>
          </a:solidFill>
          <a:latin typeface="Century Gothic" charset="0"/>
          <a:ea typeface="ＭＳ Ｐゴシック" charset="-128"/>
          <a:cs typeface="Arial" charset="0"/>
        </a:defRPr>
      </a:lvl9pPr>
    </p:titleStyle>
    <p:bodyStyle>
      <a:lvl1pPr marL="342900" indent="-342900" algn="l" rtl="0" eaLnBrk="0" fontAlgn="base" hangingPunct="0">
        <a:spcBef>
          <a:spcPts val="1200"/>
        </a:spcBef>
        <a:spcAft>
          <a:spcPts val="600"/>
        </a:spcAft>
        <a:buClr>
          <a:schemeClr val="accent1"/>
        </a:buClr>
        <a:buSzPct val="80000"/>
        <a:buFont typeface="Arial" charset="0"/>
        <a:buChar char="•"/>
        <a:defRPr sz="2400" b="1">
          <a:solidFill>
            <a:srgbClr val="595959"/>
          </a:solidFill>
          <a:latin typeface="Helvetica"/>
          <a:ea typeface="+mn-ea"/>
          <a:cs typeface="Helvetica"/>
        </a:defRPr>
      </a:lvl1pPr>
      <a:lvl2pPr marL="685800" indent="-336550" algn="l" rtl="0" eaLnBrk="0" fontAlgn="base" hangingPunct="0">
        <a:spcBef>
          <a:spcPts val="600"/>
        </a:spcBef>
        <a:spcAft>
          <a:spcPts val="300"/>
        </a:spcAft>
        <a:buClr>
          <a:schemeClr val="accent1"/>
        </a:buClr>
        <a:buSzPct val="80000"/>
        <a:buFont typeface="Arial" charset="0"/>
        <a:buChar char="•"/>
        <a:defRPr sz="2000">
          <a:solidFill>
            <a:srgbClr val="595959"/>
          </a:solidFill>
          <a:latin typeface="Helvetica"/>
          <a:ea typeface="+mn-ea"/>
          <a:cs typeface="Helvetica"/>
        </a:defRPr>
      </a:lvl2pPr>
      <a:lvl3pPr marL="1035050" indent="-349250" algn="l" rtl="0" eaLnBrk="0" fontAlgn="base" hangingPunct="0">
        <a:spcBef>
          <a:spcPts val="600"/>
        </a:spcBef>
        <a:spcAft>
          <a:spcPts val="300"/>
        </a:spcAft>
        <a:buClr>
          <a:schemeClr val="accent1"/>
        </a:buClr>
        <a:buSzPct val="80000"/>
        <a:buFont typeface="Arial" charset="0"/>
        <a:buChar char="•"/>
        <a:defRPr sz="2000">
          <a:solidFill>
            <a:srgbClr val="595959"/>
          </a:solidFill>
          <a:latin typeface="Helvetica"/>
          <a:ea typeface="+mn-ea"/>
          <a:cs typeface="Helvetica"/>
        </a:defRPr>
      </a:lvl3pPr>
      <a:lvl4pPr marL="1371600" indent="-336550" algn="l" rtl="0" eaLnBrk="0" fontAlgn="base" hangingPunct="0">
        <a:spcBef>
          <a:spcPts val="600"/>
        </a:spcBef>
        <a:spcAft>
          <a:spcPts val="300"/>
        </a:spcAft>
        <a:buClr>
          <a:schemeClr val="accent1"/>
        </a:buClr>
        <a:buSzPct val="80000"/>
        <a:buFont typeface="Arial" charset="0"/>
        <a:buChar char="•"/>
        <a:defRPr sz="2000">
          <a:solidFill>
            <a:srgbClr val="595959"/>
          </a:solidFill>
          <a:latin typeface="Helvetica"/>
          <a:ea typeface="+mn-ea"/>
          <a:cs typeface="Helvetica"/>
        </a:defRPr>
      </a:lvl4pPr>
      <a:lvl5pPr marL="1720850" indent="-349250" algn="l" rtl="0" eaLnBrk="0" fontAlgn="base" hangingPunct="0">
        <a:spcBef>
          <a:spcPts val="600"/>
        </a:spcBef>
        <a:spcAft>
          <a:spcPts val="300"/>
        </a:spcAft>
        <a:buClr>
          <a:schemeClr val="accent1"/>
        </a:buClr>
        <a:buSzPct val="80000"/>
        <a:buFont typeface="Arial" charset="0"/>
        <a:buChar char="•"/>
        <a:defRPr sz="2000">
          <a:solidFill>
            <a:srgbClr val="595959"/>
          </a:solidFill>
          <a:latin typeface="Helvetica"/>
          <a:ea typeface="+mn-ea"/>
          <a:cs typeface="Helvetica"/>
        </a:defRPr>
      </a:lvl5pPr>
      <a:lvl6pPr marL="2178050" indent="-349250" algn="l" rtl="0" fontAlgn="base">
        <a:spcBef>
          <a:spcPts val="600"/>
        </a:spcBef>
        <a:spcAft>
          <a:spcPts val="300"/>
        </a:spcAft>
        <a:buClr>
          <a:schemeClr val="accent1"/>
        </a:buClr>
        <a:buSzPct val="80000"/>
        <a:buFont typeface="Wingdings 2" charset="2"/>
        <a:buChar char=""/>
        <a:defRPr sz="2000">
          <a:solidFill>
            <a:srgbClr val="595959"/>
          </a:solidFill>
          <a:latin typeface="+mn-lt"/>
          <a:ea typeface="+mn-ea"/>
          <a:cs typeface="+mn-cs"/>
        </a:defRPr>
      </a:lvl6pPr>
      <a:lvl7pPr marL="2635250" indent="-349250" algn="l" rtl="0" fontAlgn="base">
        <a:spcBef>
          <a:spcPts val="600"/>
        </a:spcBef>
        <a:spcAft>
          <a:spcPts val="300"/>
        </a:spcAft>
        <a:buClr>
          <a:schemeClr val="accent1"/>
        </a:buClr>
        <a:buSzPct val="80000"/>
        <a:buFont typeface="Wingdings 2" charset="2"/>
        <a:buChar char=""/>
        <a:defRPr sz="2000">
          <a:solidFill>
            <a:srgbClr val="595959"/>
          </a:solidFill>
          <a:latin typeface="+mn-lt"/>
          <a:ea typeface="+mn-ea"/>
          <a:cs typeface="+mn-cs"/>
        </a:defRPr>
      </a:lvl7pPr>
      <a:lvl8pPr marL="3092450" indent="-349250" algn="l" rtl="0" fontAlgn="base">
        <a:spcBef>
          <a:spcPts val="600"/>
        </a:spcBef>
        <a:spcAft>
          <a:spcPts val="300"/>
        </a:spcAft>
        <a:buClr>
          <a:schemeClr val="accent1"/>
        </a:buClr>
        <a:buSzPct val="80000"/>
        <a:buFont typeface="Wingdings 2" charset="2"/>
        <a:buChar char=""/>
        <a:defRPr sz="2000">
          <a:solidFill>
            <a:srgbClr val="595959"/>
          </a:solidFill>
          <a:latin typeface="+mn-lt"/>
          <a:ea typeface="+mn-ea"/>
          <a:cs typeface="+mn-cs"/>
        </a:defRPr>
      </a:lvl8pPr>
      <a:lvl9pPr marL="3549650" indent="-349250" algn="l" rtl="0" fontAlgn="base">
        <a:spcBef>
          <a:spcPts val="600"/>
        </a:spcBef>
        <a:spcAft>
          <a:spcPts val="300"/>
        </a:spcAft>
        <a:buClr>
          <a:schemeClr val="accent1"/>
        </a:buClr>
        <a:buSzPct val="80000"/>
        <a:buFont typeface="Wingdings 2" charset="2"/>
        <a:buChar char=""/>
        <a:defRPr sz="2000">
          <a:solidFill>
            <a:srgbClr val="595959"/>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ura@mit.edu" TargetMode="External"/><Relationship Id="rId4"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4.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5.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6.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7.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8.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dltoolkit.mit.edu/" TargetMode="External"/><Relationship Id="rId3" Type="http://schemas.openxmlformats.org/officeDocument/2006/relationships/image" Target="../media/image3.emf"/></Relationships>
</file>

<file path=ppt/slides/_rels/slide69.xml.rels><?xml version="1.0" encoding="UTF-8" standalone="yes"?>
<Relationships xmlns="http://schemas.openxmlformats.org/package/2006/relationships"><Relationship Id="rId3" Type="http://schemas.openxmlformats.org/officeDocument/2006/relationships/hyperlink" Target="mailto:mura@mit.edu" TargetMode="External"/><Relationship Id="rId4"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notesSlide" Target="../notesSlides/notesSlide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ubtitle 1"/>
          <p:cNvSpPr>
            <a:spLocks noGrp="1"/>
          </p:cNvSpPr>
          <p:nvPr>
            <p:ph type="subTitle" idx="1"/>
          </p:nvPr>
        </p:nvSpPr>
        <p:spPr/>
        <p:txBody>
          <a:bodyPr/>
          <a:lstStyle/>
          <a:p>
            <a:r>
              <a:rPr lang="en-US">
                <a:latin typeface="Helvetica" charset="0"/>
                <a:ea typeface="ＭＳ Ｐゴシック" charset="0"/>
              </a:rPr>
              <a:t>Brandon Muramatsu, MIT OEIT, </a:t>
            </a:r>
            <a:r>
              <a:rPr lang="en-US">
                <a:latin typeface="Helvetica" charset="0"/>
                <a:ea typeface="ＭＳ Ｐゴシック" charset="0"/>
                <a:hlinkClick r:id="rId3"/>
              </a:rPr>
              <a:t>mura@mit.edu</a:t>
            </a:r>
            <a:endParaRPr lang="en-US">
              <a:latin typeface="Helvetica" charset="0"/>
              <a:ea typeface="ＭＳ Ｐゴシック" charset="0"/>
            </a:endParaRPr>
          </a:p>
          <a:p>
            <a:r>
              <a:rPr lang="en-US" b="0">
                <a:latin typeface="Helvetica" charset="0"/>
                <a:ea typeface="ＭＳ Ｐゴシック" charset="0"/>
              </a:rPr>
              <a:t>September 16, 2013 </a:t>
            </a:r>
          </a:p>
        </p:txBody>
      </p:sp>
      <p:sp>
        <p:nvSpPr>
          <p:cNvPr id="9218" name="Title 3"/>
          <p:cNvSpPr>
            <a:spLocks noGrp="1"/>
          </p:cNvSpPr>
          <p:nvPr>
            <p:ph type="title"/>
          </p:nvPr>
        </p:nvSpPr>
        <p:spPr>
          <a:ln/>
        </p:spPr>
        <p:txBody>
          <a:bodyPr/>
          <a:lstStyle/>
          <a:p>
            <a:r>
              <a:rPr lang="en-US">
                <a:latin typeface="Helvetica" charset="0"/>
                <a:ea typeface="ＭＳ Ｐゴシック" charset="0"/>
              </a:rPr>
              <a:t>Exploring the Guide</a:t>
            </a:r>
          </a:p>
        </p:txBody>
      </p:sp>
      <p:sp>
        <p:nvSpPr>
          <p:cNvPr id="921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FEDED7F-A4F6-8449-8FAA-4EF28E878865}" type="slidenum">
              <a:rPr lang="en-US" sz="800">
                <a:solidFill>
                  <a:srgbClr val="595959"/>
                </a:solidFill>
                <a:latin typeface="Helvetica" charset="0"/>
                <a:cs typeface="Arial" charset="0"/>
              </a:rPr>
              <a:pPr eaLnBrk="1" hangingPunct="1"/>
              <a:t>1</a:t>
            </a:fld>
            <a:endParaRPr lang="en-US" sz="800">
              <a:solidFill>
                <a:srgbClr val="595959"/>
              </a:solidFill>
              <a:latin typeface="Helvetica" charset="0"/>
              <a:cs typeface="Arial" charset="0"/>
            </a:endParaRPr>
          </a:p>
        </p:txBody>
      </p:sp>
      <p:pic>
        <p:nvPicPr>
          <p:cNvPr id="9220"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54100" y="533400"/>
            <a:ext cx="5499100"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Rectangle 1"/>
          <p:cNvSpPr>
            <a:spLocks noChangeArrowheads="1"/>
          </p:cNvSpPr>
          <p:nvPr/>
        </p:nvSpPr>
        <p:spPr bwMode="auto">
          <a:xfrm>
            <a:off x="539750" y="5775325"/>
            <a:ext cx="8064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000">
                <a:solidFill>
                  <a:srgbClr val="7F7F7F"/>
                </a:solidFill>
              </a:rPr>
              <a:t>Cite as: Muramatsu, B. (2013, September). Online course design guide workshop: Exploring the guide. Workshop presented to the EDC Pre-STEP Program. Lahore: Pakistan.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ubtitle 5"/>
          <p:cNvSpPr>
            <a:spLocks noGrp="1"/>
          </p:cNvSpPr>
          <p:nvPr>
            <p:ph type="subTitle" idx="1"/>
          </p:nvPr>
        </p:nvSpPr>
        <p:spPr/>
        <p:txBody>
          <a:bodyPr/>
          <a:lstStyle/>
          <a:p>
            <a:endParaRPr lang="en-US">
              <a:latin typeface="Helvetica" charset="0"/>
              <a:ea typeface="ＭＳ Ｐゴシック" charset="0"/>
            </a:endParaRPr>
          </a:p>
        </p:txBody>
      </p:sp>
      <p:sp>
        <p:nvSpPr>
          <p:cNvPr id="24578" name="Title 4"/>
          <p:cNvSpPr>
            <a:spLocks noGrp="1"/>
          </p:cNvSpPr>
          <p:nvPr>
            <p:ph type="title"/>
          </p:nvPr>
        </p:nvSpPr>
        <p:spPr>
          <a:ln/>
        </p:spPr>
        <p:txBody>
          <a:bodyPr/>
          <a:lstStyle/>
          <a:p>
            <a:r>
              <a:rPr lang="en-US">
                <a:latin typeface="Helvetica" charset="0"/>
                <a:ea typeface="ＭＳ Ｐゴシック" charset="0"/>
              </a:rPr>
              <a:t>Why develop the Guide?</a:t>
            </a:r>
          </a:p>
        </p:txBody>
      </p:sp>
      <p:sp>
        <p:nvSpPr>
          <p:cNvPr id="24579"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A017329-B656-734A-A28C-634C6B95912E}" type="slidenum">
              <a:rPr lang="en-US" sz="800">
                <a:solidFill>
                  <a:srgbClr val="595959"/>
                </a:solidFill>
                <a:latin typeface="Helvetica" charset="0"/>
                <a:cs typeface="Arial" charset="0"/>
              </a:rPr>
              <a:pPr eaLnBrk="1" hangingPunct="1"/>
              <a:t>10</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a:latin typeface="Helvetica" charset="0"/>
                <a:ea typeface="ＭＳ Ｐゴシック" charset="0"/>
              </a:rPr>
              <a:t>The Project</a:t>
            </a:r>
          </a:p>
        </p:txBody>
      </p:sp>
      <p:sp>
        <p:nvSpPr>
          <p:cNvPr id="25602" name="Content Placeholder 2"/>
          <p:cNvSpPr>
            <a:spLocks noGrp="1"/>
          </p:cNvSpPr>
          <p:nvPr>
            <p:ph idx="1"/>
          </p:nvPr>
        </p:nvSpPr>
        <p:spPr>
          <a:xfrm>
            <a:off x="542925" y="2197100"/>
            <a:ext cx="8059738" cy="3670300"/>
          </a:xfrm>
        </p:spPr>
        <p:txBody>
          <a:bodyPr/>
          <a:lstStyle/>
          <a:p>
            <a:r>
              <a:rPr lang="en-US">
                <a:latin typeface="Helvetica" charset="0"/>
                <a:ea typeface="ＭＳ Ｐゴシック" charset="0"/>
              </a:rPr>
              <a:t>Rationale:</a:t>
            </a:r>
          </a:p>
          <a:p>
            <a:pPr lvl="1"/>
            <a:r>
              <a:rPr lang="en-US">
                <a:latin typeface="Helvetica" charset="0"/>
                <a:ea typeface="ＭＳ Ｐゴシック" charset="0"/>
              </a:rPr>
              <a:t>Came from observing the transition from existing courses (especially correspondence / distance learning ones) to “contemporary” online courses</a:t>
            </a:r>
          </a:p>
          <a:p>
            <a:pPr lvl="1"/>
            <a:r>
              <a:rPr lang="en-US">
                <a:latin typeface="Helvetica" charset="0"/>
                <a:ea typeface="ＭＳ Ｐゴシック" charset="0"/>
              </a:rPr>
              <a:t>My interest in designing contemporary (for the 21</a:t>
            </a:r>
            <a:r>
              <a:rPr lang="en-US" baseline="30000">
                <a:latin typeface="Helvetica" charset="0"/>
                <a:ea typeface="ＭＳ Ｐゴシック" charset="0"/>
              </a:rPr>
              <a:t>st</a:t>
            </a:r>
            <a:r>
              <a:rPr lang="en-US">
                <a:latin typeface="Helvetica" charset="0"/>
                <a:ea typeface="ＭＳ Ｐゴシック" charset="0"/>
              </a:rPr>
              <a:t> century) courses that take into account everything we know about good design practice</a:t>
            </a:r>
          </a:p>
          <a:p>
            <a:pPr lvl="1"/>
            <a:r>
              <a:rPr lang="en-US">
                <a:latin typeface="Helvetica" charset="0"/>
                <a:ea typeface="ＭＳ Ｐゴシック" charset="0"/>
              </a:rPr>
              <a:t>My desire to share the experiences of experts, and their tips and tricks &lt;we’re still working on this one&gt;</a:t>
            </a:r>
          </a:p>
          <a:p>
            <a:endParaRPr lang="en-US">
              <a:latin typeface="Helvetica" charset="0"/>
              <a:ea typeface="ＭＳ Ｐゴシック" charset="0"/>
            </a:endParaRPr>
          </a:p>
        </p:txBody>
      </p:sp>
      <p:sp>
        <p:nvSpPr>
          <p:cNvPr id="2560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BDE49D7-3806-2B4D-861D-D894EB57FC86}" type="slidenum">
              <a:rPr lang="en-US" sz="800">
                <a:solidFill>
                  <a:srgbClr val="595959"/>
                </a:solidFill>
                <a:latin typeface="Helvetica" charset="0"/>
                <a:cs typeface="Arial" charset="0"/>
              </a:rPr>
              <a:pPr eaLnBrk="1" hangingPunct="1"/>
              <a:t>11</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atin typeface="Helvetica" charset="0"/>
                <a:ea typeface="ＭＳ Ｐゴシック" charset="0"/>
              </a:rPr>
              <a:t>The Participants</a:t>
            </a:r>
          </a:p>
        </p:txBody>
      </p:sp>
      <p:sp>
        <p:nvSpPr>
          <p:cNvPr id="3" name="Content Placeholder 2"/>
          <p:cNvSpPr>
            <a:spLocks noGrp="1"/>
          </p:cNvSpPr>
          <p:nvPr>
            <p:ph sz="half" idx="1"/>
          </p:nvPr>
        </p:nvSpPr>
        <p:spPr/>
        <p:txBody>
          <a:bodyPr>
            <a:normAutofit fontScale="62500" lnSpcReduction="20000"/>
          </a:bodyPr>
          <a:lstStyle/>
          <a:p>
            <a:pPr>
              <a:defRPr/>
            </a:pPr>
            <a:r>
              <a:rPr lang="en-US" dirty="0" smtClean="0"/>
              <a:t>Brandon Muramatsu</a:t>
            </a:r>
          </a:p>
          <a:p>
            <a:pPr lvl="1">
              <a:defRPr/>
            </a:pPr>
            <a:r>
              <a:rPr lang="en-US" dirty="0" smtClean="0"/>
              <a:t>Project Lead, MIT OEIT</a:t>
            </a:r>
          </a:p>
          <a:p>
            <a:pPr>
              <a:defRPr/>
            </a:pPr>
            <a:r>
              <a:rPr lang="en-US" dirty="0" smtClean="0"/>
              <a:t>Holly </a:t>
            </a:r>
            <a:r>
              <a:rPr lang="en-US" dirty="0" err="1" smtClean="0"/>
              <a:t>Ludgate</a:t>
            </a:r>
            <a:endParaRPr lang="en-US" dirty="0"/>
          </a:p>
          <a:p>
            <a:pPr lvl="1">
              <a:defRPr/>
            </a:pPr>
            <a:r>
              <a:rPr lang="en-US" dirty="0" smtClean="0"/>
              <a:t>Project Lead, New Media Consortium</a:t>
            </a:r>
          </a:p>
          <a:p>
            <a:pPr>
              <a:defRPr/>
            </a:pPr>
            <a:r>
              <a:rPr lang="en-US" dirty="0" smtClean="0"/>
              <a:t>Samantha Adams Becker</a:t>
            </a:r>
          </a:p>
          <a:p>
            <a:pPr lvl="1">
              <a:defRPr/>
            </a:pPr>
            <a:r>
              <a:rPr lang="en-US" dirty="0" smtClean="0"/>
              <a:t>Writer/Editor, New Media Consortium</a:t>
            </a:r>
            <a:endParaRPr lang="en-US" dirty="0"/>
          </a:p>
        </p:txBody>
      </p:sp>
      <p:sp>
        <p:nvSpPr>
          <p:cNvPr id="5" name="Content Placeholder 4"/>
          <p:cNvSpPr>
            <a:spLocks noGrp="1"/>
          </p:cNvSpPr>
          <p:nvPr>
            <p:ph sz="half" idx="2"/>
          </p:nvPr>
        </p:nvSpPr>
        <p:spPr/>
        <p:txBody>
          <a:bodyPr>
            <a:normAutofit fontScale="62500" lnSpcReduction="20000"/>
          </a:bodyPr>
          <a:lstStyle/>
          <a:p>
            <a:pPr>
              <a:defRPr/>
            </a:pPr>
            <a:r>
              <a:rPr lang="en-US" dirty="0"/>
              <a:t>Tom Caswell</a:t>
            </a:r>
          </a:p>
          <a:p>
            <a:pPr lvl="1">
              <a:defRPr/>
            </a:pPr>
            <a:r>
              <a:rPr lang="en-US" dirty="0"/>
              <a:t>Contributor, Western Governors University</a:t>
            </a:r>
          </a:p>
          <a:p>
            <a:pPr>
              <a:defRPr/>
            </a:pPr>
            <a:r>
              <a:rPr lang="en-US" dirty="0"/>
              <a:t>Marion Jensen</a:t>
            </a:r>
          </a:p>
          <a:p>
            <a:pPr lvl="1">
              <a:defRPr/>
            </a:pPr>
            <a:r>
              <a:rPr lang="en-US" dirty="0"/>
              <a:t>Contributor, American Express</a:t>
            </a:r>
          </a:p>
          <a:p>
            <a:pPr>
              <a:defRPr/>
            </a:pPr>
            <a:r>
              <a:rPr lang="en-US" dirty="0"/>
              <a:t>Gretchen Ulrich</a:t>
            </a:r>
          </a:p>
          <a:p>
            <a:pPr lvl="1">
              <a:defRPr/>
            </a:pPr>
            <a:r>
              <a:rPr lang="en-US" dirty="0"/>
              <a:t>Contributor, Northeastern University</a:t>
            </a:r>
          </a:p>
          <a:p>
            <a:pPr>
              <a:defRPr/>
            </a:pPr>
            <a:r>
              <a:rPr lang="en-US" dirty="0"/>
              <a:t>Emily Wray</a:t>
            </a:r>
          </a:p>
          <a:p>
            <a:pPr lvl="1">
              <a:defRPr/>
            </a:pPr>
            <a:r>
              <a:rPr lang="en-US" dirty="0"/>
              <a:t>Contributor/Editor/Designer, Full Sail University</a:t>
            </a:r>
          </a:p>
          <a:p>
            <a:pPr>
              <a:defRPr/>
            </a:pPr>
            <a:endParaRPr lang="en-US" dirty="0"/>
          </a:p>
        </p:txBody>
      </p:sp>
      <p:sp>
        <p:nvSpPr>
          <p:cNvPr id="2765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DAB8857-5641-C945-9055-8C4C71F72860}" type="slidenum">
              <a:rPr lang="en-US" sz="800">
                <a:solidFill>
                  <a:srgbClr val="595959"/>
                </a:solidFill>
                <a:latin typeface="Helvetica" charset="0"/>
                <a:cs typeface="Helvetica" charset="0"/>
              </a:rPr>
              <a:pPr eaLnBrk="1" hangingPunct="1"/>
              <a:t>12</a:t>
            </a:fld>
            <a:endParaRPr lang="en-US" sz="800">
              <a:solidFill>
                <a:srgbClr val="595959"/>
              </a:solidFill>
              <a:latin typeface="Helvetica" charset="0"/>
              <a:cs typeface="Helvetica"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normAutofit fontScale="90000"/>
          </a:bodyPr>
          <a:lstStyle/>
          <a:p>
            <a:pPr>
              <a:defRPr/>
            </a:pPr>
            <a:r>
              <a:rPr lang="en-US">
                <a:latin typeface="Helvetica"/>
                <a:cs typeface="Helvetica"/>
              </a:rPr>
              <a:t>Developing the Guidelines and Toolkit</a:t>
            </a:r>
          </a:p>
        </p:txBody>
      </p:sp>
      <p:sp>
        <p:nvSpPr>
          <p:cNvPr id="29698" name="Content Placeholder 5"/>
          <p:cNvSpPr>
            <a:spLocks noGrp="1"/>
          </p:cNvSpPr>
          <p:nvPr>
            <p:ph idx="1"/>
          </p:nvPr>
        </p:nvSpPr>
        <p:spPr>
          <a:xfrm>
            <a:off x="542925" y="2197100"/>
            <a:ext cx="8059738" cy="3670300"/>
          </a:xfrm>
        </p:spPr>
        <p:txBody>
          <a:bodyPr/>
          <a:lstStyle/>
          <a:p>
            <a:r>
              <a:rPr lang="en-US">
                <a:latin typeface="Helvetica" charset="0"/>
                <a:ea typeface="ＭＳ Ｐゴシック" charset="0"/>
              </a:rPr>
              <a:t>1.5 Day Meeting</a:t>
            </a:r>
          </a:p>
          <a:p>
            <a:r>
              <a:rPr lang="en-US">
                <a:latin typeface="Helvetica" charset="0"/>
                <a:ea typeface="ＭＳ Ｐゴシック" charset="0"/>
              </a:rPr>
              <a:t>Discussed the structure of the guidelines, and goals</a:t>
            </a:r>
          </a:p>
          <a:p>
            <a:r>
              <a:rPr lang="en-US">
                <a:latin typeface="Helvetica" charset="0"/>
                <a:ea typeface="ＭＳ Ｐゴシック" charset="0"/>
              </a:rPr>
              <a:t>Draft (write) sections of the guidelines, contribute worksheets and identify resources</a:t>
            </a:r>
          </a:p>
          <a:p>
            <a:r>
              <a:rPr lang="en-US">
                <a:latin typeface="Helvetica" charset="0"/>
                <a:ea typeface="ＭＳ Ｐゴシック" charset="0"/>
              </a:rPr>
              <a:t>Edit, edit, edit</a:t>
            </a:r>
          </a:p>
        </p:txBody>
      </p:sp>
      <p:sp>
        <p:nvSpPr>
          <p:cNvPr id="29699"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atin typeface="Helvetica" charset="0"/>
                <a:ea typeface="ＭＳ Ｐゴシック" charset="0"/>
              </a:rPr>
              <a:t>Online Course Design</a:t>
            </a:r>
          </a:p>
        </p:txBody>
      </p:sp>
      <p:sp>
        <p:nvSpPr>
          <p:cNvPr id="31746" name="Content Placeholder 2"/>
          <p:cNvSpPr>
            <a:spLocks noGrp="1"/>
          </p:cNvSpPr>
          <p:nvPr>
            <p:ph idx="1"/>
          </p:nvPr>
        </p:nvSpPr>
        <p:spPr>
          <a:xfrm>
            <a:off x="542925" y="2197100"/>
            <a:ext cx="8059738" cy="3670300"/>
          </a:xfrm>
        </p:spPr>
        <p:txBody>
          <a:bodyPr anchor="ctr"/>
          <a:lstStyle/>
          <a:p>
            <a:pPr marL="0" indent="0" algn="ctr">
              <a:buFont typeface="Arial" charset="0"/>
              <a:buNone/>
            </a:pPr>
            <a:r>
              <a:rPr lang="en-US" sz="3600" i="1">
                <a:latin typeface="Arial" charset="0"/>
                <a:ea typeface="ＭＳ Ｐゴシック" charset="0"/>
              </a:rPr>
              <a:t>Designing an good </a:t>
            </a:r>
            <a:r>
              <a:rPr lang="en-US" sz="3600" i="1" u="sng">
                <a:latin typeface="Arial" charset="0"/>
                <a:ea typeface="ＭＳ Ｐゴシック" charset="0"/>
              </a:rPr>
              <a:t>online</a:t>
            </a:r>
            <a:r>
              <a:rPr lang="en-US" sz="3600" i="1">
                <a:latin typeface="Arial" charset="0"/>
                <a:ea typeface="ＭＳ Ｐゴシック" charset="0"/>
              </a:rPr>
              <a:t> course</a:t>
            </a:r>
            <a:br>
              <a:rPr lang="en-US" sz="3600" i="1">
                <a:latin typeface="Arial" charset="0"/>
                <a:ea typeface="ＭＳ Ｐゴシック" charset="0"/>
              </a:rPr>
            </a:br>
            <a:r>
              <a:rPr lang="en-US" sz="3600" i="1">
                <a:latin typeface="Arial" charset="0"/>
                <a:ea typeface="ＭＳ Ｐゴシック" charset="0"/>
              </a:rPr>
              <a:t>is designing a good </a:t>
            </a:r>
            <a:r>
              <a:rPr lang="en-US" sz="3600" i="1" u="sng">
                <a:latin typeface="Arial" charset="0"/>
                <a:ea typeface="ＭＳ Ｐゴシック" charset="0"/>
              </a:rPr>
              <a:t>course</a:t>
            </a:r>
            <a:r>
              <a:rPr lang="en-US" sz="3600" i="1">
                <a:latin typeface="Arial" charset="0"/>
                <a:ea typeface="ＭＳ Ｐゴシック" charset="0"/>
              </a:rPr>
              <a:t>!</a:t>
            </a:r>
          </a:p>
        </p:txBody>
      </p:sp>
      <p:sp>
        <p:nvSpPr>
          <p:cNvPr id="3174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59E7782-05FC-D54B-908C-0D91C15F0E7C}" type="slidenum">
              <a:rPr lang="en-US" sz="800">
                <a:solidFill>
                  <a:srgbClr val="595959"/>
                </a:solidFill>
                <a:latin typeface="Helvetica" charset="0"/>
                <a:cs typeface="Arial" charset="0"/>
              </a:rPr>
              <a:pPr eaLnBrk="1" hangingPunct="1"/>
              <a:t>14</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ubtitle 1"/>
          <p:cNvSpPr>
            <a:spLocks noGrp="1"/>
          </p:cNvSpPr>
          <p:nvPr>
            <p:ph type="subTitle" idx="1"/>
          </p:nvPr>
        </p:nvSpPr>
        <p:spPr/>
        <p:txBody>
          <a:bodyPr/>
          <a:lstStyle/>
          <a:p>
            <a:endParaRPr lang="en-US">
              <a:latin typeface="Helvetica" charset="0"/>
              <a:ea typeface="ＭＳ Ｐゴシック" charset="0"/>
            </a:endParaRPr>
          </a:p>
        </p:txBody>
      </p:sp>
      <p:sp>
        <p:nvSpPr>
          <p:cNvPr id="35842" name="Title 1"/>
          <p:cNvSpPr>
            <a:spLocks noGrp="1"/>
          </p:cNvSpPr>
          <p:nvPr>
            <p:ph type="title"/>
          </p:nvPr>
        </p:nvSpPr>
        <p:spPr>
          <a:ln/>
        </p:spPr>
        <p:txBody>
          <a:bodyPr/>
          <a:lstStyle/>
          <a:p>
            <a:r>
              <a:rPr lang="en-US">
                <a:latin typeface="Helvetica" charset="0"/>
                <a:ea typeface="ＭＳ Ｐゴシック" charset="0"/>
              </a:rPr>
              <a:t>Part 1: Pre-Design</a:t>
            </a:r>
          </a:p>
        </p:txBody>
      </p:sp>
      <p:sp>
        <p:nvSpPr>
          <p:cNvPr id="3584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7E8834C-C114-A14C-95C1-86E5CE18E815}" type="slidenum">
              <a:rPr lang="en-US" sz="800">
                <a:solidFill>
                  <a:srgbClr val="595959"/>
                </a:solidFill>
                <a:latin typeface="Helvetica" charset="0"/>
                <a:cs typeface="Arial" charset="0"/>
              </a:rPr>
              <a:pPr eaLnBrk="1" hangingPunct="1"/>
              <a:t>15</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a:latin typeface="Helvetica" charset="0"/>
                <a:ea typeface="ＭＳ Ｐゴシック" charset="0"/>
              </a:rPr>
              <a:t>Part 1: Pre-Design</a:t>
            </a:r>
          </a:p>
        </p:txBody>
      </p:sp>
      <p:sp>
        <p:nvSpPr>
          <p:cNvPr id="3" name="Content Placeholder 2"/>
          <p:cNvSpPr>
            <a:spLocks noGrp="1"/>
          </p:cNvSpPr>
          <p:nvPr>
            <p:ph idx="1"/>
          </p:nvPr>
        </p:nvSpPr>
        <p:spPr>
          <a:xfrm>
            <a:off x="542925" y="2197100"/>
            <a:ext cx="8059738" cy="3670300"/>
          </a:xfrm>
        </p:spPr>
        <p:txBody>
          <a:bodyPr/>
          <a:lstStyle/>
          <a:p>
            <a:pPr>
              <a:lnSpc>
                <a:spcPct val="90000"/>
              </a:lnSpc>
            </a:pPr>
            <a:r>
              <a:rPr lang="en-US">
                <a:latin typeface="Helvetica" charset="0"/>
                <a:ea typeface="ＭＳ Ｐゴシック" charset="0"/>
              </a:rPr>
              <a:t>“Gathering all of the necessary information to ensure that the course will meet the needs of the learners and engage them throughout the learning journey.”</a:t>
            </a:r>
          </a:p>
          <a:p>
            <a:pPr lvl="1">
              <a:lnSpc>
                <a:spcPct val="90000"/>
              </a:lnSpc>
            </a:pPr>
            <a:endParaRPr lang="en-US">
              <a:latin typeface="Helvetica" charset="0"/>
              <a:ea typeface="ＭＳ Ｐゴシック" charset="0"/>
            </a:endParaRPr>
          </a:p>
          <a:p>
            <a:pPr>
              <a:lnSpc>
                <a:spcPct val="90000"/>
              </a:lnSpc>
            </a:pPr>
            <a:r>
              <a:rPr lang="en-US">
                <a:solidFill>
                  <a:srgbClr val="0A8064"/>
                </a:solidFill>
                <a:latin typeface="Helvetica" charset="0"/>
                <a:ea typeface="ＭＳ Ｐゴシック" charset="0"/>
              </a:rPr>
              <a:t>What’s different online:</a:t>
            </a:r>
          </a:p>
          <a:p>
            <a:pPr lvl="1">
              <a:lnSpc>
                <a:spcPct val="90000"/>
              </a:lnSpc>
            </a:pPr>
            <a:r>
              <a:rPr lang="en-US">
                <a:solidFill>
                  <a:srgbClr val="0A8064"/>
                </a:solidFill>
                <a:latin typeface="Helvetica" charset="0"/>
                <a:ea typeface="ＭＳ Ｐゴシック" charset="0"/>
              </a:rPr>
              <a:t>More difficult to make spontaneous adjustments</a:t>
            </a:r>
          </a:p>
          <a:p>
            <a:pPr lvl="1">
              <a:lnSpc>
                <a:spcPct val="90000"/>
              </a:lnSpc>
            </a:pPr>
            <a:r>
              <a:rPr lang="en-US">
                <a:solidFill>
                  <a:srgbClr val="0A8064"/>
                </a:solidFill>
                <a:latin typeface="Helvetica" charset="0"/>
                <a:ea typeface="ＭＳ Ｐゴシック" charset="0"/>
              </a:rPr>
              <a:t>The asynchronous nature means you need to be thoughtful about creating interaction opportunities</a:t>
            </a:r>
          </a:p>
          <a:p>
            <a:pPr lvl="1">
              <a:lnSpc>
                <a:spcPct val="90000"/>
              </a:lnSpc>
            </a:pPr>
            <a:endParaRPr lang="en-US">
              <a:latin typeface="Helvetica" charset="0"/>
              <a:ea typeface="ＭＳ Ｐゴシック" charset="0"/>
            </a:endParaRPr>
          </a:p>
          <a:p>
            <a:pPr lvl="1">
              <a:lnSpc>
                <a:spcPct val="90000"/>
              </a:lnSpc>
            </a:pPr>
            <a:endParaRPr lang="en-US">
              <a:latin typeface="Helvetica" charset="0"/>
              <a:ea typeface="ＭＳ Ｐゴシック" charset="0"/>
            </a:endParaRPr>
          </a:p>
        </p:txBody>
      </p:sp>
      <p:sp>
        <p:nvSpPr>
          <p:cNvPr id="3686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20B41C8-6FFB-AA4B-ABF3-48A7BD7AEF9C}" type="slidenum">
              <a:rPr lang="en-US" sz="800">
                <a:solidFill>
                  <a:srgbClr val="595959"/>
                </a:solidFill>
                <a:latin typeface="Helvetica" charset="0"/>
                <a:cs typeface="Arial" charset="0"/>
              </a:rPr>
              <a:pPr eaLnBrk="1" hangingPunct="1"/>
              <a:t>16</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4"/>
          <p:cNvSpPr>
            <a:spLocks noGrp="1"/>
          </p:cNvSpPr>
          <p:nvPr>
            <p:ph type="title"/>
          </p:nvPr>
        </p:nvSpPr>
        <p:spPr/>
        <p:txBody>
          <a:bodyPr/>
          <a:lstStyle/>
          <a:p>
            <a:r>
              <a:rPr lang="en-US">
                <a:latin typeface="Helvetica" charset="0"/>
                <a:ea typeface="ＭＳ Ｐゴシック" charset="0"/>
              </a:rPr>
              <a:t>Pre-Design Questions (1)</a:t>
            </a:r>
          </a:p>
        </p:txBody>
      </p:sp>
      <p:sp>
        <p:nvSpPr>
          <p:cNvPr id="38914" name="Content Placeholder 5"/>
          <p:cNvSpPr>
            <a:spLocks noGrp="1"/>
          </p:cNvSpPr>
          <p:nvPr>
            <p:ph sz="half" idx="1"/>
          </p:nvPr>
        </p:nvSpPr>
        <p:spPr/>
        <p:txBody>
          <a:bodyPr/>
          <a:lstStyle/>
          <a:p>
            <a:r>
              <a:rPr lang="en-US">
                <a:latin typeface="Helvetica" charset="0"/>
                <a:ea typeface="ＭＳ Ｐゴシック" charset="0"/>
              </a:rPr>
              <a:t>Who are my learners?</a:t>
            </a:r>
            <a:br>
              <a:rPr lang="en-US">
                <a:latin typeface="Helvetica" charset="0"/>
                <a:ea typeface="ＭＳ Ｐゴシック" charset="0"/>
              </a:rPr>
            </a:br>
            <a:r>
              <a:rPr lang="en-US">
                <a:latin typeface="Helvetica" charset="0"/>
                <a:ea typeface="ＭＳ Ｐゴシック" charset="0"/>
              </a:rPr>
              <a:t/>
            </a:r>
            <a:br>
              <a:rPr lang="en-US">
                <a:latin typeface="Helvetica" charset="0"/>
                <a:ea typeface="ＭＳ Ｐゴシック" charset="0"/>
              </a:rPr>
            </a:br>
            <a:endParaRPr lang="en-US">
              <a:latin typeface="Helvetica" charset="0"/>
              <a:ea typeface="ＭＳ Ｐゴシック" charset="0"/>
            </a:endParaRPr>
          </a:p>
          <a:p>
            <a:r>
              <a:rPr lang="en-US">
                <a:latin typeface="Helvetica" charset="0"/>
                <a:ea typeface="ＭＳ Ｐゴシック" charset="0"/>
              </a:rPr>
              <a:t>What do they currently know?</a:t>
            </a:r>
          </a:p>
        </p:txBody>
      </p:sp>
      <p:sp>
        <p:nvSpPr>
          <p:cNvPr id="38915" name="Content Placeholder 6"/>
          <p:cNvSpPr>
            <a:spLocks noGrp="1"/>
          </p:cNvSpPr>
          <p:nvPr>
            <p:ph sz="half" idx="2"/>
          </p:nvPr>
        </p:nvSpPr>
        <p:spPr/>
        <p:txBody>
          <a:bodyPr/>
          <a:lstStyle/>
          <a:p>
            <a:pPr marL="0" indent="0">
              <a:lnSpc>
                <a:spcPct val="90000"/>
              </a:lnSpc>
              <a:buFont typeface="Arial" charset="0"/>
              <a:buNone/>
            </a:pPr>
            <a:r>
              <a:rPr lang="en-US" b="0">
                <a:latin typeface="Helvetica" charset="0"/>
                <a:ea typeface="ＭＳ Ｐゴシック" charset="0"/>
              </a:rPr>
              <a:t>… you need to make sure you can produce content for their level and the correct voice.</a:t>
            </a:r>
          </a:p>
          <a:p>
            <a:pPr marL="0" indent="0">
              <a:lnSpc>
                <a:spcPct val="90000"/>
              </a:lnSpc>
              <a:buFont typeface="Arial" charset="0"/>
              <a:buNone/>
            </a:pPr>
            <a:r>
              <a:rPr lang="en-US" b="0">
                <a:latin typeface="Helvetica" charset="0"/>
                <a:ea typeface="ＭＳ Ｐゴシック" charset="0"/>
              </a:rPr>
              <a:t>…so you can avoid repetition and focus on growing what they have learned.</a:t>
            </a:r>
          </a:p>
        </p:txBody>
      </p:sp>
      <p:sp>
        <p:nvSpPr>
          <p:cNvPr id="3891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8183DF7-A577-FA44-9ED1-904C40A3DDE8}" type="slidenum">
              <a:rPr lang="en-US" sz="800">
                <a:solidFill>
                  <a:srgbClr val="595959"/>
                </a:solidFill>
                <a:latin typeface="Helvetica" charset="0"/>
                <a:cs typeface="Helvetica" charset="0"/>
              </a:rPr>
              <a:pPr eaLnBrk="1" hangingPunct="1"/>
              <a:t>17</a:t>
            </a:fld>
            <a:endParaRPr lang="en-US" sz="800">
              <a:solidFill>
                <a:srgbClr val="595959"/>
              </a:solidFill>
              <a:latin typeface="Helvetica" charset="0"/>
              <a:cs typeface="Helvetica" charset="0"/>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a:latin typeface="Helvetica" charset="0"/>
                <a:ea typeface="ＭＳ Ｐゴシック" charset="0"/>
              </a:rPr>
              <a:t>Pre-Design Questions (2)</a:t>
            </a:r>
          </a:p>
        </p:txBody>
      </p:sp>
      <p:sp>
        <p:nvSpPr>
          <p:cNvPr id="40962" name="Content Placeholder 2"/>
          <p:cNvSpPr>
            <a:spLocks noGrp="1"/>
          </p:cNvSpPr>
          <p:nvPr>
            <p:ph sz="half" idx="1"/>
          </p:nvPr>
        </p:nvSpPr>
        <p:spPr/>
        <p:txBody>
          <a:bodyPr/>
          <a:lstStyle/>
          <a:p>
            <a:r>
              <a:rPr lang="en-US">
                <a:latin typeface="Helvetica" charset="0"/>
                <a:ea typeface="ＭＳ Ｐゴシック" charset="0"/>
              </a:rPr>
              <a:t>What do they need to know before starting the course?</a:t>
            </a:r>
          </a:p>
        </p:txBody>
      </p:sp>
      <p:sp>
        <p:nvSpPr>
          <p:cNvPr id="40963" name="Content Placeholder 3"/>
          <p:cNvSpPr>
            <a:spLocks noGrp="1"/>
          </p:cNvSpPr>
          <p:nvPr>
            <p:ph sz="half" idx="2"/>
          </p:nvPr>
        </p:nvSpPr>
        <p:spPr/>
        <p:txBody>
          <a:bodyPr/>
          <a:lstStyle/>
          <a:p>
            <a:pPr marL="0" indent="0">
              <a:buFont typeface="Arial" charset="0"/>
              <a:buNone/>
            </a:pPr>
            <a:r>
              <a:rPr lang="en-US" b="0">
                <a:latin typeface="Helvetica" charset="0"/>
                <a:ea typeface="ＭＳ Ｐゴシック" charset="0"/>
              </a:rPr>
              <a:t>…so you can provide prerequisite materials to learners and they can plan accordingly before the course begins.</a:t>
            </a:r>
          </a:p>
        </p:txBody>
      </p:sp>
      <p:sp>
        <p:nvSpPr>
          <p:cNvPr id="40964"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800">
              <a:solidFill>
                <a:srgbClr val="595959"/>
              </a:solidFill>
              <a:latin typeface="Helvetica" charset="0"/>
              <a:cs typeface="Helvetica" charset="0"/>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a:latin typeface="Helvetica" charset="0"/>
                <a:ea typeface="ＭＳ Ｐゴシック" charset="0"/>
              </a:rPr>
              <a:t>Pre-Design Questions (3)</a:t>
            </a:r>
          </a:p>
        </p:txBody>
      </p:sp>
      <p:sp>
        <p:nvSpPr>
          <p:cNvPr id="3" name="Content Placeholder 2"/>
          <p:cNvSpPr>
            <a:spLocks noGrp="1"/>
          </p:cNvSpPr>
          <p:nvPr>
            <p:ph sz="half" idx="1"/>
          </p:nvPr>
        </p:nvSpPr>
        <p:spPr/>
        <p:txBody>
          <a:bodyPr>
            <a:normAutofit fontScale="92500"/>
          </a:bodyPr>
          <a:lstStyle/>
          <a:p>
            <a:pPr>
              <a:defRPr/>
            </a:pPr>
            <a:r>
              <a:rPr lang="en-US" dirty="0"/>
              <a:t>What other content is available </a:t>
            </a:r>
            <a:r>
              <a:rPr lang="en-US" dirty="0" smtClean="0"/>
              <a:t>that supports </a:t>
            </a:r>
            <a:r>
              <a:rPr lang="en-US" dirty="0"/>
              <a:t>meeting learning outcomes</a:t>
            </a:r>
            <a:r>
              <a:rPr lang="en-US" dirty="0" smtClean="0"/>
              <a:t>?</a:t>
            </a:r>
            <a:br>
              <a:rPr lang="en-US" dirty="0" smtClean="0"/>
            </a:br>
            <a:endParaRPr lang="en-US" dirty="0" smtClean="0"/>
          </a:p>
          <a:p>
            <a:pPr>
              <a:defRPr/>
            </a:pPr>
            <a:r>
              <a:rPr lang="en-US" dirty="0"/>
              <a:t>Do you have existing material that can be used in the course</a:t>
            </a:r>
            <a:r>
              <a:rPr lang="en-US" dirty="0" smtClean="0"/>
              <a:t>?</a:t>
            </a:r>
            <a:endParaRPr lang="en-US" dirty="0"/>
          </a:p>
        </p:txBody>
      </p:sp>
      <p:sp>
        <p:nvSpPr>
          <p:cNvPr id="43011" name="Content Placeholder 3"/>
          <p:cNvSpPr>
            <a:spLocks noGrp="1"/>
          </p:cNvSpPr>
          <p:nvPr>
            <p:ph sz="half" idx="2"/>
          </p:nvPr>
        </p:nvSpPr>
        <p:spPr/>
        <p:txBody>
          <a:bodyPr/>
          <a:lstStyle/>
          <a:p>
            <a:pPr marL="0" indent="0">
              <a:lnSpc>
                <a:spcPct val="80000"/>
              </a:lnSpc>
              <a:buFont typeface="Arial" charset="0"/>
              <a:buNone/>
            </a:pPr>
            <a:r>
              <a:rPr lang="en-US" sz="2400" b="0">
                <a:latin typeface="Helvetica" charset="0"/>
                <a:ea typeface="ＭＳ Ｐゴシック" charset="0"/>
              </a:rPr>
              <a:t>…curating content you already have means not having to start everything from scratch.</a:t>
            </a:r>
            <a:br>
              <a:rPr lang="en-US" sz="2400" b="0">
                <a:latin typeface="Helvetica" charset="0"/>
                <a:ea typeface="ＭＳ Ｐゴシック" charset="0"/>
              </a:rPr>
            </a:br>
            <a:endParaRPr lang="en-US" sz="2400" b="0">
              <a:latin typeface="Helvetica" charset="0"/>
              <a:ea typeface="ＭＳ Ｐゴシック" charset="0"/>
            </a:endParaRPr>
          </a:p>
          <a:p>
            <a:pPr marL="0" indent="0">
              <a:lnSpc>
                <a:spcPct val="80000"/>
              </a:lnSpc>
              <a:buFont typeface="Arial" charset="0"/>
              <a:buNone/>
            </a:pPr>
            <a:r>
              <a:rPr lang="en-US" sz="2400" b="0">
                <a:latin typeface="Helvetica" charset="0"/>
                <a:ea typeface="ＭＳ Ｐゴシック" charset="0"/>
              </a:rPr>
              <a:t>…being able to identify other resources that support your key topics adds greater depth to the course.</a:t>
            </a:r>
          </a:p>
          <a:p>
            <a:pPr marL="0" indent="0">
              <a:lnSpc>
                <a:spcPct val="80000"/>
              </a:lnSpc>
              <a:buFont typeface="Arial" charset="0"/>
              <a:buNone/>
            </a:pPr>
            <a:endParaRPr lang="en-US" sz="2400">
              <a:latin typeface="Helvetica" charset="0"/>
              <a:ea typeface="ＭＳ Ｐゴシック" charset="0"/>
            </a:endParaRPr>
          </a:p>
        </p:txBody>
      </p:sp>
      <p:sp>
        <p:nvSpPr>
          <p:cNvPr id="43012"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800">
              <a:solidFill>
                <a:srgbClr val="595959"/>
              </a:solidFill>
              <a:latin typeface="Helvetica" charset="0"/>
              <a:cs typeface="Helvetica"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p:txBody>
          <a:bodyPr/>
          <a:lstStyle/>
          <a:p>
            <a:r>
              <a:rPr lang="en-US">
                <a:latin typeface="Helvetica" charset="0"/>
                <a:ea typeface="ＭＳ Ｐゴシック" charset="0"/>
              </a:rPr>
              <a:t>Agenda</a:t>
            </a:r>
          </a:p>
        </p:txBody>
      </p:sp>
      <p:sp>
        <p:nvSpPr>
          <p:cNvPr id="14338" name="Content Placeholder 2"/>
          <p:cNvSpPr>
            <a:spLocks noGrp="1"/>
          </p:cNvSpPr>
          <p:nvPr>
            <p:ph idx="1"/>
          </p:nvPr>
        </p:nvSpPr>
        <p:spPr>
          <a:xfrm>
            <a:off x="542925" y="2197100"/>
            <a:ext cx="8059738" cy="3670300"/>
          </a:xfrm>
        </p:spPr>
        <p:txBody>
          <a:bodyPr>
            <a:normAutofit fontScale="92500" lnSpcReduction="10000"/>
          </a:bodyPr>
          <a:lstStyle/>
          <a:p>
            <a:pPr>
              <a:defRPr/>
            </a:pPr>
            <a:r>
              <a:rPr lang="en-US" dirty="0" smtClean="0">
                <a:latin typeface="Arial" charset="0"/>
              </a:rPr>
              <a:t>Introduction</a:t>
            </a:r>
            <a:endParaRPr lang="en-US" dirty="0">
              <a:latin typeface="Arial" charset="0"/>
            </a:endParaRPr>
          </a:p>
          <a:p>
            <a:pPr>
              <a:defRPr/>
            </a:pPr>
            <a:r>
              <a:rPr lang="en-US" dirty="0" smtClean="0">
                <a:latin typeface="Arial" charset="0"/>
              </a:rPr>
              <a:t>Overview </a:t>
            </a:r>
            <a:r>
              <a:rPr lang="en-US" dirty="0">
                <a:latin typeface="Arial" charset="0"/>
              </a:rPr>
              <a:t>of the </a:t>
            </a:r>
            <a:r>
              <a:rPr lang="en-US" dirty="0" smtClean="0">
                <a:latin typeface="Arial" charset="0"/>
              </a:rPr>
              <a:t>Course Design Guidelines and </a:t>
            </a:r>
            <a:r>
              <a:rPr lang="en-US" dirty="0">
                <a:latin typeface="Arial" charset="0"/>
              </a:rPr>
              <a:t>Blueprint</a:t>
            </a:r>
          </a:p>
          <a:p>
            <a:pPr>
              <a:defRPr/>
            </a:pPr>
            <a:r>
              <a:rPr lang="en-US" dirty="0" smtClean="0">
                <a:latin typeface="Arial" charset="0"/>
              </a:rPr>
              <a:t>Part 1: Pre</a:t>
            </a:r>
            <a:r>
              <a:rPr lang="en-US" dirty="0">
                <a:latin typeface="Arial" charset="0"/>
              </a:rPr>
              <a:t>-</a:t>
            </a:r>
            <a:r>
              <a:rPr lang="en-US" dirty="0" smtClean="0">
                <a:latin typeface="Arial" charset="0"/>
              </a:rPr>
              <a:t>Design</a:t>
            </a:r>
          </a:p>
          <a:p>
            <a:pPr>
              <a:defRPr/>
            </a:pPr>
            <a:r>
              <a:rPr lang="en-US" dirty="0" smtClean="0">
                <a:latin typeface="Arial" charset="0"/>
              </a:rPr>
              <a:t>Lunch</a:t>
            </a:r>
            <a:endParaRPr lang="en-US" dirty="0">
              <a:latin typeface="Arial" charset="0"/>
            </a:endParaRPr>
          </a:p>
          <a:p>
            <a:pPr>
              <a:defRPr/>
            </a:pPr>
            <a:r>
              <a:rPr lang="en-US" dirty="0">
                <a:latin typeface="Arial" charset="0"/>
              </a:rPr>
              <a:t>Part </a:t>
            </a:r>
            <a:r>
              <a:rPr lang="en-US" dirty="0" smtClean="0">
                <a:latin typeface="Arial" charset="0"/>
              </a:rPr>
              <a:t>2: Design </a:t>
            </a:r>
            <a:r>
              <a:rPr lang="en-US" dirty="0">
                <a:latin typeface="Arial" charset="0"/>
              </a:rPr>
              <a:t>and </a:t>
            </a:r>
            <a:r>
              <a:rPr lang="en-US" dirty="0" smtClean="0">
                <a:latin typeface="Arial" charset="0"/>
              </a:rPr>
              <a:t>Development</a:t>
            </a:r>
          </a:p>
          <a:p>
            <a:pPr>
              <a:defRPr/>
            </a:pPr>
            <a:r>
              <a:rPr lang="en-US" dirty="0">
                <a:latin typeface="Arial" charset="0"/>
              </a:rPr>
              <a:t>Part </a:t>
            </a:r>
            <a:r>
              <a:rPr lang="en-US" dirty="0" smtClean="0">
                <a:latin typeface="Arial" charset="0"/>
              </a:rPr>
              <a:t>3: Facilitation</a:t>
            </a:r>
          </a:p>
          <a:p>
            <a:pPr>
              <a:defRPr/>
            </a:pPr>
            <a:r>
              <a:rPr lang="en-US" dirty="0" smtClean="0">
                <a:latin typeface="Arial" charset="0"/>
              </a:rPr>
              <a:t>Wrap-Up</a:t>
            </a:r>
          </a:p>
        </p:txBody>
      </p:sp>
      <p:sp>
        <p:nvSpPr>
          <p:cNvPr id="1126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C43FCA3-E7B4-E649-B842-EDCC703CA4DE}" type="slidenum">
              <a:rPr lang="en-US" sz="800">
                <a:solidFill>
                  <a:srgbClr val="595959"/>
                </a:solidFill>
                <a:latin typeface="Helvetica" charset="0"/>
                <a:cs typeface="Arial" charset="0"/>
              </a:rPr>
              <a:pPr eaLnBrk="1" hangingPunct="1"/>
              <a:t>2</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a:latin typeface="Helvetica" charset="0"/>
                <a:ea typeface="ＭＳ Ｐゴシック" charset="0"/>
              </a:rPr>
              <a:t>Pre-Design Questions (4)</a:t>
            </a:r>
          </a:p>
        </p:txBody>
      </p:sp>
      <p:sp>
        <p:nvSpPr>
          <p:cNvPr id="45058" name="Content Placeholder 2"/>
          <p:cNvSpPr>
            <a:spLocks noGrp="1"/>
          </p:cNvSpPr>
          <p:nvPr>
            <p:ph sz="half" idx="1"/>
          </p:nvPr>
        </p:nvSpPr>
        <p:spPr/>
        <p:txBody>
          <a:bodyPr/>
          <a:lstStyle/>
          <a:p>
            <a:r>
              <a:rPr lang="en-US">
                <a:latin typeface="Helvetica" charset="0"/>
                <a:ea typeface="ＭＳ Ｐゴシック" charset="0"/>
              </a:rPr>
              <a:t>What content must be revised for an online format or created from scratch?</a:t>
            </a:r>
          </a:p>
        </p:txBody>
      </p:sp>
      <p:sp>
        <p:nvSpPr>
          <p:cNvPr id="45059" name="Content Placeholder 3"/>
          <p:cNvSpPr>
            <a:spLocks noGrp="1"/>
          </p:cNvSpPr>
          <p:nvPr>
            <p:ph sz="half" idx="2"/>
          </p:nvPr>
        </p:nvSpPr>
        <p:spPr/>
        <p:txBody>
          <a:bodyPr/>
          <a:lstStyle/>
          <a:p>
            <a:pPr marL="0" indent="0">
              <a:buFont typeface="Arial" charset="0"/>
              <a:buNone/>
            </a:pPr>
            <a:r>
              <a:rPr lang="en-US" b="0">
                <a:latin typeface="Helvetica" charset="0"/>
                <a:ea typeface="ＭＳ Ｐゴシック" charset="0"/>
              </a:rPr>
              <a:t>… taking inventory of the varying stages of content will inform the design phase and give you a better sense of how much work it will require to prepare the content for online use.</a:t>
            </a:r>
          </a:p>
        </p:txBody>
      </p:sp>
      <p:sp>
        <p:nvSpPr>
          <p:cNvPr id="45060"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800">
              <a:solidFill>
                <a:srgbClr val="595959"/>
              </a:solidFill>
              <a:latin typeface="Helvetica" charset="0"/>
              <a:cs typeface="Helvetica"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ubtitle 4"/>
          <p:cNvSpPr>
            <a:spLocks noGrp="1"/>
          </p:cNvSpPr>
          <p:nvPr>
            <p:ph type="subTitle" idx="1"/>
          </p:nvPr>
        </p:nvSpPr>
        <p:spPr/>
        <p:txBody>
          <a:bodyPr/>
          <a:lstStyle/>
          <a:p>
            <a:r>
              <a:rPr lang="en-US">
                <a:latin typeface="Helvetica" charset="0"/>
                <a:ea typeface="ＭＳ Ｐゴシック" charset="0"/>
              </a:rPr>
              <a:t>Exploring a MIT online course</a:t>
            </a:r>
          </a:p>
        </p:txBody>
      </p:sp>
      <p:sp>
        <p:nvSpPr>
          <p:cNvPr id="47106" name="Title 1"/>
          <p:cNvSpPr>
            <a:spLocks noGrp="1"/>
          </p:cNvSpPr>
          <p:nvPr>
            <p:ph type="title"/>
          </p:nvPr>
        </p:nvSpPr>
        <p:spPr>
          <a:ln/>
        </p:spPr>
        <p:txBody>
          <a:bodyPr/>
          <a:lstStyle/>
          <a:p>
            <a:r>
              <a:rPr lang="en-US" sz="3200">
                <a:latin typeface="Oswald Regular" charset="0"/>
                <a:ea typeface="ＭＳ Ｐゴシック" charset="0"/>
              </a:rPr>
              <a:t>Going Behind The Curtain</a:t>
            </a:r>
          </a:p>
        </p:txBody>
      </p:sp>
      <p:sp>
        <p:nvSpPr>
          <p:cNvPr id="4710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0EDEFAA-78F8-1E43-B597-6D20693C4845}" type="slidenum">
              <a:rPr lang="en-US" sz="800">
                <a:solidFill>
                  <a:srgbClr val="595959"/>
                </a:solidFill>
                <a:latin typeface="Helvetica" charset="0"/>
                <a:cs typeface="Arial" charset="0"/>
              </a:rPr>
              <a:pPr eaLnBrk="1" hangingPunct="1"/>
              <a:t>21</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atin typeface="Helvetica" charset="0"/>
                <a:ea typeface="ＭＳ Ｐゴシック" charset="0"/>
              </a:rPr>
              <a:t>MIT and Education</a:t>
            </a:r>
          </a:p>
        </p:txBody>
      </p:sp>
      <p:sp>
        <p:nvSpPr>
          <p:cNvPr id="48130" name="Content Placeholder 2"/>
          <p:cNvSpPr>
            <a:spLocks noGrp="1"/>
          </p:cNvSpPr>
          <p:nvPr>
            <p:ph idx="1"/>
          </p:nvPr>
        </p:nvSpPr>
        <p:spPr>
          <a:xfrm>
            <a:off x="542925" y="2197100"/>
            <a:ext cx="8059738" cy="3670300"/>
          </a:xfrm>
        </p:spPr>
        <p:txBody>
          <a:bodyPr/>
          <a:lstStyle/>
          <a:p>
            <a:r>
              <a:rPr lang="en-US">
                <a:latin typeface="Helvetica" charset="0"/>
                <a:ea typeface="ＭＳ Ｐゴシック" charset="0"/>
              </a:rPr>
              <a:t>MIT does not have a School of Education</a:t>
            </a:r>
          </a:p>
          <a:p>
            <a:r>
              <a:rPr lang="en-US">
                <a:latin typeface="Helvetica" charset="0"/>
                <a:ea typeface="ＭＳ Ｐゴシック" charset="0"/>
              </a:rPr>
              <a:t>MIT </a:t>
            </a:r>
            <a:r>
              <a:rPr lang="en-US" i="1" u="sng">
                <a:latin typeface="Helvetica" charset="0"/>
                <a:ea typeface="ＭＳ Ｐゴシック" charset="0"/>
              </a:rPr>
              <a:t>does</a:t>
            </a:r>
            <a:r>
              <a:rPr lang="en-US">
                <a:latin typeface="Helvetica" charset="0"/>
                <a:ea typeface="ＭＳ Ｐゴシック" charset="0"/>
              </a:rPr>
              <a:t> have faculty that are deeply interested in education</a:t>
            </a:r>
          </a:p>
          <a:p>
            <a:pPr lvl="1"/>
            <a:r>
              <a:rPr lang="en-US">
                <a:latin typeface="Helvetica" charset="0"/>
                <a:ea typeface="ＭＳ Ｐゴシック" charset="0"/>
              </a:rPr>
              <a:t>Eric Klopfer (the same faculty member leading the Games and Simulation Course) runs the Scheller Teacher Education Program to prepare MIT students to teach in K-12 schools</a:t>
            </a:r>
          </a:p>
          <a:p>
            <a:r>
              <a:rPr lang="en-US">
                <a:latin typeface="Helvetica" charset="0"/>
                <a:ea typeface="ＭＳ Ｐゴシック" charset="0"/>
              </a:rPr>
              <a:t>MIT has a number of central units (TLL, OEIT, etc.) that provide support for teaching and learning.</a:t>
            </a:r>
          </a:p>
          <a:p>
            <a:endParaRPr lang="en-US">
              <a:latin typeface="Helvetica" charset="0"/>
              <a:ea typeface="ＭＳ Ｐゴシック" charset="0"/>
            </a:endParaRPr>
          </a:p>
          <a:p>
            <a:endParaRPr lang="en-US">
              <a:latin typeface="Helvetica" charset="0"/>
              <a:ea typeface="ＭＳ Ｐゴシック" charset="0"/>
            </a:endParaRPr>
          </a:p>
        </p:txBody>
      </p:sp>
      <p:sp>
        <p:nvSpPr>
          <p:cNvPr id="4813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9B6D809-42D3-BE4D-8A2B-9A495AD35CE3}" type="slidenum">
              <a:rPr lang="en-US" sz="800">
                <a:solidFill>
                  <a:srgbClr val="595959"/>
                </a:solidFill>
                <a:latin typeface="Helvetica" charset="0"/>
                <a:cs typeface="Arial" charset="0"/>
              </a:rPr>
              <a:pPr eaLnBrk="1" hangingPunct="1"/>
              <a:t>22</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normAutofit fontScale="90000"/>
          </a:bodyPr>
          <a:lstStyle/>
          <a:p>
            <a:pPr>
              <a:defRPr/>
            </a:pPr>
            <a:r>
              <a:rPr lang="en-US">
                <a:latin typeface="Helvetica"/>
                <a:cs typeface="Helvetica"/>
              </a:rPr>
              <a:t>Best Practices for Teaching and Learning</a:t>
            </a:r>
          </a:p>
        </p:txBody>
      </p:sp>
      <p:sp>
        <p:nvSpPr>
          <p:cNvPr id="49154" name="Content Placeholder 2"/>
          <p:cNvSpPr>
            <a:spLocks noGrp="1"/>
          </p:cNvSpPr>
          <p:nvPr>
            <p:ph idx="1"/>
          </p:nvPr>
        </p:nvSpPr>
        <p:spPr>
          <a:xfrm>
            <a:off x="542925" y="2197100"/>
            <a:ext cx="8059738" cy="3670300"/>
          </a:xfrm>
        </p:spPr>
        <p:txBody>
          <a:bodyPr/>
          <a:lstStyle/>
          <a:p>
            <a:pPr>
              <a:lnSpc>
                <a:spcPct val="90000"/>
              </a:lnSpc>
            </a:pPr>
            <a:r>
              <a:rPr lang="en-US" sz="2200">
                <a:latin typeface="Helvetica" charset="0"/>
                <a:ea typeface="ＭＳ Ｐゴシック" charset="0"/>
              </a:rPr>
              <a:t>One of the courses MIT developed for the EDC Pre-STEP program</a:t>
            </a:r>
          </a:p>
          <a:p>
            <a:pPr>
              <a:lnSpc>
                <a:spcPct val="90000"/>
              </a:lnSpc>
            </a:pPr>
            <a:r>
              <a:rPr lang="en-US" sz="2200">
                <a:latin typeface="Helvetica" charset="0"/>
                <a:ea typeface="ＭＳ Ｐゴシック" charset="0"/>
              </a:rPr>
              <a:t>Course Goals:</a:t>
            </a:r>
            <a:br>
              <a:rPr lang="en-US" sz="2200">
                <a:latin typeface="Helvetica" charset="0"/>
                <a:ea typeface="ＭＳ Ｐゴシック" charset="0"/>
              </a:rPr>
            </a:br>
            <a:r>
              <a:rPr lang="en-US" sz="2200">
                <a:latin typeface="Helvetica" charset="0"/>
                <a:ea typeface="ＭＳ Ｐゴシック" charset="0"/>
              </a:rPr>
              <a:t/>
            </a:r>
            <a:br>
              <a:rPr lang="en-US" sz="2200">
                <a:latin typeface="Helvetica" charset="0"/>
                <a:ea typeface="ＭＳ Ｐゴシック" charset="0"/>
              </a:rPr>
            </a:br>
            <a:r>
              <a:rPr lang="en-US" sz="2200" i="1">
                <a:latin typeface="Helvetica" charset="0"/>
                <a:ea typeface="ＭＳ Ｐゴシック" charset="0"/>
              </a:rPr>
              <a:t>How do we design a course? </a:t>
            </a:r>
            <a:br>
              <a:rPr lang="en-US" sz="2200" i="1">
                <a:latin typeface="Helvetica" charset="0"/>
                <a:ea typeface="ＭＳ Ｐゴシック" charset="0"/>
              </a:rPr>
            </a:br>
            <a:r>
              <a:rPr lang="en-US" sz="2200" i="1">
                <a:latin typeface="Helvetica" charset="0"/>
                <a:ea typeface="ＭＳ Ｐゴシック" charset="0"/>
              </a:rPr>
              <a:t/>
            </a:r>
            <a:br>
              <a:rPr lang="en-US" sz="2200" i="1">
                <a:latin typeface="Helvetica" charset="0"/>
                <a:ea typeface="ＭＳ Ｐゴシック" charset="0"/>
              </a:rPr>
            </a:br>
            <a:r>
              <a:rPr lang="en-US" sz="2200" i="1">
                <a:latin typeface="Helvetica" charset="0"/>
                <a:ea typeface="ＭＳ Ｐゴシック" charset="0"/>
              </a:rPr>
              <a:t>What are the best methods for promoting critical thinking skills, knowledge retention, and transfer? </a:t>
            </a:r>
            <a:br>
              <a:rPr lang="en-US" sz="2200" i="1">
                <a:latin typeface="Helvetica" charset="0"/>
                <a:ea typeface="ＭＳ Ｐゴシック" charset="0"/>
              </a:rPr>
            </a:br>
            <a:r>
              <a:rPr lang="en-US" sz="2200">
                <a:latin typeface="Helvetica" charset="0"/>
                <a:ea typeface="ＭＳ Ｐゴシック" charset="0"/>
              </a:rPr>
              <a:t/>
            </a:r>
            <a:br>
              <a:rPr lang="en-US" sz="2200">
                <a:latin typeface="Helvetica" charset="0"/>
                <a:ea typeface="ＭＳ Ｐゴシック" charset="0"/>
              </a:rPr>
            </a:br>
            <a:r>
              <a:rPr lang="en-US" sz="2200">
                <a:latin typeface="Helvetica" charset="0"/>
                <a:ea typeface="ＭＳ Ｐゴシック" charset="0"/>
              </a:rPr>
              <a:t>		            …primarily for in-person classes</a:t>
            </a:r>
          </a:p>
        </p:txBody>
      </p:sp>
      <p:sp>
        <p:nvSpPr>
          <p:cNvPr id="49155"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59EAE7-01D3-4E41-B300-BBF8D195BB04}" type="slidenum">
              <a:rPr lang="en-US" sz="800">
                <a:solidFill>
                  <a:srgbClr val="595959"/>
                </a:solidFill>
                <a:latin typeface="Helvetica" charset="0"/>
                <a:cs typeface="Arial" charset="0"/>
              </a:rPr>
              <a:pPr eaLnBrk="1" hangingPunct="1"/>
              <a:t>23</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a:latin typeface="Helvetica" charset="0"/>
                <a:ea typeface="ＭＳ Ｐゴシック" charset="0"/>
              </a:rPr>
              <a:t>Background on the Course</a:t>
            </a:r>
          </a:p>
        </p:txBody>
      </p:sp>
      <p:sp>
        <p:nvSpPr>
          <p:cNvPr id="3" name="Content Placeholder 2"/>
          <p:cNvSpPr>
            <a:spLocks noGrp="1"/>
          </p:cNvSpPr>
          <p:nvPr>
            <p:ph idx="1"/>
          </p:nvPr>
        </p:nvSpPr>
        <p:spPr>
          <a:xfrm>
            <a:off x="542925" y="2197100"/>
            <a:ext cx="8059738" cy="3670300"/>
          </a:xfrm>
        </p:spPr>
        <p:txBody>
          <a:bodyPr>
            <a:normAutofit fontScale="92500"/>
          </a:bodyPr>
          <a:lstStyle/>
          <a:p>
            <a:pPr>
              <a:defRPr/>
            </a:pPr>
            <a:r>
              <a:rPr lang="en-US" dirty="0" smtClean="0"/>
              <a:t>Based on a 14 week course that MIT provides for graduate students and Post-Docs who wish to learn how to teach</a:t>
            </a:r>
          </a:p>
          <a:p>
            <a:pPr>
              <a:defRPr/>
            </a:pPr>
            <a:r>
              <a:rPr lang="en-US" dirty="0" smtClean="0"/>
              <a:t>Course is run by the MIT Teaching and Learning Laboratory (TLL) </a:t>
            </a:r>
          </a:p>
          <a:p>
            <a:pPr lvl="1">
              <a:defRPr/>
            </a:pPr>
            <a:r>
              <a:rPr lang="en-US" dirty="0" smtClean="0"/>
              <a:t>They work with faculty on education research</a:t>
            </a:r>
          </a:p>
          <a:p>
            <a:pPr lvl="1">
              <a:defRPr/>
            </a:pPr>
            <a:r>
              <a:rPr lang="en-US" dirty="0" smtClean="0"/>
              <a:t>They work with faculty on pedagogically informed teaching practice</a:t>
            </a:r>
          </a:p>
          <a:p>
            <a:pPr lvl="1">
              <a:defRPr/>
            </a:pPr>
            <a:r>
              <a:rPr lang="en-US" dirty="0" smtClean="0"/>
              <a:t>Perform some of the functions of a Center for Teaching and Learning</a:t>
            </a:r>
            <a:endParaRPr lang="en-US" dirty="0"/>
          </a:p>
        </p:txBody>
      </p:sp>
      <p:sp>
        <p:nvSpPr>
          <p:cNvPr id="50179"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CDB17F1-630C-5247-A9B9-88DA4940321C}" type="slidenum">
              <a:rPr lang="en-US" sz="800">
                <a:solidFill>
                  <a:srgbClr val="595959"/>
                </a:solidFill>
                <a:latin typeface="Helvetica" charset="0"/>
                <a:cs typeface="Arial" charset="0"/>
              </a:rPr>
              <a:pPr eaLnBrk="1" hangingPunct="1"/>
              <a:t>24</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a:latin typeface="Helvetica" charset="0"/>
                <a:ea typeface="ＭＳ Ｐゴシック" charset="0"/>
              </a:rPr>
              <a:t>Background on the Course</a:t>
            </a:r>
          </a:p>
        </p:txBody>
      </p:sp>
      <p:sp>
        <p:nvSpPr>
          <p:cNvPr id="51202" name="Content Placeholder 2"/>
          <p:cNvSpPr>
            <a:spLocks noGrp="1"/>
          </p:cNvSpPr>
          <p:nvPr>
            <p:ph idx="1"/>
          </p:nvPr>
        </p:nvSpPr>
        <p:spPr>
          <a:xfrm>
            <a:off x="542925" y="2197100"/>
            <a:ext cx="8059738" cy="3670300"/>
          </a:xfrm>
        </p:spPr>
        <p:txBody>
          <a:bodyPr/>
          <a:lstStyle/>
          <a:p>
            <a:r>
              <a:rPr lang="en-US">
                <a:latin typeface="Helvetica" charset="0"/>
                <a:ea typeface="ＭＳ Ｐゴシック" charset="0"/>
              </a:rPr>
              <a:t>Instructors have taught the face-to-face version of this course</a:t>
            </a:r>
          </a:p>
          <a:p>
            <a:pPr lvl="1"/>
            <a:r>
              <a:rPr lang="en-US">
                <a:latin typeface="Helvetica" charset="0"/>
                <a:ea typeface="ＭＳ Ｐゴシック" charset="0"/>
              </a:rPr>
              <a:t>Experienced in teaching in Biology</a:t>
            </a:r>
          </a:p>
          <a:p>
            <a:pPr lvl="1"/>
            <a:r>
              <a:rPr lang="en-US">
                <a:latin typeface="Helvetica" charset="0"/>
                <a:ea typeface="ＭＳ Ｐゴシック" charset="0"/>
              </a:rPr>
              <a:t>Experienced in </a:t>
            </a:r>
            <a:r>
              <a:rPr lang="en-US" u="sng">
                <a:latin typeface="Helvetica" charset="0"/>
                <a:ea typeface="ＭＳ Ｐゴシック" charset="0"/>
              </a:rPr>
              <a:t>research</a:t>
            </a:r>
            <a:r>
              <a:rPr lang="en-US">
                <a:latin typeface="Helvetica" charset="0"/>
                <a:ea typeface="ＭＳ Ｐゴシック" charset="0"/>
              </a:rPr>
              <a:t> in Biology, both have Ph.D.s</a:t>
            </a:r>
          </a:p>
          <a:p>
            <a:pPr lvl="1"/>
            <a:r>
              <a:rPr lang="en-US">
                <a:latin typeface="Helvetica" charset="0"/>
                <a:ea typeface="ＭＳ Ｐゴシック" charset="0"/>
              </a:rPr>
              <a:t>Deep interest in biology education, especially preparing students for careers in Biology</a:t>
            </a:r>
          </a:p>
          <a:p>
            <a:r>
              <a:rPr lang="en-US">
                <a:latin typeface="Helvetica" charset="0"/>
                <a:ea typeface="ＭＳ Ｐゴシック" charset="0"/>
              </a:rPr>
              <a:t>Instructors have not taught online before</a:t>
            </a:r>
          </a:p>
          <a:p>
            <a:pPr lvl="1"/>
            <a:r>
              <a:rPr lang="en-US">
                <a:latin typeface="Helvetica" charset="0"/>
                <a:ea typeface="ＭＳ Ｐゴシック" charset="0"/>
              </a:rPr>
              <a:t>Relying on others for that experience &lt;- it takes a team!</a:t>
            </a:r>
          </a:p>
        </p:txBody>
      </p:sp>
      <p:sp>
        <p:nvSpPr>
          <p:cNvPr id="5120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5C40D42-D530-4B48-91F7-C68890429052}" type="slidenum">
              <a:rPr lang="en-US" sz="800">
                <a:solidFill>
                  <a:srgbClr val="595959"/>
                </a:solidFill>
                <a:latin typeface="Helvetica" charset="0"/>
                <a:cs typeface="Arial" charset="0"/>
              </a:rPr>
              <a:pPr eaLnBrk="1" hangingPunct="1"/>
              <a:t>25</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en-US">
                <a:latin typeface="Helvetica" charset="0"/>
                <a:ea typeface="ＭＳ Ｐゴシック" charset="0"/>
              </a:rPr>
              <a:t>Question: Who are my learners?</a:t>
            </a:r>
          </a:p>
        </p:txBody>
      </p:sp>
      <p:sp>
        <p:nvSpPr>
          <p:cNvPr id="52226" name="Content Placeholder 3"/>
          <p:cNvSpPr>
            <a:spLocks noGrp="1"/>
          </p:cNvSpPr>
          <p:nvPr>
            <p:ph sz="half" idx="1"/>
          </p:nvPr>
        </p:nvSpPr>
        <p:spPr/>
        <p:txBody>
          <a:bodyPr/>
          <a:lstStyle/>
          <a:p>
            <a:pPr>
              <a:lnSpc>
                <a:spcPct val="90000"/>
              </a:lnSpc>
            </a:pPr>
            <a:r>
              <a:rPr lang="en-US">
                <a:latin typeface="Helvetica" charset="0"/>
                <a:ea typeface="ＭＳ Ｐゴシック" charset="0"/>
              </a:rPr>
              <a:t>Faculty interested in learning “best practices”</a:t>
            </a:r>
          </a:p>
          <a:p>
            <a:pPr lvl="1">
              <a:lnSpc>
                <a:spcPct val="90000"/>
              </a:lnSpc>
            </a:pPr>
            <a:r>
              <a:rPr lang="en-US">
                <a:latin typeface="Helvetica" charset="0"/>
                <a:ea typeface="ＭＳ Ｐゴシック" charset="0"/>
              </a:rPr>
              <a:t>Might be in teacher education departments</a:t>
            </a:r>
          </a:p>
          <a:p>
            <a:pPr lvl="1">
              <a:lnSpc>
                <a:spcPct val="90000"/>
              </a:lnSpc>
            </a:pPr>
            <a:r>
              <a:rPr lang="en-US">
                <a:latin typeface="Helvetica" charset="0"/>
                <a:ea typeface="ＭＳ Ｐゴシック" charset="0"/>
              </a:rPr>
              <a:t>With possible focus on Science / Math education</a:t>
            </a:r>
            <a:endParaRPr lang="en-US">
              <a:solidFill>
                <a:schemeClr val="accent2"/>
              </a:solidFill>
              <a:latin typeface="Helvetica" charset="0"/>
              <a:ea typeface="ＭＳ Ｐゴシック" charset="0"/>
            </a:endParaRPr>
          </a:p>
        </p:txBody>
      </p:sp>
      <p:sp>
        <p:nvSpPr>
          <p:cNvPr id="5" name="Content Placeholder 4"/>
          <p:cNvSpPr>
            <a:spLocks noGrp="1"/>
          </p:cNvSpPr>
          <p:nvPr>
            <p:ph sz="half" idx="2"/>
          </p:nvPr>
        </p:nvSpPr>
        <p:spPr/>
        <p:txBody>
          <a:bodyPr/>
          <a:lstStyle/>
          <a:p>
            <a:r>
              <a:rPr lang="en-US">
                <a:solidFill>
                  <a:schemeClr val="accent2"/>
                </a:solidFill>
                <a:latin typeface="Helvetica" charset="0"/>
                <a:ea typeface="ＭＳ Ｐゴシック" charset="0"/>
              </a:rPr>
              <a:t>Challenge:</a:t>
            </a:r>
          </a:p>
          <a:p>
            <a:pPr lvl="1"/>
            <a:r>
              <a:rPr lang="en-US">
                <a:solidFill>
                  <a:schemeClr val="accent2"/>
                </a:solidFill>
                <a:latin typeface="Helvetica" charset="0"/>
                <a:ea typeface="ＭＳ Ｐゴシック" charset="0"/>
              </a:rPr>
              <a:t>Different from the course upon which it was based</a:t>
            </a:r>
          </a:p>
          <a:p>
            <a:pPr lvl="1"/>
            <a:r>
              <a:rPr lang="en-US">
                <a:solidFill>
                  <a:schemeClr val="accent2"/>
                </a:solidFill>
                <a:latin typeface="Helvetica" charset="0"/>
                <a:ea typeface="ＭＳ Ｐゴシック" charset="0"/>
              </a:rPr>
              <a:t>MIT graduate students ≠ faculty in teacher education programs</a:t>
            </a:r>
            <a:endParaRPr lang="en-US">
              <a:latin typeface="Helvetica" charset="0"/>
              <a:ea typeface="ＭＳ Ｐゴシック" charset="0"/>
            </a:endParaRPr>
          </a:p>
        </p:txBody>
      </p:sp>
      <p:sp>
        <p:nvSpPr>
          <p:cNvPr id="52228"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5D34745-5603-A848-92C3-DCC04E4CAEAD}" type="slidenum">
              <a:rPr lang="en-US" sz="800">
                <a:solidFill>
                  <a:srgbClr val="595959"/>
                </a:solidFill>
                <a:latin typeface="Helvetica" charset="0"/>
                <a:cs typeface="Helvetica" charset="0"/>
              </a:rPr>
              <a:pPr eaLnBrk="1" hangingPunct="1"/>
              <a:t>26</a:t>
            </a:fld>
            <a:endParaRPr lang="en-US" sz="800">
              <a:solidFill>
                <a:srgbClr val="595959"/>
              </a:solidFill>
              <a:latin typeface="Helvetica" charset="0"/>
              <a:cs typeface="Helvetica"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latin typeface="Helvetica"/>
                <a:cs typeface="Helvetica"/>
              </a:rPr>
              <a:t>Question: What do my learners currently </a:t>
            </a:r>
            <a:r>
              <a:rPr lang="en-US" dirty="0">
                <a:latin typeface="Helvetica"/>
                <a:cs typeface="Helvetica"/>
              </a:rPr>
              <a:t>k</a:t>
            </a:r>
            <a:r>
              <a:rPr lang="en-US" dirty="0" smtClean="0">
                <a:latin typeface="Helvetica"/>
                <a:cs typeface="Helvetica"/>
              </a:rPr>
              <a:t>now?</a:t>
            </a:r>
            <a:endParaRPr lang="en-US" dirty="0">
              <a:latin typeface="Helvetica"/>
              <a:cs typeface="Helvetica"/>
            </a:endParaRPr>
          </a:p>
        </p:txBody>
      </p:sp>
      <p:sp>
        <p:nvSpPr>
          <p:cNvPr id="53250" name="Content Placeholder 2"/>
          <p:cNvSpPr>
            <a:spLocks noGrp="1"/>
          </p:cNvSpPr>
          <p:nvPr>
            <p:ph sz="half" idx="1"/>
          </p:nvPr>
        </p:nvSpPr>
        <p:spPr/>
        <p:txBody>
          <a:bodyPr/>
          <a:lstStyle/>
          <a:p>
            <a:r>
              <a:rPr lang="en-US">
                <a:latin typeface="Helvetica" charset="0"/>
                <a:ea typeface="ＭＳ Ｐゴシック" charset="0"/>
              </a:rPr>
              <a:t>Unknown</a:t>
            </a:r>
          </a:p>
          <a:p>
            <a:pPr lvl="1"/>
            <a:r>
              <a:rPr lang="en-US">
                <a:latin typeface="Helvetica" charset="0"/>
                <a:ea typeface="ＭＳ Ｐゴシック" charset="0"/>
              </a:rPr>
              <a:t>Might, or might not, have experience with “good” teaching practice</a:t>
            </a:r>
          </a:p>
          <a:p>
            <a:pPr lvl="1"/>
            <a:r>
              <a:rPr lang="en-US">
                <a:latin typeface="Helvetica" charset="0"/>
                <a:ea typeface="ＭＳ Ｐゴシック" charset="0"/>
              </a:rPr>
              <a:t>Might not have been formally trained to “teach”</a:t>
            </a:r>
            <a:endParaRPr lang="en-US" altLang="ja-JP">
              <a:latin typeface="Helvetica" charset="0"/>
              <a:ea typeface="ＭＳ Ｐゴシック" charset="0"/>
            </a:endParaRPr>
          </a:p>
          <a:p>
            <a:endParaRPr lang="en-US">
              <a:latin typeface="Helvetica" charset="0"/>
              <a:ea typeface="ＭＳ Ｐゴシック" charset="0"/>
            </a:endParaRPr>
          </a:p>
        </p:txBody>
      </p:sp>
      <p:sp>
        <p:nvSpPr>
          <p:cNvPr id="4" name="Content Placeholder 3"/>
          <p:cNvSpPr>
            <a:spLocks noGrp="1"/>
          </p:cNvSpPr>
          <p:nvPr>
            <p:ph sz="half" idx="2"/>
          </p:nvPr>
        </p:nvSpPr>
        <p:spPr/>
        <p:txBody>
          <a:bodyPr/>
          <a:lstStyle/>
          <a:p>
            <a:r>
              <a:rPr lang="en-US">
                <a:solidFill>
                  <a:schemeClr val="accent2"/>
                </a:solidFill>
                <a:latin typeface="Helvetica" charset="0"/>
                <a:ea typeface="ＭＳ Ｐゴシック" charset="0"/>
              </a:rPr>
              <a:t>Challenge:</a:t>
            </a:r>
          </a:p>
          <a:p>
            <a:pPr lvl="1"/>
            <a:r>
              <a:rPr lang="en-US">
                <a:solidFill>
                  <a:schemeClr val="accent2"/>
                </a:solidFill>
                <a:latin typeface="Helvetica" charset="0"/>
                <a:ea typeface="ＭＳ Ｐゴシック" charset="0"/>
              </a:rPr>
              <a:t>Didn’t have the opportunity to really find out about the participants before designing the course, had to make assumptions</a:t>
            </a:r>
            <a:endParaRPr lang="en-US">
              <a:latin typeface="Helvetica" charset="0"/>
              <a:ea typeface="ＭＳ Ｐゴシック" charset="0"/>
            </a:endParaRPr>
          </a:p>
        </p:txBody>
      </p:sp>
      <p:sp>
        <p:nvSpPr>
          <p:cNvPr id="53252"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800">
              <a:solidFill>
                <a:srgbClr val="595959"/>
              </a:solidFill>
              <a:latin typeface="Helvetica" charset="0"/>
              <a:cs typeface="Helvetica"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Question: What do my learners need to know before starting the course?</a:t>
            </a:r>
            <a:endParaRPr lang="en-US" dirty="0"/>
          </a:p>
        </p:txBody>
      </p:sp>
      <p:sp>
        <p:nvSpPr>
          <p:cNvPr id="54274" name="Content Placeholder 5"/>
          <p:cNvSpPr>
            <a:spLocks noGrp="1"/>
          </p:cNvSpPr>
          <p:nvPr>
            <p:ph sz="half" idx="1"/>
          </p:nvPr>
        </p:nvSpPr>
        <p:spPr/>
        <p:txBody>
          <a:bodyPr/>
          <a:lstStyle/>
          <a:p>
            <a:r>
              <a:rPr lang="en-US">
                <a:latin typeface="Helvetica" charset="0"/>
                <a:ea typeface="ＭＳ Ｐゴシック" charset="0"/>
              </a:rPr>
              <a:t>Participants should have:</a:t>
            </a:r>
          </a:p>
          <a:p>
            <a:pPr lvl="1"/>
            <a:r>
              <a:rPr lang="en-US">
                <a:latin typeface="Helvetica" charset="0"/>
                <a:ea typeface="ＭＳ Ｐゴシック" charset="0"/>
              </a:rPr>
              <a:t>Experience in teaching</a:t>
            </a:r>
          </a:p>
          <a:p>
            <a:pPr lvl="1"/>
            <a:r>
              <a:rPr lang="en-US">
                <a:latin typeface="Helvetica" charset="0"/>
                <a:ea typeface="ＭＳ Ｐゴシック" charset="0"/>
              </a:rPr>
              <a:t>Perhaps experience in teaching pre-service teachers</a:t>
            </a:r>
          </a:p>
        </p:txBody>
      </p:sp>
      <p:sp>
        <p:nvSpPr>
          <p:cNvPr id="7" name="Content Placeholder 6"/>
          <p:cNvSpPr>
            <a:spLocks noGrp="1"/>
          </p:cNvSpPr>
          <p:nvPr>
            <p:ph sz="half" idx="2"/>
          </p:nvPr>
        </p:nvSpPr>
        <p:spPr/>
        <p:txBody>
          <a:bodyPr/>
          <a:lstStyle/>
          <a:p>
            <a:r>
              <a:rPr lang="en-US">
                <a:solidFill>
                  <a:schemeClr val="accent2"/>
                </a:solidFill>
                <a:latin typeface="Helvetica" charset="0"/>
                <a:ea typeface="ＭＳ Ｐゴシック" charset="0"/>
              </a:rPr>
              <a:t>Challenge:</a:t>
            </a:r>
          </a:p>
          <a:p>
            <a:pPr lvl="1"/>
            <a:r>
              <a:rPr lang="en-US">
                <a:solidFill>
                  <a:schemeClr val="accent2"/>
                </a:solidFill>
                <a:latin typeface="Helvetica" charset="0"/>
                <a:ea typeface="ＭＳ Ｐゴシック" charset="0"/>
              </a:rPr>
              <a:t>Didn’t have the opportunity to really find out about the participants before designing the course</a:t>
            </a:r>
          </a:p>
          <a:p>
            <a:pPr lvl="1"/>
            <a:r>
              <a:rPr lang="en-US">
                <a:solidFill>
                  <a:schemeClr val="accent2"/>
                </a:solidFill>
                <a:latin typeface="Helvetica" charset="0"/>
                <a:ea typeface="ＭＳ Ｐゴシック" charset="0"/>
              </a:rPr>
              <a:t>Had to make assumptions</a:t>
            </a:r>
            <a:endParaRPr lang="en-US">
              <a:latin typeface="Helvetica" charset="0"/>
              <a:ea typeface="ＭＳ Ｐゴシック" charset="0"/>
            </a:endParaRPr>
          </a:p>
        </p:txBody>
      </p:sp>
      <p:sp>
        <p:nvSpPr>
          <p:cNvPr id="54276"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800">
              <a:solidFill>
                <a:srgbClr val="595959"/>
              </a:solidFill>
              <a:latin typeface="Helvetica" charset="0"/>
              <a:cs typeface="Helvetica"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Question: Do </a:t>
            </a:r>
            <a:r>
              <a:rPr lang="en-US" dirty="0"/>
              <a:t>you have existing material that </a:t>
            </a:r>
            <a:r>
              <a:rPr lang="en-US" dirty="0" smtClean="0"/>
              <a:t>can be </a:t>
            </a:r>
            <a:r>
              <a:rPr lang="en-US" dirty="0"/>
              <a:t>used in the course?</a:t>
            </a:r>
          </a:p>
        </p:txBody>
      </p:sp>
      <p:sp>
        <p:nvSpPr>
          <p:cNvPr id="56322" name="Content Placeholder 2"/>
          <p:cNvSpPr>
            <a:spLocks noGrp="1"/>
          </p:cNvSpPr>
          <p:nvPr>
            <p:ph sz="half" idx="1"/>
          </p:nvPr>
        </p:nvSpPr>
        <p:spPr/>
        <p:txBody>
          <a:bodyPr/>
          <a:lstStyle/>
          <a:p>
            <a:r>
              <a:rPr lang="en-US">
                <a:latin typeface="Helvetica" charset="0"/>
                <a:ea typeface="ＭＳ Ｐゴシック" charset="0"/>
              </a:rPr>
              <a:t>Yes!</a:t>
            </a:r>
          </a:p>
          <a:p>
            <a:pPr lvl="1"/>
            <a:endParaRPr lang="en-US">
              <a:latin typeface="Helvetica" charset="0"/>
              <a:ea typeface="ＭＳ Ｐゴシック" charset="0"/>
            </a:endParaRPr>
          </a:p>
        </p:txBody>
      </p:sp>
      <p:sp>
        <p:nvSpPr>
          <p:cNvPr id="4" name="Content Placeholder 3"/>
          <p:cNvSpPr>
            <a:spLocks noGrp="1"/>
          </p:cNvSpPr>
          <p:nvPr>
            <p:ph sz="half" idx="2"/>
          </p:nvPr>
        </p:nvSpPr>
        <p:spPr/>
        <p:txBody>
          <a:bodyPr/>
          <a:lstStyle/>
          <a:p>
            <a:r>
              <a:rPr lang="en-US">
                <a:solidFill>
                  <a:srgbClr val="0A8064"/>
                </a:solidFill>
                <a:latin typeface="Helvetica" charset="0"/>
                <a:ea typeface="ＭＳ Ｐゴシック" charset="0"/>
              </a:rPr>
              <a:t>Challenges:</a:t>
            </a:r>
          </a:p>
          <a:p>
            <a:pPr lvl="1"/>
            <a:r>
              <a:rPr lang="en-US">
                <a:solidFill>
                  <a:srgbClr val="0A8064"/>
                </a:solidFill>
                <a:latin typeface="Helvetica" charset="0"/>
                <a:ea typeface="ＭＳ Ｐゴシック" charset="0"/>
              </a:rPr>
              <a:t>Material designed for face-to-face interactions</a:t>
            </a:r>
          </a:p>
          <a:p>
            <a:pPr lvl="1"/>
            <a:r>
              <a:rPr lang="en-US">
                <a:solidFill>
                  <a:srgbClr val="0A8064"/>
                </a:solidFill>
                <a:latin typeface="Helvetica" charset="0"/>
                <a:ea typeface="ＭＳ Ｐゴシック" charset="0"/>
              </a:rPr>
              <a:t>Materials designed for a 14 week course</a:t>
            </a:r>
          </a:p>
        </p:txBody>
      </p:sp>
      <p:sp>
        <p:nvSpPr>
          <p:cNvPr id="56324"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800">
              <a:solidFill>
                <a:srgbClr val="595959"/>
              </a:solidFill>
              <a:latin typeface="Helvetica" charset="0"/>
              <a:cs typeface="Helvetica"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r>
              <a:rPr lang="en-US">
                <a:latin typeface="Helvetica" charset="0"/>
                <a:ea typeface="ＭＳ Ｐゴシック" charset="0"/>
              </a:rPr>
              <a:t>Workshop Outcomes</a:t>
            </a:r>
          </a:p>
        </p:txBody>
      </p:sp>
      <p:sp>
        <p:nvSpPr>
          <p:cNvPr id="13314" name="Content Placeholder 2"/>
          <p:cNvSpPr>
            <a:spLocks noGrp="1"/>
          </p:cNvSpPr>
          <p:nvPr>
            <p:ph idx="1"/>
          </p:nvPr>
        </p:nvSpPr>
        <p:spPr>
          <a:xfrm>
            <a:off x="542925" y="2197100"/>
            <a:ext cx="8059738" cy="3670300"/>
          </a:xfrm>
        </p:spPr>
        <p:txBody>
          <a:bodyPr/>
          <a:lstStyle/>
          <a:p>
            <a:r>
              <a:rPr lang="en-US">
                <a:latin typeface="Arial" charset="0"/>
                <a:ea typeface="ＭＳ Ｐゴシック" charset="0"/>
              </a:rPr>
              <a:t>Participants will create a blueprint for an online course</a:t>
            </a:r>
          </a:p>
          <a:p>
            <a:r>
              <a:rPr lang="en-US">
                <a:latin typeface="Arial" charset="0"/>
                <a:ea typeface="ＭＳ Ｐゴシック" charset="0"/>
              </a:rPr>
              <a:t>Participants will understand:</a:t>
            </a:r>
          </a:p>
          <a:p>
            <a:pPr lvl="1"/>
            <a:r>
              <a:rPr lang="en-US">
                <a:latin typeface="Arial" charset="0"/>
                <a:ea typeface="ＭＳ Ｐゴシック" charset="0"/>
              </a:rPr>
              <a:t>The difference between face-to-face and online course</a:t>
            </a:r>
          </a:p>
          <a:p>
            <a:pPr lvl="1"/>
            <a:r>
              <a:rPr lang="en-US">
                <a:latin typeface="Arial" charset="0"/>
                <a:ea typeface="ＭＳ Ｐゴシック" charset="0"/>
              </a:rPr>
              <a:t>What good online facilitation means</a:t>
            </a:r>
          </a:p>
          <a:p>
            <a:pPr lvl="1"/>
            <a:r>
              <a:rPr lang="en-US">
                <a:latin typeface="Arial" charset="0"/>
                <a:ea typeface="ＭＳ Ｐゴシック" charset="0"/>
              </a:rPr>
              <a:t>The importance of learning outcomes</a:t>
            </a:r>
          </a:p>
          <a:p>
            <a:endParaRPr lang="en-US">
              <a:latin typeface="Helvetica" charset="0"/>
              <a:ea typeface="ＭＳ Ｐゴシック" charset="0"/>
            </a:endParaRPr>
          </a:p>
        </p:txBody>
      </p:sp>
      <p:sp>
        <p:nvSpPr>
          <p:cNvPr id="13315"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2C14026-7570-7B40-8D61-6CE4D57BF27B}" type="slidenum">
              <a:rPr lang="en-US" sz="800">
                <a:solidFill>
                  <a:srgbClr val="595959"/>
                </a:solidFill>
                <a:latin typeface="Helvetica" charset="0"/>
                <a:cs typeface="Arial" charset="0"/>
              </a:rPr>
              <a:pPr eaLnBrk="1" hangingPunct="1"/>
              <a:t>3</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Question: What </a:t>
            </a:r>
            <a:r>
              <a:rPr lang="en-US" dirty="0"/>
              <a:t>other content is available </a:t>
            </a:r>
            <a:r>
              <a:rPr lang="en-US" dirty="0" smtClean="0"/>
              <a:t>that supports </a:t>
            </a:r>
            <a:r>
              <a:rPr lang="en-US" dirty="0"/>
              <a:t>meeting learning outcomes?</a:t>
            </a:r>
          </a:p>
        </p:txBody>
      </p:sp>
      <p:sp>
        <p:nvSpPr>
          <p:cNvPr id="3" name="Content Placeholder 2"/>
          <p:cNvSpPr>
            <a:spLocks noGrp="1"/>
          </p:cNvSpPr>
          <p:nvPr>
            <p:ph sz="half" idx="1"/>
          </p:nvPr>
        </p:nvSpPr>
        <p:spPr/>
        <p:txBody>
          <a:bodyPr>
            <a:normAutofit fontScale="92500" lnSpcReduction="10000"/>
          </a:bodyPr>
          <a:lstStyle/>
          <a:p>
            <a:pPr>
              <a:defRPr/>
            </a:pPr>
            <a:r>
              <a:rPr lang="en-US" dirty="0" smtClean="0"/>
              <a:t>Lots and lots</a:t>
            </a:r>
            <a:endParaRPr lang="en-US" dirty="0"/>
          </a:p>
        </p:txBody>
      </p:sp>
      <p:sp>
        <p:nvSpPr>
          <p:cNvPr id="4" name="Content Placeholder 3"/>
          <p:cNvSpPr>
            <a:spLocks noGrp="1"/>
          </p:cNvSpPr>
          <p:nvPr>
            <p:ph sz="half" idx="2"/>
          </p:nvPr>
        </p:nvSpPr>
        <p:spPr/>
        <p:txBody>
          <a:bodyPr>
            <a:normAutofit fontScale="92500" lnSpcReduction="10000"/>
          </a:bodyPr>
          <a:lstStyle/>
          <a:p>
            <a:pPr>
              <a:defRPr/>
            </a:pPr>
            <a:r>
              <a:rPr lang="en-US" dirty="0" smtClean="0">
                <a:solidFill>
                  <a:srgbClr val="0A8064"/>
                </a:solidFill>
              </a:rPr>
              <a:t>Challenge:</a:t>
            </a:r>
          </a:p>
          <a:p>
            <a:pPr lvl="1">
              <a:defRPr/>
            </a:pPr>
            <a:r>
              <a:rPr lang="en-US" dirty="0" smtClean="0">
                <a:solidFill>
                  <a:srgbClr val="0A8064"/>
                </a:solidFill>
              </a:rPr>
              <a:t>Pre-supposes learning outcomes!</a:t>
            </a:r>
          </a:p>
          <a:p>
            <a:pPr lvl="1">
              <a:defRPr/>
            </a:pPr>
            <a:r>
              <a:rPr lang="en-US" dirty="0" smtClean="0">
                <a:solidFill>
                  <a:srgbClr val="0A8064"/>
                </a:solidFill>
              </a:rPr>
              <a:t>Some materials are referenced in pre-session readings</a:t>
            </a:r>
          </a:p>
          <a:p>
            <a:pPr lvl="1">
              <a:defRPr/>
            </a:pPr>
            <a:r>
              <a:rPr lang="en-US" dirty="0" smtClean="0">
                <a:solidFill>
                  <a:srgbClr val="0A8064"/>
                </a:solidFill>
              </a:rPr>
              <a:t>Some materials are referenced during the session videos (as citations)</a:t>
            </a:r>
            <a:endParaRPr lang="en-US" dirty="0">
              <a:solidFill>
                <a:srgbClr val="0A8064"/>
              </a:solidFill>
            </a:endParaRPr>
          </a:p>
        </p:txBody>
      </p:sp>
      <p:sp>
        <p:nvSpPr>
          <p:cNvPr id="57348"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800">
              <a:solidFill>
                <a:srgbClr val="595959"/>
              </a:solidFill>
              <a:latin typeface="Helvetica" charset="0"/>
              <a:cs typeface="Helvetica"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Question: What content must be revised or created from scratch?</a:t>
            </a:r>
            <a:endParaRPr lang="en-US" dirty="0"/>
          </a:p>
        </p:txBody>
      </p:sp>
      <p:sp>
        <p:nvSpPr>
          <p:cNvPr id="3" name="Content Placeholder 2"/>
          <p:cNvSpPr>
            <a:spLocks noGrp="1"/>
          </p:cNvSpPr>
          <p:nvPr>
            <p:ph sz="half" idx="1"/>
          </p:nvPr>
        </p:nvSpPr>
        <p:spPr/>
        <p:txBody>
          <a:bodyPr>
            <a:normAutofit lnSpcReduction="10000"/>
          </a:bodyPr>
          <a:lstStyle/>
          <a:p>
            <a:pPr>
              <a:defRPr/>
            </a:pPr>
            <a:r>
              <a:rPr lang="en-US" dirty="0" smtClean="0"/>
              <a:t>Lecture videos</a:t>
            </a:r>
          </a:p>
          <a:p>
            <a:pPr lvl="1">
              <a:defRPr/>
            </a:pPr>
            <a:r>
              <a:rPr lang="en-US" dirty="0" smtClean="0"/>
              <a:t>Most of the course is an interactive discussion in class based around the pre-session readings</a:t>
            </a:r>
          </a:p>
          <a:p>
            <a:pPr>
              <a:defRPr/>
            </a:pPr>
            <a:r>
              <a:rPr lang="en-US" dirty="0" smtClean="0"/>
              <a:t>Slides</a:t>
            </a:r>
          </a:p>
          <a:p>
            <a:pPr>
              <a:defRPr/>
            </a:pPr>
            <a:r>
              <a:rPr lang="en-US" dirty="0" smtClean="0"/>
              <a:t>Activities</a:t>
            </a:r>
            <a:endParaRPr lang="en-US" dirty="0"/>
          </a:p>
        </p:txBody>
      </p:sp>
      <p:sp>
        <p:nvSpPr>
          <p:cNvPr id="4" name="Content Placeholder 3"/>
          <p:cNvSpPr>
            <a:spLocks noGrp="1"/>
          </p:cNvSpPr>
          <p:nvPr>
            <p:ph sz="half" idx="2"/>
          </p:nvPr>
        </p:nvSpPr>
        <p:spPr/>
        <p:txBody>
          <a:bodyPr>
            <a:normAutofit lnSpcReduction="10000"/>
          </a:bodyPr>
          <a:lstStyle/>
          <a:p>
            <a:pPr>
              <a:defRPr/>
            </a:pPr>
            <a:r>
              <a:rPr lang="en-US" dirty="0" smtClean="0">
                <a:solidFill>
                  <a:srgbClr val="0A8064"/>
                </a:solidFill>
              </a:rPr>
              <a:t>Challenges:</a:t>
            </a:r>
          </a:p>
          <a:p>
            <a:pPr lvl="1">
              <a:defRPr/>
            </a:pPr>
            <a:r>
              <a:rPr lang="en-US" dirty="0" smtClean="0">
                <a:solidFill>
                  <a:srgbClr val="0A8064"/>
                </a:solidFill>
              </a:rPr>
              <a:t>Developing a mostly-asynchronous learning experience for what was a highly synchronous course</a:t>
            </a:r>
          </a:p>
        </p:txBody>
      </p:sp>
      <p:sp>
        <p:nvSpPr>
          <p:cNvPr id="58372"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800">
              <a:solidFill>
                <a:srgbClr val="595959"/>
              </a:solidFill>
              <a:latin typeface="Helvetica" charset="0"/>
              <a:cs typeface="Helvetica"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a:latin typeface="Helvetica" charset="0"/>
                <a:ea typeface="ＭＳ Ｐゴシック" charset="0"/>
              </a:rPr>
              <a:t>Pre-Design Activity</a:t>
            </a:r>
          </a:p>
        </p:txBody>
      </p:sp>
      <p:sp>
        <p:nvSpPr>
          <p:cNvPr id="59394" name="Content Placeholder 2"/>
          <p:cNvSpPr>
            <a:spLocks noGrp="1"/>
          </p:cNvSpPr>
          <p:nvPr>
            <p:ph idx="1"/>
          </p:nvPr>
        </p:nvSpPr>
        <p:spPr>
          <a:xfrm>
            <a:off x="542925" y="2197100"/>
            <a:ext cx="8059738" cy="3670300"/>
          </a:xfrm>
        </p:spPr>
        <p:txBody>
          <a:bodyPr/>
          <a:lstStyle/>
          <a:p>
            <a:r>
              <a:rPr lang="en-US">
                <a:latin typeface="Helvetica" charset="0"/>
                <a:ea typeface="ＭＳ Ｐゴシック" charset="0"/>
              </a:rPr>
              <a:t>Break up into small groups</a:t>
            </a:r>
          </a:p>
          <a:p>
            <a:r>
              <a:rPr lang="en-US">
                <a:latin typeface="Helvetica" charset="0"/>
                <a:ea typeface="ＭＳ Ｐゴシック" charset="0"/>
              </a:rPr>
              <a:t>Select a course you teach or would like to teach</a:t>
            </a:r>
          </a:p>
          <a:p>
            <a:pPr lvl="1"/>
            <a:r>
              <a:rPr lang="en-US">
                <a:latin typeface="Helvetica" charset="0"/>
                <a:ea typeface="ＭＳ Ｐゴシック" charset="0"/>
              </a:rPr>
              <a:t>What’s the course title? What’s the course about?</a:t>
            </a:r>
          </a:p>
          <a:p>
            <a:r>
              <a:rPr lang="en-US">
                <a:latin typeface="Helvetica" charset="0"/>
                <a:ea typeface="ＭＳ Ｐゴシック" charset="0"/>
              </a:rPr>
              <a:t>Answer the pre-design questions</a:t>
            </a:r>
          </a:p>
          <a:p>
            <a:r>
              <a:rPr lang="en-US">
                <a:latin typeface="Helvetica" charset="0"/>
                <a:ea typeface="ＭＳ Ｐゴシック" charset="0"/>
              </a:rPr>
              <a:t>Report back</a:t>
            </a:r>
          </a:p>
        </p:txBody>
      </p:sp>
      <p:sp>
        <p:nvSpPr>
          <p:cNvPr id="59395"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D742932-2B13-1E4F-928C-9135CFDCBEE4}" type="slidenum">
              <a:rPr lang="en-US" sz="800">
                <a:solidFill>
                  <a:srgbClr val="595959"/>
                </a:solidFill>
                <a:latin typeface="Helvetica" charset="0"/>
                <a:cs typeface="Arial" charset="0"/>
              </a:rPr>
              <a:pPr eaLnBrk="1" hangingPunct="1"/>
              <a:t>32</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r>
              <a:rPr lang="en-US">
                <a:latin typeface="Helvetica" charset="0"/>
                <a:ea typeface="ＭＳ Ｐゴシック" charset="0"/>
              </a:rPr>
              <a:t>Pre-Design Questions</a:t>
            </a:r>
          </a:p>
        </p:txBody>
      </p:sp>
      <p:sp>
        <p:nvSpPr>
          <p:cNvPr id="3" name="Content Placeholder 2"/>
          <p:cNvSpPr>
            <a:spLocks noGrp="1"/>
          </p:cNvSpPr>
          <p:nvPr>
            <p:ph idx="1"/>
          </p:nvPr>
        </p:nvSpPr>
        <p:spPr>
          <a:xfrm>
            <a:off x="542925" y="2197100"/>
            <a:ext cx="8059738" cy="3670300"/>
          </a:xfrm>
        </p:spPr>
        <p:txBody>
          <a:bodyPr>
            <a:normAutofit fontScale="85000" lnSpcReduction="20000"/>
          </a:bodyPr>
          <a:lstStyle/>
          <a:p>
            <a:pPr>
              <a:defRPr/>
            </a:pPr>
            <a:r>
              <a:rPr lang="en-US" dirty="0" smtClean="0"/>
              <a:t>Who are my learners?</a:t>
            </a:r>
          </a:p>
          <a:p>
            <a:pPr>
              <a:defRPr/>
            </a:pPr>
            <a:r>
              <a:rPr lang="en-US" dirty="0" smtClean="0"/>
              <a:t>What do my learners currently know?</a:t>
            </a:r>
          </a:p>
          <a:p>
            <a:pPr>
              <a:defRPr/>
            </a:pPr>
            <a:r>
              <a:rPr lang="en-US" dirty="0" smtClean="0"/>
              <a:t>What do my learners need to know before starting the course?</a:t>
            </a:r>
          </a:p>
          <a:p>
            <a:pPr>
              <a:defRPr/>
            </a:pPr>
            <a:r>
              <a:rPr lang="en-US" dirty="0" smtClean="0"/>
              <a:t>Do you have existing material that can be used in the course?</a:t>
            </a:r>
          </a:p>
          <a:p>
            <a:pPr>
              <a:defRPr/>
            </a:pPr>
            <a:r>
              <a:rPr lang="en-US" dirty="0" smtClean="0"/>
              <a:t>What other content is available that supports meeting learning outcomes?</a:t>
            </a:r>
          </a:p>
          <a:p>
            <a:pPr>
              <a:defRPr/>
            </a:pPr>
            <a:r>
              <a:rPr lang="en-US" dirty="0" smtClean="0"/>
              <a:t>What content must be revised for an online format or created from scratch?</a:t>
            </a:r>
          </a:p>
          <a:p>
            <a:pPr>
              <a:defRPr/>
            </a:pPr>
            <a:endParaRPr lang="en-US" dirty="0"/>
          </a:p>
        </p:txBody>
      </p:sp>
      <p:sp>
        <p:nvSpPr>
          <p:cNvPr id="60419"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1D8773F-E747-9D44-B4D9-8503FC3E45BD}" type="slidenum">
              <a:rPr lang="en-US" sz="800">
                <a:solidFill>
                  <a:srgbClr val="595959"/>
                </a:solidFill>
                <a:latin typeface="Helvetica" charset="0"/>
                <a:cs typeface="Arial" charset="0"/>
              </a:rPr>
              <a:pPr eaLnBrk="1" hangingPunct="1"/>
              <a:t>33</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a:latin typeface="Helvetica" charset="0"/>
                <a:ea typeface="ＭＳ Ｐゴシック" charset="0"/>
              </a:rPr>
              <a:t>Pre-Design: Group 3</a:t>
            </a:r>
          </a:p>
        </p:txBody>
      </p:sp>
      <p:sp>
        <p:nvSpPr>
          <p:cNvPr id="39939" name="Content Placeholder 2"/>
          <p:cNvSpPr>
            <a:spLocks noGrp="1"/>
          </p:cNvSpPr>
          <p:nvPr>
            <p:ph idx="1"/>
          </p:nvPr>
        </p:nvSpPr>
        <p:spPr>
          <a:xfrm>
            <a:off x="542925" y="2197100"/>
            <a:ext cx="8059738" cy="3670300"/>
          </a:xfrm>
        </p:spPr>
        <p:txBody>
          <a:bodyPr>
            <a:normAutofit fontScale="85000" lnSpcReduction="10000"/>
          </a:bodyPr>
          <a:lstStyle/>
          <a:p>
            <a:pPr>
              <a:buFont typeface="Arial" pitchFamily="34" charset="0"/>
              <a:buChar char="•"/>
              <a:defRPr/>
            </a:pPr>
            <a:r>
              <a:rPr lang="en-US" altLang="en-US" dirty="0" smtClean="0">
                <a:latin typeface="Helvetica" pitchFamily="-84" charset="0"/>
                <a:cs typeface="Helvetica" pitchFamily="-84" charset="0"/>
              </a:rPr>
              <a:t>Functional English</a:t>
            </a:r>
          </a:p>
          <a:p>
            <a:pPr lvl="1">
              <a:buFont typeface="Arial" pitchFamily="34" charset="0"/>
              <a:buChar char="•"/>
              <a:defRPr/>
            </a:pPr>
            <a:r>
              <a:rPr lang="en-US" altLang="en-US" dirty="0" smtClean="0">
                <a:latin typeface="Helvetica" pitchFamily="-84" charset="0"/>
                <a:cs typeface="Helvetica" pitchFamily="-84" charset="0"/>
              </a:rPr>
              <a:t>Graduate students 14 years of education</a:t>
            </a:r>
          </a:p>
          <a:p>
            <a:pPr lvl="1">
              <a:buFont typeface="Arial" pitchFamily="34" charset="0"/>
              <a:buChar char="•"/>
              <a:defRPr/>
            </a:pPr>
            <a:r>
              <a:rPr lang="en-US" altLang="en-US" b="1" dirty="0" smtClean="0">
                <a:solidFill>
                  <a:srgbClr val="FF0000"/>
                </a:solidFill>
                <a:latin typeface="Helvetica" pitchFamily="-84" charset="0"/>
                <a:cs typeface="Helvetica" pitchFamily="-84" charset="0"/>
              </a:rPr>
              <a:t>Studied English as a subject for 12 years, basic grammar, sufficient vocabulary, comprehension (reading writing, speaking, listening)</a:t>
            </a:r>
          </a:p>
          <a:p>
            <a:pPr lvl="1">
              <a:buFont typeface="Arial" pitchFamily="34" charset="0"/>
              <a:buChar char="•"/>
              <a:defRPr/>
            </a:pPr>
            <a:r>
              <a:rPr lang="en-US" altLang="en-US" dirty="0" smtClean="0">
                <a:latin typeface="Helvetica" pitchFamily="-84" charset="0"/>
                <a:cs typeface="Helvetica" pitchFamily="-84" charset="0"/>
              </a:rPr>
              <a:t>Basic technology knowledge (IT literacy)</a:t>
            </a:r>
          </a:p>
          <a:p>
            <a:pPr lvl="1">
              <a:buFont typeface="Arial" pitchFamily="34" charset="0"/>
              <a:buChar char="•"/>
              <a:defRPr/>
            </a:pPr>
            <a:r>
              <a:rPr lang="en-US" altLang="en-US" dirty="0" smtClean="0">
                <a:latin typeface="Helvetica" pitchFamily="-84" charset="0"/>
                <a:cs typeface="Helvetica" pitchFamily="-84" charset="0"/>
              </a:rPr>
              <a:t>Existing materials: textbooks</a:t>
            </a:r>
          </a:p>
          <a:p>
            <a:pPr lvl="1">
              <a:buFont typeface="Arial" pitchFamily="34" charset="0"/>
              <a:buChar char="•"/>
              <a:defRPr/>
            </a:pPr>
            <a:r>
              <a:rPr lang="en-US" altLang="en-US" dirty="0" smtClean="0">
                <a:latin typeface="Helvetica" pitchFamily="-84" charset="0"/>
                <a:cs typeface="Helvetica" pitchFamily="-84" charset="0"/>
              </a:rPr>
              <a:t>Other materials: </a:t>
            </a:r>
            <a:r>
              <a:rPr lang="en-US" altLang="en-US" b="1" dirty="0" smtClean="0">
                <a:solidFill>
                  <a:srgbClr val="FF0000"/>
                </a:solidFill>
                <a:latin typeface="Helvetica" pitchFamily="-84" charset="0"/>
                <a:cs typeface="Helvetica" pitchFamily="-84" charset="0"/>
              </a:rPr>
              <a:t>British Council online courses, BBC Online Language course, AIOU course</a:t>
            </a:r>
          </a:p>
          <a:p>
            <a:pPr lvl="1">
              <a:buFont typeface="Arial" pitchFamily="34" charset="0"/>
              <a:buChar char="•"/>
              <a:defRPr/>
            </a:pPr>
            <a:r>
              <a:rPr lang="en-US" altLang="en-US" dirty="0" smtClean="0">
                <a:latin typeface="Helvetica" pitchFamily="-84" charset="0"/>
                <a:cs typeface="Helvetica" pitchFamily="-84" charset="0"/>
              </a:rPr>
              <a:t>What need to be revised, or created? Teacher guides and textbooks</a:t>
            </a:r>
          </a:p>
          <a:p>
            <a:pPr lvl="1">
              <a:buFont typeface="Arial" pitchFamily="34" charset="0"/>
              <a:buChar char="•"/>
              <a:defRPr/>
            </a:pPr>
            <a:r>
              <a:rPr lang="en-US" altLang="en-US" dirty="0" smtClean="0">
                <a:latin typeface="Helvetica" pitchFamily="-84" charset="0"/>
                <a:cs typeface="Helvetica" pitchFamily="-84" charset="0"/>
              </a:rPr>
              <a:t>Questions: What are the assessments? Test, quizzes</a:t>
            </a:r>
          </a:p>
          <a:p>
            <a:pPr lvl="1">
              <a:buFont typeface="Arial" pitchFamily="34" charset="0"/>
              <a:buChar char="•"/>
              <a:defRPr/>
            </a:pPr>
            <a:endParaRPr lang="en-US" altLang="en-US" dirty="0" smtClean="0">
              <a:latin typeface="Helvetica" pitchFamily="-84" charset="0"/>
              <a:cs typeface="Helvetica" pitchFamily="-84" charset="0"/>
            </a:endParaRPr>
          </a:p>
          <a:p>
            <a:pPr>
              <a:buFont typeface="Arial" pitchFamily="34" charset="0"/>
              <a:buChar char="•"/>
              <a:defRPr/>
            </a:pPr>
            <a:endParaRPr lang="en-US" altLang="en-US" dirty="0" smtClean="0">
              <a:latin typeface="Helvetica" pitchFamily="-84" charset="0"/>
              <a:cs typeface="Helvetica" pitchFamily="-84" charset="0"/>
            </a:endParaRPr>
          </a:p>
        </p:txBody>
      </p:sp>
      <p:sp>
        <p:nvSpPr>
          <p:cNvPr id="6144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F75632D-AB74-D049-81F3-74FD82325E46}" type="slidenum">
              <a:rPr lang="en-US" sz="800">
                <a:solidFill>
                  <a:srgbClr val="595959"/>
                </a:solidFill>
                <a:latin typeface="Helvetica" charset="0"/>
                <a:cs typeface="Arial" charset="0"/>
              </a:rPr>
              <a:pPr eaLnBrk="1" hangingPunct="1"/>
              <a:t>34</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US">
                <a:latin typeface="Helvetica" charset="0"/>
                <a:ea typeface="ＭＳ Ｐゴシック" charset="0"/>
              </a:rPr>
              <a:t>Pre-Design: Group 1</a:t>
            </a:r>
          </a:p>
        </p:txBody>
      </p:sp>
      <p:sp>
        <p:nvSpPr>
          <p:cNvPr id="63490" name="Content Placeholder 2"/>
          <p:cNvSpPr>
            <a:spLocks noGrp="1"/>
          </p:cNvSpPr>
          <p:nvPr>
            <p:ph idx="1"/>
          </p:nvPr>
        </p:nvSpPr>
        <p:spPr>
          <a:xfrm>
            <a:off x="542925" y="2197100"/>
            <a:ext cx="8059738" cy="3670300"/>
          </a:xfrm>
        </p:spPr>
        <p:txBody>
          <a:bodyPr/>
          <a:lstStyle/>
          <a:p>
            <a:r>
              <a:rPr lang="en-US">
                <a:latin typeface="Helvetica" charset="0"/>
                <a:ea typeface="ＭＳ Ｐゴシック" charset="0"/>
              </a:rPr>
              <a:t>Child psychology</a:t>
            </a:r>
          </a:p>
          <a:p>
            <a:pPr lvl="1"/>
            <a:r>
              <a:rPr lang="en-US">
                <a:latin typeface="Helvetica" charset="0"/>
                <a:ea typeface="ＭＳ Ｐゴシック" charset="0"/>
              </a:rPr>
              <a:t>Don’t know about philosophy of learning</a:t>
            </a:r>
          </a:p>
          <a:p>
            <a:pPr lvl="1"/>
            <a:r>
              <a:rPr lang="en-US">
                <a:latin typeface="Helvetica" charset="0"/>
                <a:ea typeface="ＭＳ Ｐゴシック" charset="0"/>
              </a:rPr>
              <a:t>What will they learn about the course</a:t>
            </a:r>
          </a:p>
          <a:p>
            <a:pPr lvl="1"/>
            <a:r>
              <a:rPr lang="en-US">
                <a:latin typeface="Helvetica" charset="0"/>
                <a:ea typeface="ＭＳ Ｐゴシック" charset="0"/>
              </a:rPr>
              <a:t>Existing materials: </a:t>
            </a:r>
            <a:r>
              <a:rPr lang="en-US" b="1">
                <a:solidFill>
                  <a:srgbClr val="FF0000"/>
                </a:solidFill>
                <a:latin typeface="Helvetica" charset="0"/>
                <a:ea typeface="ＭＳ Ｐゴシック" charset="0"/>
              </a:rPr>
              <a:t>Textbooks and course guides</a:t>
            </a:r>
          </a:p>
          <a:p>
            <a:pPr lvl="1"/>
            <a:r>
              <a:rPr lang="en-US">
                <a:latin typeface="Helvetica" charset="0"/>
                <a:ea typeface="ＭＳ Ｐゴシック" charset="0"/>
              </a:rPr>
              <a:t>Other resources: Other published materials, purchase textbooks online, Wikipedia</a:t>
            </a:r>
          </a:p>
          <a:p>
            <a:pPr lvl="1"/>
            <a:r>
              <a:rPr lang="en-US">
                <a:latin typeface="Helvetica" charset="0"/>
                <a:ea typeface="ＭＳ Ｐゴシック" charset="0"/>
              </a:rPr>
              <a:t>What is needed: Will need to design for online courses</a:t>
            </a:r>
          </a:p>
          <a:p>
            <a:pPr lvl="1"/>
            <a:r>
              <a:rPr lang="en-US">
                <a:latin typeface="Helvetica" charset="0"/>
                <a:ea typeface="ＭＳ Ｐゴシック" charset="0"/>
              </a:rPr>
              <a:t>What to revise: </a:t>
            </a:r>
            <a:r>
              <a:rPr lang="en-US" b="1">
                <a:solidFill>
                  <a:srgbClr val="FF0000"/>
                </a:solidFill>
                <a:latin typeface="Helvetica" charset="0"/>
                <a:ea typeface="ＭＳ Ｐゴシック" charset="0"/>
              </a:rPr>
              <a:t>Change from print to online</a:t>
            </a:r>
          </a:p>
        </p:txBody>
      </p:sp>
      <p:sp>
        <p:nvSpPr>
          <p:cNvPr id="6349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7E4E0F6-0448-DA45-8712-10547D7F9E3C}" type="slidenum">
              <a:rPr lang="en-US" sz="800">
                <a:solidFill>
                  <a:srgbClr val="595959"/>
                </a:solidFill>
                <a:latin typeface="Helvetica" charset="0"/>
                <a:cs typeface="Arial" charset="0"/>
              </a:rPr>
              <a:pPr eaLnBrk="1" hangingPunct="1"/>
              <a:t>35</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a:latin typeface="Helvetica" charset="0"/>
                <a:ea typeface="ＭＳ Ｐゴシック" charset="0"/>
              </a:rPr>
              <a:t>Pre-Design: Group 4</a:t>
            </a:r>
          </a:p>
        </p:txBody>
      </p:sp>
      <p:sp>
        <p:nvSpPr>
          <p:cNvPr id="40963" name="Content Placeholder 2"/>
          <p:cNvSpPr>
            <a:spLocks noGrp="1"/>
          </p:cNvSpPr>
          <p:nvPr>
            <p:ph idx="1"/>
          </p:nvPr>
        </p:nvSpPr>
        <p:spPr>
          <a:xfrm>
            <a:off x="542925" y="2197100"/>
            <a:ext cx="8059738" cy="3670300"/>
          </a:xfrm>
        </p:spPr>
        <p:txBody>
          <a:bodyPr>
            <a:normAutofit fontScale="92500" lnSpcReduction="20000"/>
          </a:bodyPr>
          <a:lstStyle/>
          <a:p>
            <a:pPr>
              <a:buFont typeface="Arial" pitchFamily="34" charset="0"/>
              <a:buChar char="•"/>
              <a:defRPr/>
            </a:pPr>
            <a:r>
              <a:rPr lang="en-US" altLang="en-US" dirty="0" smtClean="0">
                <a:latin typeface="Helvetica" pitchFamily="-84" charset="0"/>
                <a:cs typeface="Helvetica" pitchFamily="-84" charset="0"/>
              </a:rPr>
              <a:t>ICT in Education</a:t>
            </a:r>
          </a:p>
          <a:p>
            <a:pPr lvl="1">
              <a:buFont typeface="Arial" pitchFamily="34" charset="0"/>
              <a:buChar char="•"/>
              <a:defRPr/>
            </a:pPr>
            <a:r>
              <a:rPr lang="en-US" altLang="en-US" dirty="0" smtClean="0">
                <a:latin typeface="Helvetica" pitchFamily="-84" charset="0"/>
                <a:cs typeface="Helvetica" pitchFamily="-84" charset="0"/>
              </a:rPr>
              <a:t>Audience: Students of B.Ed. </a:t>
            </a:r>
            <a:r>
              <a:rPr lang="en-US" altLang="en-US" dirty="0" err="1" smtClean="0">
                <a:latin typeface="Helvetica" pitchFamily="-84" charset="0"/>
                <a:cs typeface="Helvetica" pitchFamily="-84" charset="0"/>
              </a:rPr>
              <a:t>Hons</a:t>
            </a:r>
            <a:r>
              <a:rPr lang="en-US" altLang="en-US" dirty="0" smtClean="0">
                <a:latin typeface="Helvetica" pitchFamily="-84" charset="0"/>
                <a:cs typeface="Helvetica" pitchFamily="-84" charset="0"/>
              </a:rPr>
              <a:t>.</a:t>
            </a:r>
          </a:p>
          <a:p>
            <a:pPr lvl="1">
              <a:buFont typeface="Arial" pitchFamily="34" charset="0"/>
              <a:buChar char="•"/>
              <a:defRPr/>
            </a:pPr>
            <a:r>
              <a:rPr lang="en-US" altLang="en-US" dirty="0" smtClean="0">
                <a:latin typeface="Helvetica" pitchFamily="-84" charset="0"/>
                <a:cs typeface="Helvetica" pitchFamily="-84" charset="0"/>
              </a:rPr>
              <a:t>Existing knowledge: Knowledge of basic computers</a:t>
            </a:r>
          </a:p>
          <a:p>
            <a:pPr lvl="1">
              <a:buFont typeface="Arial" pitchFamily="34" charset="0"/>
              <a:buChar char="•"/>
              <a:defRPr/>
            </a:pPr>
            <a:r>
              <a:rPr lang="en-US" altLang="en-US" dirty="0" smtClean="0">
                <a:latin typeface="Helvetica" pitchFamily="-84" charset="0"/>
                <a:cs typeface="Helvetica" pitchFamily="-84" charset="0"/>
              </a:rPr>
              <a:t>Required knowledge: how to use the Internet and modern technology to access the course</a:t>
            </a:r>
          </a:p>
          <a:p>
            <a:pPr lvl="1">
              <a:buFont typeface="Arial" pitchFamily="34" charset="0"/>
              <a:buChar char="•"/>
              <a:defRPr/>
            </a:pPr>
            <a:r>
              <a:rPr lang="en-US" altLang="en-US" dirty="0" smtClean="0">
                <a:latin typeface="Helvetica" pitchFamily="-84" charset="0"/>
                <a:cs typeface="Helvetica" pitchFamily="-84" charset="0"/>
              </a:rPr>
              <a:t>Existing materials: Course guide, text material, A/V aids</a:t>
            </a:r>
          </a:p>
          <a:p>
            <a:pPr lvl="1">
              <a:buFont typeface="Arial" pitchFamily="34" charset="0"/>
              <a:buChar char="•"/>
              <a:defRPr/>
            </a:pPr>
            <a:r>
              <a:rPr lang="en-US" altLang="en-US" dirty="0" smtClean="0">
                <a:latin typeface="Helvetica" pitchFamily="-84" charset="0"/>
                <a:cs typeface="Helvetica" pitchFamily="-84" charset="0"/>
              </a:rPr>
              <a:t>Other materials: Sources from website, e.g., MIT, production center</a:t>
            </a:r>
          </a:p>
          <a:p>
            <a:pPr lvl="1">
              <a:buFont typeface="Arial" pitchFamily="34" charset="0"/>
              <a:buChar char="•"/>
              <a:defRPr/>
            </a:pPr>
            <a:r>
              <a:rPr lang="en-US" altLang="en-US" dirty="0" smtClean="0">
                <a:latin typeface="Helvetica" pitchFamily="-84" charset="0"/>
                <a:cs typeface="Helvetica" pitchFamily="-84" charset="0"/>
              </a:rPr>
              <a:t>Revision of materials: </a:t>
            </a:r>
            <a:r>
              <a:rPr lang="en-US" altLang="en-US" b="1" dirty="0" smtClean="0">
                <a:solidFill>
                  <a:srgbClr val="FF0000"/>
                </a:solidFill>
                <a:latin typeface="Helvetica" pitchFamily="-84" charset="0"/>
                <a:cs typeface="Helvetica" pitchFamily="-84" charset="0"/>
              </a:rPr>
              <a:t>Assessment system </a:t>
            </a:r>
            <a:r>
              <a:rPr lang="en-US" altLang="en-US" dirty="0" smtClean="0">
                <a:latin typeface="Helvetica" pitchFamily="-84" charset="0"/>
                <a:cs typeface="Helvetica" pitchFamily="-84" charset="0"/>
              </a:rPr>
              <a:t>needs to be changed for the online course, textbooks print -&gt; digital, method of teaching and classroom teaching will be revised with videos and assignments</a:t>
            </a:r>
          </a:p>
          <a:p>
            <a:pPr lvl="1">
              <a:buFont typeface="Arial" pitchFamily="34" charset="0"/>
              <a:buChar char="•"/>
              <a:defRPr/>
            </a:pPr>
            <a:endParaRPr lang="en-US" altLang="en-US" dirty="0" smtClean="0">
              <a:latin typeface="Helvetica" pitchFamily="-84" charset="0"/>
              <a:cs typeface="Helvetica" pitchFamily="-84" charset="0"/>
            </a:endParaRPr>
          </a:p>
          <a:p>
            <a:pPr lvl="1">
              <a:buFont typeface="Arial" pitchFamily="34" charset="0"/>
              <a:buChar char="•"/>
              <a:defRPr/>
            </a:pPr>
            <a:endParaRPr lang="en-US" altLang="en-US" dirty="0" smtClean="0">
              <a:latin typeface="Helvetica" pitchFamily="-84" charset="0"/>
              <a:cs typeface="Helvetica" pitchFamily="-84" charset="0"/>
            </a:endParaRPr>
          </a:p>
        </p:txBody>
      </p:sp>
      <p:sp>
        <p:nvSpPr>
          <p:cNvPr id="65539"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1C794A3-80C8-1A47-88E4-0C841FD4BD1E}" type="slidenum">
              <a:rPr lang="en-US" sz="800">
                <a:solidFill>
                  <a:srgbClr val="595959"/>
                </a:solidFill>
                <a:latin typeface="Helvetica" charset="0"/>
                <a:cs typeface="Arial" charset="0"/>
              </a:rPr>
              <a:pPr eaLnBrk="1" hangingPunct="1"/>
              <a:t>36</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a:latin typeface="Arial" charset="0"/>
                <a:ea typeface="ＭＳ Ｐゴシック" charset="0"/>
              </a:rPr>
              <a:t>Pre-Design: Group 2</a:t>
            </a:r>
          </a:p>
        </p:txBody>
      </p:sp>
      <p:sp>
        <p:nvSpPr>
          <p:cNvPr id="3" name="Content Placeholder 2"/>
          <p:cNvSpPr>
            <a:spLocks noGrp="1"/>
          </p:cNvSpPr>
          <p:nvPr>
            <p:ph idx="1"/>
          </p:nvPr>
        </p:nvSpPr>
        <p:spPr>
          <a:xfrm>
            <a:off x="542925" y="2197100"/>
            <a:ext cx="8059738" cy="3670300"/>
          </a:xfrm>
        </p:spPr>
        <p:txBody>
          <a:bodyPr>
            <a:normAutofit fontScale="92500" lnSpcReduction="20000"/>
          </a:bodyPr>
          <a:lstStyle/>
          <a:p>
            <a:pPr>
              <a:buFont typeface="Arial" pitchFamily="34" charset="0"/>
              <a:buChar char="•"/>
              <a:defRPr/>
            </a:pPr>
            <a:r>
              <a:rPr lang="en-US" dirty="0" smtClean="0"/>
              <a:t>Classroom Management</a:t>
            </a:r>
          </a:p>
          <a:p>
            <a:pPr lvl="1">
              <a:buFont typeface="Arial" pitchFamily="34" charset="0"/>
              <a:buChar char="•"/>
              <a:defRPr/>
            </a:pPr>
            <a:r>
              <a:rPr lang="en-US" dirty="0" smtClean="0"/>
              <a:t>Audience: </a:t>
            </a:r>
            <a:r>
              <a:rPr lang="en-US" b="1" dirty="0" smtClean="0">
                <a:solidFill>
                  <a:srgbClr val="FF0000"/>
                </a:solidFill>
              </a:rPr>
              <a:t>undergraduates, 18-20, Men/Women, rural and urban background</a:t>
            </a:r>
          </a:p>
          <a:p>
            <a:pPr lvl="1">
              <a:buFont typeface="Arial" pitchFamily="34" charset="0"/>
              <a:buChar char="•"/>
              <a:defRPr/>
            </a:pPr>
            <a:r>
              <a:rPr lang="en-US" dirty="0" smtClean="0"/>
              <a:t>What do they know: Educational psychology, child development, methods of teaching, awareness of school-based visits, &lt;- Question: is there relevancy for some of these</a:t>
            </a:r>
          </a:p>
          <a:p>
            <a:pPr lvl="1">
              <a:buFont typeface="Arial" pitchFamily="34" charset="0"/>
              <a:buChar char="•"/>
              <a:defRPr/>
            </a:pPr>
            <a:r>
              <a:rPr lang="en-US" dirty="0" smtClean="0"/>
              <a:t>Need to know?: Scheme of studies &lt;- </a:t>
            </a:r>
            <a:r>
              <a:rPr lang="en-US" b="1" dirty="0" smtClean="0">
                <a:solidFill>
                  <a:srgbClr val="FF0000"/>
                </a:solidFill>
              </a:rPr>
              <a:t>Question is this necessary</a:t>
            </a:r>
            <a:r>
              <a:rPr lang="en-US" dirty="0" smtClean="0"/>
              <a:t>,  Purpose of the course, IT skills</a:t>
            </a:r>
          </a:p>
          <a:p>
            <a:pPr lvl="1">
              <a:buFont typeface="Arial" pitchFamily="34" charset="0"/>
              <a:buChar char="•"/>
              <a:defRPr/>
            </a:pPr>
            <a:r>
              <a:rPr lang="en-US" dirty="0" smtClean="0"/>
              <a:t>Existing Materials: Printed, websites, videos, course guides</a:t>
            </a:r>
          </a:p>
          <a:p>
            <a:pPr lvl="1">
              <a:buFont typeface="Arial" pitchFamily="34" charset="0"/>
              <a:buChar char="•"/>
              <a:defRPr/>
            </a:pPr>
            <a:r>
              <a:rPr lang="en-US" dirty="0" smtClean="0"/>
              <a:t>Other materials: more videos, online simulations / games </a:t>
            </a:r>
          </a:p>
          <a:p>
            <a:pPr lvl="1">
              <a:buFont typeface="Arial" pitchFamily="34" charset="0"/>
              <a:buChar char="•"/>
              <a:defRPr/>
            </a:pPr>
            <a:r>
              <a:rPr lang="en-US" dirty="0" smtClean="0"/>
              <a:t>Revision: study guides, scheme of studies, assessment tasks</a:t>
            </a:r>
          </a:p>
        </p:txBody>
      </p:sp>
      <p:sp>
        <p:nvSpPr>
          <p:cNvPr id="6758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560C054-5726-FD48-8860-8AA0A1C4D4C4}" type="slidenum">
              <a:rPr lang="en-US" sz="800">
                <a:solidFill>
                  <a:srgbClr val="595959"/>
                </a:solidFill>
                <a:latin typeface="Helvetica" charset="0"/>
              </a:rPr>
              <a:pPr eaLnBrk="1" hangingPunct="1"/>
              <a:t>37</a:t>
            </a:fld>
            <a:endParaRPr lang="en-US" sz="800">
              <a:solidFill>
                <a:srgbClr val="595959"/>
              </a:solidFill>
              <a:latin typeface="Helvetica"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ubtitle 4"/>
          <p:cNvSpPr>
            <a:spLocks noGrp="1"/>
          </p:cNvSpPr>
          <p:nvPr>
            <p:ph type="subTitle" idx="1"/>
          </p:nvPr>
        </p:nvSpPr>
        <p:spPr/>
        <p:txBody>
          <a:bodyPr/>
          <a:lstStyle/>
          <a:p>
            <a:endParaRPr lang="en-US">
              <a:latin typeface="Helvetica" charset="0"/>
              <a:ea typeface="ＭＳ Ｐゴシック" charset="0"/>
            </a:endParaRPr>
          </a:p>
        </p:txBody>
      </p:sp>
      <p:sp>
        <p:nvSpPr>
          <p:cNvPr id="68610" name="Title 1"/>
          <p:cNvSpPr>
            <a:spLocks noGrp="1"/>
          </p:cNvSpPr>
          <p:nvPr>
            <p:ph type="title"/>
          </p:nvPr>
        </p:nvSpPr>
        <p:spPr>
          <a:ln/>
        </p:spPr>
        <p:txBody>
          <a:bodyPr/>
          <a:lstStyle/>
          <a:p>
            <a:r>
              <a:rPr lang="en-US">
                <a:latin typeface="Arial" charset="0"/>
                <a:ea typeface="ＭＳ Ｐゴシック" charset="0"/>
              </a:rPr>
              <a:t>Break</a:t>
            </a:r>
          </a:p>
        </p:txBody>
      </p:sp>
      <p:sp>
        <p:nvSpPr>
          <p:cNvPr id="6861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94398FA-AF56-D34B-B081-9FAA76D6F6F7}" type="slidenum">
              <a:rPr lang="en-US" sz="800">
                <a:solidFill>
                  <a:srgbClr val="595959"/>
                </a:solidFill>
                <a:latin typeface="Helvetica" charset="0"/>
                <a:cs typeface="Arial" charset="0"/>
              </a:rPr>
              <a:pPr eaLnBrk="1" hangingPunct="1"/>
              <a:t>38</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ubtitle 1"/>
          <p:cNvSpPr>
            <a:spLocks noGrp="1"/>
          </p:cNvSpPr>
          <p:nvPr>
            <p:ph type="subTitle" idx="1"/>
          </p:nvPr>
        </p:nvSpPr>
        <p:spPr/>
        <p:txBody>
          <a:bodyPr/>
          <a:lstStyle/>
          <a:p>
            <a:endParaRPr lang="en-US">
              <a:latin typeface="Helvetica" charset="0"/>
              <a:ea typeface="ＭＳ Ｐゴシック" charset="0"/>
            </a:endParaRPr>
          </a:p>
        </p:txBody>
      </p:sp>
      <p:sp>
        <p:nvSpPr>
          <p:cNvPr id="69634" name="Title 1"/>
          <p:cNvSpPr>
            <a:spLocks noGrp="1"/>
          </p:cNvSpPr>
          <p:nvPr>
            <p:ph type="title"/>
          </p:nvPr>
        </p:nvSpPr>
        <p:spPr>
          <a:ln/>
        </p:spPr>
        <p:txBody>
          <a:bodyPr/>
          <a:lstStyle/>
          <a:p>
            <a:r>
              <a:rPr lang="en-US">
                <a:latin typeface="Oswald Regular" charset="0"/>
                <a:ea typeface="ＭＳ Ｐゴシック" charset="0"/>
              </a:rPr>
              <a:t>Part 2: Design and Development</a:t>
            </a:r>
          </a:p>
        </p:txBody>
      </p:sp>
      <p:sp>
        <p:nvSpPr>
          <p:cNvPr id="69635"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FAD299D-F61A-4449-AA37-383ED27C159A}" type="slidenum">
              <a:rPr lang="en-US" sz="800">
                <a:solidFill>
                  <a:srgbClr val="595959"/>
                </a:solidFill>
                <a:latin typeface="Helvetica" charset="0"/>
                <a:cs typeface="Arial" charset="0"/>
              </a:rPr>
              <a:pPr eaLnBrk="1" hangingPunct="1"/>
              <a:t>39</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a:latin typeface="Helvetica" charset="0"/>
                <a:ea typeface="ＭＳ Ｐゴシック" charset="0"/>
              </a:rPr>
              <a:t>About Brandon Muramatsu</a:t>
            </a:r>
          </a:p>
        </p:txBody>
      </p:sp>
      <p:sp>
        <p:nvSpPr>
          <p:cNvPr id="15362" name="Content Placeholder 2"/>
          <p:cNvSpPr>
            <a:spLocks noGrp="1"/>
          </p:cNvSpPr>
          <p:nvPr>
            <p:ph idx="1"/>
          </p:nvPr>
        </p:nvSpPr>
        <p:spPr>
          <a:xfrm>
            <a:off x="542925" y="2197100"/>
            <a:ext cx="8059738" cy="3670300"/>
          </a:xfrm>
        </p:spPr>
        <p:txBody>
          <a:bodyPr/>
          <a:lstStyle/>
          <a:p>
            <a:pPr>
              <a:lnSpc>
                <a:spcPct val="80000"/>
              </a:lnSpc>
            </a:pPr>
            <a:r>
              <a:rPr lang="en-US" sz="2000">
                <a:latin typeface="Helvetica" charset="0"/>
                <a:ea typeface="ＭＳ Ｐゴシック" charset="0"/>
              </a:rPr>
              <a:t>B.S. &amp; M.S. in Mechanical Engineering</a:t>
            </a:r>
          </a:p>
          <a:p>
            <a:pPr>
              <a:lnSpc>
                <a:spcPct val="80000"/>
              </a:lnSpc>
            </a:pPr>
            <a:r>
              <a:rPr lang="en-US" sz="2000">
                <a:latin typeface="Helvetica" charset="0"/>
                <a:ea typeface="ＭＳ Ｐゴシック" charset="0"/>
              </a:rPr>
              <a:t>Taught multimedia design and open education</a:t>
            </a:r>
          </a:p>
          <a:p>
            <a:pPr>
              <a:lnSpc>
                <a:spcPct val="80000"/>
              </a:lnSpc>
            </a:pPr>
            <a:r>
              <a:rPr lang="en-US" sz="2000">
                <a:latin typeface="Helvetica" charset="0"/>
                <a:ea typeface="ＭＳ Ｐゴシック" charset="0"/>
              </a:rPr>
              <a:t>20 years in EdTech</a:t>
            </a:r>
          </a:p>
          <a:p>
            <a:pPr lvl="1">
              <a:lnSpc>
                <a:spcPct val="80000"/>
              </a:lnSpc>
            </a:pPr>
            <a:r>
              <a:rPr lang="en-US" sz="1700">
                <a:latin typeface="Helvetica" charset="0"/>
                <a:ea typeface="ＭＳ Ｐゴシック" charset="0"/>
              </a:rPr>
              <a:t>~10 years in educational digital libraries: Collections, nationwide collaborations, quality and peer review</a:t>
            </a:r>
          </a:p>
          <a:p>
            <a:pPr lvl="1">
              <a:lnSpc>
                <a:spcPct val="80000"/>
              </a:lnSpc>
            </a:pPr>
            <a:r>
              <a:rPr lang="en-US" sz="1700">
                <a:latin typeface="Helvetica" charset="0"/>
                <a:ea typeface="ＭＳ Ｐゴシック" charset="0"/>
              </a:rPr>
              <a:t>9+ years in Open Education: Open Educational Resources and OpenCourseWare</a:t>
            </a:r>
          </a:p>
          <a:p>
            <a:pPr>
              <a:lnSpc>
                <a:spcPct val="80000"/>
              </a:lnSpc>
            </a:pPr>
            <a:r>
              <a:rPr lang="en-US" sz="2000">
                <a:latin typeface="Helvetica" charset="0"/>
                <a:ea typeface="ＭＳ Ｐゴシック" charset="0"/>
              </a:rPr>
              <a:t>“Been There, Done That”</a:t>
            </a:r>
          </a:p>
          <a:p>
            <a:pPr lvl="1">
              <a:lnSpc>
                <a:spcPct val="80000"/>
              </a:lnSpc>
            </a:pPr>
            <a:r>
              <a:rPr lang="en-US" sz="1700">
                <a:latin typeface="Helvetica" charset="0"/>
                <a:ea typeface="ＭＳ Ｐゴシック" charset="0"/>
              </a:rPr>
              <a:t>Multimedia courseware design and course support, course design, video production software design, digital libraries, metadata, learning objects, open educational resources/OpenCourseWare, …</a:t>
            </a:r>
          </a:p>
        </p:txBody>
      </p:sp>
      <p:sp>
        <p:nvSpPr>
          <p:cNvPr id="1536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98181F6-17B6-7E48-B58E-2AB942B101B3}" type="slidenum">
              <a:rPr lang="en-US" sz="800">
                <a:solidFill>
                  <a:srgbClr val="595959"/>
                </a:solidFill>
                <a:latin typeface="Helvetica" charset="0"/>
                <a:cs typeface="Arial" charset="0"/>
              </a:rPr>
              <a:pPr eaLnBrk="1" hangingPunct="1"/>
              <a:t>4</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r>
              <a:rPr lang="en-US">
                <a:latin typeface="Oswald Regular" charset="0"/>
                <a:ea typeface="ＭＳ Ｐゴシック" charset="0"/>
              </a:rPr>
              <a:t>Part 2: Design and Development</a:t>
            </a:r>
          </a:p>
        </p:txBody>
      </p:sp>
      <p:sp>
        <p:nvSpPr>
          <p:cNvPr id="76802" name="Content Placeholder 2"/>
          <p:cNvSpPr>
            <a:spLocks noGrp="1"/>
          </p:cNvSpPr>
          <p:nvPr>
            <p:ph idx="1"/>
          </p:nvPr>
        </p:nvSpPr>
        <p:spPr>
          <a:xfrm>
            <a:off x="542925" y="2197100"/>
            <a:ext cx="8059738" cy="3670300"/>
          </a:xfrm>
        </p:spPr>
        <p:txBody>
          <a:bodyPr/>
          <a:lstStyle/>
          <a:p>
            <a:pPr>
              <a:lnSpc>
                <a:spcPct val="90000"/>
              </a:lnSpc>
            </a:pPr>
            <a:r>
              <a:rPr lang="en-US">
                <a:latin typeface="Helvetica" charset="0"/>
                <a:ea typeface="ＭＳ Ｐゴシック" charset="0"/>
              </a:rPr>
              <a:t>“In this phase, learning strategies are mapped out, learning content and media are developed, organized, and sequenced, and supporting technology is selected.”</a:t>
            </a:r>
            <a:endParaRPr lang="en-US" altLang="ja-JP">
              <a:latin typeface="Helvetica" charset="0"/>
              <a:ea typeface="ＭＳ Ｐゴシック" charset="0"/>
            </a:endParaRPr>
          </a:p>
          <a:p>
            <a:pPr>
              <a:lnSpc>
                <a:spcPct val="90000"/>
              </a:lnSpc>
            </a:pPr>
            <a:r>
              <a:rPr lang="en-US">
                <a:solidFill>
                  <a:srgbClr val="0A8064"/>
                </a:solidFill>
                <a:latin typeface="Helvetica" charset="0"/>
                <a:ea typeface="ＭＳ Ｐゴシック" charset="0"/>
              </a:rPr>
              <a:t>What’s different online:</a:t>
            </a:r>
          </a:p>
          <a:p>
            <a:pPr lvl="1">
              <a:lnSpc>
                <a:spcPct val="90000"/>
              </a:lnSpc>
            </a:pPr>
            <a:r>
              <a:rPr lang="en-US">
                <a:solidFill>
                  <a:srgbClr val="0A8064"/>
                </a:solidFill>
                <a:latin typeface="Helvetica" charset="0"/>
                <a:ea typeface="ＭＳ Ｐゴシック" charset="0"/>
              </a:rPr>
              <a:t>Online learning is more exploratory in nature, and oftentimes less directed than in-person</a:t>
            </a:r>
          </a:p>
          <a:p>
            <a:pPr lvl="1">
              <a:lnSpc>
                <a:spcPct val="90000"/>
              </a:lnSpc>
            </a:pPr>
            <a:r>
              <a:rPr lang="en-US">
                <a:solidFill>
                  <a:srgbClr val="0A8064"/>
                </a:solidFill>
                <a:latin typeface="Helvetica" charset="0"/>
                <a:ea typeface="ＭＳ Ｐゴシック" charset="0"/>
              </a:rPr>
              <a:t>Learners access materials asynchronously: The easier it is for learners to locate and engage with learning activities, the more mental energy they will have to focus on the content.</a:t>
            </a:r>
          </a:p>
        </p:txBody>
      </p:sp>
      <p:sp>
        <p:nvSpPr>
          <p:cNvPr id="7168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2BB0E0F-FF9F-1546-BB70-1F6F297769F6}" type="slidenum">
              <a:rPr lang="en-US" sz="800">
                <a:solidFill>
                  <a:srgbClr val="595959"/>
                </a:solidFill>
                <a:latin typeface="Helvetica" charset="0"/>
                <a:cs typeface="Arial" charset="0"/>
              </a:rPr>
              <a:pPr eaLnBrk="1" hangingPunct="1"/>
              <a:t>40</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680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680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680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r>
              <a:rPr lang="en-US">
                <a:latin typeface="Oswald Regular" charset="0"/>
                <a:ea typeface="ＭＳ Ｐゴシック" charset="0"/>
              </a:rPr>
              <a:t>Objectives and Outcomes</a:t>
            </a:r>
          </a:p>
        </p:txBody>
      </p:sp>
      <p:sp>
        <p:nvSpPr>
          <p:cNvPr id="73730" name="Content Placeholder 2"/>
          <p:cNvSpPr>
            <a:spLocks noGrp="1"/>
          </p:cNvSpPr>
          <p:nvPr>
            <p:ph idx="1"/>
          </p:nvPr>
        </p:nvSpPr>
        <p:spPr>
          <a:xfrm>
            <a:off x="542925" y="2197100"/>
            <a:ext cx="8059738" cy="3670300"/>
          </a:xfrm>
        </p:spPr>
        <p:txBody>
          <a:bodyPr/>
          <a:lstStyle/>
          <a:p>
            <a:r>
              <a:rPr lang="en-US">
                <a:latin typeface="Helvetica" charset="0"/>
                <a:ea typeface="ＭＳ Ｐゴシック" charset="0"/>
              </a:rPr>
              <a:t>“Learning outcomes are general statements that describe the essential learning (knowledge, skills, and attitudes) that learners will achieve by the end of the course. They should encompass the depth of the knowledge and skills that you will be ultimately assessing. When composing outcomes, be mindful not to combine elements that cannot be assessed by a single method.”</a:t>
            </a:r>
            <a:endParaRPr lang="en-US" altLang="ja-JP">
              <a:latin typeface="Helvetica" charset="0"/>
              <a:ea typeface="ＭＳ Ｐゴシック" charset="0"/>
            </a:endParaRPr>
          </a:p>
          <a:p>
            <a:endParaRPr lang="en-US">
              <a:latin typeface="Helvetica" charset="0"/>
              <a:ea typeface="ＭＳ Ｐゴシック" charset="0"/>
            </a:endParaRPr>
          </a:p>
        </p:txBody>
      </p:sp>
      <p:sp>
        <p:nvSpPr>
          <p:cNvPr id="7373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AE0AB51-FC03-1243-9084-92463D1AF00E}" type="slidenum">
              <a:rPr lang="en-US" sz="800">
                <a:solidFill>
                  <a:srgbClr val="595959"/>
                </a:solidFill>
                <a:latin typeface="Helvetica" charset="0"/>
                <a:cs typeface="Arial" charset="0"/>
              </a:rPr>
              <a:pPr eaLnBrk="1" hangingPunct="1"/>
              <a:t>41</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p:nvPr>
        </p:nvSpPr>
        <p:spPr/>
        <p:txBody>
          <a:bodyPr/>
          <a:lstStyle/>
          <a:p>
            <a:r>
              <a:rPr lang="en-US">
                <a:latin typeface="Oswald Regular" charset="0"/>
                <a:ea typeface="ＭＳ Ｐゴシック" charset="0"/>
              </a:rPr>
              <a:t>Designing a Blueprint</a:t>
            </a:r>
          </a:p>
        </p:txBody>
      </p:sp>
      <p:sp>
        <p:nvSpPr>
          <p:cNvPr id="83970" name="Content Placeholder 2"/>
          <p:cNvSpPr>
            <a:spLocks noGrp="1"/>
          </p:cNvSpPr>
          <p:nvPr>
            <p:ph idx="1"/>
          </p:nvPr>
        </p:nvSpPr>
        <p:spPr>
          <a:xfrm>
            <a:off x="542925" y="2197100"/>
            <a:ext cx="8059738" cy="3670300"/>
          </a:xfrm>
        </p:spPr>
        <p:txBody>
          <a:bodyPr/>
          <a:lstStyle/>
          <a:p>
            <a:pPr>
              <a:lnSpc>
                <a:spcPct val="80000"/>
              </a:lnSpc>
            </a:pPr>
            <a:r>
              <a:rPr lang="en-US" sz="2200">
                <a:latin typeface="Helvetica" charset="0"/>
                <a:ea typeface="ＭＳ Ｐゴシック" charset="0"/>
              </a:rPr>
              <a:t>What’s a blueprint?</a:t>
            </a:r>
          </a:p>
          <a:p>
            <a:pPr lvl="1">
              <a:lnSpc>
                <a:spcPct val="80000"/>
              </a:lnSpc>
            </a:pPr>
            <a:r>
              <a:rPr lang="en-US" sz="1900">
                <a:latin typeface="Helvetica" charset="0"/>
                <a:ea typeface="ＭＳ Ｐゴシック" charset="0"/>
              </a:rPr>
              <a:t>A comprehensive plan that allows “you to design with the big picture in mind to ensure you reach every milestone and build consistency throughout the curriculum.”</a:t>
            </a:r>
          </a:p>
          <a:p>
            <a:pPr>
              <a:lnSpc>
                <a:spcPct val="80000"/>
              </a:lnSpc>
            </a:pPr>
            <a:r>
              <a:rPr lang="en-US" sz="2200">
                <a:latin typeface="Helvetica" charset="0"/>
                <a:ea typeface="ＭＳ Ｐゴシック" charset="0"/>
              </a:rPr>
              <a:t>Key Elements</a:t>
            </a:r>
          </a:p>
          <a:p>
            <a:pPr lvl="1">
              <a:lnSpc>
                <a:spcPct val="80000"/>
              </a:lnSpc>
            </a:pPr>
            <a:r>
              <a:rPr lang="en-US" sz="1900">
                <a:latin typeface="Helvetica" charset="0"/>
                <a:ea typeface="ＭＳ Ｐゴシック" charset="0"/>
              </a:rPr>
              <a:t>Course information</a:t>
            </a:r>
          </a:p>
          <a:p>
            <a:pPr lvl="1">
              <a:lnSpc>
                <a:spcPct val="80000"/>
              </a:lnSpc>
            </a:pPr>
            <a:r>
              <a:rPr lang="en-US" sz="1900">
                <a:latin typeface="Helvetica" charset="0"/>
                <a:ea typeface="ＭＳ Ｐゴシック" charset="0"/>
              </a:rPr>
              <a:t>Course learning objectives and outcomes</a:t>
            </a:r>
          </a:p>
          <a:p>
            <a:pPr lvl="1">
              <a:lnSpc>
                <a:spcPct val="80000"/>
              </a:lnSpc>
            </a:pPr>
            <a:r>
              <a:rPr lang="en-US" sz="1900">
                <a:latin typeface="Helvetica" charset="0"/>
                <a:ea typeface="ＭＳ Ｐゴシック" charset="0"/>
              </a:rPr>
              <a:t>Lesson topics and format</a:t>
            </a:r>
          </a:p>
          <a:p>
            <a:pPr lvl="1">
              <a:lnSpc>
                <a:spcPct val="80000"/>
              </a:lnSpc>
            </a:pPr>
            <a:r>
              <a:rPr lang="en-US" sz="1900">
                <a:latin typeface="Helvetica" charset="0"/>
                <a:ea typeface="ＭＳ Ｐゴシック" charset="0"/>
              </a:rPr>
              <a:t>Learning resources</a:t>
            </a:r>
          </a:p>
          <a:p>
            <a:pPr lvl="1">
              <a:lnSpc>
                <a:spcPct val="80000"/>
              </a:lnSpc>
            </a:pPr>
            <a:r>
              <a:rPr lang="en-US" sz="1900">
                <a:latin typeface="Helvetica" charset="0"/>
                <a:ea typeface="ＭＳ Ｐゴシック" charset="0"/>
              </a:rPr>
              <a:t>Activities and assessment</a:t>
            </a:r>
          </a:p>
        </p:txBody>
      </p:sp>
      <p:sp>
        <p:nvSpPr>
          <p:cNvPr id="8397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F97427F-A129-6047-AC7B-8BDC45378604}" type="slidenum">
              <a:rPr lang="en-US" sz="800">
                <a:solidFill>
                  <a:srgbClr val="595959"/>
                </a:solidFill>
                <a:latin typeface="Helvetica" charset="0"/>
                <a:cs typeface="Arial" charset="0"/>
              </a:rPr>
              <a:pPr eaLnBrk="1" hangingPunct="1"/>
              <a:t>42</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Content Patterns: Organizing &amp; Sequencing (1)</a:t>
            </a:r>
            <a:endParaRPr lang="en-US" dirty="0"/>
          </a:p>
        </p:txBody>
      </p:sp>
      <p:sp>
        <p:nvSpPr>
          <p:cNvPr id="3" name="Content Placeholder 2"/>
          <p:cNvSpPr>
            <a:spLocks noGrp="1"/>
          </p:cNvSpPr>
          <p:nvPr>
            <p:ph idx="1"/>
          </p:nvPr>
        </p:nvSpPr>
        <p:spPr>
          <a:xfrm>
            <a:off x="542925" y="2197100"/>
            <a:ext cx="8059738" cy="3670300"/>
          </a:xfrm>
        </p:spPr>
        <p:txBody>
          <a:bodyPr/>
          <a:lstStyle/>
          <a:p>
            <a:pPr>
              <a:lnSpc>
                <a:spcPct val="90000"/>
              </a:lnSpc>
            </a:pPr>
            <a:r>
              <a:rPr lang="en-US" sz="2200">
                <a:latin typeface="Helvetica" charset="0"/>
                <a:ea typeface="ＭＳ Ｐゴシック" charset="0"/>
              </a:rPr>
              <a:t>“Constructing patterns in your curriculum is one way to infuse consistency throughout the course, which helps the learners manage time and resources. How you approach your content each week should be organized in such a way that the learner understands what is being taught and how to interact and engage with the material and community.”</a:t>
            </a:r>
          </a:p>
          <a:p>
            <a:pPr>
              <a:lnSpc>
                <a:spcPct val="90000"/>
              </a:lnSpc>
            </a:pPr>
            <a:r>
              <a:rPr lang="en-US" sz="2200">
                <a:solidFill>
                  <a:srgbClr val="0A8064"/>
                </a:solidFill>
                <a:latin typeface="Helvetica" charset="0"/>
                <a:ea typeface="ＭＳ Ｐゴシック" charset="0"/>
              </a:rPr>
              <a:t>What’s different online:</a:t>
            </a:r>
          </a:p>
          <a:p>
            <a:pPr lvl="1">
              <a:lnSpc>
                <a:spcPct val="90000"/>
              </a:lnSpc>
            </a:pPr>
            <a:r>
              <a:rPr lang="en-US" sz="1900">
                <a:solidFill>
                  <a:srgbClr val="0A8064"/>
                </a:solidFill>
                <a:latin typeface="Helvetica" charset="0"/>
                <a:ea typeface="ＭＳ Ｐゴシック" charset="0"/>
              </a:rPr>
              <a:t>The easier it is for learners to locate and engage with learning activities, the more mental energy they will have to focus on the content.</a:t>
            </a:r>
          </a:p>
        </p:txBody>
      </p:sp>
      <p:sp>
        <p:nvSpPr>
          <p:cNvPr id="86019"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B944242-26A0-2C4F-B596-DE1E4E72B7D5}" type="slidenum">
              <a:rPr lang="en-US" sz="800">
                <a:solidFill>
                  <a:srgbClr val="595959"/>
                </a:solidFill>
                <a:latin typeface="Helvetica" charset="0"/>
                <a:cs typeface="Arial" charset="0"/>
              </a:rPr>
              <a:pPr eaLnBrk="1" hangingPunct="1"/>
              <a:t>43</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Content Patterns: Organizing &amp; Sequencing (2)</a:t>
            </a:r>
            <a:endParaRPr lang="en-US" dirty="0"/>
          </a:p>
        </p:txBody>
      </p:sp>
      <p:sp>
        <p:nvSpPr>
          <p:cNvPr id="3" name="Content Placeholder 2"/>
          <p:cNvSpPr>
            <a:spLocks noGrp="1"/>
          </p:cNvSpPr>
          <p:nvPr>
            <p:ph idx="1"/>
          </p:nvPr>
        </p:nvSpPr>
        <p:spPr>
          <a:xfrm>
            <a:off x="542925" y="2197100"/>
            <a:ext cx="8059738" cy="3670300"/>
          </a:xfrm>
        </p:spPr>
        <p:txBody>
          <a:bodyPr>
            <a:normAutofit fontScale="92500" lnSpcReduction="20000"/>
          </a:bodyPr>
          <a:lstStyle/>
          <a:p>
            <a:pPr>
              <a:defRPr/>
            </a:pPr>
            <a:r>
              <a:rPr lang="en-US" dirty="0" smtClean="0"/>
              <a:t>Write all course content using a consistent voice</a:t>
            </a:r>
          </a:p>
          <a:p>
            <a:pPr>
              <a:defRPr/>
            </a:pPr>
            <a:r>
              <a:rPr lang="en-US" dirty="0" smtClean="0"/>
              <a:t>Create patterns in activity structure (e.g., description, rationale, deliverables, and resources)</a:t>
            </a:r>
          </a:p>
          <a:p>
            <a:pPr>
              <a:defRPr/>
            </a:pPr>
            <a:r>
              <a:rPr lang="en-US" dirty="0" smtClean="0"/>
              <a:t>Establish a consistent schedule (e.g., standardize due dates and plan synchronous sessions, virtual meetings, office hours, and other activities at the same time each week)</a:t>
            </a:r>
          </a:p>
          <a:p>
            <a:pPr>
              <a:defRPr/>
            </a:pPr>
            <a:r>
              <a:rPr lang="en-US" dirty="0" smtClean="0"/>
              <a:t>Align learning objectives to each segment of content</a:t>
            </a:r>
          </a:p>
          <a:p>
            <a:pPr>
              <a:defRPr/>
            </a:pPr>
            <a:r>
              <a:rPr lang="en-US" dirty="0" smtClean="0"/>
              <a:t>Structure the content into smaller pieces</a:t>
            </a:r>
            <a:endParaRPr lang="en-US" dirty="0"/>
          </a:p>
        </p:txBody>
      </p:sp>
      <p:sp>
        <p:nvSpPr>
          <p:cNvPr id="8806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A8C2256-4540-2E4E-943B-48A4D8FDFE3B}" type="slidenum">
              <a:rPr lang="en-US" sz="800">
                <a:solidFill>
                  <a:srgbClr val="595959"/>
                </a:solidFill>
                <a:latin typeface="Helvetica" charset="0"/>
                <a:cs typeface="Arial" charset="0"/>
              </a:rPr>
              <a:pPr eaLnBrk="1" hangingPunct="1"/>
              <a:t>44</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latin typeface="Oswald Regular" charset="0"/>
              </a:rPr>
              <a:t>Best Practices Course: Organizing and Sequencing Example</a:t>
            </a:r>
            <a:endParaRPr lang="en-US" dirty="0"/>
          </a:p>
        </p:txBody>
      </p:sp>
      <p:sp>
        <p:nvSpPr>
          <p:cNvPr id="90114" name="Content Placeholder 2"/>
          <p:cNvSpPr>
            <a:spLocks noGrp="1"/>
          </p:cNvSpPr>
          <p:nvPr>
            <p:ph idx="1"/>
          </p:nvPr>
        </p:nvSpPr>
        <p:spPr>
          <a:xfrm>
            <a:off x="542925" y="2197100"/>
            <a:ext cx="8059738" cy="3670300"/>
          </a:xfrm>
        </p:spPr>
        <p:txBody>
          <a:bodyPr/>
          <a:lstStyle/>
          <a:p>
            <a:r>
              <a:rPr lang="en-US">
                <a:latin typeface="Helvetica" charset="0"/>
                <a:ea typeface="ＭＳ Ｐゴシック" charset="0"/>
              </a:rPr>
              <a:t>Demo Organizing and Sequencing in Session 1</a:t>
            </a:r>
          </a:p>
        </p:txBody>
      </p:sp>
      <p:sp>
        <p:nvSpPr>
          <p:cNvPr id="90115"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A55F2AD-9DDE-3747-9F10-0C72FEBA1385}" type="slidenum">
              <a:rPr lang="en-US" sz="800">
                <a:solidFill>
                  <a:srgbClr val="595959"/>
                </a:solidFill>
                <a:latin typeface="Helvetica" charset="0"/>
                <a:cs typeface="Arial" charset="0"/>
              </a:rPr>
              <a:pPr eaLnBrk="1" hangingPunct="1"/>
              <a:t>45</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le 1"/>
          <p:cNvSpPr>
            <a:spLocks noGrp="1"/>
          </p:cNvSpPr>
          <p:nvPr>
            <p:ph type="title"/>
          </p:nvPr>
        </p:nvSpPr>
        <p:spPr/>
        <p:txBody>
          <a:bodyPr/>
          <a:lstStyle/>
          <a:p>
            <a:r>
              <a:rPr lang="en-US">
                <a:latin typeface="Oswald Regular" charset="0"/>
                <a:ea typeface="ＭＳ Ｐゴシック" charset="0"/>
              </a:rPr>
              <a:t>Creating Content Relationships</a:t>
            </a:r>
          </a:p>
        </p:txBody>
      </p:sp>
      <p:sp>
        <p:nvSpPr>
          <p:cNvPr id="92162" name="Content Placeholder 2"/>
          <p:cNvSpPr>
            <a:spLocks noGrp="1"/>
          </p:cNvSpPr>
          <p:nvPr>
            <p:ph idx="1"/>
          </p:nvPr>
        </p:nvSpPr>
        <p:spPr>
          <a:xfrm>
            <a:off x="542925" y="2197100"/>
            <a:ext cx="8059738" cy="3670300"/>
          </a:xfrm>
        </p:spPr>
        <p:txBody>
          <a:bodyPr/>
          <a:lstStyle/>
          <a:p>
            <a:r>
              <a:rPr lang="en-US">
                <a:latin typeface="Helvetica" charset="0"/>
                <a:ea typeface="ＭＳ Ｐゴシック" charset="0"/>
              </a:rPr>
              <a:t>“Strategically organize and present all course content to leverage the learners’ existing expertise on a topic against the concepts and skills they are going to learn.”</a:t>
            </a:r>
          </a:p>
        </p:txBody>
      </p:sp>
      <p:sp>
        <p:nvSpPr>
          <p:cNvPr id="9216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55F0FFC-8913-4C48-8322-FA022421DA19}" type="slidenum">
              <a:rPr lang="en-US" sz="800">
                <a:solidFill>
                  <a:srgbClr val="595959"/>
                </a:solidFill>
                <a:latin typeface="Helvetica" charset="0"/>
                <a:cs typeface="Arial" charset="0"/>
              </a:rPr>
              <a:pPr eaLnBrk="1" hangingPunct="1"/>
              <a:t>46</a:t>
            </a:fld>
            <a:endParaRPr lang="en-US" sz="800">
              <a:solidFill>
                <a:srgbClr val="595959"/>
              </a:solidFill>
              <a:latin typeface="Helvetica" charset="0"/>
              <a:cs typeface="Arial" charset="0"/>
            </a:endParaRPr>
          </a:p>
        </p:txBody>
      </p:sp>
      <p:pic>
        <p:nvPicPr>
          <p:cNvPr id="92164" name="Picture 4" descr="Screen Shot 2013-09-16 at 6.29.09 A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3716338"/>
            <a:ext cx="6132513" cy="244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latin typeface="Oswald Regular" charset="0"/>
              </a:rPr>
              <a:t>Best Practices Course: Content Relationship Example</a:t>
            </a:r>
            <a:endParaRPr lang="en-US" dirty="0"/>
          </a:p>
        </p:txBody>
      </p:sp>
      <p:sp>
        <p:nvSpPr>
          <p:cNvPr id="94210" name="Content Placeholder 2"/>
          <p:cNvSpPr>
            <a:spLocks noGrp="1"/>
          </p:cNvSpPr>
          <p:nvPr>
            <p:ph idx="1"/>
          </p:nvPr>
        </p:nvSpPr>
        <p:spPr>
          <a:xfrm>
            <a:off x="542925" y="2197100"/>
            <a:ext cx="8059738" cy="3670300"/>
          </a:xfrm>
        </p:spPr>
        <p:txBody>
          <a:bodyPr/>
          <a:lstStyle/>
          <a:p>
            <a:r>
              <a:rPr lang="en-US">
                <a:latin typeface="Helvetica" charset="0"/>
                <a:ea typeface="ＭＳ Ｐゴシック" charset="0"/>
              </a:rPr>
              <a:t>Demo Content Relationships in Session 1 </a:t>
            </a:r>
          </a:p>
        </p:txBody>
      </p:sp>
      <p:sp>
        <p:nvSpPr>
          <p:cNvPr id="9421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CC670CA-A118-734F-8898-36E19A5A387B}" type="slidenum">
              <a:rPr lang="en-US" sz="800">
                <a:solidFill>
                  <a:srgbClr val="595959"/>
                </a:solidFill>
                <a:latin typeface="Helvetica" charset="0"/>
                <a:cs typeface="Arial" charset="0"/>
              </a:rPr>
              <a:pPr eaLnBrk="1" hangingPunct="1"/>
              <a:t>47</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le 1"/>
          <p:cNvSpPr>
            <a:spLocks noGrp="1"/>
          </p:cNvSpPr>
          <p:nvPr>
            <p:ph type="title"/>
          </p:nvPr>
        </p:nvSpPr>
        <p:spPr/>
        <p:txBody>
          <a:bodyPr/>
          <a:lstStyle/>
          <a:p>
            <a:r>
              <a:rPr lang="en-US">
                <a:latin typeface="Oswald Regular" charset="0"/>
                <a:ea typeface="ＭＳ Ｐゴシック" charset="0"/>
              </a:rPr>
              <a:t>Lesson Development with Media (1)</a:t>
            </a:r>
          </a:p>
        </p:txBody>
      </p:sp>
      <p:sp>
        <p:nvSpPr>
          <p:cNvPr id="109570" name="Content Placeholder 2"/>
          <p:cNvSpPr>
            <a:spLocks noGrp="1"/>
          </p:cNvSpPr>
          <p:nvPr>
            <p:ph idx="1"/>
          </p:nvPr>
        </p:nvSpPr>
        <p:spPr>
          <a:xfrm>
            <a:off x="542925" y="2197100"/>
            <a:ext cx="8059738" cy="3670300"/>
          </a:xfrm>
        </p:spPr>
        <p:txBody>
          <a:bodyPr/>
          <a:lstStyle/>
          <a:p>
            <a:r>
              <a:rPr lang="en-US">
                <a:latin typeface="Helvetica" charset="0"/>
                <a:ea typeface="ＭＳ Ｐゴシック" charset="0"/>
              </a:rPr>
              <a:t>“Depending on how you choose to introduce, curate, or present the learning topics, creative applications of media can further engage learners in the material.”</a:t>
            </a:r>
          </a:p>
          <a:p>
            <a:r>
              <a:rPr lang="en-US">
                <a:solidFill>
                  <a:srgbClr val="0A8064"/>
                </a:solidFill>
                <a:latin typeface="Helvetica" charset="0"/>
                <a:ea typeface="ＭＳ Ｐゴシック" charset="0"/>
              </a:rPr>
              <a:t>What’s different online:</a:t>
            </a:r>
          </a:p>
          <a:p>
            <a:pPr lvl="1"/>
            <a:r>
              <a:rPr lang="en-US">
                <a:solidFill>
                  <a:srgbClr val="0A8064"/>
                </a:solidFill>
                <a:latin typeface="Helvetica" charset="0"/>
                <a:ea typeface="ＭＳ Ｐゴシック" charset="0"/>
              </a:rPr>
              <a:t>Just posting your slides does not leverage the opportunities in an online course</a:t>
            </a:r>
          </a:p>
          <a:p>
            <a:pPr lvl="1"/>
            <a:r>
              <a:rPr lang="en-US">
                <a:solidFill>
                  <a:srgbClr val="0A8064"/>
                </a:solidFill>
                <a:latin typeface="Helvetica" charset="0"/>
                <a:ea typeface="ＭＳ Ｐゴシック" charset="0"/>
              </a:rPr>
              <a:t>Simply recording a video of an in-person lecture does not leverage the opportunities in an online course</a:t>
            </a:r>
            <a:r>
              <a:rPr lang="en-US">
                <a:latin typeface="Helvetica" charset="0"/>
                <a:ea typeface="ＭＳ Ｐゴシック" charset="0"/>
              </a:rPr>
              <a:t> </a:t>
            </a:r>
          </a:p>
        </p:txBody>
      </p:sp>
      <p:sp>
        <p:nvSpPr>
          <p:cNvPr id="96259"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B949852-709B-E74E-A61C-0B96FCB11D02}" type="slidenum">
              <a:rPr lang="en-US" sz="800">
                <a:solidFill>
                  <a:srgbClr val="595959"/>
                </a:solidFill>
                <a:latin typeface="Helvetica" charset="0"/>
                <a:cs typeface="Arial" charset="0"/>
              </a:rPr>
              <a:pPr eaLnBrk="1" hangingPunct="1"/>
              <a:t>48</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957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9570">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957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tle 1"/>
          <p:cNvSpPr>
            <a:spLocks noGrp="1"/>
          </p:cNvSpPr>
          <p:nvPr>
            <p:ph type="title"/>
          </p:nvPr>
        </p:nvSpPr>
        <p:spPr/>
        <p:txBody>
          <a:bodyPr/>
          <a:lstStyle/>
          <a:p>
            <a:r>
              <a:rPr lang="en-US">
                <a:latin typeface="Oswald Regular" charset="0"/>
                <a:ea typeface="ＭＳ Ｐゴシック" charset="0"/>
              </a:rPr>
              <a:t>Lesson Development with Media (2)</a:t>
            </a:r>
          </a:p>
        </p:txBody>
      </p:sp>
      <p:sp>
        <p:nvSpPr>
          <p:cNvPr id="98306" name="Content Placeholder 2"/>
          <p:cNvSpPr>
            <a:spLocks noGrp="1"/>
          </p:cNvSpPr>
          <p:nvPr>
            <p:ph idx="1"/>
          </p:nvPr>
        </p:nvSpPr>
        <p:spPr>
          <a:xfrm>
            <a:off x="542925" y="2197100"/>
            <a:ext cx="8059738" cy="3670300"/>
          </a:xfrm>
        </p:spPr>
        <p:txBody>
          <a:bodyPr/>
          <a:lstStyle/>
          <a:p>
            <a:r>
              <a:rPr lang="en-US">
                <a:latin typeface="Helvetica" charset="0"/>
                <a:ea typeface="ＭＳ Ｐゴシック" charset="0"/>
              </a:rPr>
              <a:t>Media can:</a:t>
            </a:r>
          </a:p>
          <a:p>
            <a:pPr lvl="1"/>
            <a:r>
              <a:rPr lang="en-US">
                <a:latin typeface="Helvetica" charset="0"/>
                <a:ea typeface="ＭＳ Ｐゴシック" charset="0"/>
              </a:rPr>
              <a:t>Introduce and guide main concepts</a:t>
            </a:r>
          </a:p>
          <a:p>
            <a:pPr lvl="1"/>
            <a:r>
              <a:rPr lang="en-US">
                <a:latin typeface="Helvetica" charset="0"/>
                <a:ea typeface="ＭＳ Ｐゴシック" charset="0"/>
              </a:rPr>
              <a:t>Generate interest in a subject</a:t>
            </a:r>
          </a:p>
          <a:p>
            <a:pPr lvl="1"/>
            <a:r>
              <a:rPr lang="en-US">
                <a:latin typeface="Helvetica" charset="0"/>
                <a:ea typeface="ＭＳ Ｐゴシック" charset="0"/>
              </a:rPr>
              <a:t>Reinforce confusing or complex ideas</a:t>
            </a:r>
          </a:p>
          <a:p>
            <a:pPr lvl="1"/>
            <a:r>
              <a:rPr lang="en-US">
                <a:latin typeface="Helvetica" charset="0"/>
                <a:ea typeface="ＭＳ Ｐゴシック" charset="0"/>
              </a:rPr>
              <a:t>Frame overarching themes</a:t>
            </a:r>
          </a:p>
          <a:p>
            <a:pPr lvl="1"/>
            <a:r>
              <a:rPr lang="en-US">
                <a:latin typeface="Helvetica" charset="0"/>
                <a:ea typeface="ＭＳ Ｐゴシック" charset="0"/>
              </a:rPr>
              <a:t>Set the stage for an activity</a:t>
            </a:r>
          </a:p>
          <a:p>
            <a:pPr lvl="1"/>
            <a:r>
              <a:rPr lang="en-US">
                <a:latin typeface="Helvetica" charset="0"/>
                <a:ea typeface="ＭＳ Ｐゴシック" charset="0"/>
              </a:rPr>
              <a:t>Curate a particular approach for how the learner should explore a topic</a:t>
            </a:r>
          </a:p>
        </p:txBody>
      </p:sp>
      <p:sp>
        <p:nvSpPr>
          <p:cNvPr id="9830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C7285CF-3B36-0442-B096-C9470F3D5A5E}" type="slidenum">
              <a:rPr lang="en-US" sz="800">
                <a:solidFill>
                  <a:srgbClr val="595959"/>
                </a:solidFill>
                <a:latin typeface="Helvetica" charset="0"/>
                <a:cs typeface="Arial" charset="0"/>
              </a:rPr>
              <a:pPr eaLnBrk="1" hangingPunct="1"/>
              <a:t>49</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a:latin typeface="Helvetica" charset="0"/>
                <a:ea typeface="ＭＳ Ｐゴシック" charset="0"/>
              </a:rPr>
              <a:t>About you!</a:t>
            </a:r>
          </a:p>
        </p:txBody>
      </p:sp>
      <p:sp>
        <p:nvSpPr>
          <p:cNvPr id="16386" name="Content Placeholder 2"/>
          <p:cNvSpPr>
            <a:spLocks noGrp="1"/>
          </p:cNvSpPr>
          <p:nvPr>
            <p:ph idx="1"/>
          </p:nvPr>
        </p:nvSpPr>
        <p:spPr>
          <a:xfrm>
            <a:off x="542925" y="2197100"/>
            <a:ext cx="8059738" cy="3670300"/>
          </a:xfrm>
        </p:spPr>
        <p:txBody>
          <a:bodyPr/>
          <a:lstStyle/>
          <a:p>
            <a:r>
              <a:rPr lang="en-US">
                <a:latin typeface="Helvetica" charset="0"/>
                <a:ea typeface="ＭＳ Ｐゴシック" charset="0"/>
              </a:rPr>
              <a:t>Please introduce yourselves with your Name and Institution</a:t>
            </a:r>
          </a:p>
          <a:p>
            <a:r>
              <a:rPr lang="en-US">
                <a:latin typeface="Helvetica" charset="0"/>
                <a:ea typeface="ＭＳ Ｐゴシック" charset="0"/>
              </a:rPr>
              <a:t>What do you hope to get out of the workshop?</a:t>
            </a:r>
          </a:p>
          <a:p>
            <a:endParaRPr lang="en-US">
              <a:latin typeface="Helvetica" charset="0"/>
              <a:ea typeface="ＭＳ Ｐゴシック" charset="0"/>
            </a:endParaRPr>
          </a:p>
        </p:txBody>
      </p:sp>
      <p:sp>
        <p:nvSpPr>
          <p:cNvPr id="1638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9DE1022-6A7E-E84C-8793-C2988213233E}" type="slidenum">
              <a:rPr lang="en-US" sz="800">
                <a:solidFill>
                  <a:srgbClr val="595959"/>
                </a:solidFill>
                <a:latin typeface="Helvetica" charset="0"/>
                <a:cs typeface="Arial" charset="0"/>
              </a:rPr>
              <a:pPr eaLnBrk="1" hangingPunct="1"/>
              <a:t>5</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itle 1"/>
          <p:cNvSpPr>
            <a:spLocks noGrp="1"/>
          </p:cNvSpPr>
          <p:nvPr>
            <p:ph type="title"/>
          </p:nvPr>
        </p:nvSpPr>
        <p:spPr/>
        <p:txBody>
          <a:bodyPr/>
          <a:lstStyle/>
          <a:p>
            <a:r>
              <a:rPr lang="en-US">
                <a:latin typeface="Oswald Regular" charset="0"/>
                <a:ea typeface="ＭＳ Ｐゴシック" charset="0"/>
              </a:rPr>
              <a:t>Best Practices Course: Media Example (1)</a:t>
            </a:r>
          </a:p>
        </p:txBody>
      </p:sp>
      <p:sp>
        <p:nvSpPr>
          <p:cNvPr id="100354" name="Content Placeholder 2"/>
          <p:cNvSpPr>
            <a:spLocks noGrp="1"/>
          </p:cNvSpPr>
          <p:nvPr>
            <p:ph idx="1"/>
          </p:nvPr>
        </p:nvSpPr>
        <p:spPr>
          <a:xfrm>
            <a:off x="542925" y="2197100"/>
            <a:ext cx="8059738" cy="3670300"/>
          </a:xfrm>
        </p:spPr>
        <p:txBody>
          <a:bodyPr/>
          <a:lstStyle/>
          <a:p>
            <a:r>
              <a:rPr lang="en-US">
                <a:latin typeface="Helvetica" charset="0"/>
                <a:ea typeface="ＭＳ Ｐゴシック" charset="0"/>
              </a:rPr>
              <a:t>Demo Whodunnit Video from Session 1</a:t>
            </a:r>
          </a:p>
        </p:txBody>
      </p:sp>
      <p:sp>
        <p:nvSpPr>
          <p:cNvPr id="100355"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A51DF3D-5CD2-A646-B5D5-FA82494CE4E9}" type="slidenum">
              <a:rPr lang="en-US" sz="800">
                <a:solidFill>
                  <a:srgbClr val="595959"/>
                </a:solidFill>
                <a:latin typeface="Helvetica" charset="0"/>
                <a:cs typeface="Arial" charset="0"/>
              </a:rPr>
              <a:pPr eaLnBrk="1" hangingPunct="1"/>
              <a:t>50</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le 1"/>
          <p:cNvSpPr>
            <a:spLocks noGrp="1"/>
          </p:cNvSpPr>
          <p:nvPr>
            <p:ph type="title"/>
          </p:nvPr>
        </p:nvSpPr>
        <p:spPr/>
        <p:txBody>
          <a:bodyPr/>
          <a:lstStyle/>
          <a:p>
            <a:r>
              <a:rPr lang="en-US">
                <a:latin typeface="Oswald Regular" charset="0"/>
                <a:ea typeface="ＭＳ Ｐゴシック" charset="0"/>
              </a:rPr>
              <a:t>Best Practices Course: Media Example (2)</a:t>
            </a:r>
          </a:p>
        </p:txBody>
      </p:sp>
      <p:sp>
        <p:nvSpPr>
          <p:cNvPr id="102402" name="Content Placeholder 2"/>
          <p:cNvSpPr>
            <a:spLocks noGrp="1"/>
          </p:cNvSpPr>
          <p:nvPr>
            <p:ph idx="1"/>
          </p:nvPr>
        </p:nvSpPr>
        <p:spPr>
          <a:xfrm>
            <a:off x="542925" y="2197100"/>
            <a:ext cx="8059738" cy="3670300"/>
          </a:xfrm>
        </p:spPr>
        <p:txBody>
          <a:bodyPr/>
          <a:lstStyle/>
          <a:p>
            <a:r>
              <a:rPr lang="en-US">
                <a:latin typeface="Helvetica" charset="0"/>
                <a:ea typeface="ＭＳ Ｐゴシック" charset="0"/>
              </a:rPr>
              <a:t>Tablet drawing versus screenshot</a:t>
            </a:r>
          </a:p>
        </p:txBody>
      </p:sp>
      <p:sp>
        <p:nvSpPr>
          <p:cNvPr id="10240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FDCFE6F-7119-8C4B-81A9-64C9861628A5}" type="slidenum">
              <a:rPr lang="en-US" sz="800">
                <a:solidFill>
                  <a:srgbClr val="595959"/>
                </a:solidFill>
                <a:latin typeface="Helvetica" charset="0"/>
                <a:cs typeface="Arial" charset="0"/>
              </a:rPr>
              <a:pPr eaLnBrk="1" hangingPunct="1"/>
              <a:t>51</a:t>
            </a:fld>
            <a:endParaRPr lang="en-US" sz="800">
              <a:solidFill>
                <a:srgbClr val="595959"/>
              </a:solidFill>
              <a:latin typeface="Helvetica" charset="0"/>
              <a:cs typeface="Arial" charset="0"/>
            </a:endParaRPr>
          </a:p>
        </p:txBody>
      </p:sp>
      <p:sp>
        <p:nvSpPr>
          <p:cNvPr id="9" name="Rectangle 8"/>
          <p:cNvSpPr>
            <a:spLocks noChangeArrowheads="1"/>
          </p:cNvSpPr>
          <p:nvPr/>
        </p:nvSpPr>
        <p:spPr bwMode="auto">
          <a:xfrm>
            <a:off x="0" y="1773238"/>
            <a:ext cx="9144000" cy="4176712"/>
          </a:xfrm>
          <a:prstGeom prst="rect">
            <a:avLst/>
          </a:prstGeom>
          <a:solidFill>
            <a:schemeClr val="bg1"/>
          </a:solidFill>
          <a:ln>
            <a:noFill/>
          </a:ln>
          <a:effectLst>
            <a:outerShdw blurRad="400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schemeClr val="lt1"/>
              </a:solidFill>
              <a:latin typeface="+mn-lt"/>
              <a:ea typeface="+mn-ea"/>
              <a:cs typeface="+mn-cs"/>
            </a:endParaRPr>
          </a:p>
        </p:txBody>
      </p:sp>
      <p:sp>
        <p:nvSpPr>
          <p:cNvPr id="102405" name="Rectangle 6"/>
          <p:cNvSpPr>
            <a:spLocks/>
          </p:cNvSpPr>
          <p:nvPr/>
        </p:nvSpPr>
        <p:spPr bwMode="auto">
          <a:xfrm>
            <a:off x="2916238" y="5516563"/>
            <a:ext cx="5965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r"/>
            <a:r>
              <a:rPr lang="en-US" sz="1200">
                <a:latin typeface="Calibri (Body)" charset="0"/>
                <a:cs typeface="Arial" charset="0"/>
                <a:sym typeface="Calibri" charset="0"/>
              </a:rPr>
              <a:t>Smith, K. (2000). </a:t>
            </a:r>
            <a:r>
              <a:rPr lang="en-US" sz="1200" i="1">
                <a:latin typeface="Calibri (Body)" charset="0"/>
                <a:cs typeface="Arial" charset="0"/>
                <a:sym typeface="Calibri" charset="0"/>
              </a:rPr>
              <a:t>Going Deeper: Formal Small-Group Learning in Large Classes</a:t>
            </a:r>
          </a:p>
        </p:txBody>
      </p:sp>
      <p:pic>
        <p:nvPicPr>
          <p:cNvPr id="102406" name="Picture 7" descr="Screen Shot 2012-03-18 at 11.04.31 P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47813" y="1844675"/>
            <a:ext cx="5921375"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round/>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itle 1"/>
          <p:cNvSpPr>
            <a:spLocks noGrp="1"/>
          </p:cNvSpPr>
          <p:nvPr>
            <p:ph type="title"/>
          </p:nvPr>
        </p:nvSpPr>
        <p:spPr/>
        <p:txBody>
          <a:bodyPr/>
          <a:lstStyle/>
          <a:p>
            <a:r>
              <a:rPr lang="en-US">
                <a:latin typeface="Oswald Regular" charset="0"/>
                <a:ea typeface="ＭＳ Ｐゴシック" charset="0"/>
              </a:rPr>
              <a:t>Best Practices Course: Media Example (2)</a:t>
            </a:r>
          </a:p>
        </p:txBody>
      </p:sp>
      <p:sp>
        <p:nvSpPr>
          <p:cNvPr id="104450" name="Content Placeholder 2"/>
          <p:cNvSpPr>
            <a:spLocks noGrp="1"/>
          </p:cNvSpPr>
          <p:nvPr>
            <p:ph idx="1"/>
          </p:nvPr>
        </p:nvSpPr>
        <p:spPr>
          <a:xfrm>
            <a:off x="542925" y="2197100"/>
            <a:ext cx="8059738" cy="3670300"/>
          </a:xfrm>
        </p:spPr>
        <p:txBody>
          <a:bodyPr/>
          <a:lstStyle/>
          <a:p>
            <a:endParaRPr lang="en-US">
              <a:latin typeface="Helvetica" charset="0"/>
              <a:ea typeface="ＭＳ Ｐゴシック" charset="0"/>
            </a:endParaRPr>
          </a:p>
        </p:txBody>
      </p:sp>
      <p:sp>
        <p:nvSpPr>
          <p:cNvPr id="10445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A631790-C8F7-F349-A0FA-7B546AB4A4AB}" type="slidenum">
              <a:rPr lang="en-US" sz="800">
                <a:solidFill>
                  <a:srgbClr val="595959"/>
                </a:solidFill>
                <a:latin typeface="Helvetica" charset="0"/>
                <a:cs typeface="Arial" charset="0"/>
              </a:rPr>
              <a:pPr eaLnBrk="1" hangingPunct="1"/>
              <a:t>52</a:t>
            </a:fld>
            <a:endParaRPr lang="en-US" sz="800">
              <a:solidFill>
                <a:srgbClr val="595959"/>
              </a:solidFill>
              <a:latin typeface="Helvetica" charset="0"/>
              <a:cs typeface="Arial" charset="0"/>
            </a:endParaRPr>
          </a:p>
        </p:txBody>
      </p:sp>
      <p:sp>
        <p:nvSpPr>
          <p:cNvPr id="5" name="Rectangle 4"/>
          <p:cNvSpPr>
            <a:spLocks noChangeArrowheads="1"/>
          </p:cNvSpPr>
          <p:nvPr/>
        </p:nvSpPr>
        <p:spPr bwMode="auto">
          <a:xfrm>
            <a:off x="0" y="1773238"/>
            <a:ext cx="9144000" cy="4319587"/>
          </a:xfrm>
          <a:prstGeom prst="rect">
            <a:avLst/>
          </a:prstGeom>
          <a:solidFill>
            <a:srgbClr val="000000"/>
          </a:solidFill>
          <a:ln>
            <a:noFill/>
          </a:ln>
          <a:effectLst>
            <a:outerShdw blurRad="400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schemeClr val="lt1"/>
              </a:solidFill>
              <a:latin typeface="+mn-lt"/>
              <a:ea typeface="+mn-ea"/>
              <a:cs typeface="+mn-cs"/>
            </a:endParaRPr>
          </a:p>
        </p:txBody>
      </p:sp>
      <p:pic>
        <p:nvPicPr>
          <p:cNvPr id="104453" name="Picture 5" descr="Session-4_slide-29.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06513" y="2355850"/>
            <a:ext cx="7300912" cy="362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itle 1"/>
          <p:cNvSpPr>
            <a:spLocks noGrp="1"/>
          </p:cNvSpPr>
          <p:nvPr>
            <p:ph type="title"/>
          </p:nvPr>
        </p:nvSpPr>
        <p:spPr/>
        <p:txBody>
          <a:bodyPr/>
          <a:lstStyle/>
          <a:p>
            <a:r>
              <a:rPr lang="en-US">
                <a:latin typeface="Oswald Regular" charset="0"/>
                <a:ea typeface="ＭＳ Ｐゴシック" charset="0"/>
              </a:rPr>
              <a:t>Content Licensing</a:t>
            </a:r>
          </a:p>
        </p:txBody>
      </p:sp>
      <p:sp>
        <p:nvSpPr>
          <p:cNvPr id="106498" name="Content Placeholder 2"/>
          <p:cNvSpPr>
            <a:spLocks noGrp="1"/>
          </p:cNvSpPr>
          <p:nvPr>
            <p:ph idx="1"/>
          </p:nvPr>
        </p:nvSpPr>
        <p:spPr>
          <a:xfrm>
            <a:off x="542925" y="2197100"/>
            <a:ext cx="8059738" cy="3670300"/>
          </a:xfrm>
        </p:spPr>
        <p:txBody>
          <a:bodyPr/>
          <a:lstStyle/>
          <a:p>
            <a:r>
              <a:rPr lang="en-US">
                <a:latin typeface="Helvetica" charset="0"/>
                <a:ea typeface="ＭＳ Ｐゴシック" charset="0"/>
              </a:rPr>
              <a:t>Keep in mind licensing laws</a:t>
            </a:r>
          </a:p>
          <a:p>
            <a:pPr lvl="1"/>
            <a:r>
              <a:rPr lang="en-US">
                <a:latin typeface="Helvetica" charset="0"/>
                <a:ea typeface="ＭＳ Ｐゴシック" charset="0"/>
              </a:rPr>
              <a:t>What materials developed by others can you use?</a:t>
            </a:r>
          </a:p>
          <a:p>
            <a:pPr lvl="1"/>
            <a:r>
              <a:rPr lang="en-US">
                <a:latin typeface="Helvetica" charset="0"/>
                <a:ea typeface="ＭＳ Ｐゴシック" charset="0"/>
              </a:rPr>
              <a:t>Will you share your materials—license them—in such a way as others can build upon them (e.g., Creative Commons licensed)</a:t>
            </a:r>
          </a:p>
        </p:txBody>
      </p:sp>
      <p:sp>
        <p:nvSpPr>
          <p:cNvPr id="106499"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80B09FE-EB54-CE4A-B727-DEB54D544828}" type="slidenum">
              <a:rPr lang="en-US" sz="800">
                <a:solidFill>
                  <a:srgbClr val="595959"/>
                </a:solidFill>
                <a:latin typeface="Helvetica" charset="0"/>
                <a:cs typeface="Arial" charset="0"/>
              </a:rPr>
              <a:pPr eaLnBrk="1" hangingPunct="1"/>
              <a:t>53</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itle 1"/>
          <p:cNvSpPr>
            <a:spLocks noGrp="1"/>
          </p:cNvSpPr>
          <p:nvPr>
            <p:ph type="title"/>
          </p:nvPr>
        </p:nvSpPr>
        <p:spPr/>
        <p:txBody>
          <a:bodyPr/>
          <a:lstStyle/>
          <a:p>
            <a:r>
              <a:rPr lang="en-US">
                <a:latin typeface="Oswald Regular" charset="0"/>
                <a:ea typeface="ＭＳ Ｐゴシック" charset="0"/>
              </a:rPr>
              <a:t>Designing Community</a:t>
            </a:r>
          </a:p>
        </p:txBody>
      </p:sp>
      <p:sp>
        <p:nvSpPr>
          <p:cNvPr id="108546" name="Content Placeholder 2"/>
          <p:cNvSpPr>
            <a:spLocks noGrp="1"/>
          </p:cNvSpPr>
          <p:nvPr>
            <p:ph idx="1"/>
          </p:nvPr>
        </p:nvSpPr>
        <p:spPr>
          <a:xfrm>
            <a:off x="542925" y="2197100"/>
            <a:ext cx="8059738" cy="3670300"/>
          </a:xfrm>
        </p:spPr>
        <p:txBody>
          <a:bodyPr/>
          <a:lstStyle/>
          <a:p>
            <a:r>
              <a:rPr lang="en-US">
                <a:latin typeface="Helvetica" charset="0"/>
                <a:ea typeface="ＭＳ Ｐゴシック" charset="0"/>
              </a:rPr>
              <a:t>“While meaningful learning can happen outside of a community, the overall learning experience usually benefits from community.”</a:t>
            </a:r>
          </a:p>
          <a:p>
            <a:pPr lvl="1"/>
            <a:r>
              <a:rPr lang="en-US">
                <a:latin typeface="Helvetica" charset="0"/>
                <a:ea typeface="ＭＳ Ｐゴシック" charset="0"/>
              </a:rPr>
              <a:t>Build rapport</a:t>
            </a:r>
          </a:p>
          <a:p>
            <a:pPr lvl="1"/>
            <a:r>
              <a:rPr lang="en-US">
                <a:latin typeface="Helvetica" charset="0"/>
                <a:ea typeface="ＭＳ Ｐゴシック" charset="0"/>
              </a:rPr>
              <a:t>Encourage interaction with clear expectations</a:t>
            </a:r>
          </a:p>
        </p:txBody>
      </p:sp>
      <p:sp>
        <p:nvSpPr>
          <p:cNvPr id="10854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B6E1E0-1E36-4140-9E18-50A5090581F9}" type="slidenum">
              <a:rPr lang="en-US" sz="800">
                <a:solidFill>
                  <a:srgbClr val="595959"/>
                </a:solidFill>
                <a:latin typeface="Helvetica" charset="0"/>
                <a:cs typeface="Arial" charset="0"/>
              </a:rPr>
              <a:pPr eaLnBrk="1" hangingPunct="1"/>
              <a:t>54</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itle 1"/>
          <p:cNvSpPr>
            <a:spLocks noGrp="1"/>
          </p:cNvSpPr>
          <p:nvPr>
            <p:ph type="title"/>
          </p:nvPr>
        </p:nvSpPr>
        <p:spPr/>
        <p:txBody>
          <a:bodyPr/>
          <a:lstStyle/>
          <a:p>
            <a:r>
              <a:rPr lang="en-US">
                <a:latin typeface="Oswald Regular" charset="0"/>
                <a:ea typeface="ＭＳ Ｐゴシック" charset="0"/>
              </a:rPr>
              <a:t>Designing Assessments</a:t>
            </a:r>
          </a:p>
        </p:txBody>
      </p:sp>
      <p:sp>
        <p:nvSpPr>
          <p:cNvPr id="116738" name="Content Placeholder 2"/>
          <p:cNvSpPr>
            <a:spLocks noGrp="1"/>
          </p:cNvSpPr>
          <p:nvPr>
            <p:ph idx="1"/>
          </p:nvPr>
        </p:nvSpPr>
        <p:spPr>
          <a:xfrm>
            <a:off x="542925" y="2197100"/>
            <a:ext cx="8059738" cy="3670300"/>
          </a:xfrm>
        </p:spPr>
        <p:txBody>
          <a:bodyPr/>
          <a:lstStyle/>
          <a:p>
            <a:pPr>
              <a:lnSpc>
                <a:spcPct val="80000"/>
              </a:lnSpc>
            </a:pPr>
            <a:r>
              <a:rPr lang="en-US" sz="2200">
                <a:latin typeface="Helvetica" charset="0"/>
                <a:ea typeface="ＭＳ Ｐゴシック" charset="0"/>
              </a:rPr>
              <a:t>“Align each assessment with specific learning objectives and course outcomes”</a:t>
            </a:r>
          </a:p>
          <a:p>
            <a:pPr>
              <a:lnSpc>
                <a:spcPct val="80000"/>
              </a:lnSpc>
            </a:pPr>
            <a:r>
              <a:rPr lang="en-US" sz="2200">
                <a:latin typeface="Helvetica" charset="0"/>
                <a:ea typeface="ＭＳ Ｐゴシック" charset="0"/>
              </a:rPr>
              <a:t>“Diversify assessment types to align learning with particular objectives”</a:t>
            </a:r>
          </a:p>
          <a:p>
            <a:pPr>
              <a:lnSpc>
                <a:spcPct val="80000"/>
              </a:lnSpc>
            </a:pPr>
            <a:r>
              <a:rPr lang="en-US" sz="2200">
                <a:latin typeface="Helvetica" charset="0"/>
                <a:ea typeface="ＭＳ Ｐゴシック" charset="0"/>
              </a:rPr>
              <a:t>“Create both formative and summative assessments to evaluate the progression of learners throughout your course.”</a:t>
            </a:r>
          </a:p>
          <a:p>
            <a:pPr>
              <a:lnSpc>
                <a:spcPct val="80000"/>
              </a:lnSpc>
            </a:pPr>
            <a:r>
              <a:rPr lang="en-US" sz="2200">
                <a:solidFill>
                  <a:srgbClr val="0A8064"/>
                </a:solidFill>
                <a:latin typeface="Helvetica" charset="0"/>
                <a:ea typeface="ＭＳ Ｐゴシック" charset="0"/>
              </a:rPr>
              <a:t>What’s different online:</a:t>
            </a:r>
          </a:p>
          <a:p>
            <a:pPr lvl="1">
              <a:lnSpc>
                <a:spcPct val="80000"/>
              </a:lnSpc>
            </a:pPr>
            <a:r>
              <a:rPr lang="en-US" sz="1900">
                <a:solidFill>
                  <a:srgbClr val="0A8064"/>
                </a:solidFill>
                <a:latin typeface="Helvetica" charset="0"/>
                <a:ea typeface="ＭＳ Ｐゴシック" charset="0"/>
              </a:rPr>
              <a:t>Some assessments can be automatically scored, and can be parameterized</a:t>
            </a:r>
          </a:p>
        </p:txBody>
      </p:sp>
      <p:sp>
        <p:nvSpPr>
          <p:cNvPr id="110595"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A6D7B53-EA6F-FC42-8019-267C9E7223A2}" type="slidenum">
              <a:rPr lang="en-US" sz="800">
                <a:solidFill>
                  <a:srgbClr val="595959"/>
                </a:solidFill>
                <a:latin typeface="Helvetica" charset="0"/>
                <a:cs typeface="Arial" charset="0"/>
              </a:rPr>
              <a:pPr eaLnBrk="1" hangingPunct="1"/>
              <a:t>55</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6738">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673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itle 1"/>
          <p:cNvSpPr>
            <a:spLocks noGrp="1"/>
          </p:cNvSpPr>
          <p:nvPr>
            <p:ph type="title"/>
          </p:nvPr>
        </p:nvSpPr>
        <p:spPr/>
        <p:txBody>
          <a:bodyPr/>
          <a:lstStyle/>
          <a:p>
            <a:r>
              <a:rPr lang="en-US">
                <a:latin typeface="Oswald Regular" charset="0"/>
                <a:ea typeface="ＭＳ Ｐゴシック" charset="0"/>
              </a:rPr>
              <a:t>Checklist (1)</a:t>
            </a:r>
          </a:p>
        </p:txBody>
      </p:sp>
      <p:sp>
        <p:nvSpPr>
          <p:cNvPr id="112642" name="Content Placeholder 2"/>
          <p:cNvSpPr>
            <a:spLocks noGrp="1"/>
          </p:cNvSpPr>
          <p:nvPr>
            <p:ph idx="1"/>
          </p:nvPr>
        </p:nvSpPr>
        <p:spPr>
          <a:xfrm>
            <a:off x="542925" y="2197100"/>
            <a:ext cx="8059738" cy="3670300"/>
          </a:xfrm>
        </p:spPr>
        <p:txBody>
          <a:bodyPr/>
          <a:lstStyle/>
          <a:p>
            <a:endParaRPr lang="en-US">
              <a:latin typeface="Helvetica" charset="0"/>
              <a:ea typeface="ＭＳ Ｐゴシック" charset="0"/>
            </a:endParaRPr>
          </a:p>
        </p:txBody>
      </p:sp>
      <p:sp>
        <p:nvSpPr>
          <p:cNvPr id="11264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D8BC029-C117-D74C-9DF1-E6C8276733F1}" type="slidenum">
              <a:rPr lang="en-US" sz="800">
                <a:solidFill>
                  <a:srgbClr val="595959"/>
                </a:solidFill>
                <a:latin typeface="Helvetica" charset="0"/>
                <a:cs typeface="Arial" charset="0"/>
              </a:rPr>
              <a:pPr eaLnBrk="1" hangingPunct="1"/>
              <a:t>56</a:t>
            </a:fld>
            <a:endParaRPr lang="en-US" sz="800">
              <a:solidFill>
                <a:srgbClr val="595959"/>
              </a:solidFill>
              <a:latin typeface="Helvetica" charset="0"/>
              <a:cs typeface="Arial" charset="0"/>
            </a:endParaRPr>
          </a:p>
        </p:txBody>
      </p:sp>
      <p:pic>
        <p:nvPicPr>
          <p:cNvPr id="112644" name="Picture 4" descr="Online-Course-Design-Guidelines-v1_Page_22-a.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846263"/>
            <a:ext cx="8748712" cy="433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itle 1"/>
          <p:cNvSpPr>
            <a:spLocks noGrp="1"/>
          </p:cNvSpPr>
          <p:nvPr>
            <p:ph type="title"/>
          </p:nvPr>
        </p:nvSpPr>
        <p:spPr/>
        <p:txBody>
          <a:bodyPr/>
          <a:lstStyle/>
          <a:p>
            <a:r>
              <a:rPr lang="en-US">
                <a:latin typeface="Oswald Regular" charset="0"/>
                <a:ea typeface="ＭＳ Ｐゴシック" charset="0"/>
              </a:rPr>
              <a:t>Checklist (2)</a:t>
            </a:r>
          </a:p>
        </p:txBody>
      </p:sp>
      <p:sp>
        <p:nvSpPr>
          <p:cNvPr id="114690" name="Content Placeholder 2"/>
          <p:cNvSpPr>
            <a:spLocks noGrp="1"/>
          </p:cNvSpPr>
          <p:nvPr>
            <p:ph idx="1"/>
          </p:nvPr>
        </p:nvSpPr>
        <p:spPr>
          <a:xfrm>
            <a:off x="542925" y="2197100"/>
            <a:ext cx="8059738" cy="3670300"/>
          </a:xfrm>
        </p:spPr>
        <p:txBody>
          <a:bodyPr/>
          <a:lstStyle/>
          <a:p>
            <a:endParaRPr lang="en-US">
              <a:latin typeface="Helvetica" charset="0"/>
              <a:ea typeface="ＭＳ Ｐゴシック" charset="0"/>
            </a:endParaRPr>
          </a:p>
        </p:txBody>
      </p:sp>
      <p:sp>
        <p:nvSpPr>
          <p:cNvPr id="11469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3205347-B128-204B-8EDC-96187D9D8856}" type="slidenum">
              <a:rPr lang="en-US" sz="800">
                <a:solidFill>
                  <a:srgbClr val="595959"/>
                </a:solidFill>
                <a:latin typeface="Helvetica" charset="0"/>
                <a:cs typeface="Arial" charset="0"/>
              </a:rPr>
              <a:pPr eaLnBrk="1" hangingPunct="1"/>
              <a:t>57</a:t>
            </a:fld>
            <a:endParaRPr lang="en-US" sz="800">
              <a:solidFill>
                <a:srgbClr val="595959"/>
              </a:solidFill>
              <a:latin typeface="Helvetica" charset="0"/>
              <a:cs typeface="Arial" charset="0"/>
            </a:endParaRPr>
          </a:p>
        </p:txBody>
      </p:sp>
      <p:pic>
        <p:nvPicPr>
          <p:cNvPr id="114692" name="Picture 5" descr="Online-Course-Design-Guidelines-v1_Page_22b.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916113"/>
            <a:ext cx="874395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Subtitle 1"/>
          <p:cNvSpPr>
            <a:spLocks noGrp="1"/>
          </p:cNvSpPr>
          <p:nvPr>
            <p:ph type="subTitle" idx="1"/>
          </p:nvPr>
        </p:nvSpPr>
        <p:spPr/>
        <p:txBody>
          <a:bodyPr/>
          <a:lstStyle/>
          <a:p>
            <a:endParaRPr lang="en-US">
              <a:latin typeface="Helvetica" charset="0"/>
              <a:ea typeface="ＭＳ Ｐゴシック" charset="0"/>
            </a:endParaRPr>
          </a:p>
        </p:txBody>
      </p:sp>
      <p:sp>
        <p:nvSpPr>
          <p:cNvPr id="116738" name="Title 1"/>
          <p:cNvSpPr>
            <a:spLocks noGrp="1"/>
          </p:cNvSpPr>
          <p:nvPr>
            <p:ph type="title"/>
          </p:nvPr>
        </p:nvSpPr>
        <p:spPr>
          <a:ln/>
        </p:spPr>
        <p:txBody>
          <a:bodyPr/>
          <a:lstStyle/>
          <a:p>
            <a:r>
              <a:rPr lang="en-US">
                <a:latin typeface="Oswald Regular" charset="0"/>
                <a:ea typeface="ＭＳ Ｐゴシック" charset="0"/>
              </a:rPr>
              <a:t>Part 3: Facilitation</a:t>
            </a:r>
          </a:p>
        </p:txBody>
      </p:sp>
      <p:sp>
        <p:nvSpPr>
          <p:cNvPr id="116739"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5C330F9-DD65-5B41-B4E4-55D014787B4D}" type="slidenum">
              <a:rPr lang="en-US" sz="800">
                <a:solidFill>
                  <a:srgbClr val="595959"/>
                </a:solidFill>
                <a:latin typeface="Helvetica" charset="0"/>
                <a:cs typeface="Arial" charset="0"/>
              </a:rPr>
              <a:pPr eaLnBrk="1" hangingPunct="1"/>
              <a:t>58</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Title 1"/>
          <p:cNvSpPr>
            <a:spLocks noGrp="1"/>
          </p:cNvSpPr>
          <p:nvPr>
            <p:ph type="title"/>
          </p:nvPr>
        </p:nvSpPr>
        <p:spPr/>
        <p:txBody>
          <a:bodyPr/>
          <a:lstStyle/>
          <a:p>
            <a:r>
              <a:rPr lang="en-US">
                <a:latin typeface="Oswald Regular" charset="0"/>
                <a:ea typeface="ＭＳ Ｐゴシック" charset="0"/>
              </a:rPr>
              <a:t>Part 3: Facilitation</a:t>
            </a:r>
          </a:p>
        </p:txBody>
      </p:sp>
      <p:sp>
        <p:nvSpPr>
          <p:cNvPr id="73730" name="Content Placeholder 2"/>
          <p:cNvSpPr>
            <a:spLocks noGrp="1"/>
          </p:cNvSpPr>
          <p:nvPr>
            <p:ph idx="1"/>
          </p:nvPr>
        </p:nvSpPr>
        <p:spPr>
          <a:xfrm>
            <a:off x="542925" y="2197100"/>
            <a:ext cx="8059738" cy="3670300"/>
          </a:xfrm>
        </p:spPr>
        <p:txBody>
          <a:bodyPr/>
          <a:lstStyle/>
          <a:p>
            <a:r>
              <a:rPr lang="en-US">
                <a:latin typeface="Helvetica" charset="0"/>
                <a:ea typeface="ＭＳ Ｐゴシック" charset="0"/>
              </a:rPr>
              <a:t>“Learners should be able to absorb the information presented and share their interpretations and knowledge with their peers so that the online environment feels like a collaborative community.”</a:t>
            </a:r>
            <a:endParaRPr lang="en-US" altLang="ja-JP">
              <a:latin typeface="Helvetica" charset="0"/>
              <a:ea typeface="ＭＳ Ｐゴシック" charset="0"/>
            </a:endParaRPr>
          </a:p>
          <a:p>
            <a:r>
              <a:rPr lang="en-US">
                <a:solidFill>
                  <a:srgbClr val="0A8064"/>
                </a:solidFill>
                <a:latin typeface="Helvetica" charset="0"/>
                <a:ea typeface="ＭＳ Ｐゴシック" charset="0"/>
              </a:rPr>
              <a:t>What’s different online:</a:t>
            </a:r>
          </a:p>
          <a:p>
            <a:pPr lvl="1"/>
            <a:r>
              <a:rPr lang="en-US">
                <a:solidFill>
                  <a:srgbClr val="0A8064"/>
                </a:solidFill>
                <a:latin typeface="Helvetica" charset="0"/>
                <a:ea typeface="ＭＳ Ｐゴシック" charset="0"/>
              </a:rPr>
              <a:t>In person, we’re adept and reading eye-contact, body language and human gestures—online we have limited opportunities</a:t>
            </a:r>
          </a:p>
          <a:p>
            <a:pPr lvl="1"/>
            <a:r>
              <a:rPr lang="en-US">
                <a:solidFill>
                  <a:srgbClr val="0A8064"/>
                </a:solidFill>
                <a:latin typeface="Helvetica" charset="0"/>
                <a:ea typeface="ＭＳ Ｐゴシック" charset="0"/>
              </a:rPr>
              <a:t>In person, it’s easy to ask spontaneous questions—online this requires intentional design</a:t>
            </a:r>
          </a:p>
        </p:txBody>
      </p:sp>
      <p:sp>
        <p:nvSpPr>
          <p:cNvPr id="11878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5A89F4F-7D4B-CA4B-BAC5-994B6A37E510}" type="slidenum">
              <a:rPr lang="en-US" sz="800">
                <a:solidFill>
                  <a:srgbClr val="595959"/>
                </a:solidFill>
                <a:latin typeface="Helvetica" charset="0"/>
                <a:cs typeface="Arial" charset="0"/>
              </a:rPr>
              <a:pPr eaLnBrk="1" hangingPunct="1"/>
              <a:t>59</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373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3730">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373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a:latin typeface="Helvetica" charset="0"/>
                <a:ea typeface="ＭＳ Ｐゴシック" charset="0"/>
              </a:rPr>
              <a:t>Participants’ Interests</a:t>
            </a:r>
          </a:p>
        </p:txBody>
      </p:sp>
      <p:sp>
        <p:nvSpPr>
          <p:cNvPr id="18434" name="Content Placeholder 2"/>
          <p:cNvSpPr>
            <a:spLocks noGrp="1"/>
          </p:cNvSpPr>
          <p:nvPr>
            <p:ph idx="1"/>
          </p:nvPr>
        </p:nvSpPr>
        <p:spPr>
          <a:xfrm>
            <a:off x="542925" y="2197100"/>
            <a:ext cx="8059738" cy="3670300"/>
          </a:xfrm>
        </p:spPr>
        <p:txBody>
          <a:bodyPr/>
          <a:lstStyle/>
          <a:p>
            <a:r>
              <a:rPr lang="en-US">
                <a:latin typeface="Helvetica" charset="0"/>
                <a:ea typeface="ＭＳ Ｐゴシック" charset="0"/>
              </a:rPr>
              <a:t> How to design the online B.Ed. Program</a:t>
            </a:r>
          </a:p>
          <a:p>
            <a:r>
              <a:rPr lang="en-US">
                <a:latin typeface="Helvetica" charset="0"/>
                <a:ea typeface="ＭＳ Ｐゴシック" charset="0"/>
              </a:rPr>
              <a:t>Developing online courses to develop reflective practices</a:t>
            </a:r>
          </a:p>
          <a:p>
            <a:r>
              <a:rPr lang="en-US">
                <a:latin typeface="Helvetica" charset="0"/>
                <a:ea typeface="ＭＳ Ｐゴシック" charset="0"/>
              </a:rPr>
              <a:t>Have a toolkit to design an online course</a:t>
            </a:r>
          </a:p>
          <a:p>
            <a:r>
              <a:rPr lang="en-US">
                <a:latin typeface="Helvetica" charset="0"/>
                <a:ea typeface="ＭＳ Ｐゴシック" charset="0"/>
              </a:rPr>
              <a:t>How to improve existing online courses</a:t>
            </a:r>
          </a:p>
          <a:p>
            <a:r>
              <a:rPr lang="en-US">
                <a:latin typeface="Helvetica" charset="0"/>
                <a:ea typeface="ＭＳ Ｐゴシック" charset="0"/>
              </a:rPr>
              <a:t>Software and tools that can be used for online courses</a:t>
            </a:r>
          </a:p>
          <a:p>
            <a:endParaRPr lang="en-US">
              <a:latin typeface="Helvetica" charset="0"/>
              <a:ea typeface="ＭＳ Ｐゴシック" charset="0"/>
            </a:endParaRPr>
          </a:p>
          <a:p>
            <a:endParaRPr lang="en-US">
              <a:latin typeface="Helvetica" charset="0"/>
              <a:ea typeface="ＭＳ Ｐゴシック" charset="0"/>
            </a:endParaRPr>
          </a:p>
        </p:txBody>
      </p:sp>
      <p:sp>
        <p:nvSpPr>
          <p:cNvPr id="18435"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61A5CE6-C1A9-A640-AEC1-EA846CE698B2}" type="slidenum">
              <a:rPr lang="en-US" sz="800">
                <a:solidFill>
                  <a:srgbClr val="595959"/>
                </a:solidFill>
                <a:latin typeface="Helvetica" charset="0"/>
                <a:cs typeface="Arial" charset="0"/>
              </a:rPr>
              <a:pPr eaLnBrk="1" hangingPunct="1"/>
              <a:t>6</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Title 1"/>
          <p:cNvSpPr>
            <a:spLocks noGrp="1"/>
          </p:cNvSpPr>
          <p:nvPr>
            <p:ph type="title"/>
          </p:nvPr>
        </p:nvSpPr>
        <p:spPr/>
        <p:txBody>
          <a:bodyPr/>
          <a:lstStyle/>
          <a:p>
            <a:r>
              <a:rPr lang="en-US">
                <a:latin typeface="Oswald Regular" charset="0"/>
                <a:ea typeface="ＭＳ Ｐゴシック" charset="0"/>
              </a:rPr>
              <a:t>Instructor Presence</a:t>
            </a:r>
          </a:p>
        </p:txBody>
      </p:sp>
      <p:sp>
        <p:nvSpPr>
          <p:cNvPr id="120834" name="Content Placeholder 2"/>
          <p:cNvSpPr>
            <a:spLocks noGrp="1"/>
          </p:cNvSpPr>
          <p:nvPr>
            <p:ph idx="1"/>
          </p:nvPr>
        </p:nvSpPr>
        <p:spPr>
          <a:xfrm>
            <a:off x="542925" y="2197100"/>
            <a:ext cx="8059738" cy="3670300"/>
          </a:xfrm>
        </p:spPr>
        <p:txBody>
          <a:bodyPr/>
          <a:lstStyle/>
          <a:p>
            <a:r>
              <a:rPr lang="en-US">
                <a:latin typeface="Helvetica" charset="0"/>
                <a:ea typeface="ＭＳ Ｐゴシック" charset="0"/>
              </a:rPr>
              <a:t>“Online courses do not replace the instructor”, the instructor’s role “shifts to guiding the learning process, encouraging interaction, and prompting reflection.”</a:t>
            </a:r>
          </a:p>
          <a:p>
            <a:pPr lvl="1"/>
            <a:r>
              <a:rPr lang="en-US">
                <a:latin typeface="Helvetica" charset="0"/>
                <a:ea typeface="ＭＳ Ｐゴシック" charset="0"/>
              </a:rPr>
              <a:t>Welcome learners</a:t>
            </a:r>
          </a:p>
          <a:p>
            <a:pPr lvl="1"/>
            <a:r>
              <a:rPr lang="en-US">
                <a:latin typeface="Helvetica" charset="0"/>
                <a:ea typeface="ＭＳ Ｐゴシック" charset="0"/>
              </a:rPr>
              <a:t>Encourage community</a:t>
            </a:r>
          </a:p>
          <a:p>
            <a:pPr lvl="1"/>
            <a:r>
              <a:rPr lang="en-US">
                <a:latin typeface="Helvetica" charset="0"/>
                <a:ea typeface="ＭＳ Ｐゴシック" charset="0"/>
              </a:rPr>
              <a:t>Connect with learners</a:t>
            </a:r>
          </a:p>
          <a:p>
            <a:pPr lvl="1"/>
            <a:r>
              <a:rPr lang="en-US">
                <a:latin typeface="Helvetica" charset="0"/>
                <a:ea typeface="ＭＳ Ｐゴシック" charset="0"/>
              </a:rPr>
              <a:t>Actively participate</a:t>
            </a:r>
          </a:p>
          <a:p>
            <a:endParaRPr lang="en-US">
              <a:latin typeface="Helvetica" charset="0"/>
              <a:ea typeface="ＭＳ Ｐゴシック" charset="0"/>
            </a:endParaRPr>
          </a:p>
          <a:p>
            <a:endParaRPr lang="en-US">
              <a:latin typeface="Helvetica" charset="0"/>
              <a:ea typeface="ＭＳ Ｐゴシック" charset="0"/>
            </a:endParaRPr>
          </a:p>
        </p:txBody>
      </p:sp>
      <p:sp>
        <p:nvSpPr>
          <p:cNvPr id="120835"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0DEADD4-3A23-AC4A-8E54-7F3CB8BC4677}" type="slidenum">
              <a:rPr lang="en-US" sz="800">
                <a:solidFill>
                  <a:srgbClr val="595959"/>
                </a:solidFill>
                <a:latin typeface="Helvetica" charset="0"/>
                <a:cs typeface="Arial" charset="0"/>
              </a:rPr>
              <a:pPr eaLnBrk="1" hangingPunct="1"/>
              <a:t>60</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p:nvPr>
        </p:nvSpPr>
        <p:spPr/>
        <p:txBody>
          <a:bodyPr/>
          <a:lstStyle/>
          <a:p>
            <a:r>
              <a:rPr lang="en-US">
                <a:latin typeface="Oswald Regular" charset="0"/>
                <a:ea typeface="ＭＳ Ｐゴシック" charset="0"/>
              </a:rPr>
              <a:t>Learner Feedback</a:t>
            </a:r>
          </a:p>
        </p:txBody>
      </p:sp>
      <p:sp>
        <p:nvSpPr>
          <p:cNvPr id="122882" name="Content Placeholder 2"/>
          <p:cNvSpPr>
            <a:spLocks noGrp="1"/>
          </p:cNvSpPr>
          <p:nvPr>
            <p:ph idx="1"/>
          </p:nvPr>
        </p:nvSpPr>
        <p:spPr>
          <a:xfrm>
            <a:off x="542925" y="2197100"/>
            <a:ext cx="8059738" cy="3670300"/>
          </a:xfrm>
        </p:spPr>
        <p:txBody>
          <a:bodyPr/>
          <a:lstStyle/>
          <a:p>
            <a:r>
              <a:rPr lang="en-US" b="0">
                <a:latin typeface="Helvetica" charset="0"/>
                <a:ea typeface="ＭＳ Ｐゴシック" charset="0"/>
              </a:rPr>
              <a:t>Leverage Learner Contributions</a:t>
            </a:r>
          </a:p>
          <a:p>
            <a:pPr lvl="1"/>
            <a:r>
              <a:rPr lang="en-US">
                <a:latin typeface="Helvetica" charset="0"/>
                <a:ea typeface="ＭＳ Ｐゴシック" charset="0"/>
              </a:rPr>
              <a:t>Encourage, nurture, and recognize</a:t>
            </a:r>
          </a:p>
          <a:p>
            <a:pPr lvl="1"/>
            <a:r>
              <a:rPr lang="en-US">
                <a:latin typeface="Helvetica" charset="0"/>
                <a:ea typeface="ＭＳ Ｐゴシック" charset="0"/>
              </a:rPr>
              <a:t>Focus the discussion in forums</a:t>
            </a:r>
          </a:p>
          <a:p>
            <a:pPr lvl="1"/>
            <a:r>
              <a:rPr lang="en-US">
                <a:latin typeface="Helvetica" charset="0"/>
                <a:ea typeface="ＭＳ Ｐゴシック" charset="0"/>
              </a:rPr>
              <a:t>Respond to individual learners</a:t>
            </a:r>
          </a:p>
          <a:p>
            <a:pPr lvl="1"/>
            <a:r>
              <a:rPr lang="en-US">
                <a:latin typeface="Helvetica" charset="0"/>
                <a:ea typeface="ＭＳ Ｐゴシック" charset="0"/>
              </a:rPr>
              <a:t>Involve learners as co-facilitators</a:t>
            </a:r>
          </a:p>
          <a:p>
            <a:pPr lvl="1"/>
            <a:r>
              <a:rPr lang="en-US">
                <a:latin typeface="Helvetica" charset="0"/>
                <a:ea typeface="ＭＳ Ｐゴシック" charset="0"/>
              </a:rPr>
              <a:t>Facilitate synchronous events</a:t>
            </a:r>
          </a:p>
        </p:txBody>
      </p:sp>
      <p:sp>
        <p:nvSpPr>
          <p:cNvPr id="12288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B7623CC-BB64-2940-931B-DB1799404512}" type="slidenum">
              <a:rPr lang="en-US" sz="800">
                <a:solidFill>
                  <a:srgbClr val="595959"/>
                </a:solidFill>
                <a:latin typeface="Helvetica" charset="0"/>
                <a:cs typeface="Arial" charset="0"/>
              </a:rPr>
              <a:pPr eaLnBrk="1" hangingPunct="1"/>
              <a:t>61</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Title 1"/>
          <p:cNvSpPr>
            <a:spLocks noGrp="1"/>
          </p:cNvSpPr>
          <p:nvPr>
            <p:ph type="title"/>
          </p:nvPr>
        </p:nvSpPr>
        <p:spPr/>
        <p:txBody>
          <a:bodyPr/>
          <a:lstStyle/>
          <a:p>
            <a:r>
              <a:rPr lang="en-US">
                <a:latin typeface="Oswald Regular" charset="0"/>
                <a:ea typeface="ＭＳ Ｐゴシック" charset="0"/>
              </a:rPr>
              <a:t>Time Management</a:t>
            </a:r>
          </a:p>
        </p:txBody>
      </p:sp>
      <p:sp>
        <p:nvSpPr>
          <p:cNvPr id="124930" name="Content Placeholder 2"/>
          <p:cNvSpPr>
            <a:spLocks noGrp="1"/>
          </p:cNvSpPr>
          <p:nvPr>
            <p:ph idx="1"/>
          </p:nvPr>
        </p:nvSpPr>
        <p:spPr>
          <a:xfrm>
            <a:off x="542925" y="2197100"/>
            <a:ext cx="8059738" cy="3670300"/>
          </a:xfrm>
        </p:spPr>
        <p:txBody>
          <a:bodyPr/>
          <a:lstStyle/>
          <a:p>
            <a:pPr>
              <a:lnSpc>
                <a:spcPct val="90000"/>
              </a:lnSpc>
            </a:pPr>
            <a:r>
              <a:rPr lang="en-US" sz="2000">
                <a:latin typeface="Helvetica" charset="0"/>
                <a:ea typeface="ＭＳ Ｐゴシック" charset="0"/>
              </a:rPr>
              <a:t>Instructor’s Perspective:</a:t>
            </a:r>
          </a:p>
          <a:p>
            <a:pPr lvl="1">
              <a:lnSpc>
                <a:spcPct val="90000"/>
              </a:lnSpc>
            </a:pPr>
            <a:r>
              <a:rPr lang="en-US" sz="1700">
                <a:latin typeface="Helvetica" charset="0"/>
                <a:ea typeface="ＭＳ Ｐゴシック" charset="0"/>
              </a:rPr>
              <a:t>Can require more time to prepare and teach an online course</a:t>
            </a:r>
          </a:p>
          <a:p>
            <a:pPr lvl="1">
              <a:lnSpc>
                <a:spcPct val="90000"/>
              </a:lnSpc>
            </a:pPr>
            <a:r>
              <a:rPr lang="en-US" sz="1700">
                <a:latin typeface="Helvetica" charset="0"/>
                <a:ea typeface="ＭＳ Ｐゴシック" charset="0"/>
              </a:rPr>
              <a:t>Time shifts from in-class activities (lecturing) to answering emails, participating in chats / discussion forums (facilitating)</a:t>
            </a:r>
          </a:p>
          <a:p>
            <a:pPr lvl="1">
              <a:lnSpc>
                <a:spcPct val="90000"/>
              </a:lnSpc>
            </a:pPr>
            <a:r>
              <a:rPr lang="en-US" sz="1700">
                <a:latin typeface="Helvetica" charset="0"/>
                <a:ea typeface="ＭＳ Ｐゴシック" charset="0"/>
              </a:rPr>
              <a:t>Tip: Set expectations on when you’ll respond</a:t>
            </a:r>
          </a:p>
          <a:p>
            <a:pPr lvl="1">
              <a:lnSpc>
                <a:spcPct val="90000"/>
              </a:lnSpc>
            </a:pPr>
            <a:r>
              <a:rPr lang="en-US" sz="1700">
                <a:latin typeface="Helvetica" charset="0"/>
                <a:ea typeface="ＭＳ Ｐゴシック" charset="0"/>
              </a:rPr>
              <a:t>Tip: Engage students in supporting each other</a:t>
            </a:r>
          </a:p>
          <a:p>
            <a:pPr>
              <a:lnSpc>
                <a:spcPct val="90000"/>
              </a:lnSpc>
            </a:pPr>
            <a:r>
              <a:rPr lang="en-US" sz="2000">
                <a:latin typeface="Helvetica" charset="0"/>
                <a:ea typeface="ＭＳ Ｐゴシック" charset="0"/>
              </a:rPr>
              <a:t>Student’s Perspective:</a:t>
            </a:r>
          </a:p>
          <a:p>
            <a:pPr lvl="1">
              <a:lnSpc>
                <a:spcPct val="90000"/>
              </a:lnSpc>
            </a:pPr>
            <a:r>
              <a:rPr lang="en-US" sz="1700">
                <a:latin typeface="Helvetica" charset="0"/>
                <a:ea typeface="ＭＳ Ｐゴシック" charset="0"/>
              </a:rPr>
              <a:t>Students will spend time understanding the course organization, and interacting with the online resources</a:t>
            </a:r>
          </a:p>
          <a:p>
            <a:pPr lvl="1">
              <a:lnSpc>
                <a:spcPct val="90000"/>
              </a:lnSpc>
            </a:pPr>
            <a:r>
              <a:rPr lang="en-US" sz="1700">
                <a:latin typeface="Helvetica" charset="0"/>
                <a:ea typeface="ＭＳ Ｐゴシック" charset="0"/>
              </a:rPr>
              <a:t>Tip: Students should formally set aside time to do the course activities</a:t>
            </a:r>
          </a:p>
          <a:p>
            <a:pPr lvl="1">
              <a:lnSpc>
                <a:spcPct val="90000"/>
              </a:lnSpc>
            </a:pPr>
            <a:endParaRPr lang="en-US" sz="1700">
              <a:latin typeface="Helvetica" charset="0"/>
              <a:ea typeface="ＭＳ Ｐゴシック" charset="0"/>
            </a:endParaRPr>
          </a:p>
        </p:txBody>
      </p:sp>
      <p:sp>
        <p:nvSpPr>
          <p:cNvPr id="12493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B716AA6-3056-194A-8386-807650F56697}" type="slidenum">
              <a:rPr lang="en-US" sz="800">
                <a:solidFill>
                  <a:srgbClr val="595959"/>
                </a:solidFill>
                <a:latin typeface="Helvetica" charset="0"/>
                <a:cs typeface="Arial" charset="0"/>
              </a:rPr>
              <a:pPr eaLnBrk="1" hangingPunct="1"/>
              <a:t>62</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Title 1"/>
          <p:cNvSpPr>
            <a:spLocks noGrp="1"/>
          </p:cNvSpPr>
          <p:nvPr>
            <p:ph type="title"/>
          </p:nvPr>
        </p:nvSpPr>
        <p:spPr/>
        <p:txBody>
          <a:bodyPr/>
          <a:lstStyle/>
          <a:p>
            <a:r>
              <a:rPr lang="en-US">
                <a:latin typeface="Arial" charset="0"/>
                <a:ea typeface="ＭＳ Ｐゴシック" charset="0"/>
              </a:rPr>
              <a:t>Example: Best Practices Course (1)</a:t>
            </a:r>
          </a:p>
        </p:txBody>
      </p:sp>
      <p:sp>
        <p:nvSpPr>
          <p:cNvPr id="126978" name="Content Placeholder 2"/>
          <p:cNvSpPr>
            <a:spLocks noGrp="1"/>
          </p:cNvSpPr>
          <p:nvPr>
            <p:ph idx="1"/>
          </p:nvPr>
        </p:nvSpPr>
        <p:spPr>
          <a:xfrm>
            <a:off x="542925" y="2197100"/>
            <a:ext cx="8059738" cy="3670300"/>
          </a:xfrm>
        </p:spPr>
        <p:txBody>
          <a:bodyPr/>
          <a:lstStyle/>
          <a:p>
            <a:r>
              <a:rPr lang="en-US">
                <a:latin typeface="Helvetica" charset="0"/>
                <a:ea typeface="ＭＳ Ｐゴシック" charset="0"/>
              </a:rPr>
              <a:t>Instructor Presence</a:t>
            </a:r>
          </a:p>
          <a:p>
            <a:pPr lvl="1"/>
            <a:r>
              <a:rPr lang="en-US">
                <a:latin typeface="Helvetica" charset="0"/>
                <a:ea typeface="ＭＳ Ｐゴシック" charset="0"/>
              </a:rPr>
              <a:t>Introduction Video: Introduces instructors, provides an overview of the course</a:t>
            </a:r>
          </a:p>
          <a:p>
            <a:pPr lvl="1"/>
            <a:r>
              <a:rPr lang="en-US">
                <a:latin typeface="Helvetica" charset="0"/>
                <a:ea typeface="ＭＳ Ｐゴシック" charset="0"/>
              </a:rPr>
              <a:t>Asked for students to introduce themselves</a:t>
            </a:r>
          </a:p>
          <a:p>
            <a:r>
              <a:rPr lang="en-US">
                <a:latin typeface="Helvetica" charset="0"/>
                <a:ea typeface="ＭＳ Ｐゴシック" charset="0"/>
              </a:rPr>
              <a:t>Learner Feedback</a:t>
            </a:r>
          </a:p>
          <a:p>
            <a:pPr lvl="1"/>
            <a:r>
              <a:rPr lang="en-US">
                <a:latin typeface="Helvetica" charset="0"/>
                <a:ea typeface="ＭＳ Ｐゴシック" charset="0"/>
              </a:rPr>
              <a:t>Synchronous weekly events</a:t>
            </a:r>
          </a:p>
        </p:txBody>
      </p:sp>
      <p:sp>
        <p:nvSpPr>
          <p:cNvPr id="126979"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91FEEC4-6DB5-184C-B6E5-D4AD1042662A}" type="slidenum">
              <a:rPr lang="en-US" sz="800">
                <a:solidFill>
                  <a:srgbClr val="595959"/>
                </a:solidFill>
                <a:latin typeface="Helvetica" charset="0"/>
                <a:cs typeface="Arial" charset="0"/>
              </a:rPr>
              <a:pPr eaLnBrk="1" hangingPunct="1"/>
              <a:t>63</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Title 1"/>
          <p:cNvSpPr>
            <a:spLocks noGrp="1"/>
          </p:cNvSpPr>
          <p:nvPr>
            <p:ph type="title"/>
          </p:nvPr>
        </p:nvSpPr>
        <p:spPr/>
        <p:txBody>
          <a:bodyPr/>
          <a:lstStyle/>
          <a:p>
            <a:r>
              <a:rPr lang="en-US">
                <a:latin typeface="Oswald Regular" charset="0"/>
                <a:ea typeface="ＭＳ Ｐゴシック" charset="0"/>
              </a:rPr>
              <a:t>Example: Best Practices Course (2)</a:t>
            </a:r>
          </a:p>
        </p:txBody>
      </p:sp>
      <p:sp>
        <p:nvSpPr>
          <p:cNvPr id="129026" name="Content Placeholder 2"/>
          <p:cNvSpPr>
            <a:spLocks noGrp="1"/>
          </p:cNvSpPr>
          <p:nvPr>
            <p:ph idx="1"/>
          </p:nvPr>
        </p:nvSpPr>
        <p:spPr>
          <a:xfrm>
            <a:off x="542925" y="2197100"/>
            <a:ext cx="8059738" cy="3670300"/>
          </a:xfrm>
        </p:spPr>
        <p:txBody>
          <a:bodyPr/>
          <a:lstStyle/>
          <a:p>
            <a:r>
              <a:rPr lang="en-US">
                <a:latin typeface="Helvetica" charset="0"/>
                <a:ea typeface="ＭＳ Ｐゴシック" charset="0"/>
              </a:rPr>
              <a:t>Time Management</a:t>
            </a:r>
          </a:p>
          <a:p>
            <a:pPr lvl="1"/>
            <a:r>
              <a:rPr lang="en-US">
                <a:latin typeface="Helvetica" charset="0"/>
                <a:ea typeface="ＭＳ Ｐゴシック" charset="0"/>
              </a:rPr>
              <a:t>Each session requires extensive pre-session readings</a:t>
            </a:r>
          </a:p>
          <a:p>
            <a:pPr lvl="1"/>
            <a:r>
              <a:rPr lang="en-US">
                <a:latin typeface="Helvetica" charset="0"/>
                <a:ea typeface="ＭＳ Ｐゴシック" charset="0"/>
              </a:rPr>
              <a:t>Video divided into segments</a:t>
            </a:r>
          </a:p>
          <a:p>
            <a:pPr lvl="1"/>
            <a:endParaRPr lang="en-US">
              <a:latin typeface="Helvetica" charset="0"/>
              <a:ea typeface="ＭＳ Ｐゴシック" charset="0"/>
            </a:endParaRPr>
          </a:p>
          <a:p>
            <a:endParaRPr lang="en-US">
              <a:latin typeface="Helvetica" charset="0"/>
              <a:ea typeface="ＭＳ Ｐゴシック" charset="0"/>
            </a:endParaRPr>
          </a:p>
        </p:txBody>
      </p:sp>
      <p:sp>
        <p:nvSpPr>
          <p:cNvPr id="12902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0A1757F-9AC6-F946-AC58-4B3036A12AED}" type="slidenum">
              <a:rPr lang="en-US" sz="800">
                <a:solidFill>
                  <a:srgbClr val="595959"/>
                </a:solidFill>
                <a:latin typeface="Helvetica" charset="0"/>
                <a:cs typeface="Arial" charset="0"/>
              </a:rPr>
              <a:pPr eaLnBrk="1" hangingPunct="1"/>
              <a:t>64</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Title 1"/>
          <p:cNvSpPr>
            <a:spLocks noGrp="1"/>
          </p:cNvSpPr>
          <p:nvPr>
            <p:ph type="title"/>
          </p:nvPr>
        </p:nvSpPr>
        <p:spPr/>
        <p:txBody>
          <a:bodyPr/>
          <a:lstStyle/>
          <a:p>
            <a:r>
              <a:rPr lang="en-US">
                <a:latin typeface="Oswald Regular" charset="0"/>
                <a:ea typeface="ＭＳ Ｐゴシック" charset="0"/>
              </a:rPr>
              <a:t>Post Mortem on the Best Practices Course</a:t>
            </a:r>
          </a:p>
        </p:txBody>
      </p:sp>
      <p:sp>
        <p:nvSpPr>
          <p:cNvPr id="130050" name="Content Placeholder 2"/>
          <p:cNvSpPr>
            <a:spLocks noGrp="1"/>
          </p:cNvSpPr>
          <p:nvPr>
            <p:ph idx="1"/>
          </p:nvPr>
        </p:nvSpPr>
        <p:spPr>
          <a:xfrm>
            <a:off x="542925" y="2197100"/>
            <a:ext cx="8059738" cy="3670300"/>
          </a:xfrm>
        </p:spPr>
        <p:txBody>
          <a:bodyPr/>
          <a:lstStyle/>
          <a:p>
            <a:endParaRPr lang="en-US">
              <a:latin typeface="Helvetica" charset="0"/>
              <a:ea typeface="ＭＳ Ｐゴシック" charset="0"/>
            </a:endParaRPr>
          </a:p>
        </p:txBody>
      </p:sp>
      <p:sp>
        <p:nvSpPr>
          <p:cNvPr id="13005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4A17780-D495-934F-8983-97962130CCC1}" type="slidenum">
              <a:rPr lang="en-US" sz="800">
                <a:solidFill>
                  <a:srgbClr val="595959"/>
                </a:solidFill>
                <a:latin typeface="Helvetica" charset="0"/>
                <a:cs typeface="Arial" charset="0"/>
              </a:rPr>
              <a:pPr eaLnBrk="1" hangingPunct="1"/>
              <a:t>65</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Title 1"/>
          <p:cNvSpPr>
            <a:spLocks noGrp="1"/>
          </p:cNvSpPr>
          <p:nvPr>
            <p:ph type="title"/>
          </p:nvPr>
        </p:nvSpPr>
        <p:spPr/>
        <p:txBody>
          <a:bodyPr/>
          <a:lstStyle/>
          <a:p>
            <a:r>
              <a:rPr lang="en-US">
                <a:latin typeface="Oswald Regular" charset="0"/>
                <a:ea typeface="ＭＳ Ｐゴシック" charset="0"/>
              </a:rPr>
              <a:t>Big Challenges: Best Practice Course (1)</a:t>
            </a:r>
          </a:p>
        </p:txBody>
      </p:sp>
      <p:sp>
        <p:nvSpPr>
          <p:cNvPr id="132098" name="Content Placeholder 2"/>
          <p:cNvSpPr>
            <a:spLocks noGrp="1"/>
          </p:cNvSpPr>
          <p:nvPr>
            <p:ph idx="1"/>
          </p:nvPr>
        </p:nvSpPr>
        <p:spPr>
          <a:xfrm>
            <a:off x="542925" y="2197100"/>
            <a:ext cx="8059738" cy="3670300"/>
          </a:xfrm>
        </p:spPr>
        <p:txBody>
          <a:bodyPr/>
          <a:lstStyle/>
          <a:p>
            <a:r>
              <a:rPr lang="en-US">
                <a:latin typeface="Helvetica" charset="0"/>
                <a:ea typeface="ＭＳ Ｐゴシック" charset="0"/>
              </a:rPr>
              <a:t>Getting students to login and participate</a:t>
            </a:r>
          </a:p>
          <a:p>
            <a:pPr lvl="1"/>
            <a:r>
              <a:rPr lang="en-US" b="1">
                <a:solidFill>
                  <a:srgbClr val="0A8064"/>
                </a:solidFill>
                <a:latin typeface="Helvetica" charset="0"/>
                <a:ea typeface="ＭＳ Ｐゴシック" charset="0"/>
              </a:rPr>
              <a:t>Many things </a:t>
            </a:r>
            <a:r>
              <a:rPr lang="en-US">
                <a:latin typeface="Helvetica" charset="0"/>
                <a:ea typeface="ＭＳ Ｐゴシック" charset="0"/>
              </a:rPr>
              <a:t>we could have done better to support students</a:t>
            </a:r>
          </a:p>
          <a:p>
            <a:r>
              <a:rPr lang="en-US">
                <a:latin typeface="Helvetica" charset="0"/>
                <a:ea typeface="ＭＳ Ｐゴシック" charset="0"/>
              </a:rPr>
              <a:t>Not fully understanding the infrastructure challenges</a:t>
            </a:r>
          </a:p>
          <a:p>
            <a:pPr lvl="1"/>
            <a:r>
              <a:rPr lang="en-US">
                <a:latin typeface="Helvetica" charset="0"/>
                <a:ea typeface="ＭＳ Ｐゴシック" charset="0"/>
              </a:rPr>
              <a:t>Reliable electricity and access to computers and network</a:t>
            </a:r>
          </a:p>
          <a:p>
            <a:pPr lvl="1"/>
            <a:r>
              <a:rPr lang="en-US">
                <a:latin typeface="Helvetica" charset="0"/>
                <a:ea typeface="ＭＳ Ｐゴシック" charset="0"/>
              </a:rPr>
              <a:t>Bandwidth: We did use a “low” resolution/data-rate on videos, probably needed to be even lower</a:t>
            </a:r>
          </a:p>
        </p:txBody>
      </p:sp>
      <p:sp>
        <p:nvSpPr>
          <p:cNvPr id="132099"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2D85912-69B0-9B45-938B-D8C20B503947}" type="slidenum">
              <a:rPr lang="en-US" sz="800">
                <a:solidFill>
                  <a:srgbClr val="595959"/>
                </a:solidFill>
                <a:latin typeface="Helvetica" charset="0"/>
                <a:cs typeface="Arial" charset="0"/>
              </a:rPr>
              <a:pPr eaLnBrk="1" hangingPunct="1"/>
              <a:t>66</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Title 1"/>
          <p:cNvSpPr>
            <a:spLocks noGrp="1"/>
          </p:cNvSpPr>
          <p:nvPr>
            <p:ph type="title"/>
          </p:nvPr>
        </p:nvSpPr>
        <p:spPr/>
        <p:txBody>
          <a:bodyPr/>
          <a:lstStyle/>
          <a:p>
            <a:r>
              <a:rPr lang="en-US">
                <a:latin typeface="Oswald Regular" charset="0"/>
                <a:ea typeface="ＭＳ Ｐゴシック" charset="0"/>
              </a:rPr>
              <a:t>Big Challenges: Best Practice Course (2)</a:t>
            </a:r>
          </a:p>
        </p:txBody>
      </p:sp>
      <p:sp>
        <p:nvSpPr>
          <p:cNvPr id="134146" name="Content Placeholder 2"/>
          <p:cNvSpPr>
            <a:spLocks noGrp="1"/>
          </p:cNvSpPr>
          <p:nvPr>
            <p:ph idx="1"/>
          </p:nvPr>
        </p:nvSpPr>
        <p:spPr>
          <a:xfrm>
            <a:off x="542925" y="2197100"/>
            <a:ext cx="8059738" cy="3670300"/>
          </a:xfrm>
        </p:spPr>
        <p:txBody>
          <a:bodyPr/>
          <a:lstStyle/>
          <a:p>
            <a:r>
              <a:rPr lang="en-US">
                <a:latin typeface="Helvetica" charset="0"/>
                <a:ea typeface="ＭＳ Ｐゴシック" charset="0"/>
              </a:rPr>
              <a:t>Clearly explaining course structure and activities</a:t>
            </a:r>
          </a:p>
          <a:p>
            <a:pPr lvl="1"/>
            <a:r>
              <a:rPr lang="en-US">
                <a:latin typeface="Helvetica" charset="0"/>
                <a:ea typeface="ＭＳ Ｐゴシック" charset="0"/>
              </a:rPr>
              <a:t>Pre-session readings are critical</a:t>
            </a:r>
          </a:p>
          <a:p>
            <a:pPr lvl="1"/>
            <a:r>
              <a:rPr lang="en-US">
                <a:latin typeface="Helvetica" charset="0"/>
                <a:ea typeface="ＭＳ Ｐゴシック" charset="0"/>
              </a:rPr>
              <a:t>Participation in discussion forums was a key part of the course, but they need sufficient participants and constant participation</a:t>
            </a:r>
          </a:p>
          <a:p>
            <a:r>
              <a:rPr lang="en-US">
                <a:latin typeface="Helvetica" charset="0"/>
                <a:ea typeface="ＭＳ Ｐゴシック" charset="0"/>
              </a:rPr>
              <a:t>Semi-Synchronous Session Design</a:t>
            </a:r>
          </a:p>
          <a:p>
            <a:pPr lvl="1"/>
            <a:r>
              <a:rPr lang="en-US">
                <a:latin typeface="Helvetica" charset="0"/>
                <a:ea typeface="ＭＳ Ｐゴシック" charset="0"/>
              </a:rPr>
              <a:t>Expecting students to watch pre-recorded videos and participate in activities by starting and stopping the videos</a:t>
            </a:r>
          </a:p>
          <a:p>
            <a:endParaRPr lang="en-US">
              <a:latin typeface="Helvetica" charset="0"/>
              <a:ea typeface="ＭＳ Ｐゴシック" charset="0"/>
            </a:endParaRPr>
          </a:p>
        </p:txBody>
      </p:sp>
      <p:sp>
        <p:nvSpPr>
          <p:cNvPr id="13414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86985A9-9E6D-4641-AFD9-4FC1198D2FEC}" type="slidenum">
              <a:rPr lang="en-US" sz="800">
                <a:solidFill>
                  <a:srgbClr val="595959"/>
                </a:solidFill>
                <a:latin typeface="Helvetica" charset="0"/>
                <a:cs typeface="Arial" charset="0"/>
              </a:rPr>
              <a:pPr eaLnBrk="1" hangingPunct="1"/>
              <a:t>67</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Subtitle 1"/>
          <p:cNvSpPr>
            <a:spLocks noGrp="1"/>
          </p:cNvSpPr>
          <p:nvPr>
            <p:ph type="subTitle" idx="1"/>
          </p:nvPr>
        </p:nvSpPr>
        <p:spPr/>
        <p:txBody>
          <a:bodyPr/>
          <a:lstStyle/>
          <a:p>
            <a:r>
              <a:rPr lang="en-US">
                <a:latin typeface="Helvetica" charset="0"/>
                <a:ea typeface="ＭＳ Ｐゴシック" charset="0"/>
              </a:rPr>
              <a:t>Coming Soon!</a:t>
            </a:r>
          </a:p>
          <a:p>
            <a:r>
              <a:rPr lang="en-US">
                <a:latin typeface="Helvetica" charset="0"/>
                <a:ea typeface="ＭＳ Ｐゴシック" charset="0"/>
                <a:hlinkClick r:id="rId2"/>
              </a:rPr>
              <a:t>http://dltoolkit.mit.edu/</a:t>
            </a:r>
            <a:r>
              <a:rPr lang="en-US">
                <a:latin typeface="Helvetica" charset="0"/>
                <a:ea typeface="ＭＳ Ｐゴシック" charset="0"/>
              </a:rPr>
              <a:t> </a:t>
            </a:r>
          </a:p>
        </p:txBody>
      </p:sp>
      <p:sp>
        <p:nvSpPr>
          <p:cNvPr id="135170" name="Title 3"/>
          <p:cNvSpPr>
            <a:spLocks noGrp="1"/>
          </p:cNvSpPr>
          <p:nvPr>
            <p:ph type="title"/>
          </p:nvPr>
        </p:nvSpPr>
        <p:spPr>
          <a:ln/>
        </p:spPr>
        <p:txBody>
          <a:bodyPr/>
          <a:lstStyle/>
          <a:p>
            <a:r>
              <a:rPr lang="en-US">
                <a:latin typeface="Oswald Regular" charset="0"/>
                <a:ea typeface="ＭＳ Ｐゴシック" charset="0"/>
              </a:rPr>
              <a:t>Digital Learning Toolkit</a:t>
            </a:r>
          </a:p>
        </p:txBody>
      </p:sp>
      <p:sp>
        <p:nvSpPr>
          <p:cNvPr id="13517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2F62729-A99C-F74C-ABC0-786F4988599D}" type="slidenum">
              <a:rPr lang="en-US" sz="800">
                <a:solidFill>
                  <a:srgbClr val="595959"/>
                </a:solidFill>
                <a:latin typeface="Helvetica" charset="0"/>
                <a:cs typeface="Arial" charset="0"/>
              </a:rPr>
              <a:pPr eaLnBrk="1" hangingPunct="1"/>
              <a:t>68</a:t>
            </a:fld>
            <a:endParaRPr lang="en-US" sz="800">
              <a:solidFill>
                <a:srgbClr val="595959"/>
              </a:solidFill>
              <a:latin typeface="Helvetica" charset="0"/>
              <a:cs typeface="Arial" charset="0"/>
            </a:endParaRPr>
          </a:p>
        </p:txBody>
      </p:sp>
      <p:pic>
        <p:nvPicPr>
          <p:cNvPr id="135172"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4100" y="533400"/>
            <a:ext cx="5499100"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Subtitle 1"/>
          <p:cNvSpPr>
            <a:spLocks noGrp="1"/>
          </p:cNvSpPr>
          <p:nvPr>
            <p:ph type="subTitle" idx="1"/>
          </p:nvPr>
        </p:nvSpPr>
        <p:spPr/>
        <p:txBody>
          <a:bodyPr/>
          <a:lstStyle/>
          <a:p>
            <a:r>
              <a:rPr lang="en-US">
                <a:latin typeface="Helvetica" charset="0"/>
                <a:ea typeface="ＭＳ Ｐゴシック" charset="0"/>
              </a:rPr>
              <a:t>Brandon Muramatsu, MIT OEIT, </a:t>
            </a:r>
            <a:r>
              <a:rPr lang="en-US">
                <a:latin typeface="Helvetica" charset="0"/>
                <a:ea typeface="ＭＳ Ｐゴシック" charset="0"/>
                <a:hlinkClick r:id="rId3"/>
              </a:rPr>
              <a:t>mura@mit.edu</a:t>
            </a:r>
            <a:endParaRPr lang="en-US">
              <a:latin typeface="Helvetica" charset="0"/>
              <a:ea typeface="ＭＳ Ｐゴシック" charset="0"/>
            </a:endParaRPr>
          </a:p>
          <a:p>
            <a:r>
              <a:rPr lang="en-US" b="0">
                <a:latin typeface="Helvetica" charset="0"/>
                <a:ea typeface="ＭＳ Ｐゴシック" charset="0"/>
              </a:rPr>
              <a:t>September 16, 2013 </a:t>
            </a:r>
          </a:p>
        </p:txBody>
      </p:sp>
      <p:sp>
        <p:nvSpPr>
          <p:cNvPr id="136194" name="Title 3"/>
          <p:cNvSpPr>
            <a:spLocks noGrp="1"/>
          </p:cNvSpPr>
          <p:nvPr>
            <p:ph type="title"/>
          </p:nvPr>
        </p:nvSpPr>
        <p:spPr>
          <a:ln/>
        </p:spPr>
        <p:txBody>
          <a:bodyPr/>
          <a:lstStyle/>
          <a:p>
            <a:r>
              <a:rPr lang="en-US">
                <a:latin typeface="Oswald Regular" charset="0"/>
                <a:ea typeface="ＭＳ Ｐゴシック" charset="0"/>
              </a:rPr>
              <a:t>Exploring the Guide</a:t>
            </a:r>
          </a:p>
        </p:txBody>
      </p:sp>
      <p:sp>
        <p:nvSpPr>
          <p:cNvPr id="13619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79CE4F5-B6DF-A94D-964E-48ADFFC2DC2A}" type="slidenum">
              <a:rPr lang="en-US" sz="800">
                <a:solidFill>
                  <a:srgbClr val="595959"/>
                </a:solidFill>
                <a:latin typeface="Helvetica" charset="0"/>
                <a:cs typeface="Arial" charset="0"/>
              </a:rPr>
              <a:pPr eaLnBrk="1" hangingPunct="1"/>
              <a:t>69</a:t>
            </a:fld>
            <a:endParaRPr lang="en-US" sz="800">
              <a:solidFill>
                <a:srgbClr val="595959"/>
              </a:solidFill>
              <a:latin typeface="Helvetica" charset="0"/>
              <a:cs typeface="Arial" charset="0"/>
            </a:endParaRPr>
          </a:p>
        </p:txBody>
      </p:sp>
      <p:pic>
        <p:nvPicPr>
          <p:cNvPr id="136196"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54100" y="533400"/>
            <a:ext cx="5499100"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a:latin typeface="Helvetica" charset="0"/>
                <a:ea typeface="ＭＳ Ｐゴシック" charset="0"/>
              </a:rPr>
              <a:t>Participants’ Interests</a:t>
            </a:r>
          </a:p>
        </p:txBody>
      </p:sp>
      <p:sp>
        <p:nvSpPr>
          <p:cNvPr id="20482" name="Content Placeholder 2"/>
          <p:cNvSpPr>
            <a:spLocks noGrp="1"/>
          </p:cNvSpPr>
          <p:nvPr>
            <p:ph idx="1"/>
          </p:nvPr>
        </p:nvSpPr>
        <p:spPr>
          <a:xfrm>
            <a:off x="542925" y="2197100"/>
            <a:ext cx="8059738" cy="3670300"/>
          </a:xfrm>
        </p:spPr>
        <p:txBody>
          <a:bodyPr/>
          <a:lstStyle/>
          <a:p>
            <a:r>
              <a:rPr lang="en-US">
                <a:latin typeface="Helvetica" charset="0"/>
                <a:ea typeface="ＭＳ Ｐゴシック" charset="0"/>
              </a:rPr>
              <a:t>Elements in the design online courses</a:t>
            </a:r>
          </a:p>
          <a:p>
            <a:r>
              <a:rPr lang="en-US">
                <a:latin typeface="Helvetica" charset="0"/>
                <a:ea typeface="ＭＳ Ｐゴシック" charset="0"/>
              </a:rPr>
              <a:t>Practical approaches to launch the courses</a:t>
            </a:r>
          </a:p>
          <a:p>
            <a:r>
              <a:rPr lang="en-US">
                <a:latin typeface="Helvetica" charset="0"/>
                <a:ea typeface="ＭＳ Ｐゴシック" charset="0"/>
              </a:rPr>
              <a:t>Framework</a:t>
            </a:r>
          </a:p>
          <a:p>
            <a:r>
              <a:rPr lang="en-US">
                <a:latin typeface="Helvetica" charset="0"/>
                <a:ea typeface="ＭＳ Ｐゴシック" charset="0"/>
              </a:rPr>
              <a:t>What kind of digital resources are available</a:t>
            </a:r>
          </a:p>
          <a:p>
            <a:r>
              <a:rPr lang="en-US">
                <a:latin typeface="Helvetica" charset="0"/>
                <a:ea typeface="ＭＳ Ｐゴシック" charset="0"/>
              </a:rPr>
              <a:t>What is the “digital toolkit” and how to use it</a:t>
            </a:r>
          </a:p>
          <a:p>
            <a:endParaRPr lang="en-US">
              <a:latin typeface="Helvetica" charset="0"/>
              <a:ea typeface="ＭＳ Ｐゴシック" charset="0"/>
            </a:endParaRPr>
          </a:p>
        </p:txBody>
      </p:sp>
      <p:sp>
        <p:nvSpPr>
          <p:cNvPr id="2048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FBA1398-EBD8-2F46-9CE1-9345E83329BF}" type="slidenum">
              <a:rPr lang="en-US" sz="800">
                <a:solidFill>
                  <a:srgbClr val="595959"/>
                </a:solidFill>
                <a:latin typeface="Helvetica" charset="0"/>
                <a:cs typeface="Arial" charset="0"/>
              </a:rPr>
              <a:pPr eaLnBrk="1" hangingPunct="1"/>
              <a:t>7</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a:latin typeface="Helvetica" charset="0"/>
                <a:ea typeface="ＭＳ Ｐゴシック" charset="0"/>
              </a:rPr>
              <a:t>Setting the Stage</a:t>
            </a:r>
          </a:p>
        </p:txBody>
      </p:sp>
      <p:sp>
        <p:nvSpPr>
          <p:cNvPr id="22530" name="Content Placeholder 2"/>
          <p:cNvSpPr>
            <a:spLocks noGrp="1"/>
          </p:cNvSpPr>
          <p:nvPr>
            <p:ph idx="1"/>
          </p:nvPr>
        </p:nvSpPr>
        <p:spPr>
          <a:xfrm>
            <a:off x="542925" y="2197100"/>
            <a:ext cx="8059738" cy="3670300"/>
          </a:xfrm>
        </p:spPr>
        <p:txBody>
          <a:bodyPr/>
          <a:lstStyle/>
          <a:p>
            <a:r>
              <a:rPr lang="en-US">
                <a:latin typeface="Helvetica" charset="0"/>
                <a:ea typeface="ＭＳ Ｐゴシック" charset="0"/>
              </a:rPr>
              <a:t>Have you taken an online course?</a:t>
            </a:r>
          </a:p>
          <a:p>
            <a:r>
              <a:rPr lang="en-US">
                <a:latin typeface="Helvetica" charset="0"/>
                <a:ea typeface="ＭＳ Ｐゴシック" charset="0"/>
              </a:rPr>
              <a:t>Have you taught an online course?</a:t>
            </a:r>
          </a:p>
          <a:p>
            <a:r>
              <a:rPr lang="en-US">
                <a:latin typeface="Helvetica" charset="0"/>
                <a:ea typeface="ＭＳ Ｐゴシック" charset="0"/>
              </a:rPr>
              <a:t>What courses are you teaching now?</a:t>
            </a:r>
          </a:p>
        </p:txBody>
      </p:sp>
      <p:sp>
        <p:nvSpPr>
          <p:cNvPr id="2253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1E25B82-E569-7E41-8566-0F0E81C5CDF5}" type="slidenum">
              <a:rPr lang="en-US" sz="800">
                <a:solidFill>
                  <a:srgbClr val="595959"/>
                </a:solidFill>
                <a:latin typeface="Helvetica" charset="0"/>
                <a:cs typeface="Arial" charset="0"/>
              </a:rPr>
              <a:pPr eaLnBrk="1" hangingPunct="1"/>
              <a:t>8</a:t>
            </a:fld>
            <a:endParaRPr lang="en-US" sz="800">
              <a:solidFill>
                <a:srgbClr val="595959"/>
              </a:solidFill>
              <a:latin typeface="Helvetic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atin typeface="Helvetica" charset="0"/>
                <a:ea typeface="ＭＳ Ｐゴシック" charset="0"/>
              </a:rPr>
              <a:t>Setting the Stage </a:t>
            </a:r>
            <a:endParaRPr lang="en-US">
              <a:latin typeface="Arial" charset="0"/>
              <a:ea typeface="ＭＳ Ｐゴシック" charset="0"/>
            </a:endParaRPr>
          </a:p>
        </p:txBody>
      </p:sp>
      <p:sp>
        <p:nvSpPr>
          <p:cNvPr id="23554" name="Content Placeholder 2"/>
          <p:cNvSpPr>
            <a:spLocks noGrp="1"/>
          </p:cNvSpPr>
          <p:nvPr>
            <p:ph idx="1"/>
          </p:nvPr>
        </p:nvSpPr>
        <p:spPr>
          <a:xfrm>
            <a:off x="542925" y="2197100"/>
            <a:ext cx="8059738" cy="3670300"/>
          </a:xfrm>
        </p:spPr>
        <p:txBody>
          <a:bodyPr/>
          <a:lstStyle/>
          <a:p>
            <a:r>
              <a:rPr lang="en-US">
                <a:latin typeface="Helvetica" charset="0"/>
                <a:ea typeface="ＭＳ Ｐゴシック" charset="0"/>
              </a:rPr>
              <a:t>Practical skills and how to do it.</a:t>
            </a:r>
          </a:p>
          <a:p>
            <a:r>
              <a:rPr lang="en-US">
                <a:latin typeface="Helvetica" charset="0"/>
                <a:ea typeface="ＭＳ Ｐゴシック" charset="0"/>
              </a:rPr>
              <a:t>Why do we need an online course, especially if there’s an existing face-to-face course</a:t>
            </a:r>
          </a:p>
          <a:p>
            <a:r>
              <a:rPr lang="en-US">
                <a:latin typeface="Helvetica" charset="0"/>
                <a:ea typeface="ＭＳ Ｐゴシック" charset="0"/>
              </a:rPr>
              <a:t>Areas where we can use the toolkit, and the importance of the toolkit</a:t>
            </a:r>
          </a:p>
          <a:p>
            <a:r>
              <a:rPr lang="en-US">
                <a:latin typeface="Helvetica" charset="0"/>
                <a:ea typeface="ＭＳ Ｐゴシック" charset="0"/>
              </a:rPr>
              <a:t>Hands on practice to use the toolkit</a:t>
            </a:r>
          </a:p>
          <a:p>
            <a:endParaRPr lang="en-US">
              <a:latin typeface="Helvetica" charset="0"/>
              <a:ea typeface="ＭＳ Ｐゴシック" charset="0"/>
            </a:endParaRPr>
          </a:p>
        </p:txBody>
      </p:sp>
      <p:sp>
        <p:nvSpPr>
          <p:cNvPr id="23555"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EAB8F5E-07D3-BC4E-B9B2-D875A282ADB7}" type="slidenum">
              <a:rPr lang="en-US" sz="800">
                <a:solidFill>
                  <a:srgbClr val="595959"/>
                </a:solidFill>
                <a:latin typeface="Helvetica" charset="0"/>
              </a:rPr>
              <a:pPr eaLnBrk="1" hangingPunct="1"/>
              <a:t>9</a:t>
            </a:fld>
            <a:endParaRPr lang="en-US" sz="800">
              <a:solidFill>
                <a:srgbClr val="595959"/>
              </a:solidFill>
              <a:latin typeface="Helvetica"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erspective">
  <a:themeElements>
    <a:clrScheme name="Custom 3">
      <a:dk1>
        <a:srgbClr val="323232"/>
      </a:dk1>
      <a:lt1>
        <a:srgbClr val="FFFFFF"/>
      </a:lt1>
      <a:dk2>
        <a:srgbClr val="323232"/>
      </a:dk2>
      <a:lt2>
        <a:srgbClr val="FFFFFF"/>
      </a:lt2>
      <a:accent1>
        <a:srgbClr val="141824"/>
      </a:accent1>
      <a:accent2>
        <a:srgbClr val="0A8064"/>
      </a:accent2>
      <a:accent3>
        <a:srgbClr val="D2E8C0"/>
      </a:accent3>
      <a:accent4>
        <a:srgbClr val="141824"/>
      </a:accent4>
      <a:accent5>
        <a:srgbClr val="0A8064"/>
      </a:accent5>
      <a:accent6>
        <a:srgbClr val="D2E8C0"/>
      </a:accent6>
      <a:hlink>
        <a:srgbClr val="AC2723"/>
      </a:hlink>
      <a:folHlink>
        <a:srgbClr val="AC2723"/>
      </a:folHlink>
    </a:clrScheme>
    <a:fontScheme name="Perspective">
      <a:majorFont>
        <a:latin typeface="Century Gothic"/>
        <a:ea typeface="ＭＳ Ｐゴシック"/>
        <a:cs typeface="Arial"/>
      </a:majorFont>
      <a:minorFont>
        <a:latin typeface="Century Gothic"/>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erspective 1">
        <a:dk1>
          <a:srgbClr val="000000"/>
        </a:dk1>
        <a:lt1>
          <a:srgbClr val="FFFFFF"/>
        </a:lt1>
        <a:dk2>
          <a:srgbClr val="333333"/>
        </a:dk2>
        <a:lt2>
          <a:srgbClr val="BBC0AC"/>
        </a:lt2>
        <a:accent1>
          <a:srgbClr val="A2C816"/>
        </a:accent1>
        <a:accent2>
          <a:srgbClr val="E07602"/>
        </a:accent2>
        <a:accent3>
          <a:srgbClr val="FFFFFF"/>
        </a:accent3>
        <a:accent4>
          <a:srgbClr val="000000"/>
        </a:accent4>
        <a:accent5>
          <a:srgbClr val="CEE0AB"/>
        </a:accent5>
        <a:accent6>
          <a:srgbClr val="CB6A02"/>
        </a:accent6>
        <a:hlink>
          <a:srgbClr val="8DA440"/>
        </a:hlink>
        <a:folHlink>
          <a:srgbClr val="4C4F3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3998</TotalTime>
  <Words>3235</Words>
  <Application>Microsoft Macintosh PowerPoint</Application>
  <PresentationFormat>On-screen Show (4:3)</PresentationFormat>
  <Paragraphs>449</Paragraphs>
  <Slides>69</Slides>
  <Notes>46</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Perspective</vt:lpstr>
      <vt:lpstr>Exploring the Guide</vt:lpstr>
      <vt:lpstr>Agenda</vt:lpstr>
      <vt:lpstr>Workshop Outcomes</vt:lpstr>
      <vt:lpstr>About Brandon Muramatsu</vt:lpstr>
      <vt:lpstr>About you!</vt:lpstr>
      <vt:lpstr>Participants’ Interests</vt:lpstr>
      <vt:lpstr>Participants’ Interests</vt:lpstr>
      <vt:lpstr>Setting the Stage</vt:lpstr>
      <vt:lpstr>Setting the Stage </vt:lpstr>
      <vt:lpstr>Why develop the Guide?</vt:lpstr>
      <vt:lpstr>The Project</vt:lpstr>
      <vt:lpstr>The Participants</vt:lpstr>
      <vt:lpstr>Developing the Guidelines and Toolkit</vt:lpstr>
      <vt:lpstr>Online Course Design</vt:lpstr>
      <vt:lpstr>Part 1: Pre-Design</vt:lpstr>
      <vt:lpstr>Part 1: Pre-Design</vt:lpstr>
      <vt:lpstr>Pre-Design Questions (1)</vt:lpstr>
      <vt:lpstr>Pre-Design Questions (2)</vt:lpstr>
      <vt:lpstr>Pre-Design Questions (3)</vt:lpstr>
      <vt:lpstr>Pre-Design Questions (4)</vt:lpstr>
      <vt:lpstr>Going Behind The Curtain</vt:lpstr>
      <vt:lpstr>MIT and Education</vt:lpstr>
      <vt:lpstr>Best Practices for Teaching and Learning</vt:lpstr>
      <vt:lpstr>Background on the Course</vt:lpstr>
      <vt:lpstr>Background on the Course</vt:lpstr>
      <vt:lpstr>Question: Who are my learners?</vt:lpstr>
      <vt:lpstr>Question: What do my learners currently know?</vt:lpstr>
      <vt:lpstr>Question: What do my learners need to know before starting the course?</vt:lpstr>
      <vt:lpstr>Question: Do you have existing material that can be used in the course?</vt:lpstr>
      <vt:lpstr>Question: What other content is available that supports meeting learning outcomes?</vt:lpstr>
      <vt:lpstr>Question: What content must be revised or created from scratch?</vt:lpstr>
      <vt:lpstr>Pre-Design Activity</vt:lpstr>
      <vt:lpstr>Pre-Design Questions</vt:lpstr>
      <vt:lpstr>Pre-Design: Group 3</vt:lpstr>
      <vt:lpstr>Pre-Design: Group 1</vt:lpstr>
      <vt:lpstr>Pre-Design: Group 4</vt:lpstr>
      <vt:lpstr>Pre-Design: Group 2</vt:lpstr>
      <vt:lpstr>Break</vt:lpstr>
      <vt:lpstr>Part 2: Design and Development</vt:lpstr>
      <vt:lpstr>Part 2: Design and Development</vt:lpstr>
      <vt:lpstr>Objectives and Outcomes</vt:lpstr>
      <vt:lpstr>Designing a Blueprint</vt:lpstr>
      <vt:lpstr>Content Patterns: Organizing &amp; Sequencing (1)</vt:lpstr>
      <vt:lpstr>Content Patterns: Organizing &amp; Sequencing (2)</vt:lpstr>
      <vt:lpstr>Best Practices Course: Organizing and Sequencing Example</vt:lpstr>
      <vt:lpstr>Creating Content Relationships</vt:lpstr>
      <vt:lpstr>Best Practices Course: Content Relationship Example</vt:lpstr>
      <vt:lpstr>Lesson Development with Media (1)</vt:lpstr>
      <vt:lpstr>Lesson Development with Media (2)</vt:lpstr>
      <vt:lpstr>Best Practices Course: Media Example (1)</vt:lpstr>
      <vt:lpstr>Best Practices Course: Media Example (2)</vt:lpstr>
      <vt:lpstr>Best Practices Course: Media Example (2)</vt:lpstr>
      <vt:lpstr>Content Licensing</vt:lpstr>
      <vt:lpstr>Designing Community</vt:lpstr>
      <vt:lpstr>Designing Assessments</vt:lpstr>
      <vt:lpstr>Checklist (1)</vt:lpstr>
      <vt:lpstr>Checklist (2)</vt:lpstr>
      <vt:lpstr>Part 3: Facilitation</vt:lpstr>
      <vt:lpstr>Part 3: Facilitation</vt:lpstr>
      <vt:lpstr>Instructor Presence</vt:lpstr>
      <vt:lpstr>Learner Feedback</vt:lpstr>
      <vt:lpstr>Time Management</vt:lpstr>
      <vt:lpstr>Example: Best Practices Course (1)</vt:lpstr>
      <vt:lpstr>Example: Best Practices Course (2)</vt:lpstr>
      <vt:lpstr>Post Mortem on the Best Practices Course</vt:lpstr>
      <vt:lpstr>Big Challenges: Best Practice Course (1)</vt:lpstr>
      <vt:lpstr>Big Challenges: Best Practice Course (2)</vt:lpstr>
      <vt:lpstr>Digital Learning Toolkit</vt:lpstr>
      <vt:lpstr>Exploring the Guide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course design guide workshop: Exploring the guide</dc:title>
  <dc:subject/>
  <dc:creator>Brandon Muramatsu</dc:creator>
  <cp:keywords/>
  <dc:description/>
  <cp:lastModifiedBy>Brandon Muramatsu</cp:lastModifiedBy>
  <cp:revision>347</cp:revision>
  <cp:lastPrinted>2013-10-29T15:52:21Z</cp:lastPrinted>
  <dcterms:created xsi:type="dcterms:W3CDTF">2013-09-12T15:01:37Z</dcterms:created>
  <dcterms:modified xsi:type="dcterms:W3CDTF">2013-10-29T15:56:12Z</dcterms:modified>
  <cp:category/>
</cp:coreProperties>
</file>