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2" r:id="rId2"/>
    <p:sldMasterId id="2147483651" r:id="rId3"/>
  </p:sldMasterIdLst>
  <p:notesMasterIdLst>
    <p:notesMasterId r:id="rId38"/>
  </p:notesMasterIdLst>
  <p:sldIdLst>
    <p:sldId id="317" r:id="rId4"/>
    <p:sldId id="332" r:id="rId5"/>
    <p:sldId id="320" r:id="rId6"/>
    <p:sldId id="333" r:id="rId7"/>
    <p:sldId id="318" r:id="rId8"/>
    <p:sldId id="339" r:id="rId9"/>
    <p:sldId id="319" r:id="rId10"/>
    <p:sldId id="324" r:id="rId11"/>
    <p:sldId id="330" r:id="rId12"/>
    <p:sldId id="349" r:id="rId13"/>
    <p:sldId id="325" r:id="rId14"/>
    <p:sldId id="326" r:id="rId15"/>
    <p:sldId id="327" r:id="rId16"/>
    <p:sldId id="328" r:id="rId17"/>
    <p:sldId id="315" r:id="rId18"/>
    <p:sldId id="316" r:id="rId19"/>
    <p:sldId id="334" r:id="rId20"/>
    <p:sldId id="335" r:id="rId21"/>
    <p:sldId id="336" r:id="rId22"/>
    <p:sldId id="337" r:id="rId23"/>
    <p:sldId id="338" r:id="rId24"/>
    <p:sldId id="313" r:id="rId25"/>
    <p:sldId id="291" r:id="rId26"/>
    <p:sldId id="298" r:id="rId27"/>
    <p:sldId id="340" r:id="rId28"/>
    <p:sldId id="341" r:id="rId29"/>
    <p:sldId id="342" r:id="rId30"/>
    <p:sldId id="348" r:id="rId31"/>
    <p:sldId id="344" r:id="rId32"/>
    <p:sldId id="345" r:id="rId33"/>
    <p:sldId id="346" r:id="rId34"/>
    <p:sldId id="347" r:id="rId35"/>
    <p:sldId id="314" r:id="rId36"/>
    <p:sldId id="331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5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2496" y="-80"/>
      </p:cViewPr>
      <p:guideLst>
        <p:guide orient="horz" pos="864"/>
        <p:guide pos="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E711FE8C-0823-E946-9D73-316AD3E81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36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8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3729A2-46B0-FE40-AA8F-1B3189CF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8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77C863-748D-CA4D-8913-A4249D775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49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449C1D-A86E-E941-BA41-C77A9CC87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6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0BB31E-B27D-2348-B4AF-A9E799BF8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96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32B04-F173-8C45-B374-60E558286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39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7CA19D-ED30-FE4E-85E1-304BF1BA9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59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A99439-A0BC-1440-9146-3C20E4455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28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E1AABF-458F-6646-B43F-B0BF74BD1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07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F0D65C-C574-894D-9142-92EC95DDD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95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EE5F54-5DD8-FD4D-8DC1-DE1359D7A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4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A6105C-5282-9F4A-AD96-92CF318D3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06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7B47C9-1839-1A46-AF56-BAC0B907A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46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BED49F-BD10-2240-8F27-9857AD980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80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BA6C21-B766-8340-9E4E-2D32A2B4E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660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9B74F-AEEB-5A4A-B20E-DD6F4139A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41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B02FA-C3D3-6B4C-AF4D-D8613FA2E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79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E5137-C178-AC40-93E1-2ADDCA8FF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045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0A0F6-7399-714C-B339-97C01471D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14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7182A-B384-4245-9412-65E213628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597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91AAB-E680-5B44-829C-FA2F83CE7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521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65B51-6C03-9D4F-AE34-848E5854D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2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1B639-6AE5-2646-BA03-322DCAD7F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423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AEA2E-A176-7943-8753-DA31B3A7C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82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970B6-5155-0841-B36C-B454A8916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645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3086C-7182-DD4C-B72F-40E80B1EC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607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18EBF-BE93-DC48-BB89-6A79A78CC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5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586035-1D53-094E-878E-3F49A4943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4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73E677-933F-F24F-9E25-4B6756093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C622AF-0485-CF46-B652-4FE39FA66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A2C3D3-4F47-1249-9891-DA06D3C6B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7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C51DCF-42D7-3B43-A113-AB062D949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6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7FE30B-A0C1-7141-9264-C9347A774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6172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6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rgbClr val="305987"/>
            </a:solidFill>
            <a:round/>
            <a:headEnd/>
            <a:tailEnd/>
          </a:ln>
          <a:effectLst>
            <a:prstShdw prst="shdw17" dist="17961" dir="2700000">
              <a:srgbClr val="1D3551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52800" y="6553200"/>
            <a:ext cx="2743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53200"/>
            <a:ext cx="32766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553200"/>
            <a:ext cx="2209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F7F8FE6-0929-9741-8C65-E28683E84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05987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305987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30598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0598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0598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6248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553200"/>
            <a:ext cx="2743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577013"/>
            <a:ext cx="2590800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553200"/>
            <a:ext cx="2209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05987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97A7709-F9C4-FE4C-8F4B-6362CCDEA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0711" name="Line 7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3080" name="Picture 8" descr="C:\Documents and Settings\administrator.BITS\Desktop\logo-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305987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 b="1">
          <a:solidFill>
            <a:srgbClr val="305987"/>
          </a:solidFill>
          <a:latin typeface="+mn-lt"/>
          <a:ea typeface="+mn-ea"/>
          <a:cs typeface="ＭＳ Ｐゴシック" charset="0"/>
        </a:defRPr>
      </a:lvl1pPr>
      <a:lvl2pPr marL="736600" indent="-2794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0598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0598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0598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0598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92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7924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Muramatsu, August 29, 2001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783BD8E-367A-8844-B0E8-5E18D6449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1C3F99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1C3F99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maa.org/" TargetMode="External"/><Relationship Id="rId20" Type="http://schemas.openxmlformats.org/officeDocument/2006/relationships/hyperlink" Target="http://www.wiley.com/" TargetMode="External"/><Relationship Id="rId21" Type="http://schemas.openxmlformats.org/officeDocument/2006/relationships/hyperlink" Target="http://www.eduprise.com/" TargetMode="External"/><Relationship Id="rId22" Type="http://schemas.openxmlformats.org/officeDocument/2006/relationships/hyperlink" Target="http://www.sun.com/" TargetMode="External"/><Relationship Id="rId23" Type="http://schemas.openxmlformats.org/officeDocument/2006/relationships/hyperlink" Target="http://www.webct.com/" TargetMode="External"/><Relationship Id="rId10" Type="http://schemas.openxmlformats.org/officeDocument/2006/relationships/hyperlink" Target="http://www.cisco.com/" TargetMode="External"/><Relationship Id="rId11" Type="http://schemas.openxmlformats.org/officeDocument/2006/relationships/hyperlink" Target="http://www.mathforum.com/" TargetMode="External"/><Relationship Id="rId12" Type="http://schemas.openxmlformats.org/officeDocument/2006/relationships/hyperlink" Target="http://www.merit.edu/" TargetMode="External"/><Relationship Id="rId13" Type="http://schemas.openxmlformats.org/officeDocument/2006/relationships/hyperlink" Target="http://www.merlot.org/" TargetMode="External"/><Relationship Id="rId14" Type="http://schemas.openxmlformats.org/officeDocument/2006/relationships/hyperlink" Target="http://www.nacme.org/" TargetMode="External"/><Relationship Id="rId15" Type="http://schemas.openxmlformats.org/officeDocument/2006/relationships/hyperlink" Target="http://www.needs.org/" TargetMode="External"/><Relationship Id="rId16" Type="http://schemas.openxmlformats.org/officeDocument/2006/relationships/hyperlink" Target="http://www.ucop.edu/acadinit/tltc" TargetMode="External"/><Relationship Id="rId17" Type="http://schemas.openxmlformats.org/officeDocument/2006/relationships/hyperlink" Target="http://www.umbc.edu/engineering/me/wood.html" TargetMode="External"/><Relationship Id="rId18" Type="http://schemas.openxmlformats.org/officeDocument/2006/relationships/hyperlink" Target="http://cecssrv1.cecs.missouri.edu/NSDLProject" TargetMode="External"/><Relationship Id="rId19" Type="http://schemas.openxmlformats.org/officeDocument/2006/relationships/hyperlink" Target="http://ia.usu.edu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ccessexcellence.org/" TargetMode="External"/><Relationship Id="rId3" Type="http://schemas.openxmlformats.org/officeDocument/2006/relationships/hyperlink" Target="http://www.nabt.org/" TargetMode="External"/><Relationship Id="rId4" Type="http://schemas.openxmlformats.org/officeDocument/2006/relationships/hyperlink" Target="http://www.aaas.org/" TargetMode="External"/><Relationship Id="rId5" Type="http://schemas.openxmlformats.org/officeDocument/2006/relationships/hyperlink" Target="http://www.bioquest.org/" TargetMode="External"/><Relationship Id="rId6" Type="http://schemas.openxmlformats.org/officeDocument/2006/relationships/hyperlink" Target="http://www.cni.org/" TargetMode="External"/><Relationship Id="rId7" Type="http://schemas.openxmlformats.org/officeDocument/2006/relationships/hyperlink" Target="http://www.dlese.org/" TargetMode="External"/><Relationship Id="rId8" Type="http://schemas.openxmlformats.org/officeDocument/2006/relationships/hyperlink" Target="http://www.enc.org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Relationship Id="rId3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cs typeface="+mj-cs"/>
              </a:rPr>
              <a:t>Selecting and Adapting 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Digital Learning Resources for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Science, Mathematics, Engineering and Technology Education</a:t>
            </a:r>
            <a:endParaRPr lang="en-US" b="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5410200"/>
            <a:ext cx="6400800" cy="6096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2600" b="0" smtClean="0">
                <a:cs typeface="+mn-cs"/>
              </a:rPr>
              <a:t>Brandon Muramatsu, mura@smete.org</a:t>
            </a:r>
          </a:p>
        </p:txBody>
      </p:sp>
      <p:pic>
        <p:nvPicPr>
          <p:cNvPr id="6147" name="Picture 5" descr="C:\Documents and Settings\administrator.BITS\Desktop\logo_tag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71628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22860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7F7F7F"/>
                </a:solidFill>
                <a:cs typeface="Arial" charset="0"/>
              </a:rPr>
              <a:t>Originally Published 2001.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6149" name="Picture 7" descr="88x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mtClean="0">
                <a:cs typeface="+mj-cs"/>
              </a:rPr>
              <a:t>How do you evaluate learning technologies?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What things do you consider?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Evaluating Learning Technologies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Identifying high-quality learning materials based upon criteria developed for </a:t>
            </a:r>
            <a:r>
              <a:rPr lang="en-US" i="1" smtClean="0">
                <a:cs typeface="+mn-cs"/>
              </a:rPr>
              <a:t>Premier Award for Excellence in Engineering Education Courseware</a:t>
            </a:r>
          </a:p>
          <a:p>
            <a:pPr lvl="1">
              <a:defRPr/>
            </a:pPr>
            <a:r>
              <a:rPr lang="en-US" smtClean="0"/>
              <a:t>Developed with the help of a number of experts in the field</a:t>
            </a:r>
          </a:p>
          <a:p>
            <a:pPr lvl="1">
              <a:defRPr/>
            </a:pPr>
            <a:r>
              <a:rPr lang="en-US" smtClean="0"/>
              <a:t>Evolved over the last four years of competition</a:t>
            </a:r>
          </a:p>
          <a:p>
            <a:pPr lvl="1">
              <a:defRPr/>
            </a:pPr>
            <a:r>
              <a:rPr lang="en-US" smtClean="0"/>
              <a:t>Brings diverse viewpoints together -- content area experts, instructional designers, students and publishers</a:t>
            </a:r>
          </a:p>
        </p:txBody>
      </p:sp>
      <p:pic>
        <p:nvPicPr>
          <p:cNvPr id="136196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>
                <a:cs typeface="+mj-cs"/>
              </a:rPr>
              <a:t>Premier Award</a:t>
            </a:r>
            <a:r>
              <a:rPr lang="en-US" smtClean="0">
                <a:cs typeface="+mj-cs"/>
              </a:rPr>
              <a:t> Selection Criteria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Instructional Design</a:t>
            </a:r>
          </a:p>
          <a:p>
            <a:pPr lvl="1">
              <a:defRPr/>
            </a:pPr>
            <a:r>
              <a:rPr lang="en-US" sz="2400" smtClean="0"/>
              <a:t>Will students learn from the courseware?</a:t>
            </a:r>
          </a:p>
          <a:p>
            <a:pPr lvl="1">
              <a:defRPr/>
            </a:pPr>
            <a:r>
              <a:rPr lang="en-US" sz="2400" smtClean="0"/>
              <a:t>Interactivity: Is the learner actively involved and does the interaction enhance learning?</a:t>
            </a:r>
          </a:p>
          <a:p>
            <a:pPr lvl="1">
              <a:defRPr/>
            </a:pPr>
            <a:r>
              <a:rPr lang="en-US" sz="2400" smtClean="0"/>
              <a:t>Cognition/Conceptual Change: Is learning significant and long lasting, allowing the construction of useful cognitive models?</a:t>
            </a:r>
          </a:p>
          <a:p>
            <a:pPr lvl="1">
              <a:defRPr/>
            </a:pPr>
            <a:r>
              <a:rPr lang="en-US" sz="2400" smtClean="0"/>
              <a:t>Content: Is the content well chosen and structured?</a:t>
            </a:r>
          </a:p>
          <a:p>
            <a:pPr lvl="1">
              <a:defRPr/>
            </a:pPr>
            <a:r>
              <a:rPr lang="en-US" sz="2400" smtClean="0"/>
              <a:t>Multimedia Use: Is multimedia used effectively to promote learning objectives and goals?</a:t>
            </a:r>
          </a:p>
          <a:p>
            <a:pPr lvl="1">
              <a:defRPr/>
            </a:pPr>
            <a:r>
              <a:rPr lang="en-US" sz="2400" smtClean="0"/>
              <a:t>Instructional Use/Adaptability: Can the software be used in a variety of settings?</a:t>
            </a:r>
            <a:endParaRPr lang="en-US" smtClean="0"/>
          </a:p>
        </p:txBody>
      </p:sp>
      <p:pic>
        <p:nvPicPr>
          <p:cNvPr id="137220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858000" cy="685800"/>
          </a:xfrm>
        </p:spPr>
        <p:txBody>
          <a:bodyPr/>
          <a:lstStyle/>
          <a:p>
            <a:pPr>
              <a:defRPr/>
            </a:pPr>
            <a:r>
              <a:rPr lang="en-US" i="1" smtClean="0">
                <a:cs typeface="+mj-cs"/>
              </a:rPr>
              <a:t>Premier Award</a:t>
            </a:r>
            <a:r>
              <a:rPr lang="en-US" smtClean="0">
                <a:cs typeface="+mj-cs"/>
              </a:rPr>
              <a:t> Selection Criteria, cont.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Software Design</a:t>
            </a:r>
          </a:p>
          <a:p>
            <a:pPr lvl="1">
              <a:defRPr/>
            </a:pPr>
            <a:r>
              <a:rPr lang="en-US" smtClean="0"/>
              <a:t>Is the software well designed and useable?</a:t>
            </a:r>
          </a:p>
          <a:p>
            <a:pPr lvl="1">
              <a:defRPr/>
            </a:pPr>
            <a:r>
              <a:rPr lang="en-US" smtClean="0"/>
              <a:t>Engagement: Does the software hold the interest of a diversity of learners?</a:t>
            </a:r>
          </a:p>
          <a:p>
            <a:pPr lvl="1">
              <a:defRPr/>
            </a:pPr>
            <a:r>
              <a:rPr lang="en-US" smtClean="0"/>
              <a:t>Learner interface and navigation: Is the software easy to use?</a:t>
            </a:r>
          </a:p>
          <a:p>
            <a:pPr lvl="1">
              <a:defRPr/>
            </a:pPr>
            <a:r>
              <a:rPr lang="en-US" smtClean="0"/>
              <a:t>Technical reliability: Is the software free from technical problems?</a:t>
            </a:r>
          </a:p>
        </p:txBody>
      </p:sp>
      <p:pic>
        <p:nvPicPr>
          <p:cNvPr id="138244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781800" cy="685800"/>
          </a:xfrm>
        </p:spPr>
        <p:txBody>
          <a:bodyPr/>
          <a:lstStyle/>
          <a:p>
            <a:pPr>
              <a:defRPr/>
            </a:pPr>
            <a:r>
              <a:rPr lang="en-US" i="1" smtClean="0">
                <a:cs typeface="+mj-cs"/>
              </a:rPr>
              <a:t>Premier Award</a:t>
            </a:r>
            <a:r>
              <a:rPr lang="en-US" smtClean="0">
                <a:cs typeface="+mj-cs"/>
              </a:rPr>
              <a:t> Selection Criteria, cont.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Engineering Content</a:t>
            </a:r>
          </a:p>
          <a:p>
            <a:pPr lvl="1">
              <a:defRPr/>
            </a:pPr>
            <a:r>
              <a:rPr lang="en-US" smtClean="0"/>
              <a:t>Is the content appropriate and error-free?</a:t>
            </a:r>
          </a:p>
          <a:p>
            <a:pPr lvl="1">
              <a:defRPr/>
            </a:pPr>
            <a:r>
              <a:rPr lang="en-US" smtClean="0"/>
              <a:t>Accuracy of content: Is the content error-free?</a:t>
            </a:r>
          </a:p>
          <a:p>
            <a:pPr lvl="1">
              <a:defRPr/>
            </a:pPr>
            <a:r>
              <a:rPr lang="en-US" smtClean="0"/>
              <a:t>Organization of content: Is the content presented consistent with typical engineering instruction.</a:t>
            </a:r>
          </a:p>
          <a:p>
            <a:pPr lvl="1">
              <a:defRPr/>
            </a:pPr>
            <a:r>
              <a:rPr lang="en-US" smtClean="0"/>
              <a:t>Consistency with learning objectives: Does the content match the stated learning objectives?</a:t>
            </a:r>
          </a:p>
        </p:txBody>
      </p:sp>
      <p:pic>
        <p:nvPicPr>
          <p:cNvPr id="139268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600" smtClean="0">
                <a:cs typeface="+mj-cs"/>
              </a:rPr>
              <a:t>Premier Courseware of 1997 &amp; 1998</a:t>
            </a:r>
            <a:endParaRPr lang="en-US" smtClean="0">
              <a:cs typeface="+mj-cs"/>
            </a:endParaRP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609600" y="1600200"/>
            <a:ext cx="3886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b="1">
                <a:solidFill>
                  <a:srgbClr val="305987"/>
                </a:solidFill>
                <a:cs typeface="+mn-cs"/>
              </a:rPr>
              <a:t>Virtual Disk Drive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600" b="1">
                <a:solidFill>
                  <a:srgbClr val="305987"/>
                </a:solidFill>
                <a:cs typeface="+mn-cs"/>
              </a:rPr>
              <a:t>	Design Studio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b="1">
                <a:solidFill>
                  <a:srgbClr val="305987"/>
                </a:solidFill>
                <a:cs typeface="+mn-cs"/>
              </a:rPr>
              <a:t>Drill Dissection and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600" b="1">
                <a:solidFill>
                  <a:srgbClr val="305987"/>
                </a:solidFill>
                <a:cs typeface="+mn-cs"/>
              </a:rPr>
              <a:t>	Bicycle Dissection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b="1">
                <a:solidFill>
                  <a:srgbClr val="305987"/>
                </a:solidFill>
                <a:cs typeface="+mn-cs"/>
              </a:rPr>
              <a:t>Mars Navigator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28600" y="6143625"/>
            <a:ext cx="8610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rgbClr val="71402E"/>
                </a:solidFill>
                <a:cs typeface="+mn-cs"/>
              </a:rPr>
              <a:t>For more info or to receive copies go to http://www.needs.org/engineering/premier/</a:t>
            </a:r>
          </a:p>
        </p:txBody>
      </p:sp>
      <p:pic>
        <p:nvPicPr>
          <p:cNvPr id="20484" name="Picture 5" descr="Premier97 pic.pict                                             000100B3NEEDS G3    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4113213"/>
            <a:ext cx="311943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4800600" y="1600200"/>
            <a:ext cx="396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b="1">
                <a:solidFill>
                  <a:srgbClr val="305987"/>
                </a:solidFill>
                <a:cs typeface="+mn-cs"/>
              </a:rPr>
              <a:t>Della Steam Plant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b="1">
                <a:solidFill>
                  <a:srgbClr val="305987"/>
                </a:solidFill>
                <a:cs typeface="+mn-cs"/>
              </a:rPr>
              <a:t>MDSolids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b="1">
                <a:solidFill>
                  <a:srgbClr val="305987"/>
                </a:solidFill>
                <a:cs typeface="+mn-cs"/>
              </a:rPr>
              <a:t>Structural Engineering Visual Encyclopedia - UNH</a:t>
            </a:r>
          </a:p>
        </p:txBody>
      </p:sp>
      <p:pic>
        <p:nvPicPr>
          <p:cNvPr id="20486" name="Picture 7" descr="Premier98 pic.pict                                             000100B3NEEDS G3                       ABA7815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13213"/>
            <a:ext cx="31194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914400" y="5808663"/>
            <a:ext cx="3352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00000"/>
                </a:solidFill>
                <a:cs typeface="+mn-cs"/>
              </a:rPr>
              <a:t>3,800 CD-ROMs  Distributed</a:t>
            </a: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4876800" y="5808663"/>
            <a:ext cx="34290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00000"/>
                </a:solidFill>
                <a:cs typeface="+mn-cs"/>
              </a:rPr>
              <a:t>1,950 CD-ROMs Distributed</a:t>
            </a:r>
          </a:p>
        </p:txBody>
      </p:sp>
      <p:pic>
        <p:nvPicPr>
          <p:cNvPr id="124939" name="Picture 1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600" smtClean="0">
                <a:cs typeface="+mj-cs"/>
              </a:rPr>
              <a:t>Premier Courseware of 1999 &amp; 2000</a:t>
            </a:r>
            <a:endParaRPr lang="en-US" smtClean="0">
              <a:cs typeface="+mj-cs"/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609600" y="16002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b="1">
                <a:solidFill>
                  <a:srgbClr val="305987"/>
                </a:solidFill>
                <a:cs typeface="+mn-cs"/>
              </a:rPr>
              <a:t>Engineering Graphics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b="1">
                <a:solidFill>
                  <a:srgbClr val="305987"/>
                </a:solidFill>
                <a:cs typeface="+mn-cs"/>
              </a:rPr>
              <a:t>Cracking Dams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600" b="1">
              <a:solidFill>
                <a:srgbClr val="305987"/>
              </a:solidFill>
              <a:cs typeface="+mn-cs"/>
            </a:endParaRP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4572000" y="16002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b="1">
                <a:solidFill>
                  <a:srgbClr val="305987"/>
                </a:solidFill>
                <a:cs typeface="+mn-cs"/>
              </a:rPr>
              <a:t>Project Links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600" b="1">
                <a:solidFill>
                  <a:srgbClr val="305987"/>
                </a:solidFill>
                <a:cs typeface="+mn-cs"/>
              </a:rPr>
              <a:t>West Point Bridge Designer</a:t>
            </a:r>
          </a:p>
        </p:txBody>
      </p:sp>
      <p:pic>
        <p:nvPicPr>
          <p:cNvPr id="21508" name="Picture 7" descr="combined-cover-cd-noname.pct                                   0003785E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17975"/>
            <a:ext cx="289560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762000" y="5791200"/>
            <a:ext cx="34290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00000"/>
                </a:solidFill>
                <a:cs typeface="+mn-cs"/>
              </a:rPr>
              <a:t>2,000 CD-ROMs Distributed</a:t>
            </a:r>
          </a:p>
        </p:txBody>
      </p:sp>
      <p:pic>
        <p:nvPicPr>
          <p:cNvPr id="21510" name="Picture 9" descr="Premier00-icon.jpg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965575"/>
            <a:ext cx="31242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4724400" y="5791200"/>
            <a:ext cx="34290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00000"/>
                </a:solidFill>
                <a:cs typeface="+mn-cs"/>
              </a:rPr>
              <a:t>1,600 CD-ROMs Distributed</a:t>
            </a: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228600" y="6143625"/>
            <a:ext cx="8610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rgbClr val="71402E"/>
                </a:solidFill>
                <a:cs typeface="+mn-cs"/>
              </a:rPr>
              <a:t>For more info or to receive copies go to http://www.needs.org/engineering/premier/</a:t>
            </a:r>
          </a:p>
        </p:txBody>
      </p:sp>
      <p:pic>
        <p:nvPicPr>
          <p:cNvPr id="125965" name="Picture 1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Locating Learning Technologies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How do you locate learning technologies?</a:t>
            </a:r>
          </a:p>
          <a:p>
            <a:pPr lvl="1">
              <a:defRPr/>
            </a:pPr>
            <a:r>
              <a:rPr lang="en-US" smtClean="0"/>
              <a:t>Through word of mouth?</a:t>
            </a:r>
          </a:p>
          <a:p>
            <a:pPr lvl="1">
              <a:defRPr/>
            </a:pPr>
            <a:r>
              <a:rPr lang="en-US" smtClean="0"/>
              <a:t>Through educational digital libraries?</a:t>
            </a:r>
          </a:p>
        </p:txBody>
      </p:sp>
      <p:pic>
        <p:nvPicPr>
          <p:cNvPr id="22531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Educational Digital Libraries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What do you think I mean?</a:t>
            </a:r>
          </a:p>
          <a:p>
            <a:pPr lvl="1">
              <a:defRPr/>
            </a:pPr>
            <a:r>
              <a:rPr lang="en-US" smtClean="0"/>
              <a:t>Who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s the user?</a:t>
            </a:r>
          </a:p>
          <a:p>
            <a:pPr lvl="1">
              <a:defRPr/>
            </a:pPr>
            <a:r>
              <a:rPr lang="en-US" smtClean="0"/>
              <a:t>What services are available?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  <p:pic>
        <p:nvPicPr>
          <p:cNvPr id="23555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>
                <a:latin typeface="Arial"/>
                <a:cs typeface="+mj-cs"/>
              </a:rPr>
              <a:t>“</a:t>
            </a:r>
            <a:r>
              <a:rPr lang="en-US" smtClean="0">
                <a:cs typeface="+mj-cs"/>
              </a:rPr>
              <a:t>Working</a:t>
            </a:r>
            <a:r>
              <a:rPr lang="ja-JP" altLang="en-US" smtClean="0">
                <a:latin typeface="Arial"/>
                <a:cs typeface="+mj-cs"/>
              </a:rPr>
              <a:t>”</a:t>
            </a:r>
            <a:r>
              <a:rPr lang="en-US" smtClean="0">
                <a:cs typeface="+mj-cs"/>
              </a:rPr>
              <a:t> Description of 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Educational Digital Libraries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>
                <a:cs typeface="+mn-cs"/>
              </a:rPr>
              <a:t>…or…what makes them different from research digital libraries…</a:t>
            </a:r>
          </a:p>
          <a:p>
            <a:pPr>
              <a:buFontTx/>
              <a:buNone/>
              <a:defRPr/>
            </a:pPr>
            <a:endParaRPr lang="en-US" smtClean="0">
              <a:cs typeface="+mn-cs"/>
            </a:endParaRPr>
          </a:p>
          <a:p>
            <a:pPr>
              <a:defRPr/>
            </a:pPr>
            <a:r>
              <a:rPr lang="en-US" smtClean="0">
                <a:cs typeface="+mn-cs"/>
              </a:rPr>
              <a:t>Directly supports teaching and learning Activities</a:t>
            </a:r>
          </a:p>
          <a:p>
            <a:pPr>
              <a:defRPr/>
            </a:pPr>
            <a:r>
              <a:rPr lang="en-US" smtClean="0">
                <a:cs typeface="+mn-cs"/>
              </a:rPr>
              <a:t>Supports communities of users</a:t>
            </a:r>
          </a:p>
          <a:p>
            <a:pPr>
              <a:defRPr/>
            </a:pPr>
            <a:r>
              <a:rPr lang="en-US" smtClean="0">
                <a:cs typeface="+mn-cs"/>
              </a:rPr>
              <a:t>In K-12 through higher-education to life-long learning</a:t>
            </a:r>
          </a:p>
          <a:p>
            <a:pPr>
              <a:defRPr/>
            </a:pPr>
            <a:r>
              <a:rPr lang="en-US" smtClean="0">
                <a:cs typeface="+mn-cs"/>
              </a:rPr>
              <a:t>Across a wide range of disciplines</a:t>
            </a:r>
          </a:p>
          <a:p>
            <a:pPr>
              <a:buFontTx/>
              <a:buNone/>
              <a:defRPr/>
            </a:pPr>
            <a:endParaRPr lang="en-US" smtClean="0">
              <a:cs typeface="+mn-cs"/>
            </a:endParaRPr>
          </a:p>
          <a:p>
            <a:pPr>
              <a:defRPr/>
            </a:pPr>
            <a:endParaRPr lang="en-US" smtClean="0">
              <a:cs typeface="+mn-cs"/>
            </a:endParaRPr>
          </a:p>
        </p:txBody>
      </p:sp>
      <p:pic>
        <p:nvPicPr>
          <p:cNvPr id="24579" name="Picture 5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Outline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Background</a:t>
            </a:r>
          </a:p>
          <a:p>
            <a:pPr>
              <a:defRPr/>
            </a:pPr>
            <a:r>
              <a:rPr lang="en-US" smtClean="0">
                <a:cs typeface="+mn-cs"/>
              </a:rPr>
              <a:t>Mechanisms and Methodologies to Evaluate and Select Digital Learning Resources</a:t>
            </a:r>
          </a:p>
          <a:p>
            <a:pPr>
              <a:defRPr/>
            </a:pPr>
            <a:r>
              <a:rPr lang="en-US" smtClean="0">
                <a:cs typeface="+mn-cs"/>
              </a:rPr>
              <a:t>Mechanisms to Locate Resources</a:t>
            </a:r>
          </a:p>
          <a:p>
            <a:pPr lvl="1">
              <a:defRPr/>
            </a:pPr>
            <a:r>
              <a:rPr lang="en-US" smtClean="0"/>
              <a:t>Educational Digital Libraries</a:t>
            </a:r>
          </a:p>
          <a:p>
            <a:pPr lvl="2">
              <a:defRPr/>
            </a:pPr>
            <a:r>
              <a:rPr lang="en-US" smtClean="0"/>
              <a:t>National SMETE Digital Library Program</a:t>
            </a:r>
          </a:p>
          <a:p>
            <a:pPr lvl="2">
              <a:defRPr/>
            </a:pPr>
            <a:r>
              <a:rPr lang="en-US" smtClean="0"/>
              <a:t>SMETE Open Federation</a:t>
            </a:r>
          </a:p>
        </p:txBody>
      </p:sp>
      <p:pic>
        <p:nvPicPr>
          <p:cNvPr id="7171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mtClean="0">
                <a:cs typeface="+mj-cs"/>
              </a:rPr>
              <a:t>Background and History of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the National Science Foundation</a:t>
            </a:r>
            <a:r>
              <a:rPr lang="ja-JP" altLang="en-US" smtClean="0">
                <a:latin typeface="Arial"/>
                <a:cs typeface="+mj-cs"/>
              </a:rPr>
              <a:t>’</a:t>
            </a:r>
            <a:r>
              <a:rPr lang="en-US" smtClean="0">
                <a:cs typeface="+mj-cs"/>
              </a:rPr>
              <a:t>s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National SMETE Digital Library Program</a:t>
            </a:r>
            <a:endParaRPr lang="en-US" smtClean="0">
              <a:latin typeface="Arial Narrow" charset="0"/>
              <a:cs typeface="+mj-cs"/>
            </a:endParaRPr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en-US">
              <a:solidFill>
                <a:schemeClr val="bg1"/>
              </a:solidFill>
              <a:cs typeface="+mn-cs"/>
            </a:endParaRP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743200"/>
            <a:ext cx="7772400" cy="1143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US" smtClean="0">
                <a:cs typeface="+mj-cs"/>
              </a:rPr>
              <a:t>The SMETE Open Federation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A Brief Introduction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572000"/>
            <a:ext cx="6400800" cy="17526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en-US" sz="1800" smtClean="0">
              <a:cs typeface="+mn-cs"/>
            </a:endParaRPr>
          </a:p>
        </p:txBody>
      </p:sp>
      <p:pic>
        <p:nvPicPr>
          <p:cNvPr id="26627" name="Picture 4" descr="C:\Documents and Settings\administrator.BITS\Desktop\logo_tag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71628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Brief Background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To build a successful National SMETE Digital Library for deployment in Fall 2002…</a:t>
            </a:r>
          </a:p>
          <a:p>
            <a:pPr lvl="1">
              <a:defRPr/>
            </a:pPr>
            <a:r>
              <a:rPr lang="en-US" smtClean="0"/>
              <a:t>That focuses on science, mathematics, engineering and technology at all levels</a:t>
            </a:r>
          </a:p>
          <a:p>
            <a:pPr lvl="1">
              <a:defRPr/>
            </a:pPr>
            <a:r>
              <a:rPr lang="en-US" smtClean="0"/>
              <a:t>And more importantly, it focuses on </a:t>
            </a:r>
            <a:r>
              <a:rPr lang="en-US" i="1" u="sng" smtClean="0"/>
              <a:t>education</a:t>
            </a:r>
            <a:endParaRPr lang="en-US" u="sng" smtClean="0"/>
          </a:p>
          <a:p>
            <a:pPr>
              <a:defRPr/>
            </a:pPr>
            <a:r>
              <a:rPr lang="en-US" smtClean="0">
                <a:cs typeface="+mn-cs"/>
              </a:rPr>
              <a:t>…we needed to develop a team…</a:t>
            </a:r>
          </a:p>
          <a:p>
            <a:pPr lvl="1">
              <a:defRPr/>
            </a:pPr>
            <a:r>
              <a:rPr lang="en-US" smtClean="0"/>
              <a:t>To overcome the challenges we face in developing a National SMETE Digital Library</a:t>
            </a:r>
          </a:p>
          <a:p>
            <a:pPr lvl="1">
              <a:defRPr/>
            </a:pPr>
            <a:r>
              <a:rPr lang="en-US" smtClean="0"/>
              <a:t>To cover target audiences and disciplines</a:t>
            </a:r>
          </a:p>
          <a:p>
            <a:pPr lvl="1">
              <a:defRPr/>
            </a:pPr>
            <a:r>
              <a:rPr lang="en-US" smtClean="0"/>
              <a:t>To share in the development efforts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  <p:pic>
        <p:nvPicPr>
          <p:cNvPr id="27651" name="Picture 5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51054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The SMETE Open Federation is committed to providing a service</a:t>
            </a:r>
          </a:p>
          <a:p>
            <a:pPr lvl="1">
              <a:defRPr/>
            </a:pPr>
            <a:r>
              <a:rPr lang="en-US" smtClean="0"/>
              <a:t>to support learning</a:t>
            </a:r>
          </a:p>
          <a:p>
            <a:pPr lvl="1">
              <a:defRPr/>
            </a:pPr>
            <a:r>
              <a:rPr lang="en-US" smtClean="0"/>
              <a:t>across disciplines in science, mathematics, engineering and technology</a:t>
            </a:r>
          </a:p>
          <a:p>
            <a:pPr lvl="1">
              <a:defRPr/>
            </a:pPr>
            <a:r>
              <a:rPr lang="en-US" smtClean="0"/>
              <a:t>providing access to high-quality resources</a:t>
            </a:r>
          </a:p>
          <a:p>
            <a:pPr lvl="1">
              <a:defRPr/>
            </a:pPr>
            <a:r>
              <a:rPr lang="en-US" smtClean="0"/>
              <a:t>in support of education reform and cross-disciplinary learning</a:t>
            </a:r>
          </a:p>
          <a:p>
            <a:pPr lvl="1">
              <a:defRPr/>
            </a:pPr>
            <a:r>
              <a:rPr lang="en-US" smtClean="0"/>
              <a:t>from K-12 to higher education to professional development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Vision</a:t>
            </a:r>
          </a:p>
        </p:txBody>
      </p:sp>
      <p:pic>
        <p:nvPicPr>
          <p:cNvPr id="28675" name="Picture 7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78" name="Group 26"/>
          <p:cNvGraphicFramePr>
            <a:graphicFrameLocks noGrp="1"/>
          </p:cNvGraphicFramePr>
          <p:nvPr/>
        </p:nvGraphicFramePr>
        <p:xfrm>
          <a:off x="152400" y="227013"/>
          <a:ext cx="8839200" cy="6813550"/>
        </p:xfrm>
        <a:graphic>
          <a:graphicData uri="http://schemas.openxmlformats.org/drawingml/2006/table">
            <a:tbl>
              <a:tblPr/>
              <a:tblGrid>
                <a:gridCol w="2209800"/>
                <a:gridCol w="2209800"/>
                <a:gridCol w="2209800"/>
                <a:gridCol w="2209800"/>
              </a:tblGrid>
              <a:tr h="595341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SMETE Open Federation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7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</a:t>
                      </a:r>
                    </a:p>
                  </a:txBody>
                  <a:tcPr marT="45722" marB="45722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7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Industry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7C3"/>
                    </a:solidFill>
                  </a:tcPr>
                </a:tc>
              </a:tr>
              <a:tr h="62182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Access Excellence &amp; National Assoc. Biology Teachers (Biology Education Online)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"/>
                        </a:rPr>
                        <a:t>www.accessexcellence.org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and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3"/>
                        </a:rPr>
                        <a:t>www.nabt.org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American Association for the Advancement of Science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4"/>
                        </a:rPr>
                        <a:t>www.aaas.org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BioQUEST Curriculum Consortium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5"/>
                        </a:rPr>
                        <a:t>www.bioquest.org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Coalition for Networked Information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6"/>
                        </a:rPr>
                        <a:t>www.cni.org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CITIDEL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6"/>
                        </a:rPr>
                        <a:t>www.citidel.org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Digital Library for Earth Systems Education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7"/>
                        </a:rPr>
                        <a:t>www.dlese.org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Eisenhower National Clearinghouse for Mathematics and Science Education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8"/>
                        </a:rPr>
                        <a:t>www.enc.org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iLumina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(www.ilumina-project.org)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Mathematics Association of America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9"/>
                        </a:rPr>
                        <a:t>www.maa.org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MathDL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0"/>
                        </a:rPr>
                        <a:t>www.mathdl.org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Math Forum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1"/>
                        </a:rPr>
                        <a:t>www.mathforum.com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MERIT Network/Michigan State University (Michigan Teacher Network and TeacherLIB)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2"/>
                        </a:rPr>
                        <a:t>www.merit.edu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MERLOT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3"/>
                        </a:rPr>
                        <a:t>www.merlot.org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National Action Council for Minorities in Engineering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4"/>
                        </a:rPr>
                        <a:t>www.nacme.org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NEEDS—National Engineering Education Delivery System*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5"/>
                        </a:rPr>
                        <a:t>www.needs.org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Northern Arizona University*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(www.nau.edu)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Project Kaleidoscope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0"/>
                        </a:rPr>
                        <a:t>www.pkal.org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University of California Teaching and Learning with Technology Center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6"/>
                        </a:rPr>
                        <a:t>www.ucop.edu/acadinit/tltc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University of Maryland Baltimore County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7"/>
                        </a:rPr>
                        <a:t>www.umbc.edu/engineering/me/wood.html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University of Missouri Columbia 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8"/>
                        </a:rPr>
                        <a:t>cecssrv1.cecs.missouri.edu/NSDLProject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Utah State University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9"/>
                        </a:rPr>
                        <a:t>ia.usu.edu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Virginia Tech*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2"/>
                        </a:rPr>
                        <a:t>www.vt.edu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&amp;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2"/>
                        </a:rPr>
                        <a:t>fox.cs.vt.edu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Autodesk*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0"/>
                        </a:rPr>
                        <a:t>www.autodesk.com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Cisco Systems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0"/>
                        </a:rPr>
                        <a:t>www.cisco.com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 Wiley &amp; Sons*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0"/>
                        </a:rPr>
                        <a:t>www.wiley.com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Eduprise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1"/>
                        </a:rPr>
                        <a:t>www.eduprise.com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Mathworks*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0"/>
                        </a:rPr>
                        <a:t>www.mathworks.com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Microsoft Research*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10"/>
                        </a:rPr>
                        <a:t>research.microsoft.com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Sun Microsystems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2"/>
                        </a:rPr>
                        <a:t>www.sun.com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WebCT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23"/>
                        </a:rPr>
                        <a:t>www.webct.com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305987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*Involved with NEEDS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05987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Development Philosophy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The difference is </a:t>
            </a:r>
            <a:r>
              <a:rPr lang="en-US" i="1" smtClean="0">
                <a:cs typeface="+mn-cs"/>
              </a:rPr>
              <a:t>learning</a:t>
            </a:r>
            <a:r>
              <a:rPr lang="en-US" smtClean="0">
                <a:cs typeface="+mn-cs"/>
              </a:rPr>
              <a:t>, not just bibliographic information retrieval</a:t>
            </a:r>
          </a:p>
          <a:p>
            <a:pPr lvl="1" eaLnBrk="1" hangingPunct="1">
              <a:defRPr/>
            </a:pPr>
            <a:r>
              <a:rPr lang="en-US" smtClean="0"/>
              <a:t>Teaching and learning require something more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Guided by </a:t>
            </a:r>
            <a:r>
              <a:rPr lang="en-US" i="1" smtClean="0">
                <a:cs typeface="+mn-cs"/>
              </a:rPr>
              <a:t>user needs</a:t>
            </a:r>
            <a:r>
              <a:rPr lang="en-US" smtClean="0">
                <a:cs typeface="+mn-cs"/>
              </a:rPr>
              <a:t> and philosophy of education that is constructivist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Link content to community and services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Build integrative tools and incorporate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best of breed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tools from partners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Strengths of Partners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  <a:cs typeface="+mn-cs"/>
              </a:rPr>
              <a:t>Partners with existing collections each have a decade of experience providing digital SMETE resources to their target audiences and disciplines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ENC, NEEDS, Math Forum, BioQUEST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  <a:cs typeface="+mn-cs"/>
              </a:rPr>
              <a:t>Most partners each have more than ten years of experience as organizations promoting SMETE reform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AAAS, Project Kaleidoscope, NACME, Mathematical Association of America, SRI International</a:t>
            </a:r>
            <a:endParaRPr lang="en-US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Strengths of Partners (cont.)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  <a:cs typeface="+mn-cs"/>
              </a:rPr>
              <a:t>Collections and service providers range from well established collections to incipient collections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  <a:cs typeface="+mn-cs"/>
              </a:rPr>
              <a:t>Organizations serve full spectrum of audiences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K–12, pre-College, community colleges, liberal arts colleges and universities, public and private research universities, and professional societies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Extended affiliations include professional development organizations</a:t>
            </a:r>
            <a:endParaRPr lang="en-US" b="1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Services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Interoperability of collections on a number of different levels</a:t>
            </a:r>
          </a:p>
          <a:p>
            <a:pPr lvl="1" eaLnBrk="1" hangingPunct="1">
              <a:defRPr/>
            </a:pPr>
            <a:r>
              <a:rPr lang="en-US" smtClean="0"/>
              <a:t>Federated search</a:t>
            </a:r>
          </a:p>
          <a:p>
            <a:pPr lvl="1" eaLnBrk="1" hangingPunct="1">
              <a:defRPr/>
            </a:pPr>
            <a:r>
              <a:rPr lang="en-US" smtClean="0"/>
              <a:t>Shared user profiles to enable personalization services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Support for community building</a:t>
            </a:r>
          </a:p>
          <a:p>
            <a:pPr lvl="1" eaLnBrk="1" hangingPunct="1">
              <a:defRPr/>
            </a:pPr>
            <a:r>
              <a:rPr lang="en-US" smtClean="0"/>
              <a:t>Recommender systems</a:t>
            </a:r>
          </a:p>
          <a:p>
            <a:pPr lvl="1" eaLnBrk="1" hangingPunct="1">
              <a:defRPr/>
            </a:pPr>
            <a:r>
              <a:rPr lang="en-US" smtClean="0"/>
              <a:t>Outreach and education efforts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What do we mean by interoperability?</a:t>
            </a:r>
          </a:p>
          <a:p>
            <a:pPr lvl="1">
              <a:defRPr/>
            </a:pPr>
            <a:r>
              <a:rPr lang="en-US" smtClean="0"/>
              <a:t>We want to provide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seamless access to collections and services</a:t>
            </a:r>
            <a:r>
              <a:rPr lang="ja-JP" altLang="en-US" smtClean="0">
                <a:latin typeface="Arial"/>
              </a:rPr>
              <a:t>”</a:t>
            </a:r>
            <a:endParaRPr lang="en-US" smtClean="0"/>
          </a:p>
          <a:p>
            <a:pPr lvl="2">
              <a:defRPr/>
            </a:pPr>
            <a:r>
              <a:rPr lang="en-US" smtClean="0"/>
              <a:t>Existing and new collections</a:t>
            </a:r>
          </a:p>
          <a:p>
            <a:pPr lvl="2">
              <a:defRPr/>
            </a:pPr>
            <a:r>
              <a:rPr lang="en-US" smtClean="0"/>
              <a:t>Existing and new services</a:t>
            </a:r>
          </a:p>
          <a:p>
            <a:pPr lvl="1">
              <a:defRPr/>
            </a:pPr>
            <a:r>
              <a:rPr lang="en-US" smtClean="0"/>
              <a:t>We recognize there are different types of agreements necessary to provide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seamless access</a:t>
            </a:r>
            <a:r>
              <a:rPr lang="ja-JP" altLang="en-US" smtClean="0">
                <a:latin typeface="Arial"/>
              </a:rPr>
              <a:t>”</a:t>
            </a:r>
            <a:endParaRPr lang="en-US" smtClean="0"/>
          </a:p>
          <a:p>
            <a:pPr lvl="2">
              <a:defRPr/>
            </a:pPr>
            <a:r>
              <a:rPr lang="en-US" smtClean="0"/>
              <a:t>Social</a:t>
            </a:r>
          </a:p>
          <a:p>
            <a:pPr lvl="2">
              <a:defRPr/>
            </a:pPr>
            <a:r>
              <a:rPr lang="en-US" smtClean="0"/>
              <a:t>Technical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Making it All Work</a:t>
            </a:r>
          </a:p>
        </p:txBody>
      </p:sp>
      <p:pic>
        <p:nvPicPr>
          <p:cNvPr id="34819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Background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Information technologies provide the opportunity to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re-think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how we teach our classes and better understand how students learn</a:t>
            </a:r>
          </a:p>
          <a:p>
            <a:pPr lvl="1">
              <a:defRPr/>
            </a:pPr>
            <a:r>
              <a:rPr lang="en-US" smtClean="0"/>
              <a:t>Computers, Web and other learning technologies</a:t>
            </a:r>
          </a:p>
          <a:p>
            <a:pPr>
              <a:defRPr/>
            </a:pPr>
            <a:r>
              <a:rPr lang="en-US" smtClean="0">
                <a:cs typeface="+mn-cs"/>
              </a:rPr>
              <a:t>Builds upon the work of:</a:t>
            </a:r>
          </a:p>
          <a:p>
            <a:pPr lvl="1">
              <a:defRPr/>
            </a:pPr>
            <a:r>
              <a:rPr lang="en-US" smtClean="0"/>
              <a:t>NEEDS, a digital library for engineering education</a:t>
            </a:r>
          </a:p>
          <a:p>
            <a:pPr lvl="1">
              <a:defRPr/>
            </a:pPr>
            <a:r>
              <a:rPr lang="en-US" i="1" smtClean="0"/>
              <a:t>Premier Award for Excellence in Engineering Education Courseware</a:t>
            </a:r>
          </a:p>
          <a:p>
            <a:pPr lvl="1">
              <a:defRPr/>
            </a:pPr>
            <a:r>
              <a:rPr lang="en-US" smtClean="0"/>
              <a:t>Engineering Education Coalitions</a:t>
            </a:r>
            <a:endParaRPr lang="en-US" i="1" smtClean="0"/>
          </a:p>
          <a:p>
            <a:pPr lvl="1">
              <a:defRPr/>
            </a:pPr>
            <a:r>
              <a:rPr lang="en-US" smtClean="0"/>
              <a:t>SMETE Open Federation</a:t>
            </a:r>
          </a:p>
        </p:txBody>
      </p:sp>
      <p:pic>
        <p:nvPicPr>
          <p:cNvPr id="8195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Agree to interoperate</a:t>
            </a:r>
          </a:p>
          <a:p>
            <a:pPr lvl="1">
              <a:defRPr/>
            </a:pPr>
            <a:r>
              <a:rPr lang="en-US" smtClean="0"/>
              <a:t>Shared principles</a:t>
            </a:r>
          </a:p>
          <a:p>
            <a:pPr lvl="1">
              <a:defRPr/>
            </a:pPr>
            <a:r>
              <a:rPr lang="en-US" smtClean="0"/>
              <a:t>Shared understanding of the issues</a:t>
            </a:r>
          </a:p>
          <a:p>
            <a:pPr>
              <a:defRPr/>
            </a:pPr>
            <a:r>
              <a:rPr lang="en-US" smtClean="0">
                <a:cs typeface="+mn-cs"/>
              </a:rPr>
              <a:t>Build an identity</a:t>
            </a:r>
          </a:p>
          <a:p>
            <a:pPr>
              <a:defRPr/>
            </a:pPr>
            <a:r>
              <a:rPr lang="en-US" smtClean="0">
                <a:cs typeface="+mn-cs"/>
              </a:rPr>
              <a:t>Meet to develop common language and technical protocols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Social Aspects of Interoperability</a:t>
            </a:r>
          </a:p>
        </p:txBody>
      </p:sp>
      <p:pic>
        <p:nvPicPr>
          <p:cNvPr id="35843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Agree to common methods of representing information</a:t>
            </a:r>
          </a:p>
          <a:p>
            <a:pPr lvl="1">
              <a:defRPr/>
            </a:pPr>
            <a:r>
              <a:rPr lang="en-US" smtClean="0">
                <a:solidFill>
                  <a:schemeClr val="bg1"/>
                </a:solidFill>
              </a:rPr>
              <a:t>Common metadata to help organize and describe collections</a:t>
            </a:r>
          </a:p>
          <a:p>
            <a:pPr lvl="1">
              <a:defRPr/>
            </a:pPr>
            <a:r>
              <a:rPr lang="en-US" smtClean="0">
                <a:solidFill>
                  <a:schemeClr val="bg1"/>
                </a:solidFill>
              </a:rPr>
              <a:t>Common thesauri/controlled vocabularies to describe resources in consistent manner across collections</a:t>
            </a:r>
            <a:endParaRPr lang="en-US" smtClean="0"/>
          </a:p>
          <a:p>
            <a:pPr>
              <a:defRPr/>
            </a:pPr>
            <a:r>
              <a:rPr lang="en-US" smtClean="0">
                <a:cs typeface="+mn-cs"/>
              </a:rPr>
              <a:t>Agree to common methods for transmitting information</a:t>
            </a:r>
          </a:p>
          <a:p>
            <a:pPr lvl="1">
              <a:defRPr/>
            </a:pPr>
            <a:r>
              <a:rPr lang="en-US" smtClean="0">
                <a:solidFill>
                  <a:schemeClr val="bg1"/>
                </a:solidFill>
              </a:rPr>
              <a:t>Protocols/specifications/API</a:t>
            </a:r>
            <a:r>
              <a:rPr lang="ja-JP" altLang="en-US" smtClean="0">
                <a:solidFill>
                  <a:schemeClr val="bg1"/>
                </a:solidFill>
                <a:latin typeface="Arial"/>
              </a:rPr>
              <a:t>’</a:t>
            </a:r>
            <a:r>
              <a:rPr lang="en-US" smtClean="0">
                <a:solidFill>
                  <a:schemeClr val="bg1"/>
                </a:solidFill>
              </a:rPr>
              <a:t>s for shared access to contents of collections and services</a:t>
            </a:r>
            <a:endParaRPr lang="en-US" smtClean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629400" cy="6858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Technical Aspects of Interoperability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Agree to common methods of representing information</a:t>
            </a:r>
          </a:p>
          <a:p>
            <a:pPr lvl="1">
              <a:defRPr/>
            </a:pPr>
            <a:r>
              <a:rPr lang="en-US" smtClean="0"/>
              <a:t>Common metadata to help organize and describe collections</a:t>
            </a:r>
          </a:p>
          <a:p>
            <a:pPr lvl="1">
              <a:defRPr/>
            </a:pPr>
            <a:r>
              <a:rPr lang="en-US" smtClean="0"/>
              <a:t>Common thesauri/controlled vocabularies to describe resources in consistent manner across collections</a:t>
            </a:r>
          </a:p>
          <a:p>
            <a:pPr>
              <a:defRPr/>
            </a:pPr>
            <a:r>
              <a:rPr lang="en-US" smtClean="0">
                <a:cs typeface="+mn-cs"/>
              </a:rPr>
              <a:t>Agree to common methods for transmitting information</a:t>
            </a:r>
          </a:p>
          <a:p>
            <a:pPr lvl="1">
              <a:defRPr/>
            </a:pPr>
            <a:r>
              <a:rPr lang="en-US" smtClean="0"/>
              <a:t>Protocols/specifications/API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s for shared access to contents of collections and services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477000" cy="6858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Technical Aspects of Interoperability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Portal at www.smete.org</a:t>
            </a:r>
          </a:p>
        </p:txBody>
      </p:sp>
      <p:pic>
        <p:nvPicPr>
          <p:cNvPr id="38914" name="Picture 3" descr="&#10;portal.jpg       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518275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rgbClr val="305987"/>
            </a:solidFill>
            <a:round/>
            <a:headEnd/>
            <a:tailEnd/>
          </a:ln>
          <a:effectLst>
            <a:prstShdw prst="shdw17" dist="17961" dir="2700000">
              <a:srgbClr val="1D3551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Contact Info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1300163" y="1752600"/>
            <a:ext cx="6513512" cy="283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solidFill>
                  <a:srgbClr val="305987"/>
                </a:solidFill>
                <a:cs typeface="+mn-cs"/>
              </a:rPr>
              <a:t>Brandon Muramatsu, Project Director</a:t>
            </a:r>
          </a:p>
          <a:p>
            <a:pPr algn="ctr">
              <a:defRPr/>
            </a:pPr>
            <a:r>
              <a:rPr lang="en-US" sz="2800">
                <a:solidFill>
                  <a:srgbClr val="305987"/>
                </a:solidFill>
                <a:cs typeface="+mn-cs"/>
              </a:rPr>
              <a:t>mura@smete.org</a:t>
            </a:r>
            <a:endParaRPr lang="en-US" sz="2800" b="1">
              <a:solidFill>
                <a:srgbClr val="305987"/>
              </a:solidFill>
              <a:cs typeface="+mn-cs"/>
            </a:endParaRPr>
          </a:p>
          <a:p>
            <a:pPr algn="ctr">
              <a:defRPr/>
            </a:pPr>
            <a:endParaRPr lang="en-US" sz="2800">
              <a:cs typeface="+mn-cs"/>
            </a:endParaRPr>
          </a:p>
          <a:p>
            <a:pPr algn="ctr">
              <a:defRPr/>
            </a:pPr>
            <a:r>
              <a:rPr lang="en-US">
                <a:cs typeface="+mn-cs"/>
              </a:rPr>
              <a:t>University of California, Berkeley</a:t>
            </a:r>
          </a:p>
          <a:p>
            <a:pPr algn="ctr">
              <a:defRPr/>
            </a:pPr>
            <a:r>
              <a:rPr lang="en-US">
                <a:cs typeface="+mn-cs"/>
              </a:rPr>
              <a:t>3115 Etcheverry Hall</a:t>
            </a:r>
          </a:p>
          <a:p>
            <a:pPr algn="ctr">
              <a:defRPr/>
            </a:pPr>
            <a:r>
              <a:rPr lang="en-US">
                <a:cs typeface="+mn-cs"/>
              </a:rPr>
              <a:t>Berkeley, CA 94720-1750 USA</a:t>
            </a:r>
          </a:p>
          <a:p>
            <a:pPr algn="ctr">
              <a:defRPr/>
            </a:pPr>
            <a:r>
              <a:rPr lang="en-US">
                <a:cs typeface="+mn-cs"/>
              </a:rPr>
              <a:t>(510) 643-1817</a:t>
            </a:r>
            <a:endParaRPr lang="en-US" sz="2800">
              <a:cs typeface="+mn-cs"/>
            </a:endParaRPr>
          </a:p>
        </p:txBody>
      </p:sp>
      <p:pic>
        <p:nvPicPr>
          <p:cNvPr id="39939" name="Picture 5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The Audience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Introductions</a:t>
            </a:r>
          </a:p>
          <a:p>
            <a:pPr lvl="1">
              <a:defRPr/>
            </a:pPr>
            <a:r>
              <a:rPr lang="en-US" smtClean="0"/>
              <a:t>Department?</a:t>
            </a:r>
          </a:p>
          <a:p>
            <a:pPr lvl="1">
              <a:defRPr/>
            </a:pPr>
            <a:r>
              <a:rPr lang="en-US" smtClean="0"/>
              <a:t>Professor or Grad Student?</a:t>
            </a:r>
          </a:p>
          <a:p>
            <a:pPr lvl="1">
              <a:defRPr/>
            </a:pPr>
            <a:r>
              <a:rPr lang="en-US" smtClean="0"/>
              <a:t>Have you developed digital learning materials?</a:t>
            </a:r>
          </a:p>
          <a:p>
            <a:pPr lvl="2">
              <a:defRPr/>
            </a:pPr>
            <a:r>
              <a:rPr lang="en-US" smtClean="0"/>
              <a:t>What are/were they? Websites, applets, etc.?</a:t>
            </a:r>
          </a:p>
          <a:p>
            <a:pPr lvl="2">
              <a:defRPr/>
            </a:pPr>
            <a:r>
              <a:rPr lang="en-US" smtClean="0"/>
              <a:t>Have you adopted or adapted materials developed by others?</a:t>
            </a:r>
          </a:p>
        </p:txBody>
      </p:sp>
      <p:pic>
        <p:nvPicPr>
          <p:cNvPr id="9219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Approach we will be discussing...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51054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Provides processes and frameworks</a:t>
            </a:r>
          </a:p>
          <a:p>
            <a:pPr lvl="1">
              <a:defRPr/>
            </a:pPr>
            <a:r>
              <a:rPr lang="en-US" smtClean="0"/>
              <a:t>To help you understand what tools you might want to use</a:t>
            </a:r>
          </a:p>
          <a:p>
            <a:pPr lvl="1">
              <a:defRPr/>
            </a:pPr>
            <a:r>
              <a:rPr lang="en-US" smtClean="0"/>
              <a:t>To evaluate the quality of learning technologies</a:t>
            </a:r>
          </a:p>
          <a:p>
            <a:pPr lvl="1">
              <a:defRPr/>
            </a:pPr>
            <a:r>
              <a:rPr lang="en-US" smtClean="0"/>
              <a:t>Leading to selecting and adapting learning technologies for your courses</a:t>
            </a:r>
          </a:p>
          <a:p>
            <a:pPr>
              <a:defRPr/>
            </a:pPr>
            <a:r>
              <a:rPr lang="en-US" smtClean="0">
                <a:cs typeface="+mn-cs"/>
              </a:rPr>
              <a:t>Uses learning technologies as tools to improve teaching and learning</a:t>
            </a:r>
          </a:p>
          <a:p>
            <a:pPr lvl="1">
              <a:defRPr/>
            </a:pPr>
            <a:r>
              <a:rPr lang="en-US" smtClean="0"/>
              <a:t>Learning technologies provide a number of benefits … but … don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t use technology just because you can.</a:t>
            </a:r>
          </a:p>
        </p:txBody>
      </p:sp>
      <p:pic>
        <p:nvPicPr>
          <p:cNvPr id="10243" name="Picture 4" descr="C:\Documents and Settings\administrator.BITS\Desktop\log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2209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mtClean="0">
                <a:cs typeface="+mj-cs"/>
              </a:rPr>
              <a:t>How do you select learning technologies?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6858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Selecting Learning Technologies...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3124200" cy="5105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smtClean="0">
                <a:cs typeface="+mn-cs"/>
              </a:rPr>
              <a:t>	…begins with an understanding of the environment in which it will be used</a:t>
            </a:r>
          </a:p>
        </p:txBody>
      </p:sp>
      <p:grpSp>
        <p:nvGrpSpPr>
          <p:cNvPr id="12291" name="Group 4"/>
          <p:cNvGrpSpPr>
            <a:grpSpLocks/>
          </p:cNvGrpSpPr>
          <p:nvPr/>
        </p:nvGrpSpPr>
        <p:grpSpPr bwMode="auto">
          <a:xfrm>
            <a:off x="3403600" y="1641475"/>
            <a:ext cx="5435600" cy="4827588"/>
            <a:chOff x="1161" y="5377"/>
            <a:chExt cx="4680" cy="3909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2601" y="5377"/>
              <a:ext cx="18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Times" charset="0"/>
                </a:rPr>
                <a:t>Establish Course Goals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2241" y="6097"/>
              <a:ext cx="27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Times" charset="0"/>
                </a:rPr>
                <a:t>Identify Student Learning Outcomes</a:t>
              </a: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2421" y="6817"/>
              <a:ext cx="23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Times" charset="0"/>
                </a:rPr>
                <a:t>Design Learning Environment</a:t>
              </a:r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1341" y="7537"/>
              <a:ext cx="1980" cy="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Times" charset="0"/>
                </a:rPr>
                <a:t>Design Learning Process</a:t>
              </a:r>
            </a:p>
            <a:p>
              <a:pPr algn="ctr"/>
              <a:r>
                <a:rPr lang="en-US" sz="1400">
                  <a:latin typeface="Times" charset="0"/>
                </a:rPr>
                <a:t>(e.g., individual or collaborative)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3681" y="7537"/>
              <a:ext cx="2160" cy="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Times" charset="0"/>
                </a:rPr>
                <a:t>Design Learning Activities</a:t>
              </a:r>
            </a:p>
            <a:p>
              <a:pPr algn="ctr"/>
              <a:r>
                <a:rPr lang="en-US" sz="1400">
                  <a:latin typeface="Times" charset="0"/>
                </a:rPr>
                <a:t>(e.g., computer or other non-computer</a:t>
              </a: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2421" y="8566"/>
              <a:ext cx="23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Times" charset="0"/>
                </a:rPr>
                <a:t>Assess Student Learning</a:t>
              </a:r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3501" y="573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3501" y="645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601" y="717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>
              <a:off x="4581" y="717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3501" y="892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 flipH="1">
              <a:off x="1161" y="9286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 flipV="1">
              <a:off x="1161" y="5557"/>
              <a:ext cx="0" cy="37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1161" y="5557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2601" y="820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4581" y="820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3321" y="792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0072" name="Picture 2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7 Principles of Good Teaching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4958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Encourages contact between students and faculty</a:t>
            </a:r>
          </a:p>
          <a:p>
            <a:pPr>
              <a:defRPr/>
            </a:pPr>
            <a:r>
              <a:rPr lang="en-US" smtClean="0">
                <a:cs typeface="+mn-cs"/>
              </a:rPr>
              <a:t>Develops reciprocity and cooperation among students</a:t>
            </a:r>
          </a:p>
          <a:p>
            <a:pPr>
              <a:defRPr/>
            </a:pPr>
            <a:r>
              <a:rPr lang="en-US" smtClean="0">
                <a:cs typeface="+mn-cs"/>
              </a:rPr>
              <a:t>Encourages active learning</a:t>
            </a:r>
          </a:p>
          <a:p>
            <a:pPr>
              <a:defRPr/>
            </a:pPr>
            <a:r>
              <a:rPr lang="en-US" smtClean="0">
                <a:cs typeface="+mn-cs"/>
              </a:rPr>
              <a:t>Gives prompt feedback</a:t>
            </a:r>
          </a:p>
          <a:p>
            <a:pPr>
              <a:defRPr/>
            </a:pPr>
            <a:r>
              <a:rPr lang="en-US" smtClean="0">
                <a:cs typeface="+mn-cs"/>
              </a:rPr>
              <a:t>Emphasizes time on task</a:t>
            </a:r>
          </a:p>
          <a:p>
            <a:pPr>
              <a:defRPr/>
            </a:pPr>
            <a:r>
              <a:rPr lang="en-US" smtClean="0">
                <a:cs typeface="+mn-cs"/>
              </a:rPr>
              <a:t>Communicates high expectations</a:t>
            </a:r>
          </a:p>
          <a:p>
            <a:pPr>
              <a:defRPr/>
            </a:pPr>
            <a:r>
              <a:rPr lang="en-US" smtClean="0">
                <a:cs typeface="+mn-cs"/>
              </a:rPr>
              <a:t>Respects divers talents and ways of learning</a:t>
            </a: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898525" y="5791200"/>
            <a:ext cx="79406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400">
                <a:cs typeface="+mn-cs"/>
              </a:rPr>
              <a:t>Chickering, A.W. &amp; Z. F. Gamson. (1991). </a:t>
            </a:r>
            <a:r>
              <a:rPr lang="ja-JP" altLang="en-US" sz="1400">
                <a:latin typeface="Arial"/>
                <a:cs typeface="+mn-cs"/>
              </a:rPr>
              <a:t>“</a:t>
            </a:r>
            <a:r>
              <a:rPr lang="en-US" sz="1400">
                <a:cs typeface="+mn-cs"/>
              </a:rPr>
              <a:t>Applying the Seven Principles for Good Practice in Undergraduate Education.</a:t>
            </a:r>
            <a:r>
              <a:rPr lang="ja-JP" altLang="en-US" sz="1400">
                <a:latin typeface="Arial"/>
                <a:cs typeface="+mn-cs"/>
              </a:rPr>
              <a:t>”</a:t>
            </a:r>
            <a:r>
              <a:rPr lang="en-US" sz="1400">
                <a:cs typeface="+mn-cs"/>
              </a:rPr>
              <a:t> New Directions for Teaching and Learning. Vol. 47. San Francisco: Jossey-Bass Inc.</a:t>
            </a:r>
          </a:p>
        </p:txBody>
      </p:sp>
      <p:pic>
        <p:nvPicPr>
          <p:cNvPr id="13517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6858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Guidelines for Selecting 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Learning Technologies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Support Good Practices in Higher Education (Seven Principles)</a:t>
            </a:r>
          </a:p>
          <a:p>
            <a:pPr>
              <a:defRPr/>
            </a:pPr>
            <a:r>
              <a:rPr lang="en-US" smtClean="0">
                <a:cs typeface="+mn-cs"/>
              </a:rPr>
              <a:t>Support teaching goals and learning outcomes</a:t>
            </a:r>
          </a:p>
          <a:p>
            <a:pPr>
              <a:defRPr/>
            </a:pPr>
            <a:r>
              <a:rPr lang="en-US" smtClean="0">
                <a:cs typeface="+mn-cs"/>
              </a:rPr>
              <a:t>Consider (technical) support environment</a:t>
            </a:r>
          </a:p>
          <a:p>
            <a:pPr>
              <a:defRPr/>
            </a:pPr>
            <a:r>
              <a:rPr lang="en-US" smtClean="0">
                <a:cs typeface="+mn-cs"/>
              </a:rPr>
              <a:t>Use quality resources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  <p:pic>
        <p:nvPicPr>
          <p:cNvPr id="141317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93688"/>
            <a:ext cx="15240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77777"/>
      </a:hlink>
      <a:folHlink>
        <a:srgbClr val="B2B2B2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8">
      <a:dk1>
        <a:srgbClr val="305987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05987"/>
      </a:accent2>
      <a:accent3>
        <a:srgbClr val="FFFFFF"/>
      </a:accent3>
      <a:accent4>
        <a:srgbClr val="274B72"/>
      </a:accent4>
      <a:accent5>
        <a:srgbClr val="AAE2CA"/>
      </a:accent5>
      <a:accent6>
        <a:srgbClr val="2A507A"/>
      </a:accent6>
      <a:hlink>
        <a:srgbClr val="305987"/>
      </a:hlink>
      <a:folHlink>
        <a:srgbClr val="B2B2B2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05987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05987"/>
        </a:accent2>
        <a:accent3>
          <a:srgbClr val="FFFFFF"/>
        </a:accent3>
        <a:accent4>
          <a:srgbClr val="274B72"/>
        </a:accent4>
        <a:accent5>
          <a:srgbClr val="AAE2CA"/>
        </a:accent5>
        <a:accent6>
          <a:srgbClr val="2A507A"/>
        </a:accent6>
        <a:hlink>
          <a:srgbClr val="30598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</TotalTime>
  <Words>1632</Words>
  <Application>Microsoft Macintosh PowerPoint</Application>
  <PresentationFormat>On-screen Show (4:3)</PresentationFormat>
  <Paragraphs>273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ＭＳ Ｐゴシック</vt:lpstr>
      <vt:lpstr>Times</vt:lpstr>
      <vt:lpstr>Times New Roman</vt:lpstr>
      <vt:lpstr>Arial Narrow</vt:lpstr>
      <vt:lpstr>Blank</vt:lpstr>
      <vt:lpstr>Default Design</vt:lpstr>
      <vt:lpstr>Blank Presentation</vt:lpstr>
      <vt:lpstr>Selecting and Adapting  Digital Learning Resources for Science, Mathematics, Engineering and Technology Education</vt:lpstr>
      <vt:lpstr>Outline</vt:lpstr>
      <vt:lpstr>Background</vt:lpstr>
      <vt:lpstr>The Audience</vt:lpstr>
      <vt:lpstr>Approach we will be discussing...</vt:lpstr>
      <vt:lpstr>How do you select learning technologies?</vt:lpstr>
      <vt:lpstr>Selecting Learning Technologies...</vt:lpstr>
      <vt:lpstr>7 Principles of Good Teaching</vt:lpstr>
      <vt:lpstr>Guidelines for Selecting  Learning Technologies</vt:lpstr>
      <vt:lpstr>How do you evaluate learning technologies? What things do you consider?</vt:lpstr>
      <vt:lpstr>Evaluating Learning Technologies</vt:lpstr>
      <vt:lpstr>Premier Award Selection Criteria</vt:lpstr>
      <vt:lpstr>Premier Award Selection Criteria, cont.</vt:lpstr>
      <vt:lpstr>Premier Award Selection Criteria, cont.</vt:lpstr>
      <vt:lpstr>Premier Courseware of 1997 &amp; 1998</vt:lpstr>
      <vt:lpstr>Premier Courseware of 1999 &amp; 2000</vt:lpstr>
      <vt:lpstr>Locating Learning Technologies</vt:lpstr>
      <vt:lpstr>Educational Digital Libraries</vt:lpstr>
      <vt:lpstr>“Working” Description of  Educational Digital Libraries</vt:lpstr>
      <vt:lpstr>Background and History of the National Science Foundation’s National SMETE Digital Library Program</vt:lpstr>
      <vt:lpstr>The SMETE Open Federation A Brief Introduction</vt:lpstr>
      <vt:lpstr>Brief Background</vt:lpstr>
      <vt:lpstr>Vision</vt:lpstr>
      <vt:lpstr>PowerPoint Presentation</vt:lpstr>
      <vt:lpstr>Development Philosophy</vt:lpstr>
      <vt:lpstr>Strengths of Partners</vt:lpstr>
      <vt:lpstr>Strengths of Partners (cont.)</vt:lpstr>
      <vt:lpstr>Services</vt:lpstr>
      <vt:lpstr>Making it All Work</vt:lpstr>
      <vt:lpstr>Social Aspects of Interoperability</vt:lpstr>
      <vt:lpstr>Technical Aspects of Interoperability</vt:lpstr>
      <vt:lpstr>Technical Aspects of Interoperability</vt:lpstr>
      <vt:lpstr>Portal at www.smete.org</vt:lpstr>
      <vt:lpstr>Contact Info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Selecting and Adapting  Digital Learning Resources for Science, Mathematics, Engineering and Technology Education</dc:title>
  <dc:subject/>
  <dc:creator>Brandon Muramatsu</dc:creator>
  <cp:keywords/>
  <dc:description/>
  <cp:lastModifiedBy>Brandon Muramatsu</cp:lastModifiedBy>
  <cp:revision>165</cp:revision>
  <dcterms:created xsi:type="dcterms:W3CDTF">2001-01-05T01:21:45Z</dcterms:created>
  <dcterms:modified xsi:type="dcterms:W3CDTF">2013-12-30T05:14:09Z</dcterms:modified>
  <cp:category/>
</cp:coreProperties>
</file>