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2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7"/>
  </p:notesMasterIdLst>
  <p:sldIdLst>
    <p:sldId id="286" r:id="rId2"/>
    <p:sldId id="302" r:id="rId3"/>
    <p:sldId id="350" r:id="rId4"/>
    <p:sldId id="352" r:id="rId5"/>
    <p:sldId id="351" r:id="rId6"/>
    <p:sldId id="332" r:id="rId7"/>
    <p:sldId id="297" r:id="rId8"/>
    <p:sldId id="308" r:id="rId9"/>
    <p:sldId id="347" r:id="rId10"/>
    <p:sldId id="309" r:id="rId11"/>
    <p:sldId id="276" r:id="rId12"/>
    <p:sldId id="359" r:id="rId13"/>
    <p:sldId id="342" r:id="rId14"/>
    <p:sldId id="289" r:id="rId15"/>
    <p:sldId id="326" r:id="rId16"/>
    <p:sldId id="294" r:id="rId17"/>
    <p:sldId id="355" r:id="rId18"/>
    <p:sldId id="298" r:id="rId19"/>
    <p:sldId id="358" r:id="rId20"/>
    <p:sldId id="360" r:id="rId21"/>
    <p:sldId id="362" r:id="rId22"/>
    <p:sldId id="346" r:id="rId23"/>
    <p:sldId id="363" r:id="rId24"/>
    <p:sldId id="354" r:id="rId25"/>
    <p:sldId id="340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66FF99"/>
    <a:srgbClr val="000099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72" y="-80"/>
      </p:cViewPr>
      <p:guideLst>
        <p:guide orient="horz" pos="816"/>
        <p:guide pos="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0"/>
    </p:cViewPr>
  </p:sorterViewPr>
  <p:notesViewPr>
    <p:cSldViewPr>
      <p:cViewPr varScale="1">
        <p:scale>
          <a:sx n="77" d="100"/>
          <a:sy n="77" d="100"/>
        </p:scale>
        <p:origin x="-1584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E31B5663-24FF-E847-9B40-9835ECEE1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129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6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6" charset="0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6" charset="0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6" charset="0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6" charset="0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14CF376-4360-1246-9523-FF4FDC4B1452}" type="slidenum">
              <a:rPr lang="en-US" sz="1200" b="0"/>
              <a:pPr/>
              <a:t>2</a:t>
            </a:fld>
            <a:endParaRPr lang="en-US" sz="1200" b="0"/>
          </a:p>
        </p:txBody>
      </p:sp>
      <p:sp>
        <p:nvSpPr>
          <p:cNvPr id="163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B172EEF-BFE4-5740-A7AC-E28C0295DF5F}" type="slidenum">
              <a:rPr lang="en-US" sz="1200" b="0"/>
              <a:pPr/>
              <a:t>5</a:t>
            </a:fld>
            <a:endParaRPr lang="en-US" sz="1200" b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 Digital National Library</a:t>
            </a:r>
          </a:p>
          <a:p>
            <a:r>
              <a:rPr lang="en-US" b="1">
                <a:latin typeface="Times" charset="0"/>
                <a:ea typeface="ＭＳ Ｐゴシック" charset="0"/>
                <a:cs typeface="ＭＳ Ｐゴシック" charset="0"/>
              </a:rPr>
              <a:t>One program currently under development at NSF is the development of a digital library to support Science, Mathematics, Engineering, and Technology Education.</a:t>
            </a:r>
          </a:p>
        </p:txBody>
      </p:sp>
      <p:sp>
        <p:nvSpPr>
          <p:cNvPr id="20483" name="Rectangle 3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5923A4A-2D3D-844F-948C-309855669FA3}" type="slidenum">
              <a:rPr lang="en-US" sz="1200" b="0"/>
              <a:pPr/>
              <a:t>6</a:t>
            </a:fld>
            <a:endParaRPr lang="en-US" sz="1200" b="0"/>
          </a:p>
        </p:txBody>
      </p:sp>
      <p:sp>
        <p:nvSpPr>
          <p:cNvPr id="225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9762839-55A0-CF4B-AAFD-E7A909984C1B}" type="slidenum">
              <a:rPr lang="en-US" sz="1200" b="0"/>
              <a:pPr/>
              <a:t>7</a:t>
            </a:fld>
            <a:endParaRPr lang="en-US" sz="1200" b="0"/>
          </a:p>
        </p:txBody>
      </p:sp>
      <p:sp>
        <p:nvSpPr>
          <p:cNvPr id="245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AE2D95B-568D-3A48-98BA-CC5B9B4B2013}" type="slidenum">
              <a:rPr lang="en-US" sz="1200" b="0"/>
              <a:pPr/>
              <a:t>8</a:t>
            </a:fld>
            <a:endParaRPr lang="en-US" sz="1200" b="0"/>
          </a:p>
        </p:txBody>
      </p:sp>
      <p:sp>
        <p:nvSpPr>
          <p:cNvPr id="26626" name="Rectangle 2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9DEBE15-87C2-7C45-ACBA-5E065E71AD0A}" type="slidenum">
              <a:rPr lang="en-US" sz="1200" b="0"/>
              <a:pPr/>
              <a:t>10</a:t>
            </a:fld>
            <a:endParaRPr lang="en-US" sz="1200" b="0"/>
          </a:p>
        </p:txBody>
      </p:sp>
      <p:sp>
        <p:nvSpPr>
          <p:cNvPr id="29698" name="Rectangle 2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4AF5EA6-BA7A-A44B-B3BE-3B6B17D94311}" type="slidenum">
              <a:rPr lang="en-US" sz="1200" b="0"/>
              <a:pPr/>
              <a:t>12</a:t>
            </a:fld>
            <a:endParaRPr lang="en-US" sz="1200" b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88" tIns="44450" rIns="90488" bIns="44450"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1" name="Rectangle 3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C67B525-144D-5545-A6EC-095BA3429CF7}" type="slidenum">
              <a:rPr lang="en-US" sz="1200" b="0"/>
              <a:pPr/>
              <a:t>17</a:t>
            </a:fld>
            <a:endParaRPr lang="en-US" sz="1200" b="0"/>
          </a:p>
        </p:txBody>
      </p:sp>
      <p:sp>
        <p:nvSpPr>
          <p:cNvPr id="38914" name="Rectangle 2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19CA9D2-D228-FE46-946D-699304D8BF63}" type="slidenum">
              <a:rPr lang="en-US" sz="1200" b="0"/>
              <a:pPr/>
              <a:t>24</a:t>
            </a:fld>
            <a:endParaRPr lang="en-US" sz="1200" b="0"/>
          </a:p>
        </p:txBody>
      </p:sp>
      <p:sp>
        <p:nvSpPr>
          <p:cNvPr id="47106" name="Rectangle 2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ASEE, June 2000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7CE43-8242-1544-A7CC-E7E19A12F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74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ASEE, June 2000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C4845-CA53-F848-AEB9-7AE4D04923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310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228600"/>
            <a:ext cx="1981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791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ASEE, June 2000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48FBC-B3D9-8B43-86E6-5450386000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57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ASEE, June 2000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E68DE-92CC-574B-B1F0-7F021381F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047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ASEE, June 2000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CF016-811A-0C48-992A-F20145BC2F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58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3886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447800"/>
            <a:ext cx="3886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ASEE, June 2000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76FC7-3CCB-9949-A4BE-DCFD7A290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11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ASEE, June 2000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D3926-483B-8C4C-9B6E-DA93FF4A10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93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ASEE, June 2000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04787-3742-994B-B76F-4FC99932D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15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ASEE, June 2000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E4B54-9AA4-F142-B315-04FAC5AD7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97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ASEE, June 2000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246E8-05B0-094B-A680-E85722C4A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663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ASEE, June 2000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CD205-1B03-9042-BC7A-4064C10AC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1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924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447800"/>
            <a:ext cx="7924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ASEE, June 2000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fld id="{F59D4314-608D-5146-8C59-D7602CCA5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Arial" pitchFamily="-106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Arial" pitchFamily="-106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Arial" pitchFamily="-106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Arial" pitchFamily="-106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Arial" pitchFamily="-10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Arial" pitchFamily="-10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Arial" pitchFamily="-10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Arial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rgbClr val="006666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10.jpeg"/><Relationship Id="rId8" Type="http://schemas.openxmlformats.org/officeDocument/2006/relationships/image" Target="../media/image1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7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6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 b="0">
                <a:latin typeface="Arial" charset="0"/>
              </a:rPr>
              <a:t>ASEE, June 2000</a:t>
            </a:r>
          </a:p>
        </p:txBody>
      </p:sp>
      <p:pic>
        <p:nvPicPr>
          <p:cNvPr id="14338" name="Picture 7" descr="IonG.pct                                                       00011EEENEEDS G3                       B34A208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Towards a </a:t>
            </a:r>
            <a:b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National SMETE Digital Library</a:t>
            </a:r>
            <a:b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at www.smete.org</a:t>
            </a:r>
            <a:b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Building Upon NEEDS</a:t>
            </a:r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572000"/>
            <a:ext cx="7391400" cy="1524000"/>
          </a:xfrm>
        </p:spPr>
        <p:txBody>
          <a:bodyPr/>
          <a:lstStyle/>
          <a:p>
            <a:r>
              <a:rPr lang="en-US"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Brandon Muramatsu</a:t>
            </a:r>
            <a:endParaRPr lang="en-US" sz="2400" b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 b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NEEDS Project Director</a:t>
            </a:r>
          </a:p>
          <a:p>
            <a:r>
              <a:rPr lang="en-US" sz="2400" b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UC Berkeley</a:t>
            </a: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1371600" y="41910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286000" y="6477000"/>
            <a:ext cx="5562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800">
                <a:solidFill>
                  <a:srgbClr val="FFFFFF"/>
                </a:solidFill>
                <a:latin typeface="Arial" charset="0"/>
                <a:cs typeface="Arial" charset="0"/>
              </a:rPr>
              <a:t>Originally Published 2000. Republished 2013. This work is licensed under a Creative Commons Attribution-Noncommercial-Share Alike 3.0 United States License (http://creativecommons.org/licenses/by-nc-sa/3.0/us/)</a:t>
            </a:r>
          </a:p>
        </p:txBody>
      </p:sp>
      <p:pic>
        <p:nvPicPr>
          <p:cNvPr id="14343" name="Picture 7" descr="88x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53200"/>
            <a:ext cx="7381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 b="0">
                <a:latin typeface="Arial" charset="0"/>
              </a:rPr>
              <a:t>ASEE, June 2000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Quality Review of Courseware</a:t>
            </a:r>
            <a:br>
              <a:rPr lang="en-US" sz="28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on the NEEDS Database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5" name="Rectangle 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2600">
                <a:latin typeface="Helvetica" charset="0"/>
                <a:ea typeface="ＭＳ Ｐゴシック" charset="0"/>
                <a:cs typeface="ＭＳ Ｐゴシック" charset="0"/>
              </a:rPr>
              <a:t>Establish credibility of NEEDS as a source of </a:t>
            </a:r>
            <a:r>
              <a:rPr lang="en-US" sz="2600" u="sng">
                <a:latin typeface="Helvetica" charset="0"/>
                <a:ea typeface="ＭＳ Ｐゴシック" charset="0"/>
                <a:cs typeface="ＭＳ Ｐゴシック" charset="0"/>
              </a:rPr>
              <a:t>Quality</a:t>
            </a:r>
            <a:r>
              <a:rPr lang="en-US" sz="2600">
                <a:latin typeface="Helvetica" charset="0"/>
                <a:ea typeface="ＭＳ Ｐゴシック" charset="0"/>
                <a:cs typeface="ＭＳ Ｐゴシック" charset="0"/>
              </a:rPr>
              <a:t> educational material</a:t>
            </a:r>
          </a:p>
          <a:p>
            <a:r>
              <a:rPr lang="en-US" sz="2600">
                <a:latin typeface="Helvetica" charset="0"/>
                <a:ea typeface="ＭＳ Ｐゴシック" charset="0"/>
                <a:cs typeface="ＭＳ Ｐゴシック" charset="0"/>
              </a:rPr>
              <a:t>Enhance recognition of scholarly and creative effort of courseware developers</a:t>
            </a:r>
            <a:endParaRPr lang="en-US" sz="2400">
              <a:latin typeface="Helvetica" charset="0"/>
              <a:ea typeface="ＭＳ Ｐゴシック" charset="0"/>
              <a:cs typeface="ＭＳ Ｐゴシック" charset="0"/>
            </a:endParaRPr>
          </a:p>
          <a:p>
            <a:endParaRPr lang="en-US" sz="2400">
              <a:latin typeface="Helvetic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b="1">
                <a:solidFill>
                  <a:schemeClr val="tx2"/>
                </a:solidFill>
                <a:latin typeface="Arial" charset="0"/>
                <a:ea typeface="ＭＳ Ｐゴシック" charset="0"/>
              </a:rPr>
              <a:t>Peer/Expert Review of Courseware</a:t>
            </a:r>
          </a:p>
          <a:p>
            <a:pPr lvl="1"/>
            <a:r>
              <a:rPr lang="en-US" b="1" i="1">
                <a:solidFill>
                  <a:schemeClr val="tx2"/>
                </a:solidFill>
                <a:latin typeface="Arial" charset="0"/>
                <a:ea typeface="ＭＳ Ｐゴシック" charset="0"/>
              </a:rPr>
              <a:t>Premier Award for Excellence in Engineering Education Courseware</a:t>
            </a:r>
            <a:endParaRPr lang="en-US">
              <a:solidFill>
                <a:schemeClr val="tx2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8676" name="Line 8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677" name="Picture 9" descr="Needsincorner-onW.pct                                          00011EEENEEDS G3                       B34A208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344488"/>
            <a:ext cx="20574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924800" cy="914400"/>
          </a:xfrm>
        </p:spPr>
        <p:txBody>
          <a:bodyPr/>
          <a:lstStyle/>
          <a:p>
            <a:r>
              <a:rPr lang="en-US" sz="2800" i="1">
                <a:latin typeface="Arial" charset="0"/>
                <a:ea typeface="ＭＳ Ｐゴシック" charset="0"/>
                <a:cs typeface="ＭＳ Ｐゴシック" charset="0"/>
              </a:rPr>
              <a:t>The Premier Award for Excellence in Engineering Education Courseware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A national competition to identify and reward the authors of high-quality, non-commercial courseware designed to enhance engineering education.</a:t>
            </a:r>
          </a:p>
          <a:p>
            <a:pPr lvl="1"/>
            <a:r>
              <a:rPr lang="en-US" sz="2200">
                <a:solidFill>
                  <a:schemeClr val="tx2"/>
                </a:solidFill>
                <a:latin typeface="Arial" charset="0"/>
                <a:ea typeface="ＭＳ Ｐゴシック" charset="0"/>
              </a:rPr>
              <a:t>The </a:t>
            </a:r>
            <a:r>
              <a:rPr lang="en-US" sz="2200" i="1">
                <a:solidFill>
                  <a:schemeClr val="tx2"/>
                </a:solidFill>
                <a:latin typeface="Arial" charset="0"/>
                <a:ea typeface="ＭＳ Ｐゴシック" charset="0"/>
              </a:rPr>
              <a:t>Premier Award</a:t>
            </a:r>
            <a:r>
              <a:rPr lang="en-US" sz="2200">
                <a:solidFill>
                  <a:schemeClr val="tx2"/>
                </a:solidFill>
                <a:latin typeface="Arial" charset="0"/>
                <a:ea typeface="ＭＳ Ｐゴシック" charset="0"/>
              </a:rPr>
              <a:t> is about the entire experience of using the courseware by learners, not just the courseware itself</a:t>
            </a:r>
            <a:endParaRPr lang="en-US" sz="2200">
              <a:latin typeface="Arial" charset="0"/>
              <a:ea typeface="ＭＳ Ｐゴシック" charset="0"/>
            </a:endParaRP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A dissemination system to distribute the Premier Courseware (via CD</a:t>
            </a:r>
            <a:r>
              <a:rPr lang="ja-JP" altLang="en-US" sz="240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400">
                <a:latin typeface="Arial" charset="0"/>
                <a:ea typeface="ＭＳ Ｐゴシック" charset="0"/>
                <a:cs typeface="ＭＳ Ｐゴシック" charset="0"/>
              </a:rPr>
              <a:t>s and presentation at engineering education conferences).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Line 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724" name="Object 2"/>
          <p:cNvGraphicFramePr>
            <a:graphicFrameLocks noChangeAspect="1"/>
          </p:cNvGraphicFramePr>
          <p:nvPr/>
        </p:nvGraphicFramePr>
        <p:xfrm>
          <a:off x="7242175" y="5334000"/>
          <a:ext cx="1216025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9" name="Image" r:id="rId3" imgW="2033180" imgH="2414402" progId="Photoshop.Image.5">
                  <p:embed/>
                </p:oleObj>
              </mc:Choice>
              <mc:Fallback>
                <p:oleObj name="Image" r:id="rId3" imgW="2033180" imgH="2414402" progId="Photoshop.Image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2175" y="5334000"/>
                        <a:ext cx="1216025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25" name="Picture 8" descr="Wiley2.pict                                                    000100B3NEEDS G3                       ABA78158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410200"/>
            <a:ext cx="949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14" descr="Needsincorner-onW.pct                                          00011EEENEEDS G3                       B34A2088: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344488"/>
            <a:ext cx="20574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6" descr="TMW Logo 286.jpg                                               00092CFBNEEDS G3                       B34A2088: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62575"/>
            <a:ext cx="18288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18" descr="AutodeskLogoBlack.pct                                          00032373NEEDS G3                       B34A2088: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791200"/>
            <a:ext cx="25146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 b="0">
                <a:latin typeface="Arial" charset="0"/>
              </a:rPr>
              <a:t>ASEE, June 2000</a:t>
            </a:r>
          </a:p>
        </p:txBody>
      </p:sp>
      <p:sp>
        <p:nvSpPr>
          <p:cNvPr id="31746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2971800" cy="4648200"/>
          </a:xfrm>
          <a:noFill/>
        </p:spPr>
        <p:txBody>
          <a:bodyPr lIns="90488" tIns="44450" rIns="90488" bIns="44450"/>
          <a:lstStyle/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Virtual Disk Drive </a:t>
            </a:r>
          </a:p>
          <a:p>
            <a:pPr>
              <a:buFontTx/>
              <a:buNone/>
            </a:pP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	Design Studio</a:t>
            </a:r>
          </a:p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Drill Dissection and</a:t>
            </a:r>
          </a:p>
          <a:p>
            <a:pPr>
              <a:buFontTx/>
              <a:buNone/>
            </a:pP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	Bicycle Dissection</a:t>
            </a:r>
          </a:p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Mars Navigator</a:t>
            </a:r>
          </a:p>
        </p:txBody>
      </p:sp>
      <p:sp>
        <p:nvSpPr>
          <p:cNvPr id="31747" name="Rectangle 1027"/>
          <p:cNvSpPr>
            <a:spLocks noChangeArrowheads="1"/>
          </p:cNvSpPr>
          <p:nvPr/>
        </p:nvSpPr>
        <p:spPr bwMode="auto">
          <a:xfrm>
            <a:off x="838200" y="6019800"/>
            <a:ext cx="74676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1600">
                <a:solidFill>
                  <a:schemeClr val="tx2"/>
                </a:solidFill>
                <a:latin typeface="Arial" charset="0"/>
              </a:rPr>
              <a:t>For more info or to receive copies go to http://www.needs.org/engineering/premier/</a:t>
            </a:r>
          </a:p>
        </p:txBody>
      </p:sp>
      <p:pic>
        <p:nvPicPr>
          <p:cNvPr id="31748" name="Picture 1028" descr="Premier97 pic.pict                                             000100B3NEEDS G3     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3886200"/>
            <a:ext cx="311943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1029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924800" cy="762000"/>
          </a:xfrm>
        </p:spPr>
        <p:txBody>
          <a:bodyPr/>
          <a:lstStyle/>
          <a:p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Premier Courseware of 1997-1999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50" name="Line 1030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Rectangle 1031"/>
          <p:cNvSpPr>
            <a:spLocks noChangeArrowheads="1"/>
          </p:cNvSpPr>
          <p:nvPr/>
        </p:nvSpPr>
        <p:spPr bwMode="auto">
          <a:xfrm>
            <a:off x="3124200" y="1447800"/>
            <a:ext cx="2743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6666"/>
                </a:solidFill>
                <a:latin typeface="Arial" charset="0"/>
              </a:rPr>
              <a:t>Della Steam Plant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6666"/>
                </a:solidFill>
                <a:latin typeface="Arial" charset="0"/>
              </a:rPr>
              <a:t>MDSolids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6666"/>
                </a:solidFill>
                <a:latin typeface="Arial" charset="0"/>
              </a:rPr>
              <a:t>Structural Engineering Visual Encyclopedia - UNH</a:t>
            </a:r>
          </a:p>
        </p:txBody>
      </p:sp>
      <p:sp>
        <p:nvSpPr>
          <p:cNvPr id="31752" name="Rectangle 1032"/>
          <p:cNvSpPr>
            <a:spLocks noChangeArrowheads="1"/>
          </p:cNvSpPr>
          <p:nvPr/>
        </p:nvSpPr>
        <p:spPr bwMode="auto">
          <a:xfrm>
            <a:off x="2895600" y="5732463"/>
            <a:ext cx="34290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1800">
                <a:solidFill>
                  <a:schemeClr val="tx2"/>
                </a:solidFill>
                <a:latin typeface="Arial" charset="0"/>
              </a:rPr>
              <a:t>6,700 CD-ROMs Distributed</a:t>
            </a:r>
          </a:p>
        </p:txBody>
      </p:sp>
      <p:pic>
        <p:nvPicPr>
          <p:cNvPr id="31753" name="Picture 1033" descr="Premier98 pic.pict                                             000100B3NEEDS G3                       ABA78158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3" y="3886200"/>
            <a:ext cx="311943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034" descr="Needsincorner-onW.pct                                          00011EEENEEDS G3                       B34A2088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344488"/>
            <a:ext cx="20574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035" descr="combined-cover-cd-noname.pct                                   0003785ENEEDS G3                       B34A2088: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86200"/>
            <a:ext cx="3048000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6" name="Rectangle 1036"/>
          <p:cNvSpPr>
            <a:spLocks noChangeArrowheads="1"/>
          </p:cNvSpPr>
          <p:nvPr/>
        </p:nvSpPr>
        <p:spPr bwMode="auto">
          <a:xfrm>
            <a:off x="5638800" y="1447800"/>
            <a:ext cx="2743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6666"/>
                </a:solidFill>
                <a:latin typeface="Arial" charset="0"/>
              </a:rPr>
              <a:t>Engineering Graphics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6666"/>
                </a:solidFill>
                <a:latin typeface="Arial" charset="0"/>
              </a:rPr>
              <a:t>Cracking Dams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 b="0">
                <a:latin typeface="Arial" charset="0"/>
              </a:rPr>
              <a:t>ASEE, June 2000</a:t>
            </a:r>
          </a:p>
        </p:txBody>
      </p:sp>
      <p:pic>
        <p:nvPicPr>
          <p:cNvPr id="33794" name="Picture 1026" descr="IonG.pct                                                       00011EEENEEDS G3                       B34A208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572000"/>
            <a:ext cx="7391400" cy="1066800"/>
          </a:xfrm>
        </p:spPr>
        <p:txBody>
          <a:bodyPr/>
          <a:lstStyle/>
          <a:p>
            <a:endParaRPr lang="en-US" sz="2400" b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6" name="Rectangle 1029"/>
          <p:cNvSpPr>
            <a:spLocks noChangeArrowheads="1"/>
          </p:cNvSpPr>
          <p:nvPr/>
        </p:nvSpPr>
        <p:spPr bwMode="auto">
          <a:xfrm>
            <a:off x="1371600" y="41910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3797" name="Rectangle 103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Towards </a:t>
            </a:r>
            <a:b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A National Science, Mathematics, Engineering and Technology Education (SMETE)</a:t>
            </a:r>
            <a:b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Digital Library</a:t>
            </a:r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 b="0">
                <a:latin typeface="Arial" charset="0"/>
              </a:rPr>
              <a:t>ASEE, June 2000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82000" cy="914400"/>
          </a:xfrm>
        </p:spPr>
        <p:txBody>
          <a:bodyPr/>
          <a:lstStyle/>
          <a:p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Needs Assessment with Members of the </a:t>
            </a:r>
            <a:br>
              <a:rPr lang="en-US" sz="28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Math, Science and Engineering Community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610600" cy="5029200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Purpose:</a:t>
            </a:r>
            <a:endParaRPr lang="en-US" b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r>
              <a:rPr lang="en-US" sz="2300" b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300" b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To understand the math, science and engineering communities of educators and examine their needs in order to design services and structures to support users from multiple communities.</a:t>
            </a:r>
            <a:endParaRPr lang="en-US" sz="2600" b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Research Questions:</a:t>
            </a:r>
            <a:endParaRPr lang="en-US" b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300" b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What services, features &amp; programs are integral to success?</a:t>
            </a:r>
          </a:p>
          <a:p>
            <a:r>
              <a:rPr lang="en-US" sz="2300" b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What do users expect with regards to quality of the holdings?</a:t>
            </a:r>
          </a:p>
          <a:p>
            <a:r>
              <a:rPr lang="en-US" sz="2300" b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Who makes up the SMETE digital library community?</a:t>
            </a:r>
            <a:endParaRPr lang="en-US" sz="2400" b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533400" y="5561013"/>
            <a:ext cx="82296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000000"/>
                </a:solidFill>
                <a:latin typeface="Arial" charset="0"/>
                <a:cs typeface="Times" charset="0"/>
              </a:rPr>
              <a:t>American Association of Physics Teachers, American Mathematical Society, American Association for the Advancement of Science, members of the NSF Chemistry Consortia and the NSF Engineering Education Coalitions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 b="0">
                <a:latin typeface="Arial" charset="0"/>
              </a:rPr>
              <a:t>ASEE, June 2000</a:t>
            </a:r>
          </a:p>
        </p:txBody>
      </p:sp>
      <p:sp>
        <p:nvSpPr>
          <p:cNvPr id="35842" name="Line 1026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3" name="Rectangle 1027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3400" cy="914400"/>
          </a:xfrm>
        </p:spPr>
        <p:txBody>
          <a:bodyPr/>
          <a:lstStyle/>
          <a:p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Translating Findings into Services &amp; Features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4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Quality</a:t>
            </a:r>
          </a:p>
          <a:p>
            <a:r>
              <a:rPr lang="en-US" sz="2600" b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System to rapidly identify the quality of holding</a:t>
            </a:r>
          </a:p>
          <a:p>
            <a:r>
              <a:rPr lang="en-US" sz="2600" b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Place to comment about a learning object or regarding something of interest to the community</a:t>
            </a:r>
          </a:p>
          <a:p>
            <a:r>
              <a:rPr lang="en-US" sz="2600" b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Reviewers should include experts in pedagogy and content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 b="0">
                <a:latin typeface="Arial" charset="0"/>
              </a:rPr>
              <a:t>ASEE, June 2000</a:t>
            </a:r>
          </a:p>
        </p:txBody>
      </p:sp>
      <p:sp>
        <p:nvSpPr>
          <p:cNvPr id="36866" name="Line 2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05800" cy="914400"/>
          </a:xfrm>
        </p:spPr>
        <p:txBody>
          <a:bodyPr/>
          <a:lstStyle/>
          <a:p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Translating Findings into Services &amp; Features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4419600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Community</a:t>
            </a:r>
          </a:p>
          <a:p>
            <a:r>
              <a:rPr lang="en-US" sz="2600" b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Embedded structures for developing and maintaining communication links</a:t>
            </a:r>
          </a:p>
          <a:p>
            <a:r>
              <a:rPr lang="en-US" sz="2600" b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Developing community should be on par with building content</a:t>
            </a:r>
          </a:p>
          <a:p>
            <a:r>
              <a:rPr lang="en-US" sz="2600" b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Build on discipline based communities to establish connection to a broader community</a:t>
            </a:r>
            <a:endParaRPr lang="en-US" sz="26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Content</a:t>
            </a:r>
          </a:p>
          <a:p>
            <a:r>
              <a:rPr lang="en-US" sz="2600" b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Useful content and community interaction ensures user participation as authors, reviewers, adapters/adopters, and consumers</a:t>
            </a:r>
            <a:endParaRPr lang="en-US" sz="2600" b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Freeform 3"/>
          <p:cNvSpPr>
            <a:spLocks/>
          </p:cNvSpPr>
          <p:nvPr/>
        </p:nvSpPr>
        <p:spPr bwMode="auto">
          <a:xfrm>
            <a:off x="3048000" y="533400"/>
            <a:ext cx="5497513" cy="3673475"/>
          </a:xfrm>
          <a:custGeom>
            <a:avLst/>
            <a:gdLst>
              <a:gd name="T0" fmla="*/ 2147483647 w 3463"/>
              <a:gd name="T1" fmla="*/ 234375325 h 2314"/>
              <a:gd name="T2" fmla="*/ 2147483647 w 3463"/>
              <a:gd name="T3" fmla="*/ 756046875 h 2314"/>
              <a:gd name="T4" fmla="*/ 2147483647 w 3463"/>
              <a:gd name="T5" fmla="*/ 1242437825 h 2314"/>
              <a:gd name="T6" fmla="*/ 2147483647 w 3463"/>
              <a:gd name="T7" fmla="*/ 1675904700 h 2314"/>
              <a:gd name="T8" fmla="*/ 2147483647 w 3463"/>
              <a:gd name="T9" fmla="*/ 1736388450 h 2314"/>
              <a:gd name="T10" fmla="*/ 2147483647 w 3463"/>
              <a:gd name="T11" fmla="*/ 1476811563 h 2314"/>
              <a:gd name="T12" fmla="*/ 2147483647 w 3463"/>
              <a:gd name="T13" fmla="*/ 1005543138 h 2314"/>
              <a:gd name="T14" fmla="*/ 2147483647 w 3463"/>
              <a:gd name="T15" fmla="*/ 1353324700 h 2314"/>
              <a:gd name="T16" fmla="*/ 2147483647 w 3463"/>
              <a:gd name="T17" fmla="*/ 1993444388 h 2314"/>
              <a:gd name="T18" fmla="*/ 2147483647 w 3463"/>
              <a:gd name="T19" fmla="*/ 1217236263 h 2314"/>
              <a:gd name="T20" fmla="*/ 2147483647 w 3463"/>
              <a:gd name="T21" fmla="*/ 1020664075 h 2314"/>
              <a:gd name="T22" fmla="*/ 2147483647 w 3463"/>
              <a:gd name="T23" fmla="*/ 967740000 h 2314"/>
              <a:gd name="T24" fmla="*/ 2147483647 w 3463"/>
              <a:gd name="T25" fmla="*/ 793850013 h 2314"/>
              <a:gd name="T26" fmla="*/ 2147483647 w 3463"/>
              <a:gd name="T27" fmla="*/ 733366263 h 2314"/>
              <a:gd name="T28" fmla="*/ 2147483647 w 3463"/>
              <a:gd name="T29" fmla="*/ 924898138 h 2314"/>
              <a:gd name="T30" fmla="*/ 2147483647 w 3463"/>
              <a:gd name="T31" fmla="*/ 619958438 h 2314"/>
              <a:gd name="T32" fmla="*/ 2147483647 w 3463"/>
              <a:gd name="T33" fmla="*/ 390625013 h 2314"/>
              <a:gd name="T34" fmla="*/ 662801948 w 3463"/>
              <a:gd name="T35" fmla="*/ 133569075 h 2314"/>
              <a:gd name="T36" fmla="*/ 632560070 w 3463"/>
              <a:gd name="T37" fmla="*/ 496471575 h 2314"/>
              <a:gd name="T38" fmla="*/ 536794124 w 3463"/>
              <a:gd name="T39" fmla="*/ 269657513 h 2314"/>
              <a:gd name="T40" fmla="*/ 410786300 w 3463"/>
              <a:gd name="T41" fmla="*/ 544353750 h 2314"/>
              <a:gd name="T42" fmla="*/ 229335033 w 3463"/>
              <a:gd name="T43" fmla="*/ 1202115325 h 2314"/>
              <a:gd name="T44" fmla="*/ 45362817 w 3463"/>
              <a:gd name="T45" fmla="*/ 2147483647 h 2314"/>
              <a:gd name="T46" fmla="*/ 209173782 w 3463"/>
              <a:gd name="T47" fmla="*/ 2147483647 h 2314"/>
              <a:gd name="T48" fmla="*/ 274697850 w 3463"/>
              <a:gd name="T49" fmla="*/ 2147483647 h 2314"/>
              <a:gd name="T50" fmla="*/ 395665361 w 3463"/>
              <a:gd name="T51" fmla="*/ 2147483647 h 2314"/>
              <a:gd name="T52" fmla="*/ 665321311 w 3463"/>
              <a:gd name="T53" fmla="*/ 2147483647 h 2314"/>
              <a:gd name="T54" fmla="*/ 1020664168 w 3463"/>
              <a:gd name="T55" fmla="*/ 2147483647 h 2314"/>
              <a:gd name="T56" fmla="*/ 1650703288 w 3463"/>
              <a:gd name="T57" fmla="*/ 2147483647 h 2314"/>
              <a:gd name="T58" fmla="*/ 2147483647 w 3463"/>
              <a:gd name="T59" fmla="*/ 2147483647 h 2314"/>
              <a:gd name="T60" fmla="*/ 2147483647 w 3463"/>
              <a:gd name="T61" fmla="*/ 2147483647 h 2314"/>
              <a:gd name="T62" fmla="*/ 2147483647 w 3463"/>
              <a:gd name="T63" fmla="*/ 2147483647 h 2314"/>
              <a:gd name="T64" fmla="*/ 2147483647 w 3463"/>
              <a:gd name="T65" fmla="*/ 2147483647 h 2314"/>
              <a:gd name="T66" fmla="*/ 2147483647 w 3463"/>
              <a:gd name="T67" fmla="*/ 2147483647 h 2314"/>
              <a:gd name="T68" fmla="*/ 2147483647 w 3463"/>
              <a:gd name="T69" fmla="*/ 2147483647 h 2314"/>
              <a:gd name="T70" fmla="*/ 2147483647 w 3463"/>
              <a:gd name="T71" fmla="*/ 2147483647 h 2314"/>
              <a:gd name="T72" fmla="*/ 2147483647 w 3463"/>
              <a:gd name="T73" fmla="*/ 2147483647 h 2314"/>
              <a:gd name="T74" fmla="*/ 2147483647 w 3463"/>
              <a:gd name="T75" fmla="*/ 2147483647 h 2314"/>
              <a:gd name="T76" fmla="*/ 2147483647 w 3463"/>
              <a:gd name="T77" fmla="*/ 2147483647 h 2314"/>
              <a:gd name="T78" fmla="*/ 2147483647 w 3463"/>
              <a:gd name="T79" fmla="*/ 2147483647 h 2314"/>
              <a:gd name="T80" fmla="*/ 2147483647 w 3463"/>
              <a:gd name="T81" fmla="*/ 2147483647 h 2314"/>
              <a:gd name="T82" fmla="*/ 2147483647 w 3463"/>
              <a:gd name="T83" fmla="*/ 2147483647 h 2314"/>
              <a:gd name="T84" fmla="*/ 2147483647 w 3463"/>
              <a:gd name="T85" fmla="*/ 2147483647 h 2314"/>
              <a:gd name="T86" fmla="*/ 2147483647 w 3463"/>
              <a:gd name="T87" fmla="*/ 2147483647 h 2314"/>
              <a:gd name="T88" fmla="*/ 2147483647 w 3463"/>
              <a:gd name="T89" fmla="*/ 2147483647 h 2314"/>
              <a:gd name="T90" fmla="*/ 2147483647 w 3463"/>
              <a:gd name="T91" fmla="*/ 2147483647 h 2314"/>
              <a:gd name="T92" fmla="*/ 2147483647 w 3463"/>
              <a:gd name="T93" fmla="*/ 2147483647 h 2314"/>
              <a:gd name="T94" fmla="*/ 2147483647 w 3463"/>
              <a:gd name="T95" fmla="*/ 2147483647 h 2314"/>
              <a:gd name="T96" fmla="*/ 2147483647 w 3463"/>
              <a:gd name="T97" fmla="*/ 2147483647 h 2314"/>
              <a:gd name="T98" fmla="*/ 2147483647 w 3463"/>
              <a:gd name="T99" fmla="*/ 2147483647 h 2314"/>
              <a:gd name="T100" fmla="*/ 2147483647 w 3463"/>
              <a:gd name="T101" fmla="*/ 2147483647 h 2314"/>
              <a:gd name="T102" fmla="*/ 2147483647 w 3463"/>
              <a:gd name="T103" fmla="*/ 2147483647 h 2314"/>
              <a:gd name="T104" fmla="*/ 2147483647 w 3463"/>
              <a:gd name="T105" fmla="*/ 1602819375 h 2314"/>
              <a:gd name="T106" fmla="*/ 2147483647 w 3463"/>
              <a:gd name="T107" fmla="*/ 1496972813 h 2314"/>
              <a:gd name="T108" fmla="*/ 2147483647 w 3463"/>
              <a:gd name="T109" fmla="*/ 1257558763 h 2314"/>
              <a:gd name="T110" fmla="*/ 2147483647 w 3463"/>
              <a:gd name="T111" fmla="*/ 1078626875 h 2314"/>
              <a:gd name="T112" fmla="*/ 2147483647 w 3463"/>
              <a:gd name="T113" fmla="*/ 662801888 h 2314"/>
              <a:gd name="T114" fmla="*/ 2147483647 w 3463"/>
              <a:gd name="T115" fmla="*/ 136088438 h 231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463"/>
              <a:gd name="T175" fmla="*/ 0 h 2314"/>
              <a:gd name="T176" fmla="*/ 3463 w 3463"/>
              <a:gd name="T177" fmla="*/ 2314 h 231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463" h="2314">
                <a:moveTo>
                  <a:pt x="3337" y="13"/>
                </a:moveTo>
                <a:lnTo>
                  <a:pt x="3318" y="0"/>
                </a:lnTo>
                <a:lnTo>
                  <a:pt x="3299" y="0"/>
                </a:lnTo>
                <a:lnTo>
                  <a:pt x="3287" y="2"/>
                </a:lnTo>
                <a:lnTo>
                  <a:pt x="3278" y="18"/>
                </a:lnTo>
                <a:lnTo>
                  <a:pt x="3263" y="13"/>
                </a:lnTo>
                <a:lnTo>
                  <a:pt x="3252" y="18"/>
                </a:lnTo>
                <a:lnTo>
                  <a:pt x="3244" y="41"/>
                </a:lnTo>
                <a:lnTo>
                  <a:pt x="3219" y="93"/>
                </a:lnTo>
                <a:lnTo>
                  <a:pt x="3231" y="125"/>
                </a:lnTo>
                <a:lnTo>
                  <a:pt x="3222" y="163"/>
                </a:lnTo>
                <a:lnTo>
                  <a:pt x="3230" y="179"/>
                </a:lnTo>
                <a:lnTo>
                  <a:pt x="3229" y="210"/>
                </a:lnTo>
                <a:lnTo>
                  <a:pt x="3225" y="238"/>
                </a:lnTo>
                <a:lnTo>
                  <a:pt x="3209" y="242"/>
                </a:lnTo>
                <a:lnTo>
                  <a:pt x="3198" y="226"/>
                </a:lnTo>
                <a:lnTo>
                  <a:pt x="3174" y="287"/>
                </a:lnTo>
                <a:lnTo>
                  <a:pt x="3129" y="300"/>
                </a:lnTo>
                <a:lnTo>
                  <a:pt x="3069" y="320"/>
                </a:lnTo>
                <a:lnTo>
                  <a:pt x="3026" y="331"/>
                </a:lnTo>
                <a:lnTo>
                  <a:pt x="2992" y="364"/>
                </a:lnTo>
                <a:lnTo>
                  <a:pt x="2970" y="399"/>
                </a:lnTo>
                <a:lnTo>
                  <a:pt x="2950" y="400"/>
                </a:lnTo>
                <a:lnTo>
                  <a:pt x="2928" y="438"/>
                </a:lnTo>
                <a:lnTo>
                  <a:pt x="2938" y="452"/>
                </a:lnTo>
                <a:lnTo>
                  <a:pt x="2943" y="483"/>
                </a:lnTo>
                <a:lnTo>
                  <a:pt x="2932" y="493"/>
                </a:lnTo>
                <a:lnTo>
                  <a:pt x="2917" y="516"/>
                </a:lnTo>
                <a:lnTo>
                  <a:pt x="2901" y="522"/>
                </a:lnTo>
                <a:lnTo>
                  <a:pt x="2895" y="537"/>
                </a:lnTo>
                <a:lnTo>
                  <a:pt x="2866" y="542"/>
                </a:lnTo>
                <a:lnTo>
                  <a:pt x="2826" y="543"/>
                </a:lnTo>
                <a:lnTo>
                  <a:pt x="2794" y="564"/>
                </a:lnTo>
                <a:lnTo>
                  <a:pt x="2798" y="599"/>
                </a:lnTo>
                <a:lnTo>
                  <a:pt x="2789" y="627"/>
                </a:lnTo>
                <a:lnTo>
                  <a:pt x="2763" y="665"/>
                </a:lnTo>
                <a:lnTo>
                  <a:pt x="2730" y="701"/>
                </a:lnTo>
                <a:lnTo>
                  <a:pt x="2696" y="714"/>
                </a:lnTo>
                <a:lnTo>
                  <a:pt x="2686" y="740"/>
                </a:lnTo>
                <a:lnTo>
                  <a:pt x="2619" y="770"/>
                </a:lnTo>
                <a:lnTo>
                  <a:pt x="2582" y="761"/>
                </a:lnTo>
                <a:lnTo>
                  <a:pt x="2575" y="752"/>
                </a:lnTo>
                <a:lnTo>
                  <a:pt x="2592" y="734"/>
                </a:lnTo>
                <a:lnTo>
                  <a:pt x="2594" y="710"/>
                </a:lnTo>
                <a:lnTo>
                  <a:pt x="2581" y="689"/>
                </a:lnTo>
                <a:lnTo>
                  <a:pt x="2594" y="680"/>
                </a:lnTo>
                <a:lnTo>
                  <a:pt x="2614" y="683"/>
                </a:lnTo>
                <a:lnTo>
                  <a:pt x="2611" y="638"/>
                </a:lnTo>
                <a:lnTo>
                  <a:pt x="2607" y="601"/>
                </a:lnTo>
                <a:lnTo>
                  <a:pt x="2596" y="567"/>
                </a:lnTo>
                <a:lnTo>
                  <a:pt x="2578" y="552"/>
                </a:lnTo>
                <a:lnTo>
                  <a:pt x="2554" y="543"/>
                </a:lnTo>
                <a:lnTo>
                  <a:pt x="2534" y="558"/>
                </a:lnTo>
                <a:lnTo>
                  <a:pt x="2515" y="586"/>
                </a:lnTo>
                <a:lnTo>
                  <a:pt x="2496" y="579"/>
                </a:lnTo>
                <a:lnTo>
                  <a:pt x="2504" y="566"/>
                </a:lnTo>
                <a:lnTo>
                  <a:pt x="2513" y="558"/>
                </a:lnTo>
                <a:lnTo>
                  <a:pt x="2525" y="549"/>
                </a:lnTo>
                <a:lnTo>
                  <a:pt x="2543" y="525"/>
                </a:lnTo>
                <a:lnTo>
                  <a:pt x="2529" y="477"/>
                </a:lnTo>
                <a:lnTo>
                  <a:pt x="2525" y="440"/>
                </a:lnTo>
                <a:lnTo>
                  <a:pt x="2496" y="433"/>
                </a:lnTo>
                <a:lnTo>
                  <a:pt x="2444" y="399"/>
                </a:lnTo>
                <a:lnTo>
                  <a:pt x="2414" y="414"/>
                </a:lnTo>
                <a:lnTo>
                  <a:pt x="2408" y="431"/>
                </a:lnTo>
                <a:lnTo>
                  <a:pt x="2415" y="445"/>
                </a:lnTo>
                <a:lnTo>
                  <a:pt x="2399" y="452"/>
                </a:lnTo>
                <a:lnTo>
                  <a:pt x="2399" y="480"/>
                </a:lnTo>
                <a:lnTo>
                  <a:pt x="2385" y="480"/>
                </a:lnTo>
                <a:lnTo>
                  <a:pt x="2363" y="502"/>
                </a:lnTo>
                <a:lnTo>
                  <a:pt x="2355" y="519"/>
                </a:lnTo>
                <a:lnTo>
                  <a:pt x="2347" y="537"/>
                </a:lnTo>
                <a:lnTo>
                  <a:pt x="2346" y="581"/>
                </a:lnTo>
                <a:lnTo>
                  <a:pt x="2342" y="630"/>
                </a:lnTo>
                <a:lnTo>
                  <a:pt x="2353" y="658"/>
                </a:lnTo>
                <a:lnTo>
                  <a:pt x="2368" y="704"/>
                </a:lnTo>
                <a:lnTo>
                  <a:pt x="2368" y="758"/>
                </a:lnTo>
                <a:lnTo>
                  <a:pt x="2355" y="821"/>
                </a:lnTo>
                <a:lnTo>
                  <a:pt x="2329" y="826"/>
                </a:lnTo>
                <a:lnTo>
                  <a:pt x="2313" y="814"/>
                </a:lnTo>
                <a:lnTo>
                  <a:pt x="2299" y="791"/>
                </a:lnTo>
                <a:lnTo>
                  <a:pt x="2285" y="758"/>
                </a:lnTo>
                <a:lnTo>
                  <a:pt x="2287" y="716"/>
                </a:lnTo>
                <a:lnTo>
                  <a:pt x="2287" y="686"/>
                </a:lnTo>
                <a:lnTo>
                  <a:pt x="2274" y="660"/>
                </a:lnTo>
                <a:lnTo>
                  <a:pt x="2276" y="604"/>
                </a:lnTo>
                <a:lnTo>
                  <a:pt x="2283" y="560"/>
                </a:lnTo>
                <a:lnTo>
                  <a:pt x="2286" y="537"/>
                </a:lnTo>
                <a:lnTo>
                  <a:pt x="2310" y="499"/>
                </a:lnTo>
                <a:lnTo>
                  <a:pt x="2297" y="483"/>
                </a:lnTo>
                <a:lnTo>
                  <a:pt x="2285" y="490"/>
                </a:lnTo>
                <a:lnTo>
                  <a:pt x="2276" y="512"/>
                </a:lnTo>
                <a:lnTo>
                  <a:pt x="2247" y="545"/>
                </a:lnTo>
                <a:lnTo>
                  <a:pt x="2263" y="517"/>
                </a:lnTo>
                <a:lnTo>
                  <a:pt x="2265" y="498"/>
                </a:lnTo>
                <a:lnTo>
                  <a:pt x="2259" y="474"/>
                </a:lnTo>
                <a:lnTo>
                  <a:pt x="2263" y="453"/>
                </a:lnTo>
                <a:lnTo>
                  <a:pt x="2276" y="433"/>
                </a:lnTo>
                <a:lnTo>
                  <a:pt x="2278" y="405"/>
                </a:lnTo>
                <a:lnTo>
                  <a:pt x="2285" y="389"/>
                </a:lnTo>
                <a:lnTo>
                  <a:pt x="2289" y="415"/>
                </a:lnTo>
                <a:lnTo>
                  <a:pt x="2315" y="417"/>
                </a:lnTo>
                <a:lnTo>
                  <a:pt x="2329" y="400"/>
                </a:lnTo>
                <a:lnTo>
                  <a:pt x="2355" y="388"/>
                </a:lnTo>
                <a:lnTo>
                  <a:pt x="2382" y="385"/>
                </a:lnTo>
                <a:lnTo>
                  <a:pt x="2393" y="396"/>
                </a:lnTo>
                <a:lnTo>
                  <a:pt x="2414" y="391"/>
                </a:lnTo>
                <a:lnTo>
                  <a:pt x="2445" y="384"/>
                </a:lnTo>
                <a:lnTo>
                  <a:pt x="2462" y="382"/>
                </a:lnTo>
                <a:lnTo>
                  <a:pt x="2465" y="367"/>
                </a:lnTo>
                <a:lnTo>
                  <a:pt x="2467" y="367"/>
                </a:lnTo>
                <a:lnTo>
                  <a:pt x="2454" y="349"/>
                </a:lnTo>
                <a:lnTo>
                  <a:pt x="2435" y="341"/>
                </a:lnTo>
                <a:lnTo>
                  <a:pt x="2405" y="330"/>
                </a:lnTo>
                <a:lnTo>
                  <a:pt x="2379" y="330"/>
                </a:lnTo>
                <a:lnTo>
                  <a:pt x="2363" y="327"/>
                </a:lnTo>
                <a:lnTo>
                  <a:pt x="2355" y="315"/>
                </a:lnTo>
                <a:lnTo>
                  <a:pt x="2324" y="310"/>
                </a:lnTo>
                <a:lnTo>
                  <a:pt x="2297" y="316"/>
                </a:lnTo>
                <a:lnTo>
                  <a:pt x="2276" y="320"/>
                </a:lnTo>
                <a:lnTo>
                  <a:pt x="2257" y="341"/>
                </a:lnTo>
                <a:lnTo>
                  <a:pt x="2229" y="327"/>
                </a:lnTo>
                <a:lnTo>
                  <a:pt x="2207" y="316"/>
                </a:lnTo>
                <a:lnTo>
                  <a:pt x="2180" y="330"/>
                </a:lnTo>
                <a:lnTo>
                  <a:pt x="2162" y="322"/>
                </a:lnTo>
                <a:lnTo>
                  <a:pt x="2182" y="291"/>
                </a:lnTo>
                <a:lnTo>
                  <a:pt x="2176" y="280"/>
                </a:lnTo>
                <a:lnTo>
                  <a:pt x="2166" y="284"/>
                </a:lnTo>
                <a:lnTo>
                  <a:pt x="2139" y="320"/>
                </a:lnTo>
                <a:lnTo>
                  <a:pt x="2118" y="347"/>
                </a:lnTo>
                <a:lnTo>
                  <a:pt x="2098" y="378"/>
                </a:lnTo>
                <a:lnTo>
                  <a:pt x="2068" y="374"/>
                </a:lnTo>
                <a:lnTo>
                  <a:pt x="2057" y="340"/>
                </a:lnTo>
                <a:lnTo>
                  <a:pt x="2046" y="341"/>
                </a:lnTo>
                <a:lnTo>
                  <a:pt x="2036" y="367"/>
                </a:lnTo>
                <a:lnTo>
                  <a:pt x="2001" y="368"/>
                </a:lnTo>
                <a:lnTo>
                  <a:pt x="2038" y="316"/>
                </a:lnTo>
                <a:lnTo>
                  <a:pt x="2126" y="257"/>
                </a:lnTo>
                <a:lnTo>
                  <a:pt x="2131" y="242"/>
                </a:lnTo>
                <a:lnTo>
                  <a:pt x="2083" y="244"/>
                </a:lnTo>
                <a:lnTo>
                  <a:pt x="2033" y="225"/>
                </a:lnTo>
                <a:lnTo>
                  <a:pt x="2015" y="251"/>
                </a:lnTo>
                <a:lnTo>
                  <a:pt x="1977" y="236"/>
                </a:lnTo>
                <a:lnTo>
                  <a:pt x="1951" y="246"/>
                </a:lnTo>
                <a:lnTo>
                  <a:pt x="1935" y="216"/>
                </a:lnTo>
                <a:lnTo>
                  <a:pt x="1892" y="218"/>
                </a:lnTo>
                <a:lnTo>
                  <a:pt x="1879" y="232"/>
                </a:lnTo>
                <a:lnTo>
                  <a:pt x="1831" y="198"/>
                </a:lnTo>
                <a:lnTo>
                  <a:pt x="1824" y="166"/>
                </a:lnTo>
                <a:lnTo>
                  <a:pt x="1770" y="154"/>
                </a:lnTo>
                <a:lnTo>
                  <a:pt x="1794" y="198"/>
                </a:lnTo>
                <a:lnTo>
                  <a:pt x="978" y="169"/>
                </a:lnTo>
                <a:lnTo>
                  <a:pt x="928" y="155"/>
                </a:lnTo>
                <a:lnTo>
                  <a:pt x="841" y="143"/>
                </a:lnTo>
                <a:lnTo>
                  <a:pt x="731" y="125"/>
                </a:lnTo>
                <a:lnTo>
                  <a:pt x="593" y="111"/>
                </a:lnTo>
                <a:lnTo>
                  <a:pt x="541" y="100"/>
                </a:lnTo>
                <a:lnTo>
                  <a:pt x="466" y="87"/>
                </a:lnTo>
                <a:lnTo>
                  <a:pt x="412" y="74"/>
                </a:lnTo>
                <a:lnTo>
                  <a:pt x="269" y="27"/>
                </a:lnTo>
                <a:lnTo>
                  <a:pt x="260" y="32"/>
                </a:lnTo>
                <a:lnTo>
                  <a:pt x="263" y="53"/>
                </a:lnTo>
                <a:lnTo>
                  <a:pt x="272" y="77"/>
                </a:lnTo>
                <a:lnTo>
                  <a:pt x="264" y="89"/>
                </a:lnTo>
                <a:lnTo>
                  <a:pt x="255" y="98"/>
                </a:lnTo>
                <a:lnTo>
                  <a:pt x="260" y="116"/>
                </a:lnTo>
                <a:lnTo>
                  <a:pt x="282" y="154"/>
                </a:lnTo>
                <a:lnTo>
                  <a:pt x="264" y="179"/>
                </a:lnTo>
                <a:lnTo>
                  <a:pt x="255" y="212"/>
                </a:lnTo>
                <a:lnTo>
                  <a:pt x="232" y="212"/>
                </a:lnTo>
                <a:lnTo>
                  <a:pt x="251" y="197"/>
                </a:lnTo>
                <a:lnTo>
                  <a:pt x="258" y="179"/>
                </a:lnTo>
                <a:lnTo>
                  <a:pt x="253" y="163"/>
                </a:lnTo>
                <a:lnTo>
                  <a:pt x="242" y="158"/>
                </a:lnTo>
                <a:lnTo>
                  <a:pt x="246" y="146"/>
                </a:lnTo>
                <a:lnTo>
                  <a:pt x="263" y="151"/>
                </a:lnTo>
                <a:lnTo>
                  <a:pt x="263" y="141"/>
                </a:lnTo>
                <a:lnTo>
                  <a:pt x="253" y="113"/>
                </a:lnTo>
                <a:lnTo>
                  <a:pt x="240" y="111"/>
                </a:lnTo>
                <a:lnTo>
                  <a:pt x="213" y="107"/>
                </a:lnTo>
                <a:lnTo>
                  <a:pt x="193" y="85"/>
                </a:lnTo>
                <a:lnTo>
                  <a:pt x="179" y="74"/>
                </a:lnTo>
                <a:lnTo>
                  <a:pt x="163" y="67"/>
                </a:lnTo>
                <a:lnTo>
                  <a:pt x="152" y="87"/>
                </a:lnTo>
                <a:lnTo>
                  <a:pt x="159" y="118"/>
                </a:lnTo>
                <a:lnTo>
                  <a:pt x="163" y="144"/>
                </a:lnTo>
                <a:lnTo>
                  <a:pt x="160" y="177"/>
                </a:lnTo>
                <a:lnTo>
                  <a:pt x="159" y="205"/>
                </a:lnTo>
                <a:lnTo>
                  <a:pt x="163" y="216"/>
                </a:lnTo>
                <a:lnTo>
                  <a:pt x="173" y="238"/>
                </a:lnTo>
                <a:lnTo>
                  <a:pt x="163" y="253"/>
                </a:lnTo>
                <a:lnTo>
                  <a:pt x="163" y="266"/>
                </a:lnTo>
                <a:lnTo>
                  <a:pt x="165" y="289"/>
                </a:lnTo>
                <a:lnTo>
                  <a:pt x="150" y="297"/>
                </a:lnTo>
                <a:lnTo>
                  <a:pt x="139" y="348"/>
                </a:lnTo>
                <a:lnTo>
                  <a:pt x="128" y="394"/>
                </a:lnTo>
                <a:lnTo>
                  <a:pt x="112" y="441"/>
                </a:lnTo>
                <a:lnTo>
                  <a:pt x="91" y="477"/>
                </a:lnTo>
                <a:lnTo>
                  <a:pt x="72" y="525"/>
                </a:lnTo>
                <a:lnTo>
                  <a:pt x="52" y="555"/>
                </a:lnTo>
                <a:lnTo>
                  <a:pt x="52" y="626"/>
                </a:lnTo>
                <a:lnTo>
                  <a:pt x="52" y="689"/>
                </a:lnTo>
                <a:lnTo>
                  <a:pt x="45" y="714"/>
                </a:lnTo>
                <a:lnTo>
                  <a:pt x="25" y="754"/>
                </a:lnTo>
                <a:lnTo>
                  <a:pt x="0" y="797"/>
                </a:lnTo>
                <a:lnTo>
                  <a:pt x="25" y="853"/>
                </a:lnTo>
                <a:lnTo>
                  <a:pt x="18" y="900"/>
                </a:lnTo>
                <a:lnTo>
                  <a:pt x="11" y="932"/>
                </a:lnTo>
                <a:lnTo>
                  <a:pt x="32" y="988"/>
                </a:lnTo>
                <a:lnTo>
                  <a:pt x="47" y="1024"/>
                </a:lnTo>
                <a:lnTo>
                  <a:pt x="69" y="1040"/>
                </a:lnTo>
                <a:lnTo>
                  <a:pt x="90" y="1014"/>
                </a:lnTo>
                <a:lnTo>
                  <a:pt x="96" y="1031"/>
                </a:lnTo>
                <a:lnTo>
                  <a:pt x="103" y="1044"/>
                </a:lnTo>
                <a:lnTo>
                  <a:pt x="81" y="1047"/>
                </a:lnTo>
                <a:lnTo>
                  <a:pt x="83" y="1064"/>
                </a:lnTo>
                <a:lnTo>
                  <a:pt x="63" y="1054"/>
                </a:lnTo>
                <a:lnTo>
                  <a:pt x="66" y="1089"/>
                </a:lnTo>
                <a:lnTo>
                  <a:pt x="75" y="1119"/>
                </a:lnTo>
                <a:lnTo>
                  <a:pt x="78" y="1143"/>
                </a:lnTo>
                <a:lnTo>
                  <a:pt x="105" y="1137"/>
                </a:lnTo>
                <a:lnTo>
                  <a:pt x="101" y="1148"/>
                </a:lnTo>
                <a:lnTo>
                  <a:pt x="78" y="1165"/>
                </a:lnTo>
                <a:lnTo>
                  <a:pt x="78" y="1202"/>
                </a:lnTo>
                <a:lnTo>
                  <a:pt x="109" y="1238"/>
                </a:lnTo>
                <a:lnTo>
                  <a:pt x="121" y="1251"/>
                </a:lnTo>
                <a:lnTo>
                  <a:pt x="113" y="1265"/>
                </a:lnTo>
                <a:lnTo>
                  <a:pt x="123" y="1287"/>
                </a:lnTo>
                <a:lnTo>
                  <a:pt x="128" y="1313"/>
                </a:lnTo>
                <a:lnTo>
                  <a:pt x="136" y="1329"/>
                </a:lnTo>
                <a:lnTo>
                  <a:pt x="141" y="1349"/>
                </a:lnTo>
                <a:lnTo>
                  <a:pt x="142" y="1369"/>
                </a:lnTo>
                <a:lnTo>
                  <a:pt x="136" y="1382"/>
                </a:lnTo>
                <a:lnTo>
                  <a:pt x="157" y="1388"/>
                </a:lnTo>
                <a:lnTo>
                  <a:pt x="176" y="1390"/>
                </a:lnTo>
                <a:lnTo>
                  <a:pt x="193" y="1385"/>
                </a:lnTo>
                <a:lnTo>
                  <a:pt x="213" y="1388"/>
                </a:lnTo>
                <a:lnTo>
                  <a:pt x="219" y="1407"/>
                </a:lnTo>
                <a:lnTo>
                  <a:pt x="223" y="1422"/>
                </a:lnTo>
                <a:lnTo>
                  <a:pt x="244" y="1447"/>
                </a:lnTo>
                <a:lnTo>
                  <a:pt x="253" y="1457"/>
                </a:lnTo>
                <a:lnTo>
                  <a:pt x="263" y="1477"/>
                </a:lnTo>
                <a:lnTo>
                  <a:pt x="264" y="1489"/>
                </a:lnTo>
                <a:lnTo>
                  <a:pt x="284" y="1502"/>
                </a:lnTo>
                <a:lnTo>
                  <a:pt x="301" y="1519"/>
                </a:lnTo>
                <a:lnTo>
                  <a:pt x="318" y="1548"/>
                </a:lnTo>
                <a:lnTo>
                  <a:pt x="322" y="1585"/>
                </a:lnTo>
                <a:lnTo>
                  <a:pt x="320" y="1605"/>
                </a:lnTo>
                <a:lnTo>
                  <a:pt x="338" y="1609"/>
                </a:lnTo>
                <a:lnTo>
                  <a:pt x="358" y="1603"/>
                </a:lnTo>
                <a:lnTo>
                  <a:pt x="376" y="1602"/>
                </a:lnTo>
                <a:lnTo>
                  <a:pt x="405" y="1603"/>
                </a:lnTo>
                <a:lnTo>
                  <a:pt x="432" y="1605"/>
                </a:lnTo>
                <a:lnTo>
                  <a:pt x="471" y="1605"/>
                </a:lnTo>
                <a:lnTo>
                  <a:pt x="495" y="1609"/>
                </a:lnTo>
                <a:lnTo>
                  <a:pt x="500" y="1625"/>
                </a:lnTo>
                <a:lnTo>
                  <a:pt x="494" y="1641"/>
                </a:lnTo>
                <a:lnTo>
                  <a:pt x="524" y="1663"/>
                </a:lnTo>
                <a:lnTo>
                  <a:pt x="555" y="1680"/>
                </a:lnTo>
                <a:lnTo>
                  <a:pt x="612" y="1713"/>
                </a:lnTo>
                <a:lnTo>
                  <a:pt x="655" y="1739"/>
                </a:lnTo>
                <a:lnTo>
                  <a:pt x="702" y="1758"/>
                </a:lnTo>
                <a:lnTo>
                  <a:pt x="750" y="1777"/>
                </a:lnTo>
                <a:lnTo>
                  <a:pt x="781" y="1779"/>
                </a:lnTo>
                <a:lnTo>
                  <a:pt x="809" y="1776"/>
                </a:lnTo>
                <a:lnTo>
                  <a:pt x="852" y="1781"/>
                </a:lnTo>
                <a:lnTo>
                  <a:pt x="880" y="1786"/>
                </a:lnTo>
                <a:lnTo>
                  <a:pt x="910" y="1783"/>
                </a:lnTo>
                <a:lnTo>
                  <a:pt x="939" y="1791"/>
                </a:lnTo>
                <a:lnTo>
                  <a:pt x="964" y="1789"/>
                </a:lnTo>
                <a:lnTo>
                  <a:pt x="967" y="1752"/>
                </a:lnTo>
                <a:lnTo>
                  <a:pt x="1011" y="1757"/>
                </a:lnTo>
                <a:lnTo>
                  <a:pt x="1063" y="1758"/>
                </a:lnTo>
                <a:lnTo>
                  <a:pt x="1105" y="1812"/>
                </a:lnTo>
                <a:lnTo>
                  <a:pt x="1155" y="1858"/>
                </a:lnTo>
                <a:lnTo>
                  <a:pt x="1184" y="1893"/>
                </a:lnTo>
                <a:lnTo>
                  <a:pt x="1185" y="1923"/>
                </a:lnTo>
                <a:lnTo>
                  <a:pt x="1195" y="1957"/>
                </a:lnTo>
                <a:lnTo>
                  <a:pt x="1214" y="1979"/>
                </a:lnTo>
                <a:lnTo>
                  <a:pt x="1235" y="2001"/>
                </a:lnTo>
                <a:lnTo>
                  <a:pt x="1295" y="2042"/>
                </a:lnTo>
                <a:lnTo>
                  <a:pt x="1316" y="2036"/>
                </a:lnTo>
                <a:lnTo>
                  <a:pt x="1328" y="2024"/>
                </a:lnTo>
                <a:lnTo>
                  <a:pt x="1335" y="1999"/>
                </a:lnTo>
                <a:lnTo>
                  <a:pt x="1341" y="1979"/>
                </a:lnTo>
                <a:lnTo>
                  <a:pt x="1364" y="1978"/>
                </a:lnTo>
                <a:lnTo>
                  <a:pt x="1390" y="1979"/>
                </a:lnTo>
                <a:lnTo>
                  <a:pt x="1424" y="1987"/>
                </a:lnTo>
                <a:lnTo>
                  <a:pt x="1443" y="2003"/>
                </a:lnTo>
                <a:lnTo>
                  <a:pt x="1468" y="2014"/>
                </a:lnTo>
                <a:lnTo>
                  <a:pt x="1475" y="2034"/>
                </a:lnTo>
                <a:lnTo>
                  <a:pt x="1488" y="2066"/>
                </a:lnTo>
                <a:lnTo>
                  <a:pt x="1500" y="2097"/>
                </a:lnTo>
                <a:lnTo>
                  <a:pt x="1514" y="2121"/>
                </a:lnTo>
                <a:lnTo>
                  <a:pt x="1540" y="2137"/>
                </a:lnTo>
                <a:lnTo>
                  <a:pt x="1560" y="2162"/>
                </a:lnTo>
                <a:lnTo>
                  <a:pt x="1569" y="2197"/>
                </a:lnTo>
                <a:lnTo>
                  <a:pt x="1576" y="2224"/>
                </a:lnTo>
                <a:lnTo>
                  <a:pt x="1593" y="2272"/>
                </a:lnTo>
                <a:lnTo>
                  <a:pt x="1616" y="2277"/>
                </a:lnTo>
                <a:lnTo>
                  <a:pt x="1642" y="2289"/>
                </a:lnTo>
                <a:lnTo>
                  <a:pt x="1669" y="2296"/>
                </a:lnTo>
                <a:lnTo>
                  <a:pt x="1703" y="2298"/>
                </a:lnTo>
                <a:lnTo>
                  <a:pt x="1723" y="2313"/>
                </a:lnTo>
                <a:lnTo>
                  <a:pt x="1770" y="2310"/>
                </a:lnTo>
                <a:lnTo>
                  <a:pt x="1772" y="2274"/>
                </a:lnTo>
                <a:lnTo>
                  <a:pt x="1746" y="2247"/>
                </a:lnTo>
                <a:lnTo>
                  <a:pt x="1741" y="2208"/>
                </a:lnTo>
                <a:lnTo>
                  <a:pt x="1760" y="2182"/>
                </a:lnTo>
                <a:lnTo>
                  <a:pt x="1759" y="2153"/>
                </a:lnTo>
                <a:lnTo>
                  <a:pt x="1766" y="2146"/>
                </a:lnTo>
                <a:lnTo>
                  <a:pt x="1768" y="2124"/>
                </a:lnTo>
                <a:lnTo>
                  <a:pt x="1784" y="2113"/>
                </a:lnTo>
                <a:lnTo>
                  <a:pt x="1815" y="2089"/>
                </a:lnTo>
                <a:lnTo>
                  <a:pt x="1831" y="2089"/>
                </a:lnTo>
                <a:lnTo>
                  <a:pt x="1869" y="2063"/>
                </a:lnTo>
                <a:lnTo>
                  <a:pt x="1892" y="2039"/>
                </a:lnTo>
                <a:lnTo>
                  <a:pt x="1929" y="2014"/>
                </a:lnTo>
                <a:lnTo>
                  <a:pt x="1920" y="1983"/>
                </a:lnTo>
                <a:lnTo>
                  <a:pt x="1929" y="1975"/>
                </a:lnTo>
                <a:lnTo>
                  <a:pt x="1939" y="2008"/>
                </a:lnTo>
                <a:lnTo>
                  <a:pt x="1990" y="1960"/>
                </a:lnTo>
                <a:lnTo>
                  <a:pt x="2032" y="1961"/>
                </a:lnTo>
                <a:lnTo>
                  <a:pt x="2088" y="1975"/>
                </a:lnTo>
                <a:lnTo>
                  <a:pt x="2132" y="1967"/>
                </a:lnTo>
                <a:lnTo>
                  <a:pt x="2153" y="1965"/>
                </a:lnTo>
                <a:lnTo>
                  <a:pt x="2142" y="1943"/>
                </a:lnTo>
                <a:lnTo>
                  <a:pt x="2161" y="1945"/>
                </a:lnTo>
                <a:lnTo>
                  <a:pt x="2174" y="1963"/>
                </a:lnTo>
                <a:lnTo>
                  <a:pt x="2174" y="1978"/>
                </a:lnTo>
                <a:lnTo>
                  <a:pt x="2216" y="1981"/>
                </a:lnTo>
                <a:lnTo>
                  <a:pt x="2236" y="1983"/>
                </a:lnTo>
                <a:lnTo>
                  <a:pt x="2245" y="1973"/>
                </a:lnTo>
                <a:lnTo>
                  <a:pt x="2260" y="1990"/>
                </a:lnTo>
                <a:lnTo>
                  <a:pt x="2274" y="1994"/>
                </a:lnTo>
                <a:lnTo>
                  <a:pt x="2291" y="1990"/>
                </a:lnTo>
                <a:lnTo>
                  <a:pt x="2278" y="1965"/>
                </a:lnTo>
                <a:lnTo>
                  <a:pt x="2298" y="1963"/>
                </a:lnTo>
                <a:lnTo>
                  <a:pt x="2310" y="1970"/>
                </a:lnTo>
                <a:lnTo>
                  <a:pt x="2328" y="1986"/>
                </a:lnTo>
                <a:lnTo>
                  <a:pt x="2341" y="1981"/>
                </a:lnTo>
                <a:lnTo>
                  <a:pt x="2353" y="1966"/>
                </a:lnTo>
                <a:lnTo>
                  <a:pt x="2345" y="1945"/>
                </a:lnTo>
                <a:lnTo>
                  <a:pt x="2327" y="1939"/>
                </a:lnTo>
                <a:lnTo>
                  <a:pt x="2316" y="1927"/>
                </a:lnTo>
                <a:lnTo>
                  <a:pt x="2324" y="1906"/>
                </a:lnTo>
                <a:lnTo>
                  <a:pt x="2323" y="1886"/>
                </a:lnTo>
                <a:lnTo>
                  <a:pt x="2305" y="1886"/>
                </a:lnTo>
                <a:lnTo>
                  <a:pt x="2287" y="1906"/>
                </a:lnTo>
                <a:lnTo>
                  <a:pt x="2286" y="1880"/>
                </a:lnTo>
                <a:lnTo>
                  <a:pt x="2263" y="1895"/>
                </a:lnTo>
                <a:lnTo>
                  <a:pt x="2245" y="1902"/>
                </a:lnTo>
                <a:lnTo>
                  <a:pt x="2237" y="1888"/>
                </a:lnTo>
                <a:lnTo>
                  <a:pt x="2254" y="1865"/>
                </a:lnTo>
                <a:lnTo>
                  <a:pt x="2310" y="1878"/>
                </a:lnTo>
                <a:lnTo>
                  <a:pt x="2323" y="1853"/>
                </a:lnTo>
                <a:lnTo>
                  <a:pt x="2352" y="1844"/>
                </a:lnTo>
                <a:lnTo>
                  <a:pt x="2385" y="1853"/>
                </a:lnTo>
                <a:lnTo>
                  <a:pt x="2397" y="1844"/>
                </a:lnTo>
                <a:lnTo>
                  <a:pt x="2397" y="1814"/>
                </a:lnTo>
                <a:lnTo>
                  <a:pt x="2414" y="1851"/>
                </a:lnTo>
                <a:lnTo>
                  <a:pt x="2419" y="1865"/>
                </a:lnTo>
                <a:lnTo>
                  <a:pt x="2444" y="1850"/>
                </a:lnTo>
                <a:lnTo>
                  <a:pt x="2464" y="1826"/>
                </a:lnTo>
                <a:lnTo>
                  <a:pt x="2473" y="1841"/>
                </a:lnTo>
                <a:lnTo>
                  <a:pt x="2489" y="1847"/>
                </a:lnTo>
                <a:lnTo>
                  <a:pt x="2515" y="1835"/>
                </a:lnTo>
                <a:lnTo>
                  <a:pt x="2571" y="1824"/>
                </a:lnTo>
                <a:lnTo>
                  <a:pt x="2582" y="1838"/>
                </a:lnTo>
                <a:lnTo>
                  <a:pt x="2596" y="1855"/>
                </a:lnTo>
                <a:lnTo>
                  <a:pt x="2618" y="1860"/>
                </a:lnTo>
                <a:lnTo>
                  <a:pt x="2640" y="1862"/>
                </a:lnTo>
                <a:lnTo>
                  <a:pt x="2666" y="1851"/>
                </a:lnTo>
                <a:lnTo>
                  <a:pt x="2683" y="1833"/>
                </a:lnTo>
                <a:lnTo>
                  <a:pt x="2697" y="1827"/>
                </a:lnTo>
                <a:lnTo>
                  <a:pt x="2708" y="1835"/>
                </a:lnTo>
                <a:lnTo>
                  <a:pt x="2722" y="1851"/>
                </a:lnTo>
                <a:lnTo>
                  <a:pt x="2742" y="1871"/>
                </a:lnTo>
                <a:lnTo>
                  <a:pt x="2762" y="1878"/>
                </a:lnTo>
                <a:lnTo>
                  <a:pt x="2778" y="1881"/>
                </a:lnTo>
                <a:lnTo>
                  <a:pt x="2795" y="1901"/>
                </a:lnTo>
                <a:lnTo>
                  <a:pt x="2807" y="1923"/>
                </a:lnTo>
                <a:lnTo>
                  <a:pt x="2821" y="1939"/>
                </a:lnTo>
                <a:lnTo>
                  <a:pt x="2815" y="1970"/>
                </a:lnTo>
                <a:lnTo>
                  <a:pt x="2816" y="1996"/>
                </a:lnTo>
                <a:lnTo>
                  <a:pt x="2816" y="2014"/>
                </a:lnTo>
                <a:lnTo>
                  <a:pt x="2822" y="2029"/>
                </a:lnTo>
                <a:lnTo>
                  <a:pt x="2831" y="2031"/>
                </a:lnTo>
                <a:lnTo>
                  <a:pt x="2836" y="2004"/>
                </a:lnTo>
                <a:lnTo>
                  <a:pt x="2849" y="2019"/>
                </a:lnTo>
                <a:lnTo>
                  <a:pt x="2838" y="2041"/>
                </a:lnTo>
                <a:lnTo>
                  <a:pt x="2836" y="2059"/>
                </a:lnTo>
                <a:lnTo>
                  <a:pt x="2847" y="2068"/>
                </a:lnTo>
                <a:lnTo>
                  <a:pt x="2869" y="2092"/>
                </a:lnTo>
                <a:lnTo>
                  <a:pt x="2887" y="2097"/>
                </a:lnTo>
                <a:lnTo>
                  <a:pt x="2896" y="2128"/>
                </a:lnTo>
                <a:lnTo>
                  <a:pt x="2907" y="2134"/>
                </a:lnTo>
                <a:lnTo>
                  <a:pt x="2923" y="2167"/>
                </a:lnTo>
                <a:lnTo>
                  <a:pt x="2946" y="2179"/>
                </a:lnTo>
                <a:lnTo>
                  <a:pt x="2967" y="2188"/>
                </a:lnTo>
                <a:lnTo>
                  <a:pt x="2981" y="2214"/>
                </a:lnTo>
                <a:lnTo>
                  <a:pt x="3012" y="2208"/>
                </a:lnTo>
                <a:lnTo>
                  <a:pt x="3053" y="2199"/>
                </a:lnTo>
                <a:lnTo>
                  <a:pt x="3064" y="2149"/>
                </a:lnTo>
                <a:lnTo>
                  <a:pt x="3058" y="2116"/>
                </a:lnTo>
                <a:lnTo>
                  <a:pt x="3058" y="2060"/>
                </a:lnTo>
                <a:lnTo>
                  <a:pt x="3047" y="2044"/>
                </a:lnTo>
                <a:lnTo>
                  <a:pt x="3026" y="2016"/>
                </a:lnTo>
                <a:lnTo>
                  <a:pt x="3008" y="1986"/>
                </a:lnTo>
                <a:lnTo>
                  <a:pt x="2991" y="1947"/>
                </a:lnTo>
                <a:lnTo>
                  <a:pt x="2975" y="1903"/>
                </a:lnTo>
                <a:lnTo>
                  <a:pt x="2950" y="1862"/>
                </a:lnTo>
                <a:lnTo>
                  <a:pt x="2930" y="1833"/>
                </a:lnTo>
                <a:lnTo>
                  <a:pt x="2905" y="1792"/>
                </a:lnTo>
                <a:lnTo>
                  <a:pt x="2887" y="1757"/>
                </a:lnTo>
                <a:lnTo>
                  <a:pt x="2880" y="1727"/>
                </a:lnTo>
                <a:lnTo>
                  <a:pt x="2878" y="1704"/>
                </a:lnTo>
                <a:lnTo>
                  <a:pt x="2881" y="1684"/>
                </a:lnTo>
                <a:lnTo>
                  <a:pt x="2885" y="1676"/>
                </a:lnTo>
                <a:lnTo>
                  <a:pt x="2887" y="1628"/>
                </a:lnTo>
                <a:lnTo>
                  <a:pt x="2910" y="1584"/>
                </a:lnTo>
                <a:lnTo>
                  <a:pt x="2905" y="1556"/>
                </a:lnTo>
                <a:lnTo>
                  <a:pt x="2941" y="1546"/>
                </a:lnTo>
                <a:lnTo>
                  <a:pt x="2986" y="1497"/>
                </a:lnTo>
                <a:lnTo>
                  <a:pt x="3010" y="1418"/>
                </a:lnTo>
                <a:lnTo>
                  <a:pt x="3068" y="1390"/>
                </a:lnTo>
                <a:lnTo>
                  <a:pt x="3102" y="1316"/>
                </a:lnTo>
                <a:lnTo>
                  <a:pt x="3159" y="1294"/>
                </a:lnTo>
                <a:lnTo>
                  <a:pt x="3187" y="1238"/>
                </a:lnTo>
                <a:lnTo>
                  <a:pt x="3187" y="1198"/>
                </a:lnTo>
                <a:lnTo>
                  <a:pt x="3188" y="1164"/>
                </a:lnTo>
                <a:lnTo>
                  <a:pt x="3174" y="1165"/>
                </a:lnTo>
                <a:lnTo>
                  <a:pt x="3174" y="1223"/>
                </a:lnTo>
                <a:lnTo>
                  <a:pt x="3140" y="1265"/>
                </a:lnTo>
                <a:lnTo>
                  <a:pt x="3092" y="1276"/>
                </a:lnTo>
                <a:lnTo>
                  <a:pt x="3138" y="1251"/>
                </a:lnTo>
                <a:lnTo>
                  <a:pt x="3111" y="1238"/>
                </a:lnTo>
                <a:lnTo>
                  <a:pt x="3138" y="1232"/>
                </a:lnTo>
                <a:lnTo>
                  <a:pt x="3154" y="1233"/>
                </a:lnTo>
                <a:lnTo>
                  <a:pt x="3162" y="1200"/>
                </a:lnTo>
                <a:lnTo>
                  <a:pt x="3159" y="1169"/>
                </a:lnTo>
                <a:lnTo>
                  <a:pt x="3135" y="1169"/>
                </a:lnTo>
                <a:lnTo>
                  <a:pt x="3098" y="1185"/>
                </a:lnTo>
                <a:lnTo>
                  <a:pt x="3100" y="1155"/>
                </a:lnTo>
                <a:lnTo>
                  <a:pt x="3119" y="1167"/>
                </a:lnTo>
                <a:lnTo>
                  <a:pt x="3151" y="1151"/>
                </a:lnTo>
                <a:lnTo>
                  <a:pt x="3156" y="1136"/>
                </a:lnTo>
                <a:lnTo>
                  <a:pt x="3133" y="1127"/>
                </a:lnTo>
                <a:lnTo>
                  <a:pt x="3136" y="1092"/>
                </a:lnTo>
                <a:lnTo>
                  <a:pt x="3111" y="1078"/>
                </a:lnTo>
                <a:lnTo>
                  <a:pt x="3103" y="1090"/>
                </a:lnTo>
                <a:lnTo>
                  <a:pt x="3095" y="1065"/>
                </a:lnTo>
                <a:lnTo>
                  <a:pt x="3098" y="1039"/>
                </a:lnTo>
                <a:lnTo>
                  <a:pt x="3102" y="1011"/>
                </a:lnTo>
                <a:lnTo>
                  <a:pt x="3058" y="991"/>
                </a:lnTo>
                <a:lnTo>
                  <a:pt x="3070" y="985"/>
                </a:lnTo>
                <a:lnTo>
                  <a:pt x="3060" y="925"/>
                </a:lnTo>
                <a:lnTo>
                  <a:pt x="3058" y="891"/>
                </a:lnTo>
                <a:lnTo>
                  <a:pt x="3066" y="881"/>
                </a:lnTo>
                <a:lnTo>
                  <a:pt x="3068" y="931"/>
                </a:lnTo>
                <a:lnTo>
                  <a:pt x="3084" y="964"/>
                </a:lnTo>
                <a:lnTo>
                  <a:pt x="3109" y="996"/>
                </a:lnTo>
                <a:lnTo>
                  <a:pt x="3109" y="1057"/>
                </a:lnTo>
                <a:lnTo>
                  <a:pt x="3136" y="1062"/>
                </a:lnTo>
                <a:lnTo>
                  <a:pt x="3159" y="1000"/>
                </a:lnTo>
                <a:lnTo>
                  <a:pt x="3158" y="913"/>
                </a:lnTo>
                <a:lnTo>
                  <a:pt x="3129" y="888"/>
                </a:lnTo>
                <a:lnTo>
                  <a:pt x="3131" y="869"/>
                </a:lnTo>
                <a:lnTo>
                  <a:pt x="3165" y="889"/>
                </a:lnTo>
                <a:lnTo>
                  <a:pt x="3183" y="844"/>
                </a:lnTo>
                <a:lnTo>
                  <a:pt x="3185" y="806"/>
                </a:lnTo>
                <a:lnTo>
                  <a:pt x="3185" y="740"/>
                </a:lnTo>
                <a:lnTo>
                  <a:pt x="3169" y="720"/>
                </a:lnTo>
                <a:lnTo>
                  <a:pt x="3176" y="704"/>
                </a:lnTo>
                <a:lnTo>
                  <a:pt x="3189" y="722"/>
                </a:lnTo>
                <a:lnTo>
                  <a:pt x="3260" y="681"/>
                </a:lnTo>
                <a:lnTo>
                  <a:pt x="3310" y="636"/>
                </a:lnTo>
                <a:lnTo>
                  <a:pt x="3272" y="632"/>
                </a:lnTo>
                <a:lnTo>
                  <a:pt x="3219" y="667"/>
                </a:lnTo>
                <a:lnTo>
                  <a:pt x="3185" y="683"/>
                </a:lnTo>
                <a:lnTo>
                  <a:pt x="3209" y="648"/>
                </a:lnTo>
                <a:lnTo>
                  <a:pt x="3233" y="632"/>
                </a:lnTo>
                <a:lnTo>
                  <a:pt x="3247" y="638"/>
                </a:lnTo>
                <a:lnTo>
                  <a:pt x="3286" y="615"/>
                </a:lnTo>
                <a:lnTo>
                  <a:pt x="3294" y="594"/>
                </a:lnTo>
                <a:lnTo>
                  <a:pt x="3305" y="594"/>
                </a:lnTo>
                <a:lnTo>
                  <a:pt x="3319" y="583"/>
                </a:lnTo>
                <a:lnTo>
                  <a:pt x="3337" y="561"/>
                </a:lnTo>
                <a:lnTo>
                  <a:pt x="3366" y="574"/>
                </a:lnTo>
                <a:lnTo>
                  <a:pt x="3380" y="558"/>
                </a:lnTo>
                <a:lnTo>
                  <a:pt x="3393" y="537"/>
                </a:lnTo>
                <a:lnTo>
                  <a:pt x="3380" y="510"/>
                </a:lnTo>
                <a:lnTo>
                  <a:pt x="3362" y="493"/>
                </a:lnTo>
                <a:lnTo>
                  <a:pt x="3352" y="492"/>
                </a:lnTo>
                <a:lnTo>
                  <a:pt x="3338" y="499"/>
                </a:lnTo>
                <a:lnTo>
                  <a:pt x="3352" y="522"/>
                </a:lnTo>
                <a:lnTo>
                  <a:pt x="3358" y="536"/>
                </a:lnTo>
                <a:lnTo>
                  <a:pt x="3342" y="535"/>
                </a:lnTo>
                <a:lnTo>
                  <a:pt x="3324" y="508"/>
                </a:lnTo>
                <a:lnTo>
                  <a:pt x="3306" y="513"/>
                </a:lnTo>
                <a:lnTo>
                  <a:pt x="3310" y="493"/>
                </a:lnTo>
                <a:lnTo>
                  <a:pt x="3318" y="472"/>
                </a:lnTo>
                <a:lnTo>
                  <a:pt x="3303" y="469"/>
                </a:lnTo>
                <a:lnTo>
                  <a:pt x="3316" y="428"/>
                </a:lnTo>
                <a:lnTo>
                  <a:pt x="3312" y="403"/>
                </a:lnTo>
                <a:lnTo>
                  <a:pt x="3329" y="385"/>
                </a:lnTo>
                <a:lnTo>
                  <a:pt x="3319" y="359"/>
                </a:lnTo>
                <a:lnTo>
                  <a:pt x="3337" y="347"/>
                </a:lnTo>
                <a:lnTo>
                  <a:pt x="3356" y="331"/>
                </a:lnTo>
                <a:lnTo>
                  <a:pt x="3373" y="325"/>
                </a:lnTo>
                <a:lnTo>
                  <a:pt x="3380" y="284"/>
                </a:lnTo>
                <a:lnTo>
                  <a:pt x="3399" y="284"/>
                </a:lnTo>
                <a:lnTo>
                  <a:pt x="3427" y="263"/>
                </a:lnTo>
                <a:lnTo>
                  <a:pt x="3440" y="242"/>
                </a:lnTo>
                <a:lnTo>
                  <a:pt x="3462" y="222"/>
                </a:lnTo>
                <a:lnTo>
                  <a:pt x="3459" y="195"/>
                </a:lnTo>
                <a:lnTo>
                  <a:pt x="3428" y="181"/>
                </a:lnTo>
                <a:lnTo>
                  <a:pt x="3411" y="154"/>
                </a:lnTo>
                <a:lnTo>
                  <a:pt x="3378" y="154"/>
                </a:lnTo>
                <a:lnTo>
                  <a:pt x="3364" y="121"/>
                </a:lnTo>
                <a:lnTo>
                  <a:pt x="3359" y="87"/>
                </a:lnTo>
                <a:lnTo>
                  <a:pt x="3350" y="54"/>
                </a:lnTo>
                <a:lnTo>
                  <a:pt x="3337" y="13"/>
                </a:lnTo>
              </a:path>
            </a:pathLst>
          </a:custGeom>
          <a:solidFill>
            <a:srgbClr val="006666"/>
          </a:solidFill>
          <a:ln w="25400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2741613" y="1743075"/>
            <a:ext cx="1289050" cy="398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1912" tIns="31750" rIns="61912" bIns="31750">
            <a:spAutoFit/>
          </a:bodyPr>
          <a:lstStyle/>
          <a:p>
            <a:pPr defTabSz="620713">
              <a:defRPr/>
            </a:pPr>
            <a:r>
              <a:rPr lang="en-US" sz="22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Berkeley</a:t>
            </a: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7110413" y="2438400"/>
            <a:ext cx="1881187" cy="398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1912" tIns="31750" rIns="61912" bIns="31750">
            <a:spAutoFit/>
          </a:bodyPr>
          <a:lstStyle/>
          <a:p>
            <a:pPr algn="ctr" defTabSz="620713">
              <a:defRPr/>
            </a:pPr>
            <a:r>
              <a: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Virginia Tech</a:t>
            </a:r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3630613" y="2460625"/>
            <a:ext cx="1304925" cy="733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1912" tIns="31750" rIns="61912" bIns="31750">
            <a:spAutoFit/>
          </a:bodyPr>
          <a:lstStyle/>
          <a:p>
            <a:pPr algn="ctr" defTabSz="620713">
              <a:defRPr/>
            </a:pPr>
            <a:r>
              <a: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Northern</a:t>
            </a:r>
          </a:p>
          <a:p>
            <a:pPr algn="ctr" defTabSz="620713">
              <a:defRPr/>
            </a:pPr>
            <a:r>
              <a: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Arizona</a:t>
            </a:r>
          </a:p>
        </p:txBody>
      </p:sp>
      <p:sp>
        <p:nvSpPr>
          <p:cNvPr id="147464" name="Rectangle 8"/>
          <p:cNvSpPr>
            <a:spLocks noChangeArrowheads="1"/>
          </p:cNvSpPr>
          <p:nvPr/>
        </p:nvSpPr>
        <p:spPr bwMode="auto">
          <a:xfrm>
            <a:off x="7518400" y="1776413"/>
            <a:ext cx="1019175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UMBC</a:t>
            </a:r>
          </a:p>
        </p:txBody>
      </p:sp>
      <p:sp>
        <p:nvSpPr>
          <p:cNvPr id="37894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533400" y="3733800"/>
            <a:ext cx="8610600" cy="1143000"/>
          </a:xfrm>
          <a:noFill/>
        </p:spPr>
        <p:txBody>
          <a:bodyPr lIns="90487" tIns="44450" rIns="90487" bIns="44450"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6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Prototype Goals (1998-2001)</a:t>
            </a:r>
            <a:endParaRPr lang="en-US" sz="3200" b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Develop a Prototype National SMETE Digital Library</a:t>
            </a:r>
          </a:p>
          <a:p>
            <a:pPr>
              <a:lnSpc>
                <a:spcPct val="90000"/>
              </a:lnSpc>
            </a:pPr>
            <a:r>
              <a:rPr lang="en-US" sz="2400" b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test interoperability of federated searches/shared services with partners</a:t>
            </a:r>
          </a:p>
          <a:p>
            <a:pPr>
              <a:lnSpc>
                <a:spcPct val="90000"/>
              </a:lnSpc>
            </a:pPr>
            <a:r>
              <a:rPr lang="en-US" sz="2400" b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expand requirements analysis to include K–12</a:t>
            </a:r>
          </a:p>
          <a:p>
            <a:pPr>
              <a:lnSpc>
                <a:spcPct val="90000"/>
              </a:lnSpc>
            </a:pPr>
            <a:r>
              <a:rPr lang="en-US" sz="2400" b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develop criteria and standards to assess the impact of learning objects across disciplines</a:t>
            </a:r>
          </a:p>
          <a:p>
            <a:pPr>
              <a:lnSpc>
                <a:spcPct val="90000"/>
              </a:lnSpc>
            </a:pPr>
            <a:r>
              <a:rPr lang="en-US" sz="2400" b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implement community feedback systems, evaluate services</a:t>
            </a: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US" sz="2400">
              <a:latin typeface="Arial" charset="0"/>
              <a:ea typeface="ＭＳ Ｐゴシック" charset="0"/>
            </a:endParaRPr>
          </a:p>
        </p:txBody>
      </p:sp>
      <p:sp>
        <p:nvSpPr>
          <p:cNvPr id="147467" name="Rectangle 11"/>
          <p:cNvSpPr>
            <a:spLocks noChangeArrowheads="1"/>
          </p:cNvSpPr>
          <p:nvPr/>
        </p:nvSpPr>
        <p:spPr bwMode="auto">
          <a:xfrm>
            <a:off x="7315200" y="1506538"/>
            <a:ext cx="1725613" cy="398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1912" tIns="31750" rIns="61912" bIns="31750">
            <a:spAutoFit/>
          </a:bodyPr>
          <a:lstStyle/>
          <a:p>
            <a:pPr defTabSz="620713">
              <a:defRPr/>
            </a:pPr>
            <a:r>
              <a: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Math Forum</a:t>
            </a:r>
          </a:p>
        </p:txBody>
      </p:sp>
      <p:sp>
        <p:nvSpPr>
          <p:cNvPr id="3789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6019800" cy="381000"/>
          </a:xfrm>
          <a:noFill/>
        </p:spPr>
        <p:txBody>
          <a:bodyPr lIns="90487" tIns="44450" rIns="90487" bIns="44450"/>
          <a:lstStyle/>
          <a:p>
            <a:r>
              <a:rPr lang="en-US"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Prototype: www.smete.org</a:t>
            </a:r>
            <a:endParaRPr lang="en-US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7477" name="Rectangle 21"/>
          <p:cNvSpPr>
            <a:spLocks noChangeArrowheads="1"/>
          </p:cNvSpPr>
          <p:nvPr/>
        </p:nvSpPr>
        <p:spPr bwMode="auto">
          <a:xfrm>
            <a:off x="6678613" y="1828800"/>
            <a:ext cx="712787" cy="398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1912" tIns="31750" rIns="61912" bIns="31750">
            <a:spAutoFit/>
          </a:bodyPr>
          <a:lstStyle/>
          <a:p>
            <a:pPr defTabSz="620713">
              <a:defRPr/>
            </a:pPr>
            <a:r>
              <a: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ENC</a:t>
            </a:r>
          </a:p>
        </p:txBody>
      </p:sp>
      <p:sp>
        <p:nvSpPr>
          <p:cNvPr id="147480" name="Rectangle 24"/>
          <p:cNvSpPr>
            <a:spLocks noChangeArrowheads="1"/>
          </p:cNvSpPr>
          <p:nvPr/>
        </p:nvSpPr>
        <p:spPr bwMode="auto">
          <a:xfrm>
            <a:off x="2459038" y="2286000"/>
            <a:ext cx="1274762" cy="398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1912" tIns="31750" rIns="61912" bIns="31750">
            <a:spAutoFit/>
          </a:bodyPr>
          <a:lstStyle/>
          <a:p>
            <a:pPr defTabSz="620713">
              <a:defRPr/>
            </a:pPr>
            <a:r>
              <a: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Stanford</a:t>
            </a:r>
          </a:p>
        </p:txBody>
      </p:sp>
      <p:sp>
        <p:nvSpPr>
          <p:cNvPr id="147481" name="Rectangle 25"/>
          <p:cNvSpPr>
            <a:spLocks noChangeArrowheads="1"/>
          </p:cNvSpPr>
          <p:nvPr/>
        </p:nvSpPr>
        <p:spPr bwMode="auto">
          <a:xfrm>
            <a:off x="2117725" y="2039938"/>
            <a:ext cx="930275" cy="398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1912" tIns="31750" rIns="61912" bIns="31750">
            <a:spAutoFit/>
          </a:bodyPr>
          <a:lstStyle/>
          <a:p>
            <a:pPr defTabSz="620713">
              <a:defRPr/>
            </a:pPr>
            <a:r>
              <a: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UCOP</a:t>
            </a:r>
          </a:p>
        </p:txBody>
      </p:sp>
      <p:sp>
        <p:nvSpPr>
          <p:cNvPr id="147482" name="Rectangle 26"/>
          <p:cNvSpPr>
            <a:spLocks noChangeArrowheads="1"/>
          </p:cNvSpPr>
          <p:nvPr/>
        </p:nvSpPr>
        <p:spPr bwMode="auto">
          <a:xfrm>
            <a:off x="7537450" y="1219200"/>
            <a:ext cx="1601788" cy="398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1912" tIns="31750" rIns="61912" bIns="31750">
            <a:spAutoFit/>
          </a:bodyPr>
          <a:lstStyle/>
          <a:p>
            <a:pPr defTabSz="620713">
              <a:defRPr/>
            </a:pPr>
            <a:r>
              <a: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John Wiley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 b="0">
                <a:latin typeface="Arial" charset="0"/>
              </a:rPr>
              <a:t>ASEE, June 2000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Building a National SMETE Digital Library at www.smete.org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46482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Searching for learning resources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Cataloging (adding) learning resources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Standards, IEEE and IMS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Evaluating the quality of learning resources</a:t>
            </a:r>
          </a:p>
          <a:p>
            <a:pPr lvl="1"/>
            <a:r>
              <a:rPr lang="ja-JP" altLang="en-US">
                <a:latin typeface="Arial" charset="0"/>
                <a:ea typeface="ＭＳ Ｐゴシック" charset="0"/>
              </a:rPr>
              <a:t>“</a:t>
            </a:r>
            <a:r>
              <a:rPr lang="en-US" altLang="ja-JP">
                <a:latin typeface="Arial" charset="0"/>
                <a:ea typeface="ＭＳ Ｐゴシック" charset="0"/>
              </a:rPr>
              <a:t>User</a:t>
            </a:r>
            <a:r>
              <a:rPr lang="ja-JP" altLang="en-US">
                <a:latin typeface="Arial" charset="0"/>
                <a:ea typeface="ＭＳ Ｐゴシック" charset="0"/>
              </a:rPr>
              <a:t>”</a:t>
            </a:r>
            <a:r>
              <a:rPr lang="en-US" altLang="ja-JP">
                <a:latin typeface="Arial" charset="0"/>
                <a:ea typeface="ＭＳ Ｐゴシック" charset="0"/>
              </a:rPr>
              <a:t> reviews</a:t>
            </a:r>
          </a:p>
          <a:p>
            <a:pPr lvl="1"/>
            <a:r>
              <a:rPr lang="ja-JP" altLang="en-US">
                <a:latin typeface="Arial" charset="0"/>
                <a:ea typeface="ＭＳ Ｐゴシック" charset="0"/>
              </a:rPr>
              <a:t>“</a:t>
            </a:r>
            <a:r>
              <a:rPr lang="en-US" altLang="ja-JP">
                <a:latin typeface="Arial" charset="0"/>
                <a:ea typeface="ＭＳ Ｐゴシック" charset="0"/>
              </a:rPr>
              <a:t>Expert</a:t>
            </a:r>
            <a:r>
              <a:rPr lang="ja-JP" altLang="en-US">
                <a:latin typeface="Arial" charset="0"/>
                <a:ea typeface="ＭＳ Ｐゴシック" charset="0"/>
              </a:rPr>
              <a:t>”</a:t>
            </a:r>
            <a:r>
              <a:rPr lang="en-US" altLang="ja-JP">
                <a:latin typeface="Arial" charset="0"/>
                <a:ea typeface="ＭＳ Ｐゴシック" charset="0"/>
              </a:rPr>
              <a:t> reviews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Forming a community of users in SMETE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PKAL workshops and seminars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Research on adapters</a:t>
            </a:r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 b="0">
                <a:latin typeface="Arial" charset="0"/>
              </a:rPr>
              <a:t>ASEE, June 2000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Systems Development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305800" cy="46482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Expanding www.smete.org/NEEDS platform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Continuing to participate in the development of IEEE/IMS Learning Object Metadata Standards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Adopting emerging IEEE standards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Expanding user comments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Implementing discussion systems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Implementing customized</a:t>
            </a:r>
          </a:p>
          <a:p>
            <a:pPr lvl="1">
              <a:buFontTx/>
              <a:buNone/>
            </a:pPr>
            <a:r>
              <a:rPr lang="en-US">
                <a:latin typeface="Arial" charset="0"/>
                <a:ea typeface="ＭＳ Ｐゴシック" charset="0"/>
              </a:rPr>
              <a:t>	user profiles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Expanding Collections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Expanding into Chemistry, </a:t>
            </a:r>
          </a:p>
          <a:p>
            <a:pPr lvl="1">
              <a:buFontTx/>
              <a:buNone/>
            </a:pPr>
            <a:r>
              <a:rPr lang="en-US">
                <a:latin typeface="Arial" charset="0"/>
                <a:ea typeface="ＭＳ Ｐゴシック" charset="0"/>
              </a:rPr>
              <a:t>	Physics, and Mathematics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6078538" y="4168775"/>
            <a:ext cx="2913062" cy="2308225"/>
          </a:xfrm>
          <a:prstGeom prst="rect">
            <a:avLst/>
          </a:prstGeom>
          <a:noFill/>
          <a:ln w="25400">
            <a:solidFill>
              <a:srgbClr val="0066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u="sng">
                <a:solidFill>
                  <a:srgbClr val="006666"/>
                </a:solidFill>
                <a:latin typeface="Arial" charset="0"/>
              </a:rPr>
              <a:t>Total Collection</a:t>
            </a:r>
            <a:r>
              <a:rPr lang="en-US" b="0" u="sng">
                <a:solidFill>
                  <a:srgbClr val="006666"/>
                </a:solidFill>
                <a:latin typeface="Arial" charset="0"/>
              </a:rPr>
              <a:t>     </a:t>
            </a:r>
            <a:endParaRPr lang="en-US" b="0">
              <a:latin typeface="Arial" charset="0"/>
            </a:endParaRPr>
          </a:p>
          <a:p>
            <a:r>
              <a:rPr lang="en-US" b="0">
                <a:latin typeface="Arial" charset="0"/>
              </a:rPr>
              <a:t>Engineering	58%</a:t>
            </a:r>
          </a:p>
          <a:p>
            <a:r>
              <a:rPr lang="en-US" b="0">
                <a:latin typeface="Arial" charset="0"/>
              </a:rPr>
              <a:t>Chemistry	21%</a:t>
            </a:r>
          </a:p>
          <a:p>
            <a:r>
              <a:rPr lang="en-US" b="0">
                <a:latin typeface="Arial" charset="0"/>
              </a:rPr>
              <a:t>Physics	14%</a:t>
            </a:r>
          </a:p>
          <a:p>
            <a:r>
              <a:rPr lang="en-US" b="0">
                <a:latin typeface="Arial" charset="0"/>
              </a:rPr>
              <a:t>Math		5%</a:t>
            </a:r>
          </a:p>
          <a:p>
            <a:r>
              <a:rPr lang="en-US" b="0">
                <a:latin typeface="Arial" charset="0"/>
              </a:rPr>
              <a:t>Other		2%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 b="0">
                <a:latin typeface="Arial" charset="0"/>
              </a:rPr>
              <a:t>ASEE, June 2000</a:t>
            </a:r>
          </a:p>
        </p:txBody>
      </p:sp>
      <p:sp>
        <p:nvSpPr>
          <p:cNvPr id="15362" name="Rectangle 30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Outline</a:t>
            </a:r>
          </a:p>
        </p:txBody>
      </p:sp>
      <p:sp>
        <p:nvSpPr>
          <p:cNvPr id="15363" name="Rectangle 307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What is an NSDL?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NEEDS—The National Engineering Education Delivery System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Towards a National SMETE Digital Library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Prototype: www.smete.org</a:t>
            </a:r>
          </a:p>
        </p:txBody>
      </p:sp>
      <p:sp>
        <p:nvSpPr>
          <p:cNvPr id="15364" name="Line 3076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3077"/>
          <p:cNvSpPr>
            <a:spLocks noChangeArrowheads="1"/>
          </p:cNvSpPr>
          <p:nvPr/>
        </p:nvSpPr>
        <p:spPr bwMode="auto">
          <a:xfrm>
            <a:off x="838200" y="5791200"/>
            <a:ext cx="72818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200">
                <a:solidFill>
                  <a:srgbClr val="006666"/>
                </a:solidFill>
                <a:latin typeface="Arial" charset="0"/>
              </a:rPr>
              <a:t>Copies of this presentation will be available at:</a:t>
            </a:r>
          </a:p>
          <a:p>
            <a:pPr algn="ctr"/>
            <a:r>
              <a:rPr lang="en-US" sz="2200">
                <a:solidFill>
                  <a:srgbClr val="006666"/>
                </a:solidFill>
                <a:latin typeface="Arial" charset="0"/>
              </a:rPr>
              <a:t>http://www.needs.org/engineering/info/presentations/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 b="0">
                <a:latin typeface="Arial" charset="0"/>
              </a:rPr>
              <a:t>ASEE, June 2000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Collaborating with Partners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Working with Eisenhower National Clearinghouse and Math Forum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Identify common metadata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Exchange records for common searching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Working together as part of the American Mathematics Metadata Task Force</a:t>
            </a:r>
          </a:p>
        </p:txBody>
      </p:sp>
      <p:pic>
        <p:nvPicPr>
          <p:cNvPr id="41988" name="Picture 4" descr="mf.logo.gif                                                    00052AF9NEEDS G3                       B34A208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191000"/>
            <a:ext cx="1674813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 descr="eisenhower.gif                                                 00052AF9NEEDS G3                       B34A208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467350"/>
            <a:ext cx="2286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6" descr="enc.gif                                                        00052AF9NEEDS G3                       B34A2088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91000"/>
            <a:ext cx="2286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5181600" y="6076950"/>
            <a:ext cx="24003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0">
                <a:latin typeface="Arial Black" charset="0"/>
              </a:rPr>
              <a:t>www.enc.org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1219200" y="6096000"/>
            <a:ext cx="37719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0">
                <a:latin typeface="Arial Black" charset="0"/>
              </a:rPr>
              <a:t>www.mathforum.com</a:t>
            </a:r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 b="0">
                <a:latin typeface="Arial" charset="0"/>
              </a:rPr>
              <a:t>ASEE, June 2000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Collaborating with Partners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Working with University of California Office of the President - (10 campuses)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Identifying courseware under development systemwide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Developing TLT@UC Website to showcase teaching and learning with technology at the University of California</a:t>
            </a:r>
          </a:p>
        </p:txBody>
      </p:sp>
      <p:sp>
        <p:nvSpPr>
          <p:cNvPr id="43012" name="Line 9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3013" name="Picture 10" descr="banner_tlt-large.gif                                           0008DB32NEEDS G3                       B34A208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724400"/>
            <a:ext cx="6888163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 b="0">
                <a:latin typeface="Arial" charset="0"/>
              </a:rPr>
              <a:t>ASEE, June 2000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Challenges Toward the Future...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382000" cy="46482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Continuing to understand and support changing user needs</a:t>
            </a:r>
          </a:p>
          <a:p>
            <a:r>
              <a:rPr lang="en-US" sz="2600">
                <a:latin typeface="Arial" charset="0"/>
                <a:ea typeface="ＭＳ Ｐゴシック" charset="0"/>
                <a:cs typeface="ＭＳ Ｐゴシック" charset="0"/>
              </a:rPr>
              <a:t>Improving ability to encapsulate the instructional intent and use of materials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Metadata standards and cataloging practice</a:t>
            </a:r>
          </a:p>
          <a:p>
            <a:r>
              <a:rPr lang="en-US" sz="2600">
                <a:latin typeface="Arial" charset="0"/>
                <a:ea typeface="ＭＳ Ｐゴシック" charset="0"/>
                <a:cs typeface="ＭＳ Ｐゴシック" charset="0"/>
              </a:rPr>
              <a:t>Supporting communities of use and practice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pedagogy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content</a:t>
            </a:r>
          </a:p>
          <a:p>
            <a:pPr lvl="1"/>
            <a:endParaRPr lang="en-US" sz="2300">
              <a:latin typeface="Arial" charset="0"/>
              <a:ea typeface="ＭＳ Ｐゴシック" charset="0"/>
            </a:endParaRP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 b="0">
                <a:latin typeface="Arial" charset="0"/>
              </a:rPr>
              <a:t>ASEE, June 2000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Challenges Toward the Future...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382000" cy="46482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Continuing to understand and support changing user needs</a:t>
            </a:r>
          </a:p>
          <a:p>
            <a:r>
              <a:rPr lang="en-US" sz="2600">
                <a:latin typeface="Arial" charset="0"/>
                <a:ea typeface="ＭＳ Ｐゴシック" charset="0"/>
                <a:cs typeface="ＭＳ Ｐゴシック" charset="0"/>
              </a:rPr>
              <a:t>Improving ability to encapsulate the instructional intent and use of materials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Metadata standards and cataloging practice</a:t>
            </a:r>
          </a:p>
          <a:p>
            <a:r>
              <a:rPr lang="en-US" sz="2600">
                <a:latin typeface="Arial" charset="0"/>
                <a:ea typeface="ＭＳ Ｐゴシック" charset="0"/>
                <a:cs typeface="ＭＳ Ｐゴシック" charset="0"/>
              </a:rPr>
              <a:t>Supporting communities of use and practice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pedagogy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Content</a:t>
            </a:r>
          </a:p>
          <a:p>
            <a:endParaRPr lang="en-US" sz="260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600">
                <a:latin typeface="Arial" charset="0"/>
                <a:ea typeface="ＭＳ Ｐゴシック" charset="0"/>
                <a:cs typeface="ＭＳ Ｐゴシック" charset="0"/>
              </a:rPr>
              <a:t>Which allows for a user to find what they</a:t>
            </a:r>
            <a:r>
              <a:rPr lang="ja-JP" altLang="en-US" sz="260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600">
                <a:latin typeface="Arial" charset="0"/>
                <a:ea typeface="ＭＳ Ｐゴシック" charset="0"/>
                <a:cs typeface="ＭＳ Ｐゴシック" charset="0"/>
              </a:rPr>
              <a:t>re really looking for as well as personalization of content.</a:t>
            </a:r>
            <a:endParaRPr lang="en-US" altLang="ja-JP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sz="2300">
              <a:latin typeface="Arial" charset="0"/>
              <a:ea typeface="ＭＳ Ｐゴシック" charset="0"/>
            </a:endParaRPr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Freeform 3"/>
          <p:cNvSpPr>
            <a:spLocks/>
          </p:cNvSpPr>
          <p:nvPr/>
        </p:nvSpPr>
        <p:spPr bwMode="auto">
          <a:xfrm>
            <a:off x="3048000" y="533400"/>
            <a:ext cx="5497513" cy="3673475"/>
          </a:xfrm>
          <a:custGeom>
            <a:avLst/>
            <a:gdLst>
              <a:gd name="T0" fmla="*/ 2147483647 w 3463"/>
              <a:gd name="T1" fmla="*/ 234375325 h 2314"/>
              <a:gd name="T2" fmla="*/ 2147483647 w 3463"/>
              <a:gd name="T3" fmla="*/ 756046875 h 2314"/>
              <a:gd name="T4" fmla="*/ 2147483647 w 3463"/>
              <a:gd name="T5" fmla="*/ 1242437825 h 2314"/>
              <a:gd name="T6" fmla="*/ 2147483647 w 3463"/>
              <a:gd name="T7" fmla="*/ 1675904700 h 2314"/>
              <a:gd name="T8" fmla="*/ 2147483647 w 3463"/>
              <a:gd name="T9" fmla="*/ 1736388450 h 2314"/>
              <a:gd name="T10" fmla="*/ 2147483647 w 3463"/>
              <a:gd name="T11" fmla="*/ 1476811563 h 2314"/>
              <a:gd name="T12" fmla="*/ 2147483647 w 3463"/>
              <a:gd name="T13" fmla="*/ 1005543138 h 2314"/>
              <a:gd name="T14" fmla="*/ 2147483647 w 3463"/>
              <a:gd name="T15" fmla="*/ 1353324700 h 2314"/>
              <a:gd name="T16" fmla="*/ 2147483647 w 3463"/>
              <a:gd name="T17" fmla="*/ 1993444388 h 2314"/>
              <a:gd name="T18" fmla="*/ 2147483647 w 3463"/>
              <a:gd name="T19" fmla="*/ 1217236263 h 2314"/>
              <a:gd name="T20" fmla="*/ 2147483647 w 3463"/>
              <a:gd name="T21" fmla="*/ 1020664075 h 2314"/>
              <a:gd name="T22" fmla="*/ 2147483647 w 3463"/>
              <a:gd name="T23" fmla="*/ 967740000 h 2314"/>
              <a:gd name="T24" fmla="*/ 2147483647 w 3463"/>
              <a:gd name="T25" fmla="*/ 793850013 h 2314"/>
              <a:gd name="T26" fmla="*/ 2147483647 w 3463"/>
              <a:gd name="T27" fmla="*/ 733366263 h 2314"/>
              <a:gd name="T28" fmla="*/ 2147483647 w 3463"/>
              <a:gd name="T29" fmla="*/ 924898138 h 2314"/>
              <a:gd name="T30" fmla="*/ 2147483647 w 3463"/>
              <a:gd name="T31" fmla="*/ 619958438 h 2314"/>
              <a:gd name="T32" fmla="*/ 2147483647 w 3463"/>
              <a:gd name="T33" fmla="*/ 390625013 h 2314"/>
              <a:gd name="T34" fmla="*/ 662801948 w 3463"/>
              <a:gd name="T35" fmla="*/ 133569075 h 2314"/>
              <a:gd name="T36" fmla="*/ 632560070 w 3463"/>
              <a:gd name="T37" fmla="*/ 496471575 h 2314"/>
              <a:gd name="T38" fmla="*/ 536794124 w 3463"/>
              <a:gd name="T39" fmla="*/ 269657513 h 2314"/>
              <a:gd name="T40" fmla="*/ 410786300 w 3463"/>
              <a:gd name="T41" fmla="*/ 544353750 h 2314"/>
              <a:gd name="T42" fmla="*/ 229335033 w 3463"/>
              <a:gd name="T43" fmla="*/ 1202115325 h 2314"/>
              <a:gd name="T44" fmla="*/ 45362817 w 3463"/>
              <a:gd name="T45" fmla="*/ 2147483647 h 2314"/>
              <a:gd name="T46" fmla="*/ 209173782 w 3463"/>
              <a:gd name="T47" fmla="*/ 2147483647 h 2314"/>
              <a:gd name="T48" fmla="*/ 274697850 w 3463"/>
              <a:gd name="T49" fmla="*/ 2147483647 h 2314"/>
              <a:gd name="T50" fmla="*/ 395665361 w 3463"/>
              <a:gd name="T51" fmla="*/ 2147483647 h 2314"/>
              <a:gd name="T52" fmla="*/ 665321311 w 3463"/>
              <a:gd name="T53" fmla="*/ 2147483647 h 2314"/>
              <a:gd name="T54" fmla="*/ 1020664168 w 3463"/>
              <a:gd name="T55" fmla="*/ 2147483647 h 2314"/>
              <a:gd name="T56" fmla="*/ 1650703288 w 3463"/>
              <a:gd name="T57" fmla="*/ 2147483647 h 2314"/>
              <a:gd name="T58" fmla="*/ 2147483647 w 3463"/>
              <a:gd name="T59" fmla="*/ 2147483647 h 2314"/>
              <a:gd name="T60" fmla="*/ 2147483647 w 3463"/>
              <a:gd name="T61" fmla="*/ 2147483647 h 2314"/>
              <a:gd name="T62" fmla="*/ 2147483647 w 3463"/>
              <a:gd name="T63" fmla="*/ 2147483647 h 2314"/>
              <a:gd name="T64" fmla="*/ 2147483647 w 3463"/>
              <a:gd name="T65" fmla="*/ 2147483647 h 2314"/>
              <a:gd name="T66" fmla="*/ 2147483647 w 3463"/>
              <a:gd name="T67" fmla="*/ 2147483647 h 2314"/>
              <a:gd name="T68" fmla="*/ 2147483647 w 3463"/>
              <a:gd name="T69" fmla="*/ 2147483647 h 2314"/>
              <a:gd name="T70" fmla="*/ 2147483647 w 3463"/>
              <a:gd name="T71" fmla="*/ 2147483647 h 2314"/>
              <a:gd name="T72" fmla="*/ 2147483647 w 3463"/>
              <a:gd name="T73" fmla="*/ 2147483647 h 2314"/>
              <a:gd name="T74" fmla="*/ 2147483647 w 3463"/>
              <a:gd name="T75" fmla="*/ 2147483647 h 2314"/>
              <a:gd name="T76" fmla="*/ 2147483647 w 3463"/>
              <a:gd name="T77" fmla="*/ 2147483647 h 2314"/>
              <a:gd name="T78" fmla="*/ 2147483647 w 3463"/>
              <a:gd name="T79" fmla="*/ 2147483647 h 2314"/>
              <a:gd name="T80" fmla="*/ 2147483647 w 3463"/>
              <a:gd name="T81" fmla="*/ 2147483647 h 2314"/>
              <a:gd name="T82" fmla="*/ 2147483647 w 3463"/>
              <a:gd name="T83" fmla="*/ 2147483647 h 2314"/>
              <a:gd name="T84" fmla="*/ 2147483647 w 3463"/>
              <a:gd name="T85" fmla="*/ 2147483647 h 2314"/>
              <a:gd name="T86" fmla="*/ 2147483647 w 3463"/>
              <a:gd name="T87" fmla="*/ 2147483647 h 2314"/>
              <a:gd name="T88" fmla="*/ 2147483647 w 3463"/>
              <a:gd name="T89" fmla="*/ 2147483647 h 2314"/>
              <a:gd name="T90" fmla="*/ 2147483647 w 3463"/>
              <a:gd name="T91" fmla="*/ 2147483647 h 2314"/>
              <a:gd name="T92" fmla="*/ 2147483647 w 3463"/>
              <a:gd name="T93" fmla="*/ 2147483647 h 2314"/>
              <a:gd name="T94" fmla="*/ 2147483647 w 3463"/>
              <a:gd name="T95" fmla="*/ 2147483647 h 2314"/>
              <a:gd name="T96" fmla="*/ 2147483647 w 3463"/>
              <a:gd name="T97" fmla="*/ 2147483647 h 2314"/>
              <a:gd name="T98" fmla="*/ 2147483647 w 3463"/>
              <a:gd name="T99" fmla="*/ 2147483647 h 2314"/>
              <a:gd name="T100" fmla="*/ 2147483647 w 3463"/>
              <a:gd name="T101" fmla="*/ 2147483647 h 2314"/>
              <a:gd name="T102" fmla="*/ 2147483647 w 3463"/>
              <a:gd name="T103" fmla="*/ 2147483647 h 2314"/>
              <a:gd name="T104" fmla="*/ 2147483647 w 3463"/>
              <a:gd name="T105" fmla="*/ 1602819375 h 2314"/>
              <a:gd name="T106" fmla="*/ 2147483647 w 3463"/>
              <a:gd name="T107" fmla="*/ 1496972813 h 2314"/>
              <a:gd name="T108" fmla="*/ 2147483647 w 3463"/>
              <a:gd name="T109" fmla="*/ 1257558763 h 2314"/>
              <a:gd name="T110" fmla="*/ 2147483647 w 3463"/>
              <a:gd name="T111" fmla="*/ 1078626875 h 2314"/>
              <a:gd name="T112" fmla="*/ 2147483647 w 3463"/>
              <a:gd name="T113" fmla="*/ 662801888 h 2314"/>
              <a:gd name="T114" fmla="*/ 2147483647 w 3463"/>
              <a:gd name="T115" fmla="*/ 136088438 h 231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463"/>
              <a:gd name="T175" fmla="*/ 0 h 2314"/>
              <a:gd name="T176" fmla="*/ 3463 w 3463"/>
              <a:gd name="T177" fmla="*/ 2314 h 231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463" h="2314">
                <a:moveTo>
                  <a:pt x="3337" y="13"/>
                </a:moveTo>
                <a:lnTo>
                  <a:pt x="3318" y="0"/>
                </a:lnTo>
                <a:lnTo>
                  <a:pt x="3299" y="0"/>
                </a:lnTo>
                <a:lnTo>
                  <a:pt x="3287" y="2"/>
                </a:lnTo>
                <a:lnTo>
                  <a:pt x="3278" y="18"/>
                </a:lnTo>
                <a:lnTo>
                  <a:pt x="3263" y="13"/>
                </a:lnTo>
                <a:lnTo>
                  <a:pt x="3252" y="18"/>
                </a:lnTo>
                <a:lnTo>
                  <a:pt x="3244" y="41"/>
                </a:lnTo>
                <a:lnTo>
                  <a:pt x="3219" y="93"/>
                </a:lnTo>
                <a:lnTo>
                  <a:pt x="3231" y="125"/>
                </a:lnTo>
                <a:lnTo>
                  <a:pt x="3222" y="163"/>
                </a:lnTo>
                <a:lnTo>
                  <a:pt x="3230" y="179"/>
                </a:lnTo>
                <a:lnTo>
                  <a:pt x="3229" y="210"/>
                </a:lnTo>
                <a:lnTo>
                  <a:pt x="3225" y="238"/>
                </a:lnTo>
                <a:lnTo>
                  <a:pt x="3209" y="242"/>
                </a:lnTo>
                <a:lnTo>
                  <a:pt x="3198" y="226"/>
                </a:lnTo>
                <a:lnTo>
                  <a:pt x="3174" y="287"/>
                </a:lnTo>
                <a:lnTo>
                  <a:pt x="3129" y="300"/>
                </a:lnTo>
                <a:lnTo>
                  <a:pt x="3069" y="320"/>
                </a:lnTo>
                <a:lnTo>
                  <a:pt x="3026" y="331"/>
                </a:lnTo>
                <a:lnTo>
                  <a:pt x="2992" y="364"/>
                </a:lnTo>
                <a:lnTo>
                  <a:pt x="2970" y="399"/>
                </a:lnTo>
                <a:lnTo>
                  <a:pt x="2950" y="400"/>
                </a:lnTo>
                <a:lnTo>
                  <a:pt x="2928" y="438"/>
                </a:lnTo>
                <a:lnTo>
                  <a:pt x="2938" y="452"/>
                </a:lnTo>
                <a:lnTo>
                  <a:pt x="2943" y="483"/>
                </a:lnTo>
                <a:lnTo>
                  <a:pt x="2932" y="493"/>
                </a:lnTo>
                <a:lnTo>
                  <a:pt x="2917" y="516"/>
                </a:lnTo>
                <a:lnTo>
                  <a:pt x="2901" y="522"/>
                </a:lnTo>
                <a:lnTo>
                  <a:pt x="2895" y="537"/>
                </a:lnTo>
                <a:lnTo>
                  <a:pt x="2866" y="542"/>
                </a:lnTo>
                <a:lnTo>
                  <a:pt x="2826" y="543"/>
                </a:lnTo>
                <a:lnTo>
                  <a:pt x="2794" y="564"/>
                </a:lnTo>
                <a:lnTo>
                  <a:pt x="2798" y="599"/>
                </a:lnTo>
                <a:lnTo>
                  <a:pt x="2789" y="627"/>
                </a:lnTo>
                <a:lnTo>
                  <a:pt x="2763" y="665"/>
                </a:lnTo>
                <a:lnTo>
                  <a:pt x="2730" y="701"/>
                </a:lnTo>
                <a:lnTo>
                  <a:pt x="2696" y="714"/>
                </a:lnTo>
                <a:lnTo>
                  <a:pt x="2686" y="740"/>
                </a:lnTo>
                <a:lnTo>
                  <a:pt x="2619" y="770"/>
                </a:lnTo>
                <a:lnTo>
                  <a:pt x="2582" y="761"/>
                </a:lnTo>
                <a:lnTo>
                  <a:pt x="2575" y="752"/>
                </a:lnTo>
                <a:lnTo>
                  <a:pt x="2592" y="734"/>
                </a:lnTo>
                <a:lnTo>
                  <a:pt x="2594" y="710"/>
                </a:lnTo>
                <a:lnTo>
                  <a:pt x="2581" y="689"/>
                </a:lnTo>
                <a:lnTo>
                  <a:pt x="2594" y="680"/>
                </a:lnTo>
                <a:lnTo>
                  <a:pt x="2614" y="683"/>
                </a:lnTo>
                <a:lnTo>
                  <a:pt x="2611" y="638"/>
                </a:lnTo>
                <a:lnTo>
                  <a:pt x="2607" y="601"/>
                </a:lnTo>
                <a:lnTo>
                  <a:pt x="2596" y="567"/>
                </a:lnTo>
                <a:lnTo>
                  <a:pt x="2578" y="552"/>
                </a:lnTo>
                <a:lnTo>
                  <a:pt x="2554" y="543"/>
                </a:lnTo>
                <a:lnTo>
                  <a:pt x="2534" y="558"/>
                </a:lnTo>
                <a:lnTo>
                  <a:pt x="2515" y="586"/>
                </a:lnTo>
                <a:lnTo>
                  <a:pt x="2496" y="579"/>
                </a:lnTo>
                <a:lnTo>
                  <a:pt x="2504" y="566"/>
                </a:lnTo>
                <a:lnTo>
                  <a:pt x="2513" y="558"/>
                </a:lnTo>
                <a:lnTo>
                  <a:pt x="2525" y="549"/>
                </a:lnTo>
                <a:lnTo>
                  <a:pt x="2543" y="525"/>
                </a:lnTo>
                <a:lnTo>
                  <a:pt x="2529" y="477"/>
                </a:lnTo>
                <a:lnTo>
                  <a:pt x="2525" y="440"/>
                </a:lnTo>
                <a:lnTo>
                  <a:pt x="2496" y="433"/>
                </a:lnTo>
                <a:lnTo>
                  <a:pt x="2444" y="399"/>
                </a:lnTo>
                <a:lnTo>
                  <a:pt x="2414" y="414"/>
                </a:lnTo>
                <a:lnTo>
                  <a:pt x="2408" y="431"/>
                </a:lnTo>
                <a:lnTo>
                  <a:pt x="2415" y="445"/>
                </a:lnTo>
                <a:lnTo>
                  <a:pt x="2399" y="452"/>
                </a:lnTo>
                <a:lnTo>
                  <a:pt x="2399" y="480"/>
                </a:lnTo>
                <a:lnTo>
                  <a:pt x="2385" y="480"/>
                </a:lnTo>
                <a:lnTo>
                  <a:pt x="2363" y="502"/>
                </a:lnTo>
                <a:lnTo>
                  <a:pt x="2355" y="519"/>
                </a:lnTo>
                <a:lnTo>
                  <a:pt x="2347" y="537"/>
                </a:lnTo>
                <a:lnTo>
                  <a:pt x="2346" y="581"/>
                </a:lnTo>
                <a:lnTo>
                  <a:pt x="2342" y="630"/>
                </a:lnTo>
                <a:lnTo>
                  <a:pt x="2353" y="658"/>
                </a:lnTo>
                <a:lnTo>
                  <a:pt x="2368" y="704"/>
                </a:lnTo>
                <a:lnTo>
                  <a:pt x="2368" y="758"/>
                </a:lnTo>
                <a:lnTo>
                  <a:pt x="2355" y="821"/>
                </a:lnTo>
                <a:lnTo>
                  <a:pt x="2329" y="826"/>
                </a:lnTo>
                <a:lnTo>
                  <a:pt x="2313" y="814"/>
                </a:lnTo>
                <a:lnTo>
                  <a:pt x="2299" y="791"/>
                </a:lnTo>
                <a:lnTo>
                  <a:pt x="2285" y="758"/>
                </a:lnTo>
                <a:lnTo>
                  <a:pt x="2287" y="716"/>
                </a:lnTo>
                <a:lnTo>
                  <a:pt x="2287" y="686"/>
                </a:lnTo>
                <a:lnTo>
                  <a:pt x="2274" y="660"/>
                </a:lnTo>
                <a:lnTo>
                  <a:pt x="2276" y="604"/>
                </a:lnTo>
                <a:lnTo>
                  <a:pt x="2283" y="560"/>
                </a:lnTo>
                <a:lnTo>
                  <a:pt x="2286" y="537"/>
                </a:lnTo>
                <a:lnTo>
                  <a:pt x="2310" y="499"/>
                </a:lnTo>
                <a:lnTo>
                  <a:pt x="2297" y="483"/>
                </a:lnTo>
                <a:lnTo>
                  <a:pt x="2285" y="490"/>
                </a:lnTo>
                <a:lnTo>
                  <a:pt x="2276" y="512"/>
                </a:lnTo>
                <a:lnTo>
                  <a:pt x="2247" y="545"/>
                </a:lnTo>
                <a:lnTo>
                  <a:pt x="2263" y="517"/>
                </a:lnTo>
                <a:lnTo>
                  <a:pt x="2265" y="498"/>
                </a:lnTo>
                <a:lnTo>
                  <a:pt x="2259" y="474"/>
                </a:lnTo>
                <a:lnTo>
                  <a:pt x="2263" y="453"/>
                </a:lnTo>
                <a:lnTo>
                  <a:pt x="2276" y="433"/>
                </a:lnTo>
                <a:lnTo>
                  <a:pt x="2278" y="405"/>
                </a:lnTo>
                <a:lnTo>
                  <a:pt x="2285" y="389"/>
                </a:lnTo>
                <a:lnTo>
                  <a:pt x="2289" y="415"/>
                </a:lnTo>
                <a:lnTo>
                  <a:pt x="2315" y="417"/>
                </a:lnTo>
                <a:lnTo>
                  <a:pt x="2329" y="400"/>
                </a:lnTo>
                <a:lnTo>
                  <a:pt x="2355" y="388"/>
                </a:lnTo>
                <a:lnTo>
                  <a:pt x="2382" y="385"/>
                </a:lnTo>
                <a:lnTo>
                  <a:pt x="2393" y="396"/>
                </a:lnTo>
                <a:lnTo>
                  <a:pt x="2414" y="391"/>
                </a:lnTo>
                <a:lnTo>
                  <a:pt x="2445" y="384"/>
                </a:lnTo>
                <a:lnTo>
                  <a:pt x="2462" y="382"/>
                </a:lnTo>
                <a:lnTo>
                  <a:pt x="2465" y="367"/>
                </a:lnTo>
                <a:lnTo>
                  <a:pt x="2467" y="367"/>
                </a:lnTo>
                <a:lnTo>
                  <a:pt x="2454" y="349"/>
                </a:lnTo>
                <a:lnTo>
                  <a:pt x="2435" y="341"/>
                </a:lnTo>
                <a:lnTo>
                  <a:pt x="2405" y="330"/>
                </a:lnTo>
                <a:lnTo>
                  <a:pt x="2379" y="330"/>
                </a:lnTo>
                <a:lnTo>
                  <a:pt x="2363" y="327"/>
                </a:lnTo>
                <a:lnTo>
                  <a:pt x="2355" y="315"/>
                </a:lnTo>
                <a:lnTo>
                  <a:pt x="2324" y="310"/>
                </a:lnTo>
                <a:lnTo>
                  <a:pt x="2297" y="316"/>
                </a:lnTo>
                <a:lnTo>
                  <a:pt x="2276" y="320"/>
                </a:lnTo>
                <a:lnTo>
                  <a:pt x="2257" y="341"/>
                </a:lnTo>
                <a:lnTo>
                  <a:pt x="2229" y="327"/>
                </a:lnTo>
                <a:lnTo>
                  <a:pt x="2207" y="316"/>
                </a:lnTo>
                <a:lnTo>
                  <a:pt x="2180" y="330"/>
                </a:lnTo>
                <a:lnTo>
                  <a:pt x="2162" y="322"/>
                </a:lnTo>
                <a:lnTo>
                  <a:pt x="2182" y="291"/>
                </a:lnTo>
                <a:lnTo>
                  <a:pt x="2176" y="280"/>
                </a:lnTo>
                <a:lnTo>
                  <a:pt x="2166" y="284"/>
                </a:lnTo>
                <a:lnTo>
                  <a:pt x="2139" y="320"/>
                </a:lnTo>
                <a:lnTo>
                  <a:pt x="2118" y="347"/>
                </a:lnTo>
                <a:lnTo>
                  <a:pt x="2098" y="378"/>
                </a:lnTo>
                <a:lnTo>
                  <a:pt x="2068" y="374"/>
                </a:lnTo>
                <a:lnTo>
                  <a:pt x="2057" y="340"/>
                </a:lnTo>
                <a:lnTo>
                  <a:pt x="2046" y="341"/>
                </a:lnTo>
                <a:lnTo>
                  <a:pt x="2036" y="367"/>
                </a:lnTo>
                <a:lnTo>
                  <a:pt x="2001" y="368"/>
                </a:lnTo>
                <a:lnTo>
                  <a:pt x="2038" y="316"/>
                </a:lnTo>
                <a:lnTo>
                  <a:pt x="2126" y="257"/>
                </a:lnTo>
                <a:lnTo>
                  <a:pt x="2131" y="242"/>
                </a:lnTo>
                <a:lnTo>
                  <a:pt x="2083" y="244"/>
                </a:lnTo>
                <a:lnTo>
                  <a:pt x="2033" y="225"/>
                </a:lnTo>
                <a:lnTo>
                  <a:pt x="2015" y="251"/>
                </a:lnTo>
                <a:lnTo>
                  <a:pt x="1977" y="236"/>
                </a:lnTo>
                <a:lnTo>
                  <a:pt x="1951" y="246"/>
                </a:lnTo>
                <a:lnTo>
                  <a:pt x="1935" y="216"/>
                </a:lnTo>
                <a:lnTo>
                  <a:pt x="1892" y="218"/>
                </a:lnTo>
                <a:lnTo>
                  <a:pt x="1879" y="232"/>
                </a:lnTo>
                <a:lnTo>
                  <a:pt x="1831" y="198"/>
                </a:lnTo>
                <a:lnTo>
                  <a:pt x="1824" y="166"/>
                </a:lnTo>
                <a:lnTo>
                  <a:pt x="1770" y="154"/>
                </a:lnTo>
                <a:lnTo>
                  <a:pt x="1794" y="198"/>
                </a:lnTo>
                <a:lnTo>
                  <a:pt x="978" y="169"/>
                </a:lnTo>
                <a:lnTo>
                  <a:pt x="928" y="155"/>
                </a:lnTo>
                <a:lnTo>
                  <a:pt x="841" y="143"/>
                </a:lnTo>
                <a:lnTo>
                  <a:pt x="731" y="125"/>
                </a:lnTo>
                <a:lnTo>
                  <a:pt x="593" y="111"/>
                </a:lnTo>
                <a:lnTo>
                  <a:pt x="541" y="100"/>
                </a:lnTo>
                <a:lnTo>
                  <a:pt x="466" y="87"/>
                </a:lnTo>
                <a:lnTo>
                  <a:pt x="412" y="74"/>
                </a:lnTo>
                <a:lnTo>
                  <a:pt x="269" y="27"/>
                </a:lnTo>
                <a:lnTo>
                  <a:pt x="260" y="32"/>
                </a:lnTo>
                <a:lnTo>
                  <a:pt x="263" y="53"/>
                </a:lnTo>
                <a:lnTo>
                  <a:pt x="272" y="77"/>
                </a:lnTo>
                <a:lnTo>
                  <a:pt x="264" y="89"/>
                </a:lnTo>
                <a:lnTo>
                  <a:pt x="255" y="98"/>
                </a:lnTo>
                <a:lnTo>
                  <a:pt x="260" y="116"/>
                </a:lnTo>
                <a:lnTo>
                  <a:pt x="282" y="154"/>
                </a:lnTo>
                <a:lnTo>
                  <a:pt x="264" y="179"/>
                </a:lnTo>
                <a:lnTo>
                  <a:pt x="255" y="212"/>
                </a:lnTo>
                <a:lnTo>
                  <a:pt x="232" y="212"/>
                </a:lnTo>
                <a:lnTo>
                  <a:pt x="251" y="197"/>
                </a:lnTo>
                <a:lnTo>
                  <a:pt x="258" y="179"/>
                </a:lnTo>
                <a:lnTo>
                  <a:pt x="253" y="163"/>
                </a:lnTo>
                <a:lnTo>
                  <a:pt x="242" y="158"/>
                </a:lnTo>
                <a:lnTo>
                  <a:pt x="246" y="146"/>
                </a:lnTo>
                <a:lnTo>
                  <a:pt x="263" y="151"/>
                </a:lnTo>
                <a:lnTo>
                  <a:pt x="263" y="141"/>
                </a:lnTo>
                <a:lnTo>
                  <a:pt x="253" y="113"/>
                </a:lnTo>
                <a:lnTo>
                  <a:pt x="240" y="111"/>
                </a:lnTo>
                <a:lnTo>
                  <a:pt x="213" y="107"/>
                </a:lnTo>
                <a:lnTo>
                  <a:pt x="193" y="85"/>
                </a:lnTo>
                <a:lnTo>
                  <a:pt x="179" y="74"/>
                </a:lnTo>
                <a:lnTo>
                  <a:pt x="163" y="67"/>
                </a:lnTo>
                <a:lnTo>
                  <a:pt x="152" y="87"/>
                </a:lnTo>
                <a:lnTo>
                  <a:pt x="159" y="118"/>
                </a:lnTo>
                <a:lnTo>
                  <a:pt x="163" y="144"/>
                </a:lnTo>
                <a:lnTo>
                  <a:pt x="160" y="177"/>
                </a:lnTo>
                <a:lnTo>
                  <a:pt x="159" y="205"/>
                </a:lnTo>
                <a:lnTo>
                  <a:pt x="163" y="216"/>
                </a:lnTo>
                <a:lnTo>
                  <a:pt x="173" y="238"/>
                </a:lnTo>
                <a:lnTo>
                  <a:pt x="163" y="253"/>
                </a:lnTo>
                <a:lnTo>
                  <a:pt x="163" y="266"/>
                </a:lnTo>
                <a:lnTo>
                  <a:pt x="165" y="289"/>
                </a:lnTo>
                <a:lnTo>
                  <a:pt x="150" y="297"/>
                </a:lnTo>
                <a:lnTo>
                  <a:pt x="139" y="348"/>
                </a:lnTo>
                <a:lnTo>
                  <a:pt x="128" y="394"/>
                </a:lnTo>
                <a:lnTo>
                  <a:pt x="112" y="441"/>
                </a:lnTo>
                <a:lnTo>
                  <a:pt x="91" y="477"/>
                </a:lnTo>
                <a:lnTo>
                  <a:pt x="72" y="525"/>
                </a:lnTo>
                <a:lnTo>
                  <a:pt x="52" y="555"/>
                </a:lnTo>
                <a:lnTo>
                  <a:pt x="52" y="626"/>
                </a:lnTo>
                <a:lnTo>
                  <a:pt x="52" y="689"/>
                </a:lnTo>
                <a:lnTo>
                  <a:pt x="45" y="714"/>
                </a:lnTo>
                <a:lnTo>
                  <a:pt x="25" y="754"/>
                </a:lnTo>
                <a:lnTo>
                  <a:pt x="0" y="797"/>
                </a:lnTo>
                <a:lnTo>
                  <a:pt x="25" y="853"/>
                </a:lnTo>
                <a:lnTo>
                  <a:pt x="18" y="900"/>
                </a:lnTo>
                <a:lnTo>
                  <a:pt x="11" y="932"/>
                </a:lnTo>
                <a:lnTo>
                  <a:pt x="32" y="988"/>
                </a:lnTo>
                <a:lnTo>
                  <a:pt x="47" y="1024"/>
                </a:lnTo>
                <a:lnTo>
                  <a:pt x="69" y="1040"/>
                </a:lnTo>
                <a:lnTo>
                  <a:pt x="90" y="1014"/>
                </a:lnTo>
                <a:lnTo>
                  <a:pt x="96" y="1031"/>
                </a:lnTo>
                <a:lnTo>
                  <a:pt x="103" y="1044"/>
                </a:lnTo>
                <a:lnTo>
                  <a:pt x="81" y="1047"/>
                </a:lnTo>
                <a:lnTo>
                  <a:pt x="83" y="1064"/>
                </a:lnTo>
                <a:lnTo>
                  <a:pt x="63" y="1054"/>
                </a:lnTo>
                <a:lnTo>
                  <a:pt x="66" y="1089"/>
                </a:lnTo>
                <a:lnTo>
                  <a:pt x="75" y="1119"/>
                </a:lnTo>
                <a:lnTo>
                  <a:pt x="78" y="1143"/>
                </a:lnTo>
                <a:lnTo>
                  <a:pt x="105" y="1137"/>
                </a:lnTo>
                <a:lnTo>
                  <a:pt x="101" y="1148"/>
                </a:lnTo>
                <a:lnTo>
                  <a:pt x="78" y="1165"/>
                </a:lnTo>
                <a:lnTo>
                  <a:pt x="78" y="1202"/>
                </a:lnTo>
                <a:lnTo>
                  <a:pt x="109" y="1238"/>
                </a:lnTo>
                <a:lnTo>
                  <a:pt x="121" y="1251"/>
                </a:lnTo>
                <a:lnTo>
                  <a:pt x="113" y="1265"/>
                </a:lnTo>
                <a:lnTo>
                  <a:pt x="123" y="1287"/>
                </a:lnTo>
                <a:lnTo>
                  <a:pt x="128" y="1313"/>
                </a:lnTo>
                <a:lnTo>
                  <a:pt x="136" y="1329"/>
                </a:lnTo>
                <a:lnTo>
                  <a:pt x="141" y="1349"/>
                </a:lnTo>
                <a:lnTo>
                  <a:pt x="142" y="1369"/>
                </a:lnTo>
                <a:lnTo>
                  <a:pt x="136" y="1382"/>
                </a:lnTo>
                <a:lnTo>
                  <a:pt x="157" y="1388"/>
                </a:lnTo>
                <a:lnTo>
                  <a:pt x="176" y="1390"/>
                </a:lnTo>
                <a:lnTo>
                  <a:pt x="193" y="1385"/>
                </a:lnTo>
                <a:lnTo>
                  <a:pt x="213" y="1388"/>
                </a:lnTo>
                <a:lnTo>
                  <a:pt x="219" y="1407"/>
                </a:lnTo>
                <a:lnTo>
                  <a:pt x="223" y="1422"/>
                </a:lnTo>
                <a:lnTo>
                  <a:pt x="244" y="1447"/>
                </a:lnTo>
                <a:lnTo>
                  <a:pt x="253" y="1457"/>
                </a:lnTo>
                <a:lnTo>
                  <a:pt x="263" y="1477"/>
                </a:lnTo>
                <a:lnTo>
                  <a:pt x="264" y="1489"/>
                </a:lnTo>
                <a:lnTo>
                  <a:pt x="284" y="1502"/>
                </a:lnTo>
                <a:lnTo>
                  <a:pt x="301" y="1519"/>
                </a:lnTo>
                <a:lnTo>
                  <a:pt x="318" y="1548"/>
                </a:lnTo>
                <a:lnTo>
                  <a:pt x="322" y="1585"/>
                </a:lnTo>
                <a:lnTo>
                  <a:pt x="320" y="1605"/>
                </a:lnTo>
                <a:lnTo>
                  <a:pt x="338" y="1609"/>
                </a:lnTo>
                <a:lnTo>
                  <a:pt x="358" y="1603"/>
                </a:lnTo>
                <a:lnTo>
                  <a:pt x="376" y="1602"/>
                </a:lnTo>
                <a:lnTo>
                  <a:pt x="405" y="1603"/>
                </a:lnTo>
                <a:lnTo>
                  <a:pt x="432" y="1605"/>
                </a:lnTo>
                <a:lnTo>
                  <a:pt x="471" y="1605"/>
                </a:lnTo>
                <a:lnTo>
                  <a:pt x="495" y="1609"/>
                </a:lnTo>
                <a:lnTo>
                  <a:pt x="500" y="1625"/>
                </a:lnTo>
                <a:lnTo>
                  <a:pt x="494" y="1641"/>
                </a:lnTo>
                <a:lnTo>
                  <a:pt x="524" y="1663"/>
                </a:lnTo>
                <a:lnTo>
                  <a:pt x="555" y="1680"/>
                </a:lnTo>
                <a:lnTo>
                  <a:pt x="612" y="1713"/>
                </a:lnTo>
                <a:lnTo>
                  <a:pt x="655" y="1739"/>
                </a:lnTo>
                <a:lnTo>
                  <a:pt x="702" y="1758"/>
                </a:lnTo>
                <a:lnTo>
                  <a:pt x="750" y="1777"/>
                </a:lnTo>
                <a:lnTo>
                  <a:pt x="781" y="1779"/>
                </a:lnTo>
                <a:lnTo>
                  <a:pt x="809" y="1776"/>
                </a:lnTo>
                <a:lnTo>
                  <a:pt x="852" y="1781"/>
                </a:lnTo>
                <a:lnTo>
                  <a:pt x="880" y="1786"/>
                </a:lnTo>
                <a:lnTo>
                  <a:pt x="910" y="1783"/>
                </a:lnTo>
                <a:lnTo>
                  <a:pt x="939" y="1791"/>
                </a:lnTo>
                <a:lnTo>
                  <a:pt x="964" y="1789"/>
                </a:lnTo>
                <a:lnTo>
                  <a:pt x="967" y="1752"/>
                </a:lnTo>
                <a:lnTo>
                  <a:pt x="1011" y="1757"/>
                </a:lnTo>
                <a:lnTo>
                  <a:pt x="1063" y="1758"/>
                </a:lnTo>
                <a:lnTo>
                  <a:pt x="1105" y="1812"/>
                </a:lnTo>
                <a:lnTo>
                  <a:pt x="1155" y="1858"/>
                </a:lnTo>
                <a:lnTo>
                  <a:pt x="1184" y="1893"/>
                </a:lnTo>
                <a:lnTo>
                  <a:pt x="1185" y="1923"/>
                </a:lnTo>
                <a:lnTo>
                  <a:pt x="1195" y="1957"/>
                </a:lnTo>
                <a:lnTo>
                  <a:pt x="1214" y="1979"/>
                </a:lnTo>
                <a:lnTo>
                  <a:pt x="1235" y="2001"/>
                </a:lnTo>
                <a:lnTo>
                  <a:pt x="1295" y="2042"/>
                </a:lnTo>
                <a:lnTo>
                  <a:pt x="1316" y="2036"/>
                </a:lnTo>
                <a:lnTo>
                  <a:pt x="1328" y="2024"/>
                </a:lnTo>
                <a:lnTo>
                  <a:pt x="1335" y="1999"/>
                </a:lnTo>
                <a:lnTo>
                  <a:pt x="1341" y="1979"/>
                </a:lnTo>
                <a:lnTo>
                  <a:pt x="1364" y="1978"/>
                </a:lnTo>
                <a:lnTo>
                  <a:pt x="1390" y="1979"/>
                </a:lnTo>
                <a:lnTo>
                  <a:pt x="1424" y="1987"/>
                </a:lnTo>
                <a:lnTo>
                  <a:pt x="1443" y="2003"/>
                </a:lnTo>
                <a:lnTo>
                  <a:pt x="1468" y="2014"/>
                </a:lnTo>
                <a:lnTo>
                  <a:pt x="1475" y="2034"/>
                </a:lnTo>
                <a:lnTo>
                  <a:pt x="1488" y="2066"/>
                </a:lnTo>
                <a:lnTo>
                  <a:pt x="1500" y="2097"/>
                </a:lnTo>
                <a:lnTo>
                  <a:pt x="1514" y="2121"/>
                </a:lnTo>
                <a:lnTo>
                  <a:pt x="1540" y="2137"/>
                </a:lnTo>
                <a:lnTo>
                  <a:pt x="1560" y="2162"/>
                </a:lnTo>
                <a:lnTo>
                  <a:pt x="1569" y="2197"/>
                </a:lnTo>
                <a:lnTo>
                  <a:pt x="1576" y="2224"/>
                </a:lnTo>
                <a:lnTo>
                  <a:pt x="1593" y="2272"/>
                </a:lnTo>
                <a:lnTo>
                  <a:pt x="1616" y="2277"/>
                </a:lnTo>
                <a:lnTo>
                  <a:pt x="1642" y="2289"/>
                </a:lnTo>
                <a:lnTo>
                  <a:pt x="1669" y="2296"/>
                </a:lnTo>
                <a:lnTo>
                  <a:pt x="1703" y="2298"/>
                </a:lnTo>
                <a:lnTo>
                  <a:pt x="1723" y="2313"/>
                </a:lnTo>
                <a:lnTo>
                  <a:pt x="1770" y="2310"/>
                </a:lnTo>
                <a:lnTo>
                  <a:pt x="1772" y="2274"/>
                </a:lnTo>
                <a:lnTo>
                  <a:pt x="1746" y="2247"/>
                </a:lnTo>
                <a:lnTo>
                  <a:pt x="1741" y="2208"/>
                </a:lnTo>
                <a:lnTo>
                  <a:pt x="1760" y="2182"/>
                </a:lnTo>
                <a:lnTo>
                  <a:pt x="1759" y="2153"/>
                </a:lnTo>
                <a:lnTo>
                  <a:pt x="1766" y="2146"/>
                </a:lnTo>
                <a:lnTo>
                  <a:pt x="1768" y="2124"/>
                </a:lnTo>
                <a:lnTo>
                  <a:pt x="1784" y="2113"/>
                </a:lnTo>
                <a:lnTo>
                  <a:pt x="1815" y="2089"/>
                </a:lnTo>
                <a:lnTo>
                  <a:pt x="1831" y="2089"/>
                </a:lnTo>
                <a:lnTo>
                  <a:pt x="1869" y="2063"/>
                </a:lnTo>
                <a:lnTo>
                  <a:pt x="1892" y="2039"/>
                </a:lnTo>
                <a:lnTo>
                  <a:pt x="1929" y="2014"/>
                </a:lnTo>
                <a:lnTo>
                  <a:pt x="1920" y="1983"/>
                </a:lnTo>
                <a:lnTo>
                  <a:pt x="1929" y="1975"/>
                </a:lnTo>
                <a:lnTo>
                  <a:pt x="1939" y="2008"/>
                </a:lnTo>
                <a:lnTo>
                  <a:pt x="1990" y="1960"/>
                </a:lnTo>
                <a:lnTo>
                  <a:pt x="2032" y="1961"/>
                </a:lnTo>
                <a:lnTo>
                  <a:pt x="2088" y="1975"/>
                </a:lnTo>
                <a:lnTo>
                  <a:pt x="2132" y="1967"/>
                </a:lnTo>
                <a:lnTo>
                  <a:pt x="2153" y="1965"/>
                </a:lnTo>
                <a:lnTo>
                  <a:pt x="2142" y="1943"/>
                </a:lnTo>
                <a:lnTo>
                  <a:pt x="2161" y="1945"/>
                </a:lnTo>
                <a:lnTo>
                  <a:pt x="2174" y="1963"/>
                </a:lnTo>
                <a:lnTo>
                  <a:pt x="2174" y="1978"/>
                </a:lnTo>
                <a:lnTo>
                  <a:pt x="2216" y="1981"/>
                </a:lnTo>
                <a:lnTo>
                  <a:pt x="2236" y="1983"/>
                </a:lnTo>
                <a:lnTo>
                  <a:pt x="2245" y="1973"/>
                </a:lnTo>
                <a:lnTo>
                  <a:pt x="2260" y="1990"/>
                </a:lnTo>
                <a:lnTo>
                  <a:pt x="2274" y="1994"/>
                </a:lnTo>
                <a:lnTo>
                  <a:pt x="2291" y="1990"/>
                </a:lnTo>
                <a:lnTo>
                  <a:pt x="2278" y="1965"/>
                </a:lnTo>
                <a:lnTo>
                  <a:pt x="2298" y="1963"/>
                </a:lnTo>
                <a:lnTo>
                  <a:pt x="2310" y="1970"/>
                </a:lnTo>
                <a:lnTo>
                  <a:pt x="2328" y="1986"/>
                </a:lnTo>
                <a:lnTo>
                  <a:pt x="2341" y="1981"/>
                </a:lnTo>
                <a:lnTo>
                  <a:pt x="2353" y="1966"/>
                </a:lnTo>
                <a:lnTo>
                  <a:pt x="2345" y="1945"/>
                </a:lnTo>
                <a:lnTo>
                  <a:pt x="2327" y="1939"/>
                </a:lnTo>
                <a:lnTo>
                  <a:pt x="2316" y="1927"/>
                </a:lnTo>
                <a:lnTo>
                  <a:pt x="2324" y="1906"/>
                </a:lnTo>
                <a:lnTo>
                  <a:pt x="2323" y="1886"/>
                </a:lnTo>
                <a:lnTo>
                  <a:pt x="2305" y="1886"/>
                </a:lnTo>
                <a:lnTo>
                  <a:pt x="2287" y="1906"/>
                </a:lnTo>
                <a:lnTo>
                  <a:pt x="2286" y="1880"/>
                </a:lnTo>
                <a:lnTo>
                  <a:pt x="2263" y="1895"/>
                </a:lnTo>
                <a:lnTo>
                  <a:pt x="2245" y="1902"/>
                </a:lnTo>
                <a:lnTo>
                  <a:pt x="2237" y="1888"/>
                </a:lnTo>
                <a:lnTo>
                  <a:pt x="2254" y="1865"/>
                </a:lnTo>
                <a:lnTo>
                  <a:pt x="2310" y="1878"/>
                </a:lnTo>
                <a:lnTo>
                  <a:pt x="2323" y="1853"/>
                </a:lnTo>
                <a:lnTo>
                  <a:pt x="2352" y="1844"/>
                </a:lnTo>
                <a:lnTo>
                  <a:pt x="2385" y="1853"/>
                </a:lnTo>
                <a:lnTo>
                  <a:pt x="2397" y="1844"/>
                </a:lnTo>
                <a:lnTo>
                  <a:pt x="2397" y="1814"/>
                </a:lnTo>
                <a:lnTo>
                  <a:pt x="2414" y="1851"/>
                </a:lnTo>
                <a:lnTo>
                  <a:pt x="2419" y="1865"/>
                </a:lnTo>
                <a:lnTo>
                  <a:pt x="2444" y="1850"/>
                </a:lnTo>
                <a:lnTo>
                  <a:pt x="2464" y="1826"/>
                </a:lnTo>
                <a:lnTo>
                  <a:pt x="2473" y="1841"/>
                </a:lnTo>
                <a:lnTo>
                  <a:pt x="2489" y="1847"/>
                </a:lnTo>
                <a:lnTo>
                  <a:pt x="2515" y="1835"/>
                </a:lnTo>
                <a:lnTo>
                  <a:pt x="2571" y="1824"/>
                </a:lnTo>
                <a:lnTo>
                  <a:pt x="2582" y="1838"/>
                </a:lnTo>
                <a:lnTo>
                  <a:pt x="2596" y="1855"/>
                </a:lnTo>
                <a:lnTo>
                  <a:pt x="2618" y="1860"/>
                </a:lnTo>
                <a:lnTo>
                  <a:pt x="2640" y="1862"/>
                </a:lnTo>
                <a:lnTo>
                  <a:pt x="2666" y="1851"/>
                </a:lnTo>
                <a:lnTo>
                  <a:pt x="2683" y="1833"/>
                </a:lnTo>
                <a:lnTo>
                  <a:pt x="2697" y="1827"/>
                </a:lnTo>
                <a:lnTo>
                  <a:pt x="2708" y="1835"/>
                </a:lnTo>
                <a:lnTo>
                  <a:pt x="2722" y="1851"/>
                </a:lnTo>
                <a:lnTo>
                  <a:pt x="2742" y="1871"/>
                </a:lnTo>
                <a:lnTo>
                  <a:pt x="2762" y="1878"/>
                </a:lnTo>
                <a:lnTo>
                  <a:pt x="2778" y="1881"/>
                </a:lnTo>
                <a:lnTo>
                  <a:pt x="2795" y="1901"/>
                </a:lnTo>
                <a:lnTo>
                  <a:pt x="2807" y="1923"/>
                </a:lnTo>
                <a:lnTo>
                  <a:pt x="2821" y="1939"/>
                </a:lnTo>
                <a:lnTo>
                  <a:pt x="2815" y="1970"/>
                </a:lnTo>
                <a:lnTo>
                  <a:pt x="2816" y="1996"/>
                </a:lnTo>
                <a:lnTo>
                  <a:pt x="2816" y="2014"/>
                </a:lnTo>
                <a:lnTo>
                  <a:pt x="2822" y="2029"/>
                </a:lnTo>
                <a:lnTo>
                  <a:pt x="2831" y="2031"/>
                </a:lnTo>
                <a:lnTo>
                  <a:pt x="2836" y="2004"/>
                </a:lnTo>
                <a:lnTo>
                  <a:pt x="2849" y="2019"/>
                </a:lnTo>
                <a:lnTo>
                  <a:pt x="2838" y="2041"/>
                </a:lnTo>
                <a:lnTo>
                  <a:pt x="2836" y="2059"/>
                </a:lnTo>
                <a:lnTo>
                  <a:pt x="2847" y="2068"/>
                </a:lnTo>
                <a:lnTo>
                  <a:pt x="2869" y="2092"/>
                </a:lnTo>
                <a:lnTo>
                  <a:pt x="2887" y="2097"/>
                </a:lnTo>
                <a:lnTo>
                  <a:pt x="2896" y="2128"/>
                </a:lnTo>
                <a:lnTo>
                  <a:pt x="2907" y="2134"/>
                </a:lnTo>
                <a:lnTo>
                  <a:pt x="2923" y="2167"/>
                </a:lnTo>
                <a:lnTo>
                  <a:pt x="2946" y="2179"/>
                </a:lnTo>
                <a:lnTo>
                  <a:pt x="2967" y="2188"/>
                </a:lnTo>
                <a:lnTo>
                  <a:pt x="2981" y="2214"/>
                </a:lnTo>
                <a:lnTo>
                  <a:pt x="3012" y="2208"/>
                </a:lnTo>
                <a:lnTo>
                  <a:pt x="3053" y="2199"/>
                </a:lnTo>
                <a:lnTo>
                  <a:pt x="3064" y="2149"/>
                </a:lnTo>
                <a:lnTo>
                  <a:pt x="3058" y="2116"/>
                </a:lnTo>
                <a:lnTo>
                  <a:pt x="3058" y="2060"/>
                </a:lnTo>
                <a:lnTo>
                  <a:pt x="3047" y="2044"/>
                </a:lnTo>
                <a:lnTo>
                  <a:pt x="3026" y="2016"/>
                </a:lnTo>
                <a:lnTo>
                  <a:pt x="3008" y="1986"/>
                </a:lnTo>
                <a:lnTo>
                  <a:pt x="2991" y="1947"/>
                </a:lnTo>
                <a:lnTo>
                  <a:pt x="2975" y="1903"/>
                </a:lnTo>
                <a:lnTo>
                  <a:pt x="2950" y="1862"/>
                </a:lnTo>
                <a:lnTo>
                  <a:pt x="2930" y="1833"/>
                </a:lnTo>
                <a:lnTo>
                  <a:pt x="2905" y="1792"/>
                </a:lnTo>
                <a:lnTo>
                  <a:pt x="2887" y="1757"/>
                </a:lnTo>
                <a:lnTo>
                  <a:pt x="2880" y="1727"/>
                </a:lnTo>
                <a:lnTo>
                  <a:pt x="2878" y="1704"/>
                </a:lnTo>
                <a:lnTo>
                  <a:pt x="2881" y="1684"/>
                </a:lnTo>
                <a:lnTo>
                  <a:pt x="2885" y="1676"/>
                </a:lnTo>
                <a:lnTo>
                  <a:pt x="2887" y="1628"/>
                </a:lnTo>
                <a:lnTo>
                  <a:pt x="2910" y="1584"/>
                </a:lnTo>
                <a:lnTo>
                  <a:pt x="2905" y="1556"/>
                </a:lnTo>
                <a:lnTo>
                  <a:pt x="2941" y="1546"/>
                </a:lnTo>
                <a:lnTo>
                  <a:pt x="2986" y="1497"/>
                </a:lnTo>
                <a:lnTo>
                  <a:pt x="3010" y="1418"/>
                </a:lnTo>
                <a:lnTo>
                  <a:pt x="3068" y="1390"/>
                </a:lnTo>
                <a:lnTo>
                  <a:pt x="3102" y="1316"/>
                </a:lnTo>
                <a:lnTo>
                  <a:pt x="3159" y="1294"/>
                </a:lnTo>
                <a:lnTo>
                  <a:pt x="3187" y="1238"/>
                </a:lnTo>
                <a:lnTo>
                  <a:pt x="3187" y="1198"/>
                </a:lnTo>
                <a:lnTo>
                  <a:pt x="3188" y="1164"/>
                </a:lnTo>
                <a:lnTo>
                  <a:pt x="3174" y="1165"/>
                </a:lnTo>
                <a:lnTo>
                  <a:pt x="3174" y="1223"/>
                </a:lnTo>
                <a:lnTo>
                  <a:pt x="3140" y="1265"/>
                </a:lnTo>
                <a:lnTo>
                  <a:pt x="3092" y="1276"/>
                </a:lnTo>
                <a:lnTo>
                  <a:pt x="3138" y="1251"/>
                </a:lnTo>
                <a:lnTo>
                  <a:pt x="3111" y="1238"/>
                </a:lnTo>
                <a:lnTo>
                  <a:pt x="3138" y="1232"/>
                </a:lnTo>
                <a:lnTo>
                  <a:pt x="3154" y="1233"/>
                </a:lnTo>
                <a:lnTo>
                  <a:pt x="3162" y="1200"/>
                </a:lnTo>
                <a:lnTo>
                  <a:pt x="3159" y="1169"/>
                </a:lnTo>
                <a:lnTo>
                  <a:pt x="3135" y="1169"/>
                </a:lnTo>
                <a:lnTo>
                  <a:pt x="3098" y="1185"/>
                </a:lnTo>
                <a:lnTo>
                  <a:pt x="3100" y="1155"/>
                </a:lnTo>
                <a:lnTo>
                  <a:pt x="3119" y="1167"/>
                </a:lnTo>
                <a:lnTo>
                  <a:pt x="3151" y="1151"/>
                </a:lnTo>
                <a:lnTo>
                  <a:pt x="3156" y="1136"/>
                </a:lnTo>
                <a:lnTo>
                  <a:pt x="3133" y="1127"/>
                </a:lnTo>
                <a:lnTo>
                  <a:pt x="3136" y="1092"/>
                </a:lnTo>
                <a:lnTo>
                  <a:pt x="3111" y="1078"/>
                </a:lnTo>
                <a:lnTo>
                  <a:pt x="3103" y="1090"/>
                </a:lnTo>
                <a:lnTo>
                  <a:pt x="3095" y="1065"/>
                </a:lnTo>
                <a:lnTo>
                  <a:pt x="3098" y="1039"/>
                </a:lnTo>
                <a:lnTo>
                  <a:pt x="3102" y="1011"/>
                </a:lnTo>
                <a:lnTo>
                  <a:pt x="3058" y="991"/>
                </a:lnTo>
                <a:lnTo>
                  <a:pt x="3070" y="985"/>
                </a:lnTo>
                <a:lnTo>
                  <a:pt x="3060" y="925"/>
                </a:lnTo>
                <a:lnTo>
                  <a:pt x="3058" y="891"/>
                </a:lnTo>
                <a:lnTo>
                  <a:pt x="3066" y="881"/>
                </a:lnTo>
                <a:lnTo>
                  <a:pt x="3068" y="931"/>
                </a:lnTo>
                <a:lnTo>
                  <a:pt x="3084" y="964"/>
                </a:lnTo>
                <a:lnTo>
                  <a:pt x="3109" y="996"/>
                </a:lnTo>
                <a:lnTo>
                  <a:pt x="3109" y="1057"/>
                </a:lnTo>
                <a:lnTo>
                  <a:pt x="3136" y="1062"/>
                </a:lnTo>
                <a:lnTo>
                  <a:pt x="3159" y="1000"/>
                </a:lnTo>
                <a:lnTo>
                  <a:pt x="3158" y="913"/>
                </a:lnTo>
                <a:lnTo>
                  <a:pt x="3129" y="888"/>
                </a:lnTo>
                <a:lnTo>
                  <a:pt x="3131" y="869"/>
                </a:lnTo>
                <a:lnTo>
                  <a:pt x="3165" y="889"/>
                </a:lnTo>
                <a:lnTo>
                  <a:pt x="3183" y="844"/>
                </a:lnTo>
                <a:lnTo>
                  <a:pt x="3185" y="806"/>
                </a:lnTo>
                <a:lnTo>
                  <a:pt x="3185" y="740"/>
                </a:lnTo>
                <a:lnTo>
                  <a:pt x="3169" y="720"/>
                </a:lnTo>
                <a:lnTo>
                  <a:pt x="3176" y="704"/>
                </a:lnTo>
                <a:lnTo>
                  <a:pt x="3189" y="722"/>
                </a:lnTo>
                <a:lnTo>
                  <a:pt x="3260" y="681"/>
                </a:lnTo>
                <a:lnTo>
                  <a:pt x="3310" y="636"/>
                </a:lnTo>
                <a:lnTo>
                  <a:pt x="3272" y="632"/>
                </a:lnTo>
                <a:lnTo>
                  <a:pt x="3219" y="667"/>
                </a:lnTo>
                <a:lnTo>
                  <a:pt x="3185" y="683"/>
                </a:lnTo>
                <a:lnTo>
                  <a:pt x="3209" y="648"/>
                </a:lnTo>
                <a:lnTo>
                  <a:pt x="3233" y="632"/>
                </a:lnTo>
                <a:lnTo>
                  <a:pt x="3247" y="638"/>
                </a:lnTo>
                <a:lnTo>
                  <a:pt x="3286" y="615"/>
                </a:lnTo>
                <a:lnTo>
                  <a:pt x="3294" y="594"/>
                </a:lnTo>
                <a:lnTo>
                  <a:pt x="3305" y="594"/>
                </a:lnTo>
                <a:lnTo>
                  <a:pt x="3319" y="583"/>
                </a:lnTo>
                <a:lnTo>
                  <a:pt x="3337" y="561"/>
                </a:lnTo>
                <a:lnTo>
                  <a:pt x="3366" y="574"/>
                </a:lnTo>
                <a:lnTo>
                  <a:pt x="3380" y="558"/>
                </a:lnTo>
                <a:lnTo>
                  <a:pt x="3393" y="537"/>
                </a:lnTo>
                <a:lnTo>
                  <a:pt x="3380" y="510"/>
                </a:lnTo>
                <a:lnTo>
                  <a:pt x="3362" y="493"/>
                </a:lnTo>
                <a:lnTo>
                  <a:pt x="3352" y="492"/>
                </a:lnTo>
                <a:lnTo>
                  <a:pt x="3338" y="499"/>
                </a:lnTo>
                <a:lnTo>
                  <a:pt x="3352" y="522"/>
                </a:lnTo>
                <a:lnTo>
                  <a:pt x="3358" y="536"/>
                </a:lnTo>
                <a:lnTo>
                  <a:pt x="3342" y="535"/>
                </a:lnTo>
                <a:lnTo>
                  <a:pt x="3324" y="508"/>
                </a:lnTo>
                <a:lnTo>
                  <a:pt x="3306" y="513"/>
                </a:lnTo>
                <a:lnTo>
                  <a:pt x="3310" y="493"/>
                </a:lnTo>
                <a:lnTo>
                  <a:pt x="3318" y="472"/>
                </a:lnTo>
                <a:lnTo>
                  <a:pt x="3303" y="469"/>
                </a:lnTo>
                <a:lnTo>
                  <a:pt x="3316" y="428"/>
                </a:lnTo>
                <a:lnTo>
                  <a:pt x="3312" y="403"/>
                </a:lnTo>
                <a:lnTo>
                  <a:pt x="3329" y="385"/>
                </a:lnTo>
                <a:lnTo>
                  <a:pt x="3319" y="359"/>
                </a:lnTo>
                <a:lnTo>
                  <a:pt x="3337" y="347"/>
                </a:lnTo>
                <a:lnTo>
                  <a:pt x="3356" y="331"/>
                </a:lnTo>
                <a:lnTo>
                  <a:pt x="3373" y="325"/>
                </a:lnTo>
                <a:lnTo>
                  <a:pt x="3380" y="284"/>
                </a:lnTo>
                <a:lnTo>
                  <a:pt x="3399" y="284"/>
                </a:lnTo>
                <a:lnTo>
                  <a:pt x="3427" y="263"/>
                </a:lnTo>
                <a:lnTo>
                  <a:pt x="3440" y="242"/>
                </a:lnTo>
                <a:lnTo>
                  <a:pt x="3462" y="222"/>
                </a:lnTo>
                <a:lnTo>
                  <a:pt x="3459" y="195"/>
                </a:lnTo>
                <a:lnTo>
                  <a:pt x="3428" y="181"/>
                </a:lnTo>
                <a:lnTo>
                  <a:pt x="3411" y="154"/>
                </a:lnTo>
                <a:lnTo>
                  <a:pt x="3378" y="154"/>
                </a:lnTo>
                <a:lnTo>
                  <a:pt x="3364" y="121"/>
                </a:lnTo>
                <a:lnTo>
                  <a:pt x="3359" y="87"/>
                </a:lnTo>
                <a:lnTo>
                  <a:pt x="3350" y="54"/>
                </a:lnTo>
                <a:lnTo>
                  <a:pt x="3337" y="13"/>
                </a:lnTo>
              </a:path>
            </a:pathLst>
          </a:custGeom>
          <a:solidFill>
            <a:srgbClr val="006666"/>
          </a:solidFill>
          <a:ln w="25400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2741613" y="1743075"/>
            <a:ext cx="1289050" cy="398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1912" tIns="31750" rIns="61912" bIns="31750">
            <a:spAutoFit/>
          </a:bodyPr>
          <a:lstStyle/>
          <a:p>
            <a:pPr defTabSz="620713">
              <a:defRPr/>
            </a:pPr>
            <a:r>
              <a:rPr lang="en-US" sz="22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Berkeley</a:t>
            </a:r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7110413" y="2438400"/>
            <a:ext cx="1881187" cy="398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1912" tIns="31750" rIns="61912" bIns="31750">
            <a:spAutoFit/>
          </a:bodyPr>
          <a:lstStyle/>
          <a:p>
            <a:pPr algn="ctr" defTabSz="620713">
              <a:defRPr/>
            </a:pPr>
            <a:r>
              <a: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Virginia Tech</a:t>
            </a:r>
          </a:p>
        </p:txBody>
      </p:sp>
      <p:sp>
        <p:nvSpPr>
          <p:cNvPr id="145415" name="Rectangle 7"/>
          <p:cNvSpPr>
            <a:spLocks noChangeArrowheads="1"/>
          </p:cNvSpPr>
          <p:nvPr/>
        </p:nvSpPr>
        <p:spPr bwMode="auto">
          <a:xfrm>
            <a:off x="3630613" y="2460625"/>
            <a:ext cx="1304925" cy="733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1912" tIns="31750" rIns="61912" bIns="31750">
            <a:spAutoFit/>
          </a:bodyPr>
          <a:lstStyle/>
          <a:p>
            <a:pPr algn="ctr" defTabSz="620713">
              <a:defRPr/>
            </a:pPr>
            <a:r>
              <a: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Northern</a:t>
            </a:r>
          </a:p>
          <a:p>
            <a:pPr algn="ctr" defTabSz="620713">
              <a:defRPr/>
            </a:pPr>
            <a:r>
              <a: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Arizona</a:t>
            </a:r>
          </a:p>
        </p:txBody>
      </p:sp>
      <p:sp>
        <p:nvSpPr>
          <p:cNvPr id="145416" name="Rectangle 8"/>
          <p:cNvSpPr>
            <a:spLocks noChangeArrowheads="1"/>
          </p:cNvSpPr>
          <p:nvPr/>
        </p:nvSpPr>
        <p:spPr bwMode="auto">
          <a:xfrm>
            <a:off x="7518400" y="1776413"/>
            <a:ext cx="1019175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UMBC</a:t>
            </a:r>
          </a:p>
        </p:txBody>
      </p:sp>
      <p:sp>
        <p:nvSpPr>
          <p:cNvPr id="46086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533400" y="4038600"/>
            <a:ext cx="8534400" cy="1833563"/>
          </a:xfrm>
          <a:noFill/>
        </p:spPr>
        <p:txBody>
          <a:bodyPr lIns="90487" tIns="44450" rIns="90487" bIns="44450"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6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NSDL Goals (2000- )</a:t>
            </a:r>
            <a:endParaRPr lang="en-US" sz="3200" b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Develop the National SMETE Digital Library</a:t>
            </a:r>
          </a:p>
          <a:p>
            <a:pPr lvl="1">
              <a:lnSpc>
                <a:spcPct val="90000"/>
              </a:lnSpc>
            </a:pPr>
            <a:r>
              <a:rPr lang="en-US" sz="2200">
                <a:latin typeface="Arial" charset="0"/>
                <a:ea typeface="ＭＳ Ｐゴシック" charset="0"/>
              </a:rPr>
              <a:t>Provide seamless access to services and resources</a:t>
            </a:r>
          </a:p>
          <a:p>
            <a:pPr lvl="1">
              <a:lnSpc>
                <a:spcPct val="90000"/>
              </a:lnSpc>
            </a:pPr>
            <a:r>
              <a:rPr lang="en-US" sz="2200">
                <a:latin typeface="Arial" charset="0"/>
                <a:ea typeface="ＭＳ Ｐゴシック" charset="0"/>
              </a:rPr>
              <a:t>Create a dynamic learning community that promotes and supports SMET education in the 21st century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Expand Partnerships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Expand Services and Community</a:t>
            </a: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5418" name="Rectangle 10"/>
          <p:cNvSpPr>
            <a:spLocks noChangeArrowheads="1"/>
          </p:cNvSpPr>
          <p:nvPr/>
        </p:nvSpPr>
        <p:spPr bwMode="auto">
          <a:xfrm>
            <a:off x="6032500" y="1095375"/>
            <a:ext cx="1536700" cy="398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1912" tIns="31750" rIns="61912" bIns="31750">
            <a:spAutoFit/>
          </a:bodyPr>
          <a:lstStyle/>
          <a:p>
            <a:pPr defTabSz="620713">
              <a:defRPr/>
            </a:pPr>
            <a:r>
              <a: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BioQUEST</a:t>
            </a:r>
          </a:p>
        </p:txBody>
      </p:sp>
      <p:sp>
        <p:nvSpPr>
          <p:cNvPr id="145419" name="Rectangle 11"/>
          <p:cNvSpPr>
            <a:spLocks noChangeArrowheads="1"/>
          </p:cNvSpPr>
          <p:nvPr/>
        </p:nvSpPr>
        <p:spPr bwMode="auto">
          <a:xfrm>
            <a:off x="7315200" y="1506538"/>
            <a:ext cx="1725613" cy="398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1912" tIns="31750" rIns="61912" bIns="31750">
            <a:spAutoFit/>
          </a:bodyPr>
          <a:lstStyle/>
          <a:p>
            <a:pPr defTabSz="620713">
              <a:defRPr/>
            </a:pPr>
            <a:r>
              <a: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Math Forum</a:t>
            </a:r>
          </a:p>
        </p:txBody>
      </p:sp>
      <p:sp>
        <p:nvSpPr>
          <p:cNvPr id="145420" name="Rectangle 12"/>
          <p:cNvSpPr>
            <a:spLocks noChangeArrowheads="1"/>
          </p:cNvSpPr>
          <p:nvPr/>
        </p:nvSpPr>
        <p:spPr bwMode="auto">
          <a:xfrm>
            <a:off x="6678613" y="1828800"/>
            <a:ext cx="712787" cy="398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1912" tIns="31750" rIns="61912" bIns="31750">
            <a:spAutoFit/>
          </a:bodyPr>
          <a:lstStyle/>
          <a:p>
            <a:pPr defTabSz="620713">
              <a:defRPr/>
            </a:pPr>
            <a:r>
              <a: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ENC</a:t>
            </a:r>
          </a:p>
        </p:txBody>
      </p:sp>
      <p:sp>
        <p:nvSpPr>
          <p:cNvPr id="145421" name="Rectangle 13"/>
          <p:cNvSpPr>
            <a:spLocks noChangeArrowheads="1"/>
          </p:cNvSpPr>
          <p:nvPr/>
        </p:nvSpPr>
        <p:spPr bwMode="auto">
          <a:xfrm>
            <a:off x="6375400" y="2649538"/>
            <a:ext cx="1320800" cy="398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1912" tIns="31750" rIns="61912" bIns="31750">
            <a:spAutoFit/>
          </a:bodyPr>
          <a:lstStyle/>
          <a:p>
            <a:pPr algn="ctr" defTabSz="620713">
              <a:defRPr/>
            </a:pPr>
            <a:r>
              <a: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Eduprise</a:t>
            </a:r>
          </a:p>
        </p:txBody>
      </p:sp>
      <p:sp>
        <p:nvSpPr>
          <p:cNvPr id="145422" name="Rectangle 14"/>
          <p:cNvSpPr>
            <a:spLocks noChangeArrowheads="1"/>
          </p:cNvSpPr>
          <p:nvPr/>
        </p:nvSpPr>
        <p:spPr bwMode="auto">
          <a:xfrm>
            <a:off x="2840038" y="2678113"/>
            <a:ext cx="588962" cy="398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1912" tIns="31750" rIns="61912" bIns="31750">
            <a:spAutoFit/>
          </a:bodyPr>
          <a:lstStyle/>
          <a:p>
            <a:pPr defTabSz="620713">
              <a:defRPr/>
            </a:pPr>
            <a:r>
              <a: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SRI</a:t>
            </a:r>
          </a:p>
        </p:txBody>
      </p:sp>
      <p:sp>
        <p:nvSpPr>
          <p:cNvPr id="145423" name="Rectangle 15"/>
          <p:cNvSpPr>
            <a:spLocks noChangeArrowheads="1"/>
          </p:cNvSpPr>
          <p:nvPr/>
        </p:nvSpPr>
        <p:spPr bwMode="auto">
          <a:xfrm>
            <a:off x="3886200" y="2057400"/>
            <a:ext cx="1508125" cy="398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1912" tIns="31750" rIns="61912" bIns="31750">
            <a:spAutoFit/>
          </a:bodyPr>
          <a:lstStyle/>
          <a:p>
            <a:pPr defTabSz="620713">
              <a:defRPr/>
            </a:pPr>
            <a:r>
              <a: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Utah State</a:t>
            </a:r>
          </a:p>
        </p:txBody>
      </p:sp>
      <p:sp>
        <p:nvSpPr>
          <p:cNvPr id="145424" name="Rectangle 16"/>
          <p:cNvSpPr>
            <a:spLocks noChangeArrowheads="1"/>
          </p:cNvSpPr>
          <p:nvPr/>
        </p:nvSpPr>
        <p:spPr bwMode="auto">
          <a:xfrm>
            <a:off x="4876800" y="2390775"/>
            <a:ext cx="1054100" cy="733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1912" tIns="31750" rIns="61912" bIns="31750">
            <a:spAutoFit/>
          </a:bodyPr>
          <a:lstStyle/>
          <a:p>
            <a:pPr algn="ctr" defTabSz="620713">
              <a:defRPr/>
            </a:pPr>
            <a:r>
              <a: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DLESE</a:t>
            </a:r>
          </a:p>
          <a:p>
            <a:pPr algn="ctr" defTabSz="620713">
              <a:defRPr/>
            </a:pPr>
            <a:r>
              <a: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GDL</a:t>
            </a:r>
          </a:p>
        </p:txBody>
      </p:sp>
      <p:sp>
        <p:nvSpPr>
          <p:cNvPr id="145425" name="Rectangle 17"/>
          <p:cNvSpPr>
            <a:spLocks noChangeArrowheads="1"/>
          </p:cNvSpPr>
          <p:nvPr/>
        </p:nvSpPr>
        <p:spPr bwMode="auto">
          <a:xfrm>
            <a:off x="7543800" y="2133600"/>
            <a:ext cx="884238" cy="398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1912" tIns="31750" rIns="61912" bIns="31750">
            <a:spAutoFit/>
          </a:bodyPr>
          <a:lstStyle/>
          <a:p>
            <a:pPr defTabSz="620713">
              <a:defRPr/>
            </a:pPr>
            <a:r>
              <a: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PKAL</a:t>
            </a:r>
          </a:p>
        </p:txBody>
      </p:sp>
      <p:sp>
        <p:nvSpPr>
          <p:cNvPr id="145426" name="Rectangle 18"/>
          <p:cNvSpPr>
            <a:spLocks noChangeArrowheads="1"/>
          </p:cNvSpPr>
          <p:nvPr/>
        </p:nvSpPr>
        <p:spPr bwMode="auto">
          <a:xfrm>
            <a:off x="3200400" y="2039938"/>
            <a:ext cx="544513" cy="398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1912" tIns="31750" rIns="61912" bIns="31750">
            <a:spAutoFit/>
          </a:bodyPr>
          <a:lstStyle/>
          <a:p>
            <a:pPr defTabSz="620713">
              <a:defRPr/>
            </a:pPr>
            <a:r>
              <a: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ILT</a:t>
            </a:r>
          </a:p>
        </p:txBody>
      </p:sp>
      <p:sp>
        <p:nvSpPr>
          <p:cNvPr id="145429" name="Rectangle 21"/>
          <p:cNvSpPr>
            <a:spLocks noChangeArrowheads="1"/>
          </p:cNvSpPr>
          <p:nvPr/>
        </p:nvSpPr>
        <p:spPr bwMode="auto">
          <a:xfrm>
            <a:off x="8229600" y="1981200"/>
            <a:ext cx="914400" cy="398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1912" tIns="31750" rIns="61912" bIns="31750">
            <a:spAutoFit/>
          </a:bodyPr>
          <a:lstStyle/>
          <a:p>
            <a:pPr defTabSz="620713">
              <a:defRPr/>
            </a:pPr>
            <a:r>
              <a: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AAAS</a:t>
            </a:r>
          </a:p>
        </p:txBody>
      </p:sp>
      <p:sp>
        <p:nvSpPr>
          <p:cNvPr id="145430" name="Rectangle 22"/>
          <p:cNvSpPr>
            <a:spLocks noChangeArrowheads="1"/>
          </p:cNvSpPr>
          <p:nvPr/>
        </p:nvSpPr>
        <p:spPr bwMode="auto">
          <a:xfrm>
            <a:off x="7848600" y="2819400"/>
            <a:ext cx="760413" cy="398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1912" tIns="31750" rIns="61912" bIns="31750">
            <a:spAutoFit/>
          </a:bodyPr>
          <a:lstStyle/>
          <a:p>
            <a:pPr defTabSz="620713">
              <a:defRPr/>
            </a:pPr>
            <a:r>
              <a: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MAA</a:t>
            </a:r>
          </a:p>
        </p:txBody>
      </p:sp>
      <p:sp>
        <p:nvSpPr>
          <p:cNvPr id="145431" name="Rectangle 23"/>
          <p:cNvSpPr>
            <a:spLocks noChangeArrowheads="1"/>
          </p:cNvSpPr>
          <p:nvPr/>
        </p:nvSpPr>
        <p:spPr bwMode="auto">
          <a:xfrm>
            <a:off x="8056563" y="914400"/>
            <a:ext cx="1087437" cy="398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1912" tIns="31750" rIns="61912" bIns="31750">
            <a:spAutoFit/>
          </a:bodyPr>
          <a:lstStyle/>
          <a:p>
            <a:pPr defTabSz="620713">
              <a:defRPr/>
            </a:pPr>
            <a:r>
              <a: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WebCT</a:t>
            </a:r>
          </a:p>
        </p:txBody>
      </p:sp>
      <p:sp>
        <p:nvSpPr>
          <p:cNvPr id="145432" name="Rectangle 24"/>
          <p:cNvSpPr>
            <a:spLocks noChangeArrowheads="1"/>
          </p:cNvSpPr>
          <p:nvPr/>
        </p:nvSpPr>
        <p:spPr bwMode="auto">
          <a:xfrm>
            <a:off x="7620000" y="457200"/>
            <a:ext cx="1147763" cy="398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1912" tIns="31750" rIns="61912" bIns="31750">
            <a:spAutoFit/>
          </a:bodyPr>
          <a:lstStyle/>
          <a:p>
            <a:pPr defTabSz="620713">
              <a:defRPr/>
            </a:pPr>
            <a:r>
              <a: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NACME</a:t>
            </a:r>
          </a:p>
        </p:txBody>
      </p:sp>
      <p:sp>
        <p:nvSpPr>
          <p:cNvPr id="145433" name="Rectangle 25"/>
          <p:cNvSpPr>
            <a:spLocks noChangeArrowheads="1"/>
          </p:cNvSpPr>
          <p:nvPr/>
        </p:nvSpPr>
        <p:spPr bwMode="auto">
          <a:xfrm>
            <a:off x="1905000" y="2590800"/>
            <a:ext cx="885825" cy="733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1912" tIns="31750" rIns="61912" bIns="31750">
            <a:spAutoFit/>
          </a:bodyPr>
          <a:lstStyle/>
          <a:p>
            <a:pPr defTabSz="620713">
              <a:defRPr/>
            </a:pPr>
            <a:r>
              <a: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Cisco</a:t>
            </a:r>
          </a:p>
          <a:p>
            <a:pPr defTabSz="620713">
              <a:defRPr/>
            </a:pPr>
            <a:r>
              <a: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Sun</a:t>
            </a:r>
          </a:p>
        </p:txBody>
      </p:sp>
      <p:sp>
        <p:nvSpPr>
          <p:cNvPr id="145434" name="Rectangle 26"/>
          <p:cNvSpPr>
            <a:spLocks noChangeArrowheads="1"/>
          </p:cNvSpPr>
          <p:nvPr/>
        </p:nvSpPr>
        <p:spPr bwMode="auto">
          <a:xfrm>
            <a:off x="5486400" y="3276600"/>
            <a:ext cx="373063" cy="398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1912" tIns="31750" rIns="61912" bIns="31750">
            <a:spAutoFit/>
          </a:bodyPr>
          <a:lstStyle/>
          <a:p>
            <a:pPr defTabSz="620713">
              <a:defRPr/>
            </a:pPr>
            <a:r>
              <a: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TI</a:t>
            </a:r>
          </a:p>
        </p:txBody>
      </p:sp>
      <p:sp>
        <p:nvSpPr>
          <p:cNvPr id="145435" name="Rectangle 27"/>
          <p:cNvSpPr>
            <a:spLocks noChangeArrowheads="1"/>
          </p:cNvSpPr>
          <p:nvPr/>
        </p:nvSpPr>
        <p:spPr bwMode="auto">
          <a:xfrm>
            <a:off x="7618413" y="1219200"/>
            <a:ext cx="1601787" cy="398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1912" tIns="31750" rIns="61912" bIns="31750">
            <a:spAutoFit/>
          </a:bodyPr>
          <a:lstStyle/>
          <a:p>
            <a:pPr defTabSz="620713">
              <a:defRPr/>
            </a:pPr>
            <a:r>
              <a: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John Wiley</a:t>
            </a:r>
          </a:p>
        </p:txBody>
      </p:sp>
      <p:sp>
        <p:nvSpPr>
          <p:cNvPr id="4610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3657600" cy="457200"/>
          </a:xfrm>
          <a:noFill/>
        </p:spPr>
        <p:txBody>
          <a:bodyPr lIns="90487" tIns="44450" rIns="90487" bIns="44450"/>
          <a:lstStyle/>
          <a:p>
            <a:r>
              <a:rPr lang="en-US"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www.smete.org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5437" name="Rectangle 29"/>
          <p:cNvSpPr>
            <a:spLocks noChangeArrowheads="1"/>
          </p:cNvSpPr>
          <p:nvPr/>
        </p:nvSpPr>
        <p:spPr bwMode="auto">
          <a:xfrm>
            <a:off x="2459038" y="2286000"/>
            <a:ext cx="1274762" cy="398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1912" tIns="31750" rIns="61912" bIns="31750">
            <a:spAutoFit/>
          </a:bodyPr>
          <a:lstStyle/>
          <a:p>
            <a:pPr defTabSz="620713">
              <a:defRPr/>
            </a:pPr>
            <a:r>
              <a: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Stanford</a:t>
            </a:r>
          </a:p>
        </p:txBody>
      </p:sp>
      <p:sp>
        <p:nvSpPr>
          <p:cNvPr id="145438" name="Rectangle 30"/>
          <p:cNvSpPr>
            <a:spLocks noChangeArrowheads="1"/>
          </p:cNvSpPr>
          <p:nvPr/>
        </p:nvSpPr>
        <p:spPr bwMode="auto">
          <a:xfrm>
            <a:off x="2117725" y="2039938"/>
            <a:ext cx="930275" cy="398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1912" tIns="31750" rIns="61912" bIns="31750">
            <a:spAutoFit/>
          </a:bodyPr>
          <a:lstStyle/>
          <a:p>
            <a:pPr defTabSz="620713">
              <a:defRPr/>
            </a:pPr>
            <a:r>
              <a: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UCOP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 b="0">
                <a:latin typeface="Arial" charset="0"/>
              </a:rPr>
              <a:t>ASEE, June 2000</a:t>
            </a:r>
          </a:p>
        </p:txBody>
      </p:sp>
      <p:pic>
        <p:nvPicPr>
          <p:cNvPr id="48130" name="Picture 2" descr="IonG.pct                                                       00011EEENEEDS G3                       B34A208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Contact Information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buFontTx/>
              <a:buNone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Brandon Muramatsu, Project Director</a:t>
            </a:r>
          </a:p>
          <a:p>
            <a:pPr algn="ctr">
              <a:buFontTx/>
              <a:buNone/>
            </a:pPr>
            <a:r>
              <a:rPr lang="en-US" sz="2400" b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mura@needs.org</a:t>
            </a:r>
          </a:p>
          <a:p>
            <a:pPr algn="ctr">
              <a:buFontTx/>
              <a:buNone/>
            </a:pPr>
            <a:endParaRPr lang="en-US" sz="2000" b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buFontTx/>
              <a:buNone/>
            </a:pPr>
            <a:r>
              <a:rPr lang="en-US" sz="2400" b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3115 Etcheverry Hall</a:t>
            </a:r>
          </a:p>
          <a:p>
            <a:pPr algn="ctr">
              <a:buFontTx/>
              <a:buNone/>
            </a:pPr>
            <a:r>
              <a:rPr lang="en-US" sz="2400" b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University of California</a:t>
            </a:r>
          </a:p>
          <a:p>
            <a:pPr algn="ctr">
              <a:buFontTx/>
              <a:buNone/>
            </a:pPr>
            <a:r>
              <a:rPr lang="en-US" sz="2400" b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Berkeley, CA 94720-1750</a:t>
            </a:r>
          </a:p>
          <a:p>
            <a:pPr algn="ctr">
              <a:buFontTx/>
              <a:buNone/>
            </a:pPr>
            <a:r>
              <a:rPr lang="en-US" sz="2400" b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(510) 643-1817</a:t>
            </a:r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839788" y="6019800"/>
            <a:ext cx="72818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200">
                <a:solidFill>
                  <a:schemeClr val="bg1"/>
                </a:solidFill>
                <a:latin typeface="Arial" charset="0"/>
              </a:rPr>
              <a:t>Copies of this presentation will be available at:</a:t>
            </a:r>
          </a:p>
          <a:p>
            <a:pPr algn="ctr">
              <a:defRPr/>
            </a:pPr>
            <a:r>
              <a:rPr lang="en-US" sz="2200">
                <a:solidFill>
                  <a:schemeClr val="bg1"/>
                </a:solidFill>
                <a:latin typeface="Arial" charset="0"/>
              </a:rPr>
              <a:t>http://www.needs.org/engineering/info/presentations/</a:t>
            </a:r>
            <a:endParaRPr lang="en-US" sz="220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126984" name="Line 8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imes" pitchFamily="-106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 b="0">
                <a:latin typeface="Arial" charset="0"/>
              </a:rPr>
              <a:t>ASEE, June 2000</a:t>
            </a:r>
          </a:p>
        </p:txBody>
      </p:sp>
      <p:pic>
        <p:nvPicPr>
          <p:cNvPr id="17410" name="Picture 2" descr="IonG.pct                                                       00011EEENEEDS G3                       B34A208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572000"/>
            <a:ext cx="7391400" cy="1066800"/>
          </a:xfrm>
        </p:spPr>
        <p:txBody>
          <a:bodyPr/>
          <a:lstStyle/>
          <a:p>
            <a:endParaRPr lang="en-US" sz="2400" b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371600" y="41910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What is a National Science, Mathematics, Engineering and Technology Education (SMETE)</a:t>
            </a:r>
            <a:b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Digital Library?</a:t>
            </a:r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 b="0">
                <a:latin typeface="Arial" charset="0"/>
              </a:rPr>
              <a:t>ASEE, June 2000</a:t>
            </a:r>
          </a:p>
        </p:txBody>
      </p:sp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686800" cy="914400"/>
          </a:xfrm>
        </p:spPr>
        <p:txBody>
          <a:bodyPr/>
          <a:lstStyle/>
          <a:p>
            <a:r>
              <a:rPr lang="en-US" sz="3600">
                <a:latin typeface="Arial" charset="0"/>
                <a:ea typeface="ＭＳ Ｐゴシック" charset="0"/>
                <a:cs typeface="ＭＳ Ｐゴシック" charset="0"/>
              </a:rPr>
              <a:t>Vision...</a:t>
            </a:r>
            <a:endParaRPr lang="en-US" sz="2400" b="0">
              <a:solidFill>
                <a:schemeClr val="hlink"/>
              </a:solidFill>
              <a:latin typeface="Arial Blac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Line 1027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305800" cy="2133600"/>
          </a:xfrm>
          <a:noFill/>
        </p:spPr>
        <p:txBody>
          <a:bodyPr/>
          <a:lstStyle/>
          <a:p>
            <a:pPr marL="236538" indent="-236538">
              <a:spcBef>
                <a:spcPct val="0"/>
              </a:spcBef>
              <a:buFontTx/>
              <a:buNone/>
            </a:pPr>
            <a:r>
              <a:rPr lang="en-US" b="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ja-JP" altLang="en-US" b="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b="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… a network of learning environments and resources for Science, Mathematics, Engineering and Technology education, will ultimately meet the needs of students and teachers at all levels—K-12, undergraduate, graduate, and lifelong learning—in both individual and collaborative settings.</a:t>
            </a:r>
            <a:r>
              <a:rPr lang="ja-JP" altLang="en-US" b="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US" i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7" name="Text Box 1029"/>
          <p:cNvSpPr txBox="1">
            <a:spLocks noChangeArrowheads="1"/>
          </p:cNvSpPr>
          <p:nvPr/>
        </p:nvSpPr>
        <p:spPr bwMode="auto">
          <a:xfrm>
            <a:off x="6858000" y="44958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latin typeface="Arial" charset="0"/>
              </a:rPr>
              <a:t>NSF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 b="0">
                <a:latin typeface="Arial" charset="0"/>
              </a:rPr>
              <a:t>ASEE, June 2000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 anchor="b"/>
          <a:lstStyle/>
          <a:p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Towards A National SMETE Digital Library...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819400"/>
            <a:ext cx="8172450" cy="3429000"/>
          </a:xfrm>
          <a:noFill/>
        </p:spPr>
        <p:txBody>
          <a:bodyPr lIns="90487" tIns="44450" rIns="90487" bIns="44450"/>
          <a:lstStyle/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April 1996 - NSF Committee Meeting (LIBUSE)</a:t>
            </a:r>
          </a:p>
          <a:p>
            <a:pPr lvl="1">
              <a:buFontTx/>
              <a:buChar char="•"/>
            </a:pPr>
            <a:r>
              <a:rPr lang="ja-JP" altLang="en-US" sz="2000">
                <a:latin typeface="Arial" charset="0"/>
                <a:ea typeface="ＭＳ Ｐゴシック" charset="0"/>
              </a:rPr>
              <a:t>“</a:t>
            </a:r>
            <a:r>
              <a:rPr lang="en-US" altLang="ja-JP" sz="2000">
                <a:latin typeface="Arial" charset="0"/>
                <a:ea typeface="ＭＳ Ｐゴシック" charset="0"/>
              </a:rPr>
              <a:t>Towards a National Library for Undergraduate Science Education Resources in Science, Mathematics, Engineering and Technology</a:t>
            </a:r>
            <a:r>
              <a:rPr lang="ja-JP" altLang="en-US" sz="2000">
                <a:latin typeface="Arial" charset="0"/>
                <a:ea typeface="ＭＳ Ｐゴシック" charset="0"/>
              </a:rPr>
              <a:t>”</a:t>
            </a:r>
            <a:endParaRPr lang="en-US" altLang="ja-JP">
              <a:latin typeface="Arial" charset="0"/>
              <a:ea typeface="ＭＳ Ｐゴシック" charset="0"/>
            </a:endParaRPr>
          </a:p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August 1997 National Research Council</a:t>
            </a:r>
          </a:p>
          <a:p>
            <a:pPr lvl="1">
              <a:buFontTx/>
              <a:buChar char="•"/>
            </a:pPr>
            <a:r>
              <a:rPr lang="en-US" sz="2000">
                <a:latin typeface="Arial" charset="0"/>
                <a:ea typeface="ＭＳ Ｐゴシック" charset="0"/>
              </a:rPr>
              <a:t>Digital National Library for SME&amp;T Education Workshop</a:t>
            </a:r>
          </a:p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July 1998 National Science Foundation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SMETE-Lib Workshop</a:t>
            </a:r>
          </a:p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January 1999 National Science Foundation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Digital Libraries and Education Workshop</a:t>
            </a: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33400" y="1524000"/>
            <a:ext cx="8229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0">
                <a:solidFill>
                  <a:schemeClr val="tx2"/>
                </a:solidFill>
                <a:latin typeface="Arial" charset="0"/>
              </a:rPr>
              <a:t>Should NSF Establish and Fund a National Science, Mathematics, Engineering and Technology Education Digital Library?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248400" y="5029200"/>
            <a:ext cx="3100388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200">
                <a:latin typeface="Arial" charset="0"/>
              </a:rPr>
              <a:t>Funding through</a:t>
            </a:r>
          </a:p>
          <a:p>
            <a:r>
              <a:rPr lang="en-US" sz="2200">
                <a:latin typeface="Arial" charset="0"/>
              </a:rPr>
              <a:t>Digital Libraries </a:t>
            </a:r>
          </a:p>
          <a:p>
            <a:r>
              <a:rPr lang="en-US" sz="2200">
                <a:latin typeface="Arial" charset="0"/>
              </a:rPr>
              <a:t>Initiative – Phase 2</a:t>
            </a:r>
          </a:p>
          <a:p>
            <a:r>
              <a:rPr lang="en-US" sz="2200">
                <a:latin typeface="Arial" charset="0"/>
              </a:rPr>
              <a:t>And NSDL Programs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 b="0">
                <a:latin typeface="Arial" charset="0"/>
              </a:rPr>
              <a:t>ASEE, June 2000</a:t>
            </a:r>
          </a:p>
        </p:txBody>
      </p:sp>
      <p:pic>
        <p:nvPicPr>
          <p:cNvPr id="21506" name="Picture 1026" descr="NonK.pct                                                       00011EF6NEEDS G3                       B34A208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533400" y="2819400"/>
            <a:ext cx="7772400" cy="1143000"/>
          </a:xfrm>
        </p:spPr>
        <p:txBody>
          <a:bodyPr/>
          <a:lstStyle/>
          <a:p>
            <a:pPr algn="ctr"/>
            <a:r>
              <a:rPr lang="en-US" sz="36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NEEDS—The National Engineering Education Delivery System</a:t>
            </a:r>
            <a:br>
              <a:rPr lang="en-US" sz="36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6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www.needs.org</a:t>
            </a:r>
            <a:br>
              <a:rPr lang="en-US" sz="36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8" name="Rectangle 1028"/>
          <p:cNvSpPr>
            <a:spLocks noChangeArrowheads="1"/>
          </p:cNvSpPr>
          <p:nvPr/>
        </p:nvSpPr>
        <p:spPr bwMode="auto">
          <a:xfrm>
            <a:off x="1371600" y="41910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509" name="Rectangle 1029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z="220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 b="0">
                <a:latin typeface="Arial" charset="0"/>
              </a:rPr>
              <a:t>ASEE, June 2000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7" tIns="44450" rIns="90487" bIns="44450" anchor="b"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9763"/>
            <a:ext cx="7772400" cy="4114800"/>
          </a:xfrm>
        </p:spPr>
        <p:txBody>
          <a:bodyPr lIns="90487" tIns="44450" rIns="90487" bIns="44450"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28575" y="1635125"/>
            <a:ext cx="2479675" cy="34925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88900" tIns="46037" rIns="88900" bIns="46037"/>
          <a:lstStyle/>
          <a:p>
            <a:pPr marL="276225" indent="-276225" defTabSz="887413">
              <a:lnSpc>
                <a:spcPct val="88000"/>
              </a:lnSpc>
              <a:spcBef>
                <a:spcPct val="42000"/>
              </a:spcBef>
              <a:defRPr/>
            </a:pPr>
            <a:r>
              <a:rPr lang="en-US" sz="2000" u="sng">
                <a:latin typeface="Arial" charset="0"/>
                <a:ea typeface="+mn-ea"/>
                <a:cs typeface="+mn-cs"/>
              </a:rPr>
              <a:t>Delivery</a:t>
            </a:r>
            <a:endParaRPr lang="en-US" sz="2000">
              <a:latin typeface="Arial" charset="0"/>
              <a:ea typeface="+mn-ea"/>
              <a:cs typeface="+mn-cs"/>
            </a:endParaRPr>
          </a:p>
          <a:p>
            <a:pPr marL="276225" indent="-276225" defTabSz="887413">
              <a:lnSpc>
                <a:spcPct val="90000"/>
              </a:lnSpc>
              <a:spcBef>
                <a:spcPct val="30000"/>
              </a:spcBef>
              <a:buClr>
                <a:srgbClr val="4D4D4D"/>
              </a:buClr>
              <a:buSzPct val="50000"/>
              <a:buFont typeface="Monotype Sorts" charset="2"/>
              <a:buChar char="n"/>
              <a:defRPr/>
            </a:pPr>
            <a:r>
              <a:rPr lang="en-US" sz="2000">
                <a:solidFill>
                  <a:srgbClr val="4D4D4D"/>
                </a:solidFill>
                <a:latin typeface="Arial" charset="0"/>
                <a:ea typeface="+mn-ea"/>
                <a:cs typeface="+mn-cs"/>
              </a:rPr>
              <a:t>Classrooms </a:t>
            </a:r>
          </a:p>
          <a:p>
            <a:pPr marL="276225" indent="-276225" defTabSz="887413">
              <a:lnSpc>
                <a:spcPct val="90000"/>
              </a:lnSpc>
              <a:spcBef>
                <a:spcPct val="30000"/>
              </a:spcBef>
              <a:buClr>
                <a:srgbClr val="4D4D4D"/>
              </a:buClr>
              <a:buSzPct val="50000"/>
              <a:buFont typeface="Monotype Sorts" charset="2"/>
              <a:buChar char="n"/>
              <a:defRPr/>
            </a:pPr>
            <a:r>
              <a:rPr lang="en-US" sz="2000">
                <a:solidFill>
                  <a:srgbClr val="4D4D4D"/>
                </a:solidFill>
                <a:latin typeface="Arial" charset="0"/>
                <a:ea typeface="+mn-ea"/>
                <a:cs typeface="+mn-cs"/>
              </a:rPr>
              <a:t>Instructional Labs</a:t>
            </a:r>
          </a:p>
          <a:p>
            <a:pPr marL="276225" indent="-276225" defTabSz="887413">
              <a:lnSpc>
                <a:spcPct val="90000"/>
              </a:lnSpc>
              <a:spcBef>
                <a:spcPct val="30000"/>
              </a:spcBef>
              <a:buClr>
                <a:srgbClr val="4D4D4D"/>
              </a:buClr>
              <a:buSzPct val="50000"/>
              <a:buFont typeface="Monotype Sorts" charset="2"/>
              <a:buChar char="n"/>
              <a:defRPr/>
            </a:pPr>
            <a:r>
              <a:rPr lang="en-US" sz="2000">
                <a:solidFill>
                  <a:srgbClr val="4D4D4D"/>
                </a:solidFill>
                <a:latin typeface="Arial" charset="0"/>
                <a:ea typeface="+mn-ea"/>
                <a:cs typeface="+mn-cs"/>
              </a:rPr>
              <a:t>Small Study Groups</a:t>
            </a:r>
          </a:p>
          <a:p>
            <a:pPr marL="276225" indent="-276225" defTabSz="887413">
              <a:lnSpc>
                <a:spcPct val="90000"/>
              </a:lnSpc>
              <a:spcBef>
                <a:spcPct val="30000"/>
              </a:spcBef>
              <a:buClr>
                <a:srgbClr val="4D4D4D"/>
              </a:buClr>
              <a:buSzPct val="50000"/>
              <a:buFont typeface="Monotype Sorts" charset="2"/>
              <a:buChar char="n"/>
              <a:defRPr/>
            </a:pPr>
            <a:r>
              <a:rPr lang="en-US" sz="2000">
                <a:solidFill>
                  <a:srgbClr val="4D4D4D"/>
                </a:solidFill>
                <a:latin typeface="Arial" charset="0"/>
                <a:ea typeface="+mn-ea"/>
                <a:cs typeface="+mn-cs"/>
              </a:rPr>
              <a:t>Residences</a:t>
            </a:r>
          </a:p>
          <a:p>
            <a:pPr marL="276225" indent="-276225" defTabSz="887413">
              <a:lnSpc>
                <a:spcPct val="90000"/>
              </a:lnSpc>
              <a:spcBef>
                <a:spcPct val="30000"/>
              </a:spcBef>
              <a:buClr>
                <a:srgbClr val="4D4D4D"/>
              </a:buClr>
              <a:buSzPct val="50000"/>
              <a:buFont typeface="Monotype Sorts" charset="2"/>
              <a:buChar char="n"/>
              <a:defRPr/>
            </a:pPr>
            <a:r>
              <a:rPr lang="en-US" sz="2000">
                <a:solidFill>
                  <a:srgbClr val="4D4D4D"/>
                </a:solidFill>
                <a:latin typeface="Arial" charset="0"/>
                <a:ea typeface="+mn-ea"/>
                <a:cs typeface="+mn-cs"/>
              </a:rPr>
              <a:t>Libraries</a:t>
            </a:r>
            <a:endParaRPr lang="en-US" sz="2000">
              <a:latin typeface="Arial" charset="0"/>
              <a:ea typeface="+mn-ea"/>
              <a:cs typeface="+mn-cs"/>
            </a:endParaRPr>
          </a:p>
          <a:p>
            <a:pPr marL="276225" indent="-276225" defTabSz="887413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charset="2"/>
              <a:buChar char="n"/>
              <a:defRPr/>
            </a:pPr>
            <a:r>
              <a:rPr lang="en-US" sz="2000">
                <a:latin typeface="Arial" charset="0"/>
                <a:ea typeface="+mn-ea"/>
                <a:cs typeface="+mn-cs"/>
              </a:rPr>
              <a:t>Anywhere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6545263" y="1612900"/>
            <a:ext cx="2516187" cy="3514725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88900" tIns="46037" rIns="88900" bIns="46037"/>
          <a:lstStyle/>
          <a:p>
            <a:pPr marL="276225" indent="-276225" defTabSz="887413">
              <a:lnSpc>
                <a:spcPct val="88000"/>
              </a:lnSpc>
              <a:spcBef>
                <a:spcPct val="42000"/>
              </a:spcBef>
              <a:defRPr/>
            </a:pPr>
            <a:r>
              <a:rPr lang="en-US" sz="2000" u="sng">
                <a:latin typeface="Arial" charset="0"/>
                <a:ea typeface="+mn-ea"/>
                <a:cs typeface="+mn-cs"/>
              </a:rPr>
              <a:t>Development</a:t>
            </a:r>
            <a:endParaRPr lang="en-US" sz="2000">
              <a:latin typeface="Arial" charset="0"/>
              <a:ea typeface="+mn-ea"/>
              <a:cs typeface="+mn-cs"/>
            </a:endParaRPr>
          </a:p>
          <a:p>
            <a:pPr marL="276225" indent="-276225" defTabSz="887413">
              <a:lnSpc>
                <a:spcPct val="90000"/>
              </a:lnSpc>
              <a:spcBef>
                <a:spcPct val="30000"/>
              </a:spcBef>
              <a:buClr>
                <a:srgbClr val="4D4D4D"/>
              </a:buClr>
              <a:buSzPct val="50000"/>
              <a:buFont typeface="Monotype Sorts" charset="2"/>
              <a:buChar char="n"/>
              <a:defRPr/>
            </a:pPr>
            <a:r>
              <a:rPr lang="en-US" sz="2000">
                <a:solidFill>
                  <a:srgbClr val="4D4D4D"/>
                </a:solidFill>
                <a:latin typeface="Arial" charset="0"/>
                <a:ea typeface="+mn-ea"/>
                <a:cs typeface="+mn-cs"/>
              </a:rPr>
              <a:t>Courseware Studios </a:t>
            </a:r>
          </a:p>
          <a:p>
            <a:pPr marL="276225" indent="-276225" defTabSz="887413">
              <a:lnSpc>
                <a:spcPct val="90000"/>
              </a:lnSpc>
              <a:spcBef>
                <a:spcPct val="30000"/>
              </a:spcBef>
              <a:buClr>
                <a:srgbClr val="4D4D4D"/>
              </a:buClr>
              <a:buSzPct val="50000"/>
              <a:buFont typeface="Monotype Sorts" charset="2"/>
              <a:buChar char="n"/>
              <a:defRPr/>
            </a:pPr>
            <a:r>
              <a:rPr lang="en-US" sz="2000">
                <a:solidFill>
                  <a:srgbClr val="4D4D4D"/>
                </a:solidFill>
                <a:latin typeface="Arial" charset="0"/>
                <a:ea typeface="+mn-ea"/>
                <a:cs typeface="+mn-cs"/>
              </a:rPr>
              <a:t>Instructional Labs</a:t>
            </a:r>
          </a:p>
          <a:p>
            <a:pPr marL="276225" indent="-276225" defTabSz="887413">
              <a:lnSpc>
                <a:spcPct val="90000"/>
              </a:lnSpc>
              <a:spcBef>
                <a:spcPct val="30000"/>
              </a:spcBef>
              <a:buClr>
                <a:srgbClr val="4D4D4D"/>
              </a:buClr>
              <a:buSzPct val="50000"/>
              <a:buFont typeface="Monotype Sorts" charset="2"/>
              <a:buChar char="n"/>
              <a:defRPr/>
            </a:pPr>
            <a:r>
              <a:rPr lang="en-US" sz="2000">
                <a:solidFill>
                  <a:srgbClr val="4D4D4D"/>
                </a:solidFill>
                <a:latin typeface="Arial" charset="0"/>
                <a:ea typeface="+mn-ea"/>
                <a:cs typeface="+mn-cs"/>
              </a:rPr>
              <a:t>Faculty Offices &amp; Residences</a:t>
            </a:r>
          </a:p>
          <a:p>
            <a:pPr marL="276225" indent="-276225" defTabSz="887413">
              <a:lnSpc>
                <a:spcPct val="90000"/>
              </a:lnSpc>
              <a:spcBef>
                <a:spcPct val="30000"/>
              </a:spcBef>
              <a:buClr>
                <a:srgbClr val="4D4D4D"/>
              </a:buClr>
              <a:buSzPct val="50000"/>
              <a:buFont typeface="Monotype Sorts" charset="2"/>
              <a:buChar char="n"/>
              <a:defRPr/>
            </a:pPr>
            <a:r>
              <a:rPr lang="en-US" sz="2000">
                <a:solidFill>
                  <a:srgbClr val="4D4D4D"/>
                </a:solidFill>
                <a:latin typeface="Arial" charset="0"/>
                <a:ea typeface="+mn-ea"/>
                <a:cs typeface="+mn-cs"/>
              </a:rPr>
              <a:t>Libraries</a:t>
            </a:r>
            <a:endParaRPr lang="en-US" sz="2000">
              <a:latin typeface="Arial" charset="0"/>
              <a:ea typeface="+mn-ea"/>
              <a:cs typeface="+mn-cs"/>
            </a:endParaRPr>
          </a:p>
          <a:p>
            <a:pPr marL="276225" indent="-276225" defTabSz="887413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charset="2"/>
              <a:buChar char="n"/>
              <a:defRPr/>
            </a:pPr>
            <a:r>
              <a:rPr lang="en-US" sz="2000">
                <a:latin typeface="Arial" charset="0"/>
                <a:ea typeface="+mn-ea"/>
                <a:cs typeface="+mn-cs"/>
              </a:rPr>
              <a:t>Anywhere</a:t>
            </a:r>
          </a:p>
        </p:txBody>
      </p:sp>
      <p:pic>
        <p:nvPicPr>
          <p:cNvPr id="23558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63" y="2667000"/>
            <a:ext cx="2224087" cy="2430463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9" name="Line 7"/>
          <p:cNvSpPr>
            <a:spLocks noChangeShapeType="1"/>
          </p:cNvSpPr>
          <p:nvPr/>
        </p:nvSpPr>
        <p:spPr bwMode="auto">
          <a:xfrm flipH="1" flipV="1">
            <a:off x="2514600" y="3452813"/>
            <a:ext cx="1277938" cy="59848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 flipV="1">
            <a:off x="5334000" y="3452813"/>
            <a:ext cx="1219200" cy="59848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3962400" y="2133600"/>
            <a:ext cx="13112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u="sng">
                <a:solidFill>
                  <a:schemeClr val="tx2"/>
                </a:solidFill>
                <a:latin typeface="Helvetica" charset="0"/>
              </a:rPr>
              <a:t>Database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533400" y="5654675"/>
            <a:ext cx="8001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NEEDS is the foundation for the National SMETE Digital Library at www.smete.org.</a:t>
            </a:r>
            <a:endParaRPr lang="en-US" b="0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3564" name="Object 2"/>
          <p:cNvGraphicFramePr>
            <a:graphicFrameLocks noChangeAspect="1"/>
          </p:cNvGraphicFramePr>
          <p:nvPr/>
        </p:nvGraphicFramePr>
        <p:xfrm>
          <a:off x="76200" y="0"/>
          <a:ext cx="5083175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6" name="Image" r:id="rId5" imgW="5082951" imgH="1270289" progId="Photoshop.Image.5">
                  <p:embed/>
                </p:oleObj>
              </mc:Choice>
              <mc:Fallback>
                <p:oleObj name="Image" r:id="rId5" imgW="5082951" imgH="1270289" progId="Photoshop.Image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0"/>
                        <a:ext cx="5083175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5334000" y="304800"/>
            <a:ext cx="31829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3200">
                <a:latin typeface="Arial" charset="0"/>
              </a:rPr>
              <a:t>www.needs.org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 b="0">
                <a:latin typeface="Arial" charset="0"/>
              </a:rPr>
              <a:t>ASEE, June 2000</a:t>
            </a:r>
          </a:p>
        </p:txBody>
      </p:sp>
      <p:sp>
        <p:nvSpPr>
          <p:cNvPr id="25602" name="Rectangle 102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What Is NEEDS?</a:t>
            </a:r>
            <a:endParaRPr lang="en-US" sz="28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3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sz="2600">
                <a:latin typeface="Arial" charset="0"/>
                <a:ea typeface="ＭＳ Ｐゴシック" charset="0"/>
                <a:cs typeface="ＭＳ Ｐゴシック" charset="0"/>
              </a:rPr>
              <a:t>Digital Library of Multimedia Engineering Courseware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Bibliographic records with downloadable courseware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Multimedia elements - downloadable movies, images, and text</a:t>
            </a:r>
          </a:p>
          <a:p>
            <a:r>
              <a:rPr lang="en-US" sz="2600">
                <a:latin typeface="Arial" charset="0"/>
                <a:ea typeface="ＭＳ Ｐゴシック" charset="0"/>
                <a:cs typeface="ＭＳ Ｐゴシック" charset="0"/>
              </a:rPr>
              <a:t>Multilevel Courseware Evaluation System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Peer Review of Courseware</a:t>
            </a:r>
          </a:p>
          <a:p>
            <a:pPr lvl="1"/>
            <a:r>
              <a:rPr lang="en-US" i="1">
                <a:latin typeface="Arial" charset="0"/>
                <a:ea typeface="ＭＳ Ｐゴシック" charset="0"/>
              </a:rPr>
              <a:t>Premier Award for Excellence in Engineering Education Courseware</a:t>
            </a:r>
          </a:p>
          <a:p>
            <a:r>
              <a:rPr lang="en-US" sz="2600">
                <a:latin typeface="Arial" charset="0"/>
                <a:ea typeface="ＭＳ Ｐゴシック" charset="0"/>
                <a:cs typeface="ＭＳ Ｐゴシック" charset="0"/>
              </a:rPr>
              <a:t>Expanding Services and Features</a:t>
            </a:r>
            <a:endParaRPr lang="en-US" i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4" name="Line 1029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605" name="Picture 1030" descr="Needsincorner-onW.pct                                          00011EEENEEDS G3                       B34A208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344488"/>
            <a:ext cx="20574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 b="0">
                <a:latin typeface="Arial" charset="0"/>
              </a:rPr>
              <a:t>ASEE, June 2000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How does NEEDS help users </a:t>
            </a:r>
            <a:br>
              <a:rPr lang="en-US" sz="28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ja-JP" altLang="en-US" sz="280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800">
                <a:latin typeface="Arial" charset="0"/>
                <a:ea typeface="ＭＳ Ｐゴシック" charset="0"/>
                <a:cs typeface="ＭＳ Ｐゴシック" charset="0"/>
              </a:rPr>
              <a:t>re-use</a:t>
            </a:r>
            <a:r>
              <a:rPr lang="ja-JP" altLang="en-US" sz="280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800">
                <a:latin typeface="Arial" charset="0"/>
                <a:ea typeface="ＭＳ Ｐゴシック" charset="0"/>
                <a:cs typeface="ＭＳ Ｐゴシック" charset="0"/>
              </a:rPr>
              <a:t> learning materials?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>
                <a:latin typeface="Arial" charset="0"/>
                <a:ea typeface="ＭＳ Ｐゴシック" charset="0"/>
                <a:cs typeface="ＭＳ Ｐゴシック" charset="0"/>
              </a:rPr>
              <a:t>Provides mechanisms to help user locate materials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Uses standardized descriptions (metadata) to describe resources</a:t>
            </a:r>
          </a:p>
          <a:p>
            <a:r>
              <a:rPr lang="en-US" sz="2600">
                <a:latin typeface="Arial" charset="0"/>
                <a:ea typeface="ＭＳ Ｐゴシック" charset="0"/>
                <a:cs typeface="ＭＳ Ｐゴシック" charset="0"/>
              </a:rPr>
              <a:t>Provides mechanisms to help users evaluate the </a:t>
            </a:r>
            <a:r>
              <a:rPr lang="ja-JP" altLang="en-US" sz="260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600">
                <a:latin typeface="Arial" charset="0"/>
                <a:ea typeface="ＭＳ Ｐゴシック" charset="0"/>
                <a:cs typeface="ＭＳ Ｐゴシック" charset="0"/>
              </a:rPr>
              <a:t>quality  of materials</a:t>
            </a:r>
            <a:r>
              <a:rPr lang="ja-JP" altLang="en-US" sz="260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600">
                <a:latin typeface="Arial" charset="0"/>
                <a:ea typeface="ＭＳ Ｐゴシック" charset="0"/>
                <a:cs typeface="ＭＳ Ｐゴシック" charset="0"/>
              </a:rPr>
              <a:t>Developed upon an extendable platform to:</a:t>
            </a:r>
          </a:p>
          <a:p>
            <a:pPr lvl="1"/>
            <a:r>
              <a:rPr lang="en-US" sz="2300">
                <a:latin typeface="Arial" charset="0"/>
                <a:ea typeface="ＭＳ Ｐゴシック" charset="0"/>
              </a:rPr>
              <a:t>Support multiple uses</a:t>
            </a:r>
          </a:p>
          <a:p>
            <a:pPr lvl="1"/>
            <a:r>
              <a:rPr lang="en-US" sz="2300">
                <a:latin typeface="Arial" charset="0"/>
                <a:ea typeface="ＭＳ Ｐゴシック" charset="0"/>
              </a:rPr>
              <a:t>Integrate new services and features</a:t>
            </a:r>
          </a:p>
          <a:p>
            <a:pPr lvl="1"/>
            <a:r>
              <a:rPr lang="en-US" sz="2300">
                <a:latin typeface="Arial" charset="0"/>
                <a:ea typeface="ＭＳ Ｐゴシック" charset="0"/>
              </a:rPr>
              <a:t>Integrate research</a:t>
            </a: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7653" name="Picture 5" descr="Needsincorner-onW.pct                                          00011EEENEEDS G3                       B34A208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344488"/>
            <a:ext cx="20574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Suede:Applications:Words/Numbers:Microsoft Office 98:Templates:Blank Presentation</Template>
  <TotalTime>2883</TotalTime>
  <Words>1217</Words>
  <Application>Microsoft Macintosh PowerPoint</Application>
  <PresentationFormat>On-screen Show (4:3)</PresentationFormat>
  <Paragraphs>255</Paragraphs>
  <Slides>25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Times</vt:lpstr>
      <vt:lpstr>ＭＳ Ｐゴシック</vt:lpstr>
      <vt:lpstr>Arial</vt:lpstr>
      <vt:lpstr>Arial Narrow</vt:lpstr>
      <vt:lpstr>Arial Black</vt:lpstr>
      <vt:lpstr>Monotype Sorts</vt:lpstr>
      <vt:lpstr>Helvetica</vt:lpstr>
      <vt:lpstr>Blank Presentation</vt:lpstr>
      <vt:lpstr>Adobe Photoshop Image</vt:lpstr>
      <vt:lpstr>Towards a  National SMETE Digital Library at www.smete.org Building Upon NEEDS</vt:lpstr>
      <vt:lpstr>Outline</vt:lpstr>
      <vt:lpstr>What is a National Science, Mathematics, Engineering and Technology Education (SMETE) Digital Library?</vt:lpstr>
      <vt:lpstr>Vision...</vt:lpstr>
      <vt:lpstr>Towards A National SMETE Digital Library...</vt:lpstr>
      <vt:lpstr>NEEDS—The National Engineering Education Delivery System www.needs.org </vt:lpstr>
      <vt:lpstr>PowerPoint Presentation</vt:lpstr>
      <vt:lpstr>What Is NEEDS?</vt:lpstr>
      <vt:lpstr>How does NEEDS help users  “re-use” learning materials?</vt:lpstr>
      <vt:lpstr>Quality Review of Courseware on the NEEDS Database</vt:lpstr>
      <vt:lpstr>The Premier Award for Excellence in Engineering Education Courseware</vt:lpstr>
      <vt:lpstr>Premier Courseware of 1997-1999</vt:lpstr>
      <vt:lpstr>Towards  A National Science, Mathematics, Engineering and Technology Education (SMETE) Digital Library</vt:lpstr>
      <vt:lpstr>Needs Assessment with Members of the  Math, Science and Engineering Community</vt:lpstr>
      <vt:lpstr>Translating Findings into Services &amp; Features</vt:lpstr>
      <vt:lpstr>Translating Findings into Services &amp; Features</vt:lpstr>
      <vt:lpstr>Prototype: www.smete.org</vt:lpstr>
      <vt:lpstr>Building a National SMETE Digital Library at www.smete.org</vt:lpstr>
      <vt:lpstr>Systems Development</vt:lpstr>
      <vt:lpstr>Collaborating with Partners</vt:lpstr>
      <vt:lpstr>Collaborating with Partners</vt:lpstr>
      <vt:lpstr>Challenges Toward the Future...</vt:lpstr>
      <vt:lpstr>Challenges Toward the Future...</vt:lpstr>
      <vt:lpstr>www.smete.org</vt:lpstr>
      <vt:lpstr>Contact Information</vt:lpstr>
    </vt:vector>
  </TitlesOfParts>
  <Manager/>
  <Company>UC Berkeley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NSDL at www.smete.org Building Upon NEEDS</dc:title>
  <dc:subject/>
  <dc:creator>Brandon Muramatsu</dc:creator>
  <cp:keywords/>
  <dc:description>This work is licensed under a Creative Commons Attribution-Noncommercial-ShareAlike 3.0 United States License (http://creativecommons.org/licenses/by-nc-sa/3.0/us/)</dc:description>
  <cp:lastModifiedBy>Brandon Muramatsu</cp:lastModifiedBy>
  <cp:revision>180</cp:revision>
  <cp:lastPrinted>2000-06-07T16:40:49Z</cp:lastPrinted>
  <dcterms:created xsi:type="dcterms:W3CDTF">1999-06-02T23:16:11Z</dcterms:created>
  <dcterms:modified xsi:type="dcterms:W3CDTF">2013-12-30T05:18:23Z</dcterms:modified>
  <cp:category/>
</cp:coreProperties>
</file>