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369" r:id="rId2"/>
    <p:sldId id="302" r:id="rId3"/>
    <p:sldId id="371" r:id="rId4"/>
    <p:sldId id="374" r:id="rId5"/>
    <p:sldId id="372" r:id="rId6"/>
    <p:sldId id="373" r:id="rId7"/>
    <p:sldId id="332" r:id="rId8"/>
    <p:sldId id="297" r:id="rId9"/>
    <p:sldId id="308" r:id="rId10"/>
    <p:sldId id="376" r:id="rId11"/>
    <p:sldId id="276" r:id="rId12"/>
    <p:sldId id="342" r:id="rId13"/>
    <p:sldId id="375" r:id="rId14"/>
    <p:sldId id="377" r:id="rId15"/>
    <p:sldId id="378" r:id="rId16"/>
    <p:sldId id="381" r:id="rId17"/>
    <p:sldId id="360" r:id="rId18"/>
    <p:sldId id="362" r:id="rId19"/>
    <p:sldId id="347" r:id="rId20"/>
    <p:sldId id="382" r:id="rId21"/>
    <p:sldId id="383" r:id="rId22"/>
    <p:sldId id="384" r:id="rId23"/>
    <p:sldId id="34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66FF99"/>
    <a:srgbClr val="0000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32" y="-80"/>
      </p:cViewPr>
      <p:guideLst>
        <p:guide orient="horz" pos="81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63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cs typeface="+mn-cs"/>
              </a:defRPr>
            </a:lvl1pPr>
          </a:lstStyle>
          <a:p>
            <a:pPr>
              <a:defRPr/>
            </a:pPr>
            <a:fld id="{14C9ACA1-CEFC-B740-B9CE-5043704F6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50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63C8EA-7594-1149-A580-3BD45D82C405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A5A6A3-2086-F947-B58E-6A2D67295D27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n-cs"/>
              </a:rPr>
              <a:t> Digital National Library</a:t>
            </a:r>
          </a:p>
          <a:p>
            <a:pPr>
              <a:defRPr/>
            </a:pPr>
            <a:r>
              <a:rPr lang="en-US" altLang="en-US" b="1" smtClean="0">
                <a:cs typeface="+mn-cs"/>
              </a:rPr>
              <a:t>One program currently under development at NSF is the development of a digital library to support Science, Mathematics, Engineering, and Technology Education.</a:t>
            </a:r>
          </a:p>
        </p:txBody>
      </p:sp>
      <p:sp>
        <p:nvSpPr>
          <p:cNvPr id="172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93D326-89D4-D14B-A9EC-603B5D3AC51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C54A6-E629-CC4A-A294-4725DA723FC5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C8FD4F-CD4A-5B47-A779-7B1A26393455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5245BC-2170-D04E-97D8-3824224EB526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113EF-67AC-CA45-9E17-FB2F8C5DD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1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EEF39-CF2A-CE48-AC93-1D9544818E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57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F9629-1D51-544A-8C3A-2B12B3607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49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D3663-FD99-AF4F-A21B-0AECCDA3D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47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7861-C927-374E-9C76-BC66C140B3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2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DF34F-4AED-DA49-9B25-79540D700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11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C6CF-ECA1-C644-A787-3E4CD67EC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70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C2E5A-FBDE-4349-809B-2A90D01F72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17F1-CD72-8144-A5D9-1D21DF196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36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07852-8E5F-5B4C-8D0F-32EE8935C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19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B3870-DE98-B049-A855-299101FCF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88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57600" y="64008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August 2000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008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38EFBD-4469-E349-93C9-C9507F275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6666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8.png"/><Relationship Id="rId7" Type="http://schemas.openxmlformats.org/officeDocument/2006/relationships/image" Target="../media/image11.jpeg"/><Relationship Id="rId8" Type="http://schemas.openxmlformats.org/officeDocument/2006/relationships/image" Target="../media/image1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mtClean="0">
                <a:solidFill>
                  <a:schemeClr val="bg1"/>
                </a:solidFill>
                <a:cs typeface="+mj-cs"/>
              </a:rPr>
              <a:t>The Development of a National Science, Mathematics, Engineering and Technology Education </a:t>
            </a:r>
            <a:br>
              <a:rPr lang="en-US" altLang="en-US" smtClean="0">
                <a:solidFill>
                  <a:schemeClr val="bg1"/>
                </a:solidFill>
                <a:cs typeface="+mj-cs"/>
              </a:rPr>
            </a:br>
            <a:r>
              <a:rPr lang="en-US" altLang="en-US" smtClean="0">
                <a:solidFill>
                  <a:schemeClr val="bg1"/>
                </a:solidFill>
                <a:cs typeface="+mj-cs"/>
              </a:rPr>
              <a:t>Digital Library:</a:t>
            </a:r>
            <a:br>
              <a:rPr lang="en-US" altLang="en-US" smtClean="0">
                <a:solidFill>
                  <a:schemeClr val="bg1"/>
                </a:solidFill>
                <a:cs typeface="+mj-cs"/>
              </a:rPr>
            </a:br>
            <a:r>
              <a:rPr lang="en-US" altLang="en-US" smtClean="0">
                <a:solidFill>
                  <a:schemeClr val="bg1"/>
                </a:solidFill>
                <a:cs typeface="+mj-cs"/>
              </a:rPr>
              <a:t>Lessons Learned from NEEDS</a:t>
            </a:r>
            <a:r>
              <a:rPr lang="en-US" altLang="en-US" b="0" smtClean="0">
                <a:solidFill>
                  <a:schemeClr val="bg1"/>
                </a:solidFill>
                <a:cs typeface="+mj-cs"/>
              </a:rPr>
              <a:t/>
            </a:r>
            <a:br>
              <a:rPr lang="en-US" altLang="en-US" b="0" smtClean="0">
                <a:solidFill>
                  <a:schemeClr val="bg1"/>
                </a:solidFill>
                <a:cs typeface="+mj-cs"/>
              </a:rPr>
            </a:br>
            <a:endParaRPr lang="en-US" altLang="en-US" sz="3600" b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953000"/>
            <a:ext cx="7391400" cy="685800"/>
          </a:xfrm>
        </p:spPr>
        <p:txBody>
          <a:bodyPr/>
          <a:lstStyle/>
          <a:p>
            <a:pPr>
              <a:defRPr/>
            </a:pPr>
            <a:r>
              <a:rPr lang="en-US" altLang="en-US" sz="2400" smtClean="0">
                <a:solidFill>
                  <a:schemeClr val="bg1"/>
                </a:solidFill>
                <a:cs typeface="+mn-cs"/>
              </a:rPr>
              <a:t> Brandon Muramatsu</a:t>
            </a:r>
          </a:p>
          <a:p>
            <a:pPr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UC Berkeley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914400" y="3581400"/>
            <a:ext cx="7391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sz="3200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FFFFFF"/>
                </a:solidFill>
                <a:latin typeface="Arial" charset="0"/>
                <a:cs typeface="Arial" charset="0"/>
              </a:rPr>
              <a:t>Originally Published 2000.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3079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8809A-2F4D-E340-B698-1ACBD8CEFA1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Systems Development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Expand </a:t>
            </a:r>
            <a:r>
              <a:rPr lang="en-US" altLang="en-US" u="sng" smtClean="0">
                <a:cs typeface="+mn-cs"/>
              </a:rPr>
              <a:t>www.needs.org</a:t>
            </a:r>
            <a:r>
              <a:rPr lang="en-US" altLang="en-US" smtClean="0">
                <a:cs typeface="+mn-cs"/>
              </a:rPr>
              <a:t>/</a:t>
            </a:r>
            <a:r>
              <a:rPr lang="en-US" altLang="en-US" u="sng" smtClean="0">
                <a:cs typeface="+mn-cs"/>
              </a:rPr>
              <a:t>www.smete.org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Continue participation in the development of IEEE/IMS Learning Object Metadata Standards</a:t>
            </a:r>
          </a:p>
          <a:p>
            <a:pPr lvl="1">
              <a:defRPr/>
            </a:pPr>
            <a:r>
              <a:rPr lang="en-US" altLang="en-US" smtClean="0"/>
              <a:t>Adopt emerging IEEE standards</a:t>
            </a:r>
          </a:p>
          <a:p>
            <a:pPr lvl="1">
              <a:defRPr/>
            </a:pPr>
            <a:r>
              <a:rPr lang="en-US" altLang="en-US" smtClean="0"/>
              <a:t>Implement discussion systems </a:t>
            </a:r>
          </a:p>
          <a:p>
            <a:pPr lvl="1">
              <a:defRPr/>
            </a:pPr>
            <a:r>
              <a:rPr lang="en-US" altLang="en-US" smtClean="0"/>
              <a:t>Expand user comments</a:t>
            </a:r>
          </a:p>
          <a:p>
            <a:pPr lvl="1">
              <a:defRPr/>
            </a:pPr>
            <a:r>
              <a:rPr lang="en-US" altLang="en-US" smtClean="0"/>
              <a:t>Implement customized</a:t>
            </a:r>
          </a:p>
          <a:p>
            <a:pPr lvl="1">
              <a:buFontTx/>
              <a:buNone/>
              <a:defRPr/>
            </a:pPr>
            <a:r>
              <a:rPr lang="en-US" altLang="en-US" smtClean="0"/>
              <a:t>	user profiles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Expand Collections</a:t>
            </a:r>
          </a:p>
          <a:p>
            <a:pPr lvl="1">
              <a:defRPr/>
            </a:pPr>
            <a:r>
              <a:rPr lang="en-US" altLang="en-US" smtClean="0"/>
              <a:t>Chemistry, Physics, Math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5638800" y="3962400"/>
            <a:ext cx="2913063" cy="2308225"/>
          </a:xfrm>
          <a:prstGeom prst="rect">
            <a:avLst/>
          </a:prstGeom>
          <a:noFill/>
          <a:ln w="25400">
            <a:solidFill>
              <a:srgbClr val="0066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u="sng">
                <a:solidFill>
                  <a:srgbClr val="006666"/>
                </a:solidFill>
                <a:latin typeface="Arial" charset="0"/>
                <a:cs typeface="+mn-cs"/>
              </a:rPr>
              <a:t>Total Collection</a:t>
            </a:r>
            <a:r>
              <a:rPr lang="en-US" altLang="en-US" b="0" u="sng">
                <a:solidFill>
                  <a:srgbClr val="006666"/>
                </a:solidFill>
                <a:latin typeface="Arial" charset="0"/>
                <a:cs typeface="+mn-cs"/>
              </a:rPr>
              <a:t>     </a:t>
            </a:r>
            <a:endParaRPr lang="en-US" altLang="en-US" b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Engineering	54%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Chemistry	21%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Physics	17%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Math		5%</a:t>
            </a:r>
          </a:p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Other		3%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914400"/>
          </a:xfrm>
        </p:spPr>
        <p:txBody>
          <a:bodyPr/>
          <a:lstStyle/>
          <a:p>
            <a:pPr>
              <a:defRPr/>
            </a:pPr>
            <a:r>
              <a:rPr lang="en-US" altLang="en-US" sz="2800" i="1" smtClean="0">
                <a:cs typeface="+mj-cs"/>
              </a:rPr>
              <a:t>The Premier Award for Excellence in Engineering Education Courseware</a:t>
            </a:r>
            <a:endParaRPr lang="en-US" altLang="en-US" smtClean="0"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A national competition to identify and reward the authors of high-quality, non-commercial courseware designed to enhance engineering education.</a:t>
            </a:r>
          </a:p>
          <a:p>
            <a:pPr lvl="1">
              <a:defRPr/>
            </a:pPr>
            <a:r>
              <a:rPr lang="en-US" altLang="en-US" sz="2200" smtClean="0">
                <a:solidFill>
                  <a:schemeClr val="tx2"/>
                </a:solidFill>
              </a:rPr>
              <a:t>The </a:t>
            </a:r>
            <a:r>
              <a:rPr lang="en-US" altLang="en-US" sz="2200" i="1" smtClean="0">
                <a:solidFill>
                  <a:schemeClr val="tx2"/>
                </a:solidFill>
              </a:rPr>
              <a:t>Premier Award</a:t>
            </a:r>
            <a:r>
              <a:rPr lang="en-US" altLang="en-US" sz="2200" smtClean="0">
                <a:solidFill>
                  <a:schemeClr val="tx2"/>
                </a:solidFill>
              </a:rPr>
              <a:t> is about the entire experience of using the courseware by learners, not just the courseware itself</a:t>
            </a:r>
            <a:endParaRPr lang="en-US" altLang="en-US" sz="2200" smtClean="0"/>
          </a:p>
          <a:p>
            <a:pPr>
              <a:defRPr/>
            </a:pPr>
            <a:r>
              <a:rPr lang="en-US" altLang="en-US" sz="2400" smtClean="0">
                <a:cs typeface="+mn-cs"/>
              </a:rPr>
              <a:t>A dissemination system to distribute the Premier Courseware (via CD</a:t>
            </a:r>
            <a:r>
              <a:rPr lang="ja-JP" altLang="en-US" sz="2400" smtClean="0">
                <a:latin typeface="Arial"/>
                <a:cs typeface="+mn-cs"/>
              </a:rPr>
              <a:t>’</a:t>
            </a:r>
            <a:r>
              <a:rPr lang="en-US" altLang="en-US" sz="2400" smtClean="0">
                <a:cs typeface="+mn-cs"/>
              </a:rPr>
              <a:t>s and promotional materials at engineering education conferences).</a:t>
            </a:r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6" name="Object 7"/>
          <p:cNvGraphicFramePr>
            <a:graphicFrameLocks noChangeAspect="1"/>
          </p:cNvGraphicFramePr>
          <p:nvPr/>
        </p:nvGraphicFramePr>
        <p:xfrm>
          <a:off x="7242175" y="5334000"/>
          <a:ext cx="121602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Image" r:id="rId3" imgW="2033180" imgH="2414402" progId="Photoshop.Image.5">
                  <p:embed/>
                </p:oleObj>
              </mc:Choice>
              <mc:Fallback>
                <p:oleObj name="Image" r:id="rId3" imgW="2033180" imgH="2414402" progId="Photoshop.Image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5334000"/>
                        <a:ext cx="1216025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8" descr="Wiley2.pict       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10200"/>
            <a:ext cx="9493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4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16" descr="TMW Logo 286.jpg                                               00092CFBNEEDS G3                       B34A208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62575"/>
            <a:ext cx="18288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18" descr="AutodeskLogoBlack.pct                                          00032373NEEDS G3                       B34A208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91200"/>
            <a:ext cx="25146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572000"/>
            <a:ext cx="7391400" cy="1066800"/>
          </a:xfrm>
        </p:spPr>
        <p:txBody>
          <a:bodyPr/>
          <a:lstStyle/>
          <a:p>
            <a:pPr>
              <a:defRPr/>
            </a:pPr>
            <a:endParaRPr lang="en-US" altLang="en-US" sz="2400" b="0" smtClean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mtClean="0">
                <a:solidFill>
                  <a:schemeClr val="bg1"/>
                </a:solidFill>
                <a:cs typeface="+mj-cs"/>
              </a:rPr>
              <a:t>Prototype at www.smete.org</a:t>
            </a:r>
            <a:endParaRPr lang="en-US" altLang="en-US" smtClean="0">
              <a:latin typeface="Arial Narrow" charset="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9B9BD-F94C-D14D-B4C3-87BF4A5DFA6B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What is www.smete.org?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pic>
        <p:nvPicPr>
          <p:cNvPr id="20485" name="Picture 4" descr=" Picture 4                                                      00000002Flora HD    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55435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6172200" y="1676400"/>
            <a:ext cx="2971800" cy="517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693738" indent="-236538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Learning and teaching resources for science, math and engineering</a:t>
            </a:r>
          </a:p>
          <a:p>
            <a:pPr>
              <a:buFontTx/>
              <a:buChar char="•"/>
              <a:defRPr/>
            </a:pPr>
            <a:r>
              <a:rPr lang="ja-JP" altLang="en-US" sz="2200" smtClean="0">
                <a:solidFill>
                  <a:srgbClr val="006666"/>
                </a:solidFill>
                <a:latin typeface="Arial"/>
                <a:cs typeface="+mn-cs"/>
              </a:rPr>
              <a:t>“</a:t>
            </a: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Re-use</a:t>
            </a:r>
            <a:r>
              <a:rPr lang="ja-JP" altLang="en-US" sz="2200" smtClean="0">
                <a:solidFill>
                  <a:srgbClr val="006666"/>
                </a:solidFill>
                <a:latin typeface="Arial"/>
                <a:cs typeface="+mn-cs"/>
              </a:rPr>
              <a:t>”</a:t>
            </a: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 of learning materials:</a:t>
            </a:r>
            <a:endParaRPr lang="en-US" altLang="en-US" sz="2200" smtClean="0">
              <a:latin typeface="Arial" charset="0"/>
              <a:cs typeface="+mn-cs"/>
            </a:endParaRPr>
          </a:p>
          <a:p>
            <a:pPr lvl="1">
              <a:buFontTx/>
              <a:buChar char="–"/>
              <a:defRPr/>
            </a:pPr>
            <a:r>
              <a:rPr lang="en-US" altLang="en-US" sz="2200" smtClean="0">
                <a:latin typeface="Arial" charset="0"/>
                <a:cs typeface="+mn-cs"/>
              </a:rPr>
              <a:t>Evaluate quality</a:t>
            </a:r>
          </a:p>
          <a:p>
            <a:pPr lvl="1">
              <a:buFontTx/>
              <a:buChar char="–"/>
              <a:defRPr/>
            </a:pPr>
            <a:r>
              <a:rPr lang="en-US" altLang="en-US" sz="2200" smtClean="0">
                <a:latin typeface="Arial" charset="0"/>
                <a:cs typeface="+mn-cs"/>
              </a:rPr>
              <a:t>Locate resources</a:t>
            </a:r>
          </a:p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User comments</a:t>
            </a:r>
          </a:p>
          <a:p>
            <a:pPr>
              <a:buFontTx/>
              <a:buChar char="•"/>
              <a:defRPr/>
            </a:pPr>
            <a:r>
              <a:rPr lang="en-US" altLang="en-US" sz="2200" smtClean="0">
                <a:solidFill>
                  <a:srgbClr val="006666"/>
                </a:solidFill>
                <a:latin typeface="Arial" charset="0"/>
                <a:cs typeface="+mn-cs"/>
              </a:rPr>
              <a:t>Online discussion</a:t>
            </a:r>
            <a:endParaRPr lang="en-US" altLang="en-US" sz="2200" smtClean="0">
              <a:latin typeface="Arial" charset="0"/>
              <a:cs typeface="+mn-cs"/>
            </a:endParaRPr>
          </a:p>
          <a:p>
            <a:pPr>
              <a:defRPr/>
            </a:pPr>
            <a:endParaRPr lang="en-US" altLang="en-US" b="0" smtClean="0">
              <a:cs typeface="+mn-cs"/>
            </a:endParaRPr>
          </a:p>
          <a:p>
            <a:pPr>
              <a:defRPr/>
            </a:pPr>
            <a:endParaRPr lang="en-US" altLang="en-US" b="0" smtClean="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reeform 2"/>
          <p:cNvSpPr>
            <a:spLocks/>
          </p:cNvSpPr>
          <p:nvPr/>
        </p:nvSpPr>
        <p:spPr bwMode="auto">
          <a:xfrm>
            <a:off x="1905000" y="1828800"/>
            <a:ext cx="5497513" cy="3673475"/>
          </a:xfrm>
          <a:custGeom>
            <a:avLst/>
            <a:gdLst>
              <a:gd name="T0" fmla="*/ 3219 w 3463"/>
              <a:gd name="T1" fmla="*/ 93 h 2314"/>
              <a:gd name="T2" fmla="*/ 3129 w 3463"/>
              <a:gd name="T3" fmla="*/ 300 h 2314"/>
              <a:gd name="T4" fmla="*/ 2932 w 3463"/>
              <a:gd name="T5" fmla="*/ 493 h 2314"/>
              <a:gd name="T6" fmla="*/ 2763 w 3463"/>
              <a:gd name="T7" fmla="*/ 665 h 2314"/>
              <a:gd name="T8" fmla="*/ 2581 w 3463"/>
              <a:gd name="T9" fmla="*/ 689 h 2314"/>
              <a:gd name="T10" fmla="*/ 2515 w 3463"/>
              <a:gd name="T11" fmla="*/ 586 h 2314"/>
              <a:gd name="T12" fmla="*/ 2444 w 3463"/>
              <a:gd name="T13" fmla="*/ 399 h 2314"/>
              <a:gd name="T14" fmla="*/ 2347 w 3463"/>
              <a:gd name="T15" fmla="*/ 537 h 2314"/>
              <a:gd name="T16" fmla="*/ 2299 w 3463"/>
              <a:gd name="T17" fmla="*/ 791 h 2314"/>
              <a:gd name="T18" fmla="*/ 2297 w 3463"/>
              <a:gd name="T19" fmla="*/ 483 h 2314"/>
              <a:gd name="T20" fmla="*/ 2278 w 3463"/>
              <a:gd name="T21" fmla="*/ 405 h 2314"/>
              <a:gd name="T22" fmla="*/ 2445 w 3463"/>
              <a:gd name="T23" fmla="*/ 384 h 2314"/>
              <a:gd name="T24" fmla="*/ 2355 w 3463"/>
              <a:gd name="T25" fmla="*/ 315 h 2314"/>
              <a:gd name="T26" fmla="*/ 2182 w 3463"/>
              <a:gd name="T27" fmla="*/ 291 h 2314"/>
              <a:gd name="T28" fmla="*/ 2036 w 3463"/>
              <a:gd name="T29" fmla="*/ 367 h 2314"/>
              <a:gd name="T30" fmla="*/ 1951 w 3463"/>
              <a:gd name="T31" fmla="*/ 246 h 2314"/>
              <a:gd name="T32" fmla="*/ 928 w 3463"/>
              <a:gd name="T33" fmla="*/ 155 h 2314"/>
              <a:gd name="T34" fmla="*/ 263 w 3463"/>
              <a:gd name="T35" fmla="*/ 53 h 2314"/>
              <a:gd name="T36" fmla="*/ 251 w 3463"/>
              <a:gd name="T37" fmla="*/ 197 h 2314"/>
              <a:gd name="T38" fmla="*/ 213 w 3463"/>
              <a:gd name="T39" fmla="*/ 107 h 2314"/>
              <a:gd name="T40" fmla="*/ 163 w 3463"/>
              <a:gd name="T41" fmla="*/ 216 h 2314"/>
              <a:gd name="T42" fmla="*/ 91 w 3463"/>
              <a:gd name="T43" fmla="*/ 477 h 2314"/>
              <a:gd name="T44" fmla="*/ 18 w 3463"/>
              <a:gd name="T45" fmla="*/ 900 h 2314"/>
              <a:gd name="T46" fmla="*/ 83 w 3463"/>
              <a:gd name="T47" fmla="*/ 1064 h 2314"/>
              <a:gd name="T48" fmla="*/ 109 w 3463"/>
              <a:gd name="T49" fmla="*/ 1238 h 2314"/>
              <a:gd name="T50" fmla="*/ 157 w 3463"/>
              <a:gd name="T51" fmla="*/ 1388 h 2314"/>
              <a:gd name="T52" fmla="*/ 264 w 3463"/>
              <a:gd name="T53" fmla="*/ 1489 h 2314"/>
              <a:gd name="T54" fmla="*/ 405 w 3463"/>
              <a:gd name="T55" fmla="*/ 1603 h 2314"/>
              <a:gd name="T56" fmla="*/ 655 w 3463"/>
              <a:gd name="T57" fmla="*/ 1739 h 2314"/>
              <a:gd name="T58" fmla="*/ 964 w 3463"/>
              <a:gd name="T59" fmla="*/ 1789 h 2314"/>
              <a:gd name="T60" fmla="*/ 1214 w 3463"/>
              <a:gd name="T61" fmla="*/ 1979 h 2314"/>
              <a:gd name="T62" fmla="*/ 1424 w 3463"/>
              <a:gd name="T63" fmla="*/ 1987 h 2314"/>
              <a:gd name="T64" fmla="*/ 1569 w 3463"/>
              <a:gd name="T65" fmla="*/ 2197 h 2314"/>
              <a:gd name="T66" fmla="*/ 1772 w 3463"/>
              <a:gd name="T67" fmla="*/ 2274 h 2314"/>
              <a:gd name="T68" fmla="*/ 1831 w 3463"/>
              <a:gd name="T69" fmla="*/ 2089 h 2314"/>
              <a:gd name="T70" fmla="*/ 2088 w 3463"/>
              <a:gd name="T71" fmla="*/ 1975 h 2314"/>
              <a:gd name="T72" fmla="*/ 2245 w 3463"/>
              <a:gd name="T73" fmla="*/ 1973 h 2314"/>
              <a:gd name="T74" fmla="*/ 2353 w 3463"/>
              <a:gd name="T75" fmla="*/ 1966 h 2314"/>
              <a:gd name="T76" fmla="*/ 2263 w 3463"/>
              <a:gd name="T77" fmla="*/ 1895 h 2314"/>
              <a:gd name="T78" fmla="*/ 2397 w 3463"/>
              <a:gd name="T79" fmla="*/ 1814 h 2314"/>
              <a:gd name="T80" fmla="*/ 2582 w 3463"/>
              <a:gd name="T81" fmla="*/ 1838 h 2314"/>
              <a:gd name="T82" fmla="*/ 2742 w 3463"/>
              <a:gd name="T83" fmla="*/ 1871 h 2314"/>
              <a:gd name="T84" fmla="*/ 2822 w 3463"/>
              <a:gd name="T85" fmla="*/ 2029 h 2314"/>
              <a:gd name="T86" fmla="*/ 2896 w 3463"/>
              <a:gd name="T87" fmla="*/ 2128 h 2314"/>
              <a:gd name="T88" fmla="*/ 3058 w 3463"/>
              <a:gd name="T89" fmla="*/ 2116 h 2314"/>
              <a:gd name="T90" fmla="*/ 2905 w 3463"/>
              <a:gd name="T91" fmla="*/ 1792 h 2314"/>
              <a:gd name="T92" fmla="*/ 2941 w 3463"/>
              <a:gd name="T93" fmla="*/ 1546 h 2314"/>
              <a:gd name="T94" fmla="*/ 3174 w 3463"/>
              <a:gd name="T95" fmla="*/ 1165 h 2314"/>
              <a:gd name="T96" fmla="*/ 3159 w 3463"/>
              <a:gd name="T97" fmla="*/ 1169 h 2314"/>
              <a:gd name="T98" fmla="*/ 3111 w 3463"/>
              <a:gd name="T99" fmla="*/ 1078 h 2314"/>
              <a:gd name="T100" fmla="*/ 3066 w 3463"/>
              <a:gd name="T101" fmla="*/ 881 h 2314"/>
              <a:gd name="T102" fmla="*/ 3131 w 3463"/>
              <a:gd name="T103" fmla="*/ 869 h 2314"/>
              <a:gd name="T104" fmla="*/ 3310 w 3463"/>
              <a:gd name="T105" fmla="*/ 636 h 2314"/>
              <a:gd name="T106" fmla="*/ 3305 w 3463"/>
              <a:gd name="T107" fmla="*/ 594 h 2314"/>
              <a:gd name="T108" fmla="*/ 3338 w 3463"/>
              <a:gd name="T109" fmla="*/ 499 h 2314"/>
              <a:gd name="T110" fmla="*/ 3316 w 3463"/>
              <a:gd name="T111" fmla="*/ 428 h 2314"/>
              <a:gd name="T112" fmla="*/ 3427 w 3463"/>
              <a:gd name="T113" fmla="*/ 263 h 2314"/>
              <a:gd name="T114" fmla="*/ 3350 w 3463"/>
              <a:gd name="T115" fmla="*/ 54 h 2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463" h="2314">
                <a:moveTo>
                  <a:pt x="3337" y="13"/>
                </a:moveTo>
                <a:lnTo>
                  <a:pt x="3318" y="0"/>
                </a:lnTo>
                <a:lnTo>
                  <a:pt x="3299" y="0"/>
                </a:lnTo>
                <a:lnTo>
                  <a:pt x="3287" y="2"/>
                </a:lnTo>
                <a:lnTo>
                  <a:pt x="3278" y="18"/>
                </a:lnTo>
                <a:lnTo>
                  <a:pt x="3263" y="13"/>
                </a:lnTo>
                <a:lnTo>
                  <a:pt x="3252" y="18"/>
                </a:lnTo>
                <a:lnTo>
                  <a:pt x="3244" y="41"/>
                </a:lnTo>
                <a:lnTo>
                  <a:pt x="3219" y="93"/>
                </a:lnTo>
                <a:lnTo>
                  <a:pt x="3231" y="125"/>
                </a:lnTo>
                <a:lnTo>
                  <a:pt x="3222" y="163"/>
                </a:lnTo>
                <a:lnTo>
                  <a:pt x="3230" y="179"/>
                </a:lnTo>
                <a:lnTo>
                  <a:pt x="3229" y="210"/>
                </a:lnTo>
                <a:lnTo>
                  <a:pt x="3225" y="238"/>
                </a:lnTo>
                <a:lnTo>
                  <a:pt x="3209" y="242"/>
                </a:lnTo>
                <a:lnTo>
                  <a:pt x="3198" y="226"/>
                </a:lnTo>
                <a:lnTo>
                  <a:pt x="3174" y="287"/>
                </a:lnTo>
                <a:lnTo>
                  <a:pt x="3129" y="300"/>
                </a:lnTo>
                <a:lnTo>
                  <a:pt x="3069" y="320"/>
                </a:lnTo>
                <a:lnTo>
                  <a:pt x="3026" y="331"/>
                </a:lnTo>
                <a:lnTo>
                  <a:pt x="2992" y="364"/>
                </a:lnTo>
                <a:lnTo>
                  <a:pt x="2970" y="399"/>
                </a:lnTo>
                <a:lnTo>
                  <a:pt x="2950" y="400"/>
                </a:lnTo>
                <a:lnTo>
                  <a:pt x="2928" y="438"/>
                </a:lnTo>
                <a:lnTo>
                  <a:pt x="2938" y="452"/>
                </a:lnTo>
                <a:lnTo>
                  <a:pt x="2943" y="483"/>
                </a:lnTo>
                <a:lnTo>
                  <a:pt x="2932" y="493"/>
                </a:lnTo>
                <a:lnTo>
                  <a:pt x="2917" y="516"/>
                </a:lnTo>
                <a:lnTo>
                  <a:pt x="2901" y="522"/>
                </a:lnTo>
                <a:lnTo>
                  <a:pt x="2895" y="537"/>
                </a:lnTo>
                <a:lnTo>
                  <a:pt x="2866" y="542"/>
                </a:lnTo>
                <a:lnTo>
                  <a:pt x="2826" y="543"/>
                </a:lnTo>
                <a:lnTo>
                  <a:pt x="2794" y="564"/>
                </a:lnTo>
                <a:lnTo>
                  <a:pt x="2798" y="599"/>
                </a:lnTo>
                <a:lnTo>
                  <a:pt x="2789" y="627"/>
                </a:lnTo>
                <a:lnTo>
                  <a:pt x="2763" y="665"/>
                </a:lnTo>
                <a:lnTo>
                  <a:pt x="2730" y="701"/>
                </a:lnTo>
                <a:lnTo>
                  <a:pt x="2696" y="714"/>
                </a:lnTo>
                <a:lnTo>
                  <a:pt x="2686" y="740"/>
                </a:lnTo>
                <a:lnTo>
                  <a:pt x="2619" y="770"/>
                </a:lnTo>
                <a:lnTo>
                  <a:pt x="2582" y="761"/>
                </a:lnTo>
                <a:lnTo>
                  <a:pt x="2575" y="752"/>
                </a:lnTo>
                <a:lnTo>
                  <a:pt x="2592" y="734"/>
                </a:lnTo>
                <a:lnTo>
                  <a:pt x="2594" y="710"/>
                </a:lnTo>
                <a:lnTo>
                  <a:pt x="2581" y="689"/>
                </a:lnTo>
                <a:lnTo>
                  <a:pt x="2594" y="680"/>
                </a:lnTo>
                <a:lnTo>
                  <a:pt x="2614" y="683"/>
                </a:lnTo>
                <a:lnTo>
                  <a:pt x="2611" y="638"/>
                </a:lnTo>
                <a:lnTo>
                  <a:pt x="2607" y="601"/>
                </a:lnTo>
                <a:lnTo>
                  <a:pt x="2596" y="567"/>
                </a:lnTo>
                <a:lnTo>
                  <a:pt x="2578" y="552"/>
                </a:lnTo>
                <a:lnTo>
                  <a:pt x="2554" y="543"/>
                </a:lnTo>
                <a:lnTo>
                  <a:pt x="2534" y="558"/>
                </a:lnTo>
                <a:lnTo>
                  <a:pt x="2515" y="586"/>
                </a:lnTo>
                <a:lnTo>
                  <a:pt x="2496" y="579"/>
                </a:lnTo>
                <a:lnTo>
                  <a:pt x="2504" y="566"/>
                </a:lnTo>
                <a:lnTo>
                  <a:pt x="2513" y="558"/>
                </a:lnTo>
                <a:lnTo>
                  <a:pt x="2525" y="549"/>
                </a:lnTo>
                <a:lnTo>
                  <a:pt x="2543" y="525"/>
                </a:lnTo>
                <a:lnTo>
                  <a:pt x="2529" y="477"/>
                </a:lnTo>
                <a:lnTo>
                  <a:pt x="2525" y="440"/>
                </a:lnTo>
                <a:lnTo>
                  <a:pt x="2496" y="433"/>
                </a:lnTo>
                <a:lnTo>
                  <a:pt x="2444" y="399"/>
                </a:lnTo>
                <a:lnTo>
                  <a:pt x="2414" y="414"/>
                </a:lnTo>
                <a:lnTo>
                  <a:pt x="2408" y="431"/>
                </a:lnTo>
                <a:lnTo>
                  <a:pt x="2415" y="445"/>
                </a:lnTo>
                <a:lnTo>
                  <a:pt x="2399" y="452"/>
                </a:lnTo>
                <a:lnTo>
                  <a:pt x="2399" y="480"/>
                </a:lnTo>
                <a:lnTo>
                  <a:pt x="2385" y="480"/>
                </a:lnTo>
                <a:lnTo>
                  <a:pt x="2363" y="502"/>
                </a:lnTo>
                <a:lnTo>
                  <a:pt x="2355" y="519"/>
                </a:lnTo>
                <a:lnTo>
                  <a:pt x="2347" y="537"/>
                </a:lnTo>
                <a:lnTo>
                  <a:pt x="2346" y="581"/>
                </a:lnTo>
                <a:lnTo>
                  <a:pt x="2342" y="630"/>
                </a:lnTo>
                <a:lnTo>
                  <a:pt x="2353" y="658"/>
                </a:lnTo>
                <a:lnTo>
                  <a:pt x="2368" y="704"/>
                </a:lnTo>
                <a:lnTo>
                  <a:pt x="2368" y="758"/>
                </a:lnTo>
                <a:lnTo>
                  <a:pt x="2355" y="821"/>
                </a:lnTo>
                <a:lnTo>
                  <a:pt x="2329" y="826"/>
                </a:lnTo>
                <a:lnTo>
                  <a:pt x="2313" y="814"/>
                </a:lnTo>
                <a:lnTo>
                  <a:pt x="2299" y="791"/>
                </a:lnTo>
                <a:lnTo>
                  <a:pt x="2285" y="758"/>
                </a:lnTo>
                <a:lnTo>
                  <a:pt x="2287" y="716"/>
                </a:lnTo>
                <a:lnTo>
                  <a:pt x="2287" y="686"/>
                </a:lnTo>
                <a:lnTo>
                  <a:pt x="2274" y="660"/>
                </a:lnTo>
                <a:lnTo>
                  <a:pt x="2276" y="604"/>
                </a:lnTo>
                <a:lnTo>
                  <a:pt x="2283" y="560"/>
                </a:lnTo>
                <a:lnTo>
                  <a:pt x="2286" y="537"/>
                </a:lnTo>
                <a:lnTo>
                  <a:pt x="2310" y="499"/>
                </a:lnTo>
                <a:lnTo>
                  <a:pt x="2297" y="483"/>
                </a:lnTo>
                <a:lnTo>
                  <a:pt x="2285" y="490"/>
                </a:lnTo>
                <a:lnTo>
                  <a:pt x="2276" y="512"/>
                </a:lnTo>
                <a:lnTo>
                  <a:pt x="2247" y="545"/>
                </a:lnTo>
                <a:lnTo>
                  <a:pt x="2263" y="517"/>
                </a:lnTo>
                <a:lnTo>
                  <a:pt x="2265" y="498"/>
                </a:lnTo>
                <a:lnTo>
                  <a:pt x="2259" y="474"/>
                </a:lnTo>
                <a:lnTo>
                  <a:pt x="2263" y="453"/>
                </a:lnTo>
                <a:lnTo>
                  <a:pt x="2276" y="433"/>
                </a:lnTo>
                <a:lnTo>
                  <a:pt x="2278" y="405"/>
                </a:lnTo>
                <a:lnTo>
                  <a:pt x="2285" y="389"/>
                </a:lnTo>
                <a:lnTo>
                  <a:pt x="2289" y="415"/>
                </a:lnTo>
                <a:lnTo>
                  <a:pt x="2315" y="417"/>
                </a:lnTo>
                <a:lnTo>
                  <a:pt x="2329" y="400"/>
                </a:lnTo>
                <a:lnTo>
                  <a:pt x="2355" y="388"/>
                </a:lnTo>
                <a:lnTo>
                  <a:pt x="2382" y="385"/>
                </a:lnTo>
                <a:lnTo>
                  <a:pt x="2393" y="396"/>
                </a:lnTo>
                <a:lnTo>
                  <a:pt x="2414" y="391"/>
                </a:lnTo>
                <a:lnTo>
                  <a:pt x="2445" y="384"/>
                </a:lnTo>
                <a:lnTo>
                  <a:pt x="2462" y="382"/>
                </a:lnTo>
                <a:lnTo>
                  <a:pt x="2465" y="367"/>
                </a:lnTo>
                <a:lnTo>
                  <a:pt x="2467" y="367"/>
                </a:lnTo>
                <a:lnTo>
                  <a:pt x="2454" y="349"/>
                </a:lnTo>
                <a:lnTo>
                  <a:pt x="2435" y="341"/>
                </a:lnTo>
                <a:lnTo>
                  <a:pt x="2405" y="330"/>
                </a:lnTo>
                <a:lnTo>
                  <a:pt x="2379" y="330"/>
                </a:lnTo>
                <a:lnTo>
                  <a:pt x="2363" y="327"/>
                </a:lnTo>
                <a:lnTo>
                  <a:pt x="2355" y="315"/>
                </a:lnTo>
                <a:lnTo>
                  <a:pt x="2324" y="310"/>
                </a:lnTo>
                <a:lnTo>
                  <a:pt x="2297" y="316"/>
                </a:lnTo>
                <a:lnTo>
                  <a:pt x="2276" y="320"/>
                </a:lnTo>
                <a:lnTo>
                  <a:pt x="2257" y="341"/>
                </a:lnTo>
                <a:lnTo>
                  <a:pt x="2229" y="327"/>
                </a:lnTo>
                <a:lnTo>
                  <a:pt x="2207" y="316"/>
                </a:lnTo>
                <a:lnTo>
                  <a:pt x="2180" y="330"/>
                </a:lnTo>
                <a:lnTo>
                  <a:pt x="2162" y="322"/>
                </a:lnTo>
                <a:lnTo>
                  <a:pt x="2182" y="291"/>
                </a:lnTo>
                <a:lnTo>
                  <a:pt x="2176" y="280"/>
                </a:lnTo>
                <a:lnTo>
                  <a:pt x="2166" y="284"/>
                </a:lnTo>
                <a:lnTo>
                  <a:pt x="2139" y="320"/>
                </a:lnTo>
                <a:lnTo>
                  <a:pt x="2118" y="347"/>
                </a:lnTo>
                <a:lnTo>
                  <a:pt x="2098" y="378"/>
                </a:lnTo>
                <a:lnTo>
                  <a:pt x="2068" y="374"/>
                </a:lnTo>
                <a:lnTo>
                  <a:pt x="2057" y="340"/>
                </a:lnTo>
                <a:lnTo>
                  <a:pt x="2046" y="341"/>
                </a:lnTo>
                <a:lnTo>
                  <a:pt x="2036" y="367"/>
                </a:lnTo>
                <a:lnTo>
                  <a:pt x="2001" y="368"/>
                </a:lnTo>
                <a:lnTo>
                  <a:pt x="2038" y="316"/>
                </a:lnTo>
                <a:lnTo>
                  <a:pt x="2126" y="257"/>
                </a:lnTo>
                <a:lnTo>
                  <a:pt x="2131" y="242"/>
                </a:lnTo>
                <a:lnTo>
                  <a:pt x="2083" y="244"/>
                </a:lnTo>
                <a:lnTo>
                  <a:pt x="2033" y="225"/>
                </a:lnTo>
                <a:lnTo>
                  <a:pt x="2015" y="251"/>
                </a:lnTo>
                <a:lnTo>
                  <a:pt x="1977" y="236"/>
                </a:lnTo>
                <a:lnTo>
                  <a:pt x="1951" y="246"/>
                </a:lnTo>
                <a:lnTo>
                  <a:pt x="1935" y="216"/>
                </a:lnTo>
                <a:lnTo>
                  <a:pt x="1892" y="218"/>
                </a:lnTo>
                <a:lnTo>
                  <a:pt x="1879" y="232"/>
                </a:lnTo>
                <a:lnTo>
                  <a:pt x="1831" y="198"/>
                </a:lnTo>
                <a:lnTo>
                  <a:pt x="1824" y="166"/>
                </a:lnTo>
                <a:lnTo>
                  <a:pt x="1770" y="154"/>
                </a:lnTo>
                <a:lnTo>
                  <a:pt x="1794" y="198"/>
                </a:lnTo>
                <a:lnTo>
                  <a:pt x="978" y="169"/>
                </a:lnTo>
                <a:lnTo>
                  <a:pt x="928" y="155"/>
                </a:lnTo>
                <a:lnTo>
                  <a:pt x="841" y="143"/>
                </a:lnTo>
                <a:lnTo>
                  <a:pt x="731" y="125"/>
                </a:lnTo>
                <a:lnTo>
                  <a:pt x="593" y="111"/>
                </a:lnTo>
                <a:lnTo>
                  <a:pt x="541" y="100"/>
                </a:lnTo>
                <a:lnTo>
                  <a:pt x="466" y="87"/>
                </a:lnTo>
                <a:lnTo>
                  <a:pt x="412" y="74"/>
                </a:lnTo>
                <a:lnTo>
                  <a:pt x="269" y="27"/>
                </a:lnTo>
                <a:lnTo>
                  <a:pt x="260" y="32"/>
                </a:lnTo>
                <a:lnTo>
                  <a:pt x="263" y="53"/>
                </a:lnTo>
                <a:lnTo>
                  <a:pt x="272" y="77"/>
                </a:lnTo>
                <a:lnTo>
                  <a:pt x="264" y="89"/>
                </a:lnTo>
                <a:lnTo>
                  <a:pt x="255" y="98"/>
                </a:lnTo>
                <a:lnTo>
                  <a:pt x="260" y="116"/>
                </a:lnTo>
                <a:lnTo>
                  <a:pt x="282" y="154"/>
                </a:lnTo>
                <a:lnTo>
                  <a:pt x="264" y="179"/>
                </a:lnTo>
                <a:lnTo>
                  <a:pt x="255" y="212"/>
                </a:lnTo>
                <a:lnTo>
                  <a:pt x="232" y="212"/>
                </a:lnTo>
                <a:lnTo>
                  <a:pt x="251" y="197"/>
                </a:lnTo>
                <a:lnTo>
                  <a:pt x="258" y="179"/>
                </a:lnTo>
                <a:lnTo>
                  <a:pt x="253" y="163"/>
                </a:lnTo>
                <a:lnTo>
                  <a:pt x="242" y="158"/>
                </a:lnTo>
                <a:lnTo>
                  <a:pt x="246" y="146"/>
                </a:lnTo>
                <a:lnTo>
                  <a:pt x="263" y="151"/>
                </a:lnTo>
                <a:lnTo>
                  <a:pt x="263" y="141"/>
                </a:lnTo>
                <a:lnTo>
                  <a:pt x="253" y="113"/>
                </a:lnTo>
                <a:lnTo>
                  <a:pt x="240" y="111"/>
                </a:lnTo>
                <a:lnTo>
                  <a:pt x="213" y="107"/>
                </a:lnTo>
                <a:lnTo>
                  <a:pt x="193" y="85"/>
                </a:lnTo>
                <a:lnTo>
                  <a:pt x="179" y="74"/>
                </a:lnTo>
                <a:lnTo>
                  <a:pt x="163" y="67"/>
                </a:lnTo>
                <a:lnTo>
                  <a:pt x="152" y="87"/>
                </a:lnTo>
                <a:lnTo>
                  <a:pt x="159" y="118"/>
                </a:lnTo>
                <a:lnTo>
                  <a:pt x="163" y="144"/>
                </a:lnTo>
                <a:lnTo>
                  <a:pt x="160" y="177"/>
                </a:lnTo>
                <a:lnTo>
                  <a:pt x="159" y="205"/>
                </a:lnTo>
                <a:lnTo>
                  <a:pt x="163" y="216"/>
                </a:lnTo>
                <a:lnTo>
                  <a:pt x="173" y="238"/>
                </a:lnTo>
                <a:lnTo>
                  <a:pt x="163" y="253"/>
                </a:lnTo>
                <a:lnTo>
                  <a:pt x="163" y="266"/>
                </a:lnTo>
                <a:lnTo>
                  <a:pt x="165" y="289"/>
                </a:lnTo>
                <a:lnTo>
                  <a:pt x="150" y="297"/>
                </a:lnTo>
                <a:lnTo>
                  <a:pt x="139" y="348"/>
                </a:lnTo>
                <a:lnTo>
                  <a:pt x="128" y="394"/>
                </a:lnTo>
                <a:lnTo>
                  <a:pt x="112" y="441"/>
                </a:lnTo>
                <a:lnTo>
                  <a:pt x="91" y="477"/>
                </a:lnTo>
                <a:lnTo>
                  <a:pt x="72" y="525"/>
                </a:lnTo>
                <a:lnTo>
                  <a:pt x="52" y="555"/>
                </a:lnTo>
                <a:lnTo>
                  <a:pt x="52" y="626"/>
                </a:lnTo>
                <a:lnTo>
                  <a:pt x="52" y="689"/>
                </a:lnTo>
                <a:lnTo>
                  <a:pt x="45" y="714"/>
                </a:lnTo>
                <a:lnTo>
                  <a:pt x="25" y="754"/>
                </a:lnTo>
                <a:lnTo>
                  <a:pt x="0" y="797"/>
                </a:lnTo>
                <a:lnTo>
                  <a:pt x="25" y="853"/>
                </a:lnTo>
                <a:lnTo>
                  <a:pt x="18" y="900"/>
                </a:lnTo>
                <a:lnTo>
                  <a:pt x="11" y="932"/>
                </a:lnTo>
                <a:lnTo>
                  <a:pt x="32" y="988"/>
                </a:lnTo>
                <a:lnTo>
                  <a:pt x="47" y="1024"/>
                </a:lnTo>
                <a:lnTo>
                  <a:pt x="69" y="1040"/>
                </a:lnTo>
                <a:lnTo>
                  <a:pt x="90" y="1014"/>
                </a:lnTo>
                <a:lnTo>
                  <a:pt x="96" y="1031"/>
                </a:lnTo>
                <a:lnTo>
                  <a:pt x="103" y="1044"/>
                </a:lnTo>
                <a:lnTo>
                  <a:pt x="81" y="1047"/>
                </a:lnTo>
                <a:lnTo>
                  <a:pt x="83" y="1064"/>
                </a:lnTo>
                <a:lnTo>
                  <a:pt x="63" y="1054"/>
                </a:lnTo>
                <a:lnTo>
                  <a:pt x="66" y="1089"/>
                </a:lnTo>
                <a:lnTo>
                  <a:pt x="75" y="1119"/>
                </a:lnTo>
                <a:lnTo>
                  <a:pt x="78" y="1143"/>
                </a:lnTo>
                <a:lnTo>
                  <a:pt x="105" y="1137"/>
                </a:lnTo>
                <a:lnTo>
                  <a:pt x="101" y="1148"/>
                </a:lnTo>
                <a:lnTo>
                  <a:pt x="78" y="1165"/>
                </a:lnTo>
                <a:lnTo>
                  <a:pt x="78" y="1202"/>
                </a:lnTo>
                <a:lnTo>
                  <a:pt x="109" y="1238"/>
                </a:lnTo>
                <a:lnTo>
                  <a:pt x="121" y="1251"/>
                </a:lnTo>
                <a:lnTo>
                  <a:pt x="113" y="1265"/>
                </a:lnTo>
                <a:lnTo>
                  <a:pt x="123" y="1287"/>
                </a:lnTo>
                <a:lnTo>
                  <a:pt x="128" y="1313"/>
                </a:lnTo>
                <a:lnTo>
                  <a:pt x="136" y="1329"/>
                </a:lnTo>
                <a:lnTo>
                  <a:pt x="141" y="1349"/>
                </a:lnTo>
                <a:lnTo>
                  <a:pt x="142" y="1369"/>
                </a:lnTo>
                <a:lnTo>
                  <a:pt x="136" y="1382"/>
                </a:lnTo>
                <a:lnTo>
                  <a:pt x="157" y="1388"/>
                </a:lnTo>
                <a:lnTo>
                  <a:pt x="176" y="1390"/>
                </a:lnTo>
                <a:lnTo>
                  <a:pt x="193" y="1385"/>
                </a:lnTo>
                <a:lnTo>
                  <a:pt x="213" y="1388"/>
                </a:lnTo>
                <a:lnTo>
                  <a:pt x="219" y="1407"/>
                </a:lnTo>
                <a:lnTo>
                  <a:pt x="223" y="1422"/>
                </a:lnTo>
                <a:lnTo>
                  <a:pt x="244" y="1447"/>
                </a:lnTo>
                <a:lnTo>
                  <a:pt x="253" y="1457"/>
                </a:lnTo>
                <a:lnTo>
                  <a:pt x="263" y="1477"/>
                </a:lnTo>
                <a:lnTo>
                  <a:pt x="264" y="1489"/>
                </a:lnTo>
                <a:lnTo>
                  <a:pt x="284" y="1502"/>
                </a:lnTo>
                <a:lnTo>
                  <a:pt x="301" y="1519"/>
                </a:lnTo>
                <a:lnTo>
                  <a:pt x="318" y="1548"/>
                </a:lnTo>
                <a:lnTo>
                  <a:pt x="322" y="1585"/>
                </a:lnTo>
                <a:lnTo>
                  <a:pt x="320" y="1605"/>
                </a:lnTo>
                <a:lnTo>
                  <a:pt x="338" y="1609"/>
                </a:lnTo>
                <a:lnTo>
                  <a:pt x="358" y="1603"/>
                </a:lnTo>
                <a:lnTo>
                  <a:pt x="376" y="1602"/>
                </a:lnTo>
                <a:lnTo>
                  <a:pt x="405" y="1603"/>
                </a:lnTo>
                <a:lnTo>
                  <a:pt x="432" y="1605"/>
                </a:lnTo>
                <a:lnTo>
                  <a:pt x="471" y="1605"/>
                </a:lnTo>
                <a:lnTo>
                  <a:pt x="495" y="1609"/>
                </a:lnTo>
                <a:lnTo>
                  <a:pt x="500" y="1625"/>
                </a:lnTo>
                <a:lnTo>
                  <a:pt x="494" y="1641"/>
                </a:lnTo>
                <a:lnTo>
                  <a:pt x="524" y="1663"/>
                </a:lnTo>
                <a:lnTo>
                  <a:pt x="555" y="1680"/>
                </a:lnTo>
                <a:lnTo>
                  <a:pt x="612" y="1713"/>
                </a:lnTo>
                <a:lnTo>
                  <a:pt x="655" y="1739"/>
                </a:lnTo>
                <a:lnTo>
                  <a:pt x="702" y="1758"/>
                </a:lnTo>
                <a:lnTo>
                  <a:pt x="750" y="1777"/>
                </a:lnTo>
                <a:lnTo>
                  <a:pt x="781" y="1779"/>
                </a:lnTo>
                <a:lnTo>
                  <a:pt x="809" y="1776"/>
                </a:lnTo>
                <a:lnTo>
                  <a:pt x="852" y="1781"/>
                </a:lnTo>
                <a:lnTo>
                  <a:pt x="880" y="1786"/>
                </a:lnTo>
                <a:lnTo>
                  <a:pt x="910" y="1783"/>
                </a:lnTo>
                <a:lnTo>
                  <a:pt x="939" y="1791"/>
                </a:lnTo>
                <a:lnTo>
                  <a:pt x="964" y="1789"/>
                </a:lnTo>
                <a:lnTo>
                  <a:pt x="967" y="1752"/>
                </a:lnTo>
                <a:lnTo>
                  <a:pt x="1011" y="1757"/>
                </a:lnTo>
                <a:lnTo>
                  <a:pt x="1063" y="1758"/>
                </a:lnTo>
                <a:lnTo>
                  <a:pt x="1105" y="1812"/>
                </a:lnTo>
                <a:lnTo>
                  <a:pt x="1155" y="1858"/>
                </a:lnTo>
                <a:lnTo>
                  <a:pt x="1184" y="1893"/>
                </a:lnTo>
                <a:lnTo>
                  <a:pt x="1185" y="1923"/>
                </a:lnTo>
                <a:lnTo>
                  <a:pt x="1195" y="1957"/>
                </a:lnTo>
                <a:lnTo>
                  <a:pt x="1214" y="1979"/>
                </a:lnTo>
                <a:lnTo>
                  <a:pt x="1235" y="2001"/>
                </a:lnTo>
                <a:lnTo>
                  <a:pt x="1295" y="2042"/>
                </a:lnTo>
                <a:lnTo>
                  <a:pt x="1316" y="2036"/>
                </a:lnTo>
                <a:lnTo>
                  <a:pt x="1328" y="2024"/>
                </a:lnTo>
                <a:lnTo>
                  <a:pt x="1335" y="1999"/>
                </a:lnTo>
                <a:lnTo>
                  <a:pt x="1341" y="1979"/>
                </a:lnTo>
                <a:lnTo>
                  <a:pt x="1364" y="1978"/>
                </a:lnTo>
                <a:lnTo>
                  <a:pt x="1390" y="1979"/>
                </a:lnTo>
                <a:lnTo>
                  <a:pt x="1424" y="1987"/>
                </a:lnTo>
                <a:lnTo>
                  <a:pt x="1443" y="2003"/>
                </a:lnTo>
                <a:lnTo>
                  <a:pt x="1468" y="2014"/>
                </a:lnTo>
                <a:lnTo>
                  <a:pt x="1475" y="2034"/>
                </a:lnTo>
                <a:lnTo>
                  <a:pt x="1488" y="2066"/>
                </a:lnTo>
                <a:lnTo>
                  <a:pt x="1500" y="2097"/>
                </a:lnTo>
                <a:lnTo>
                  <a:pt x="1514" y="2121"/>
                </a:lnTo>
                <a:lnTo>
                  <a:pt x="1540" y="2137"/>
                </a:lnTo>
                <a:lnTo>
                  <a:pt x="1560" y="2162"/>
                </a:lnTo>
                <a:lnTo>
                  <a:pt x="1569" y="2197"/>
                </a:lnTo>
                <a:lnTo>
                  <a:pt x="1576" y="2224"/>
                </a:lnTo>
                <a:lnTo>
                  <a:pt x="1593" y="2272"/>
                </a:lnTo>
                <a:lnTo>
                  <a:pt x="1616" y="2277"/>
                </a:lnTo>
                <a:lnTo>
                  <a:pt x="1642" y="2289"/>
                </a:lnTo>
                <a:lnTo>
                  <a:pt x="1669" y="2296"/>
                </a:lnTo>
                <a:lnTo>
                  <a:pt x="1703" y="2298"/>
                </a:lnTo>
                <a:lnTo>
                  <a:pt x="1723" y="2313"/>
                </a:lnTo>
                <a:lnTo>
                  <a:pt x="1770" y="2310"/>
                </a:lnTo>
                <a:lnTo>
                  <a:pt x="1772" y="2274"/>
                </a:lnTo>
                <a:lnTo>
                  <a:pt x="1746" y="2247"/>
                </a:lnTo>
                <a:lnTo>
                  <a:pt x="1741" y="2208"/>
                </a:lnTo>
                <a:lnTo>
                  <a:pt x="1760" y="2182"/>
                </a:lnTo>
                <a:lnTo>
                  <a:pt x="1759" y="2153"/>
                </a:lnTo>
                <a:lnTo>
                  <a:pt x="1766" y="2146"/>
                </a:lnTo>
                <a:lnTo>
                  <a:pt x="1768" y="2124"/>
                </a:lnTo>
                <a:lnTo>
                  <a:pt x="1784" y="2113"/>
                </a:lnTo>
                <a:lnTo>
                  <a:pt x="1815" y="2089"/>
                </a:lnTo>
                <a:lnTo>
                  <a:pt x="1831" y="2089"/>
                </a:lnTo>
                <a:lnTo>
                  <a:pt x="1869" y="2063"/>
                </a:lnTo>
                <a:lnTo>
                  <a:pt x="1892" y="2039"/>
                </a:lnTo>
                <a:lnTo>
                  <a:pt x="1929" y="2014"/>
                </a:lnTo>
                <a:lnTo>
                  <a:pt x="1920" y="1983"/>
                </a:lnTo>
                <a:lnTo>
                  <a:pt x="1929" y="1975"/>
                </a:lnTo>
                <a:lnTo>
                  <a:pt x="1939" y="2008"/>
                </a:lnTo>
                <a:lnTo>
                  <a:pt x="1990" y="1960"/>
                </a:lnTo>
                <a:lnTo>
                  <a:pt x="2032" y="1961"/>
                </a:lnTo>
                <a:lnTo>
                  <a:pt x="2088" y="1975"/>
                </a:lnTo>
                <a:lnTo>
                  <a:pt x="2132" y="1967"/>
                </a:lnTo>
                <a:lnTo>
                  <a:pt x="2153" y="1965"/>
                </a:lnTo>
                <a:lnTo>
                  <a:pt x="2142" y="1943"/>
                </a:lnTo>
                <a:lnTo>
                  <a:pt x="2161" y="1945"/>
                </a:lnTo>
                <a:lnTo>
                  <a:pt x="2174" y="1963"/>
                </a:lnTo>
                <a:lnTo>
                  <a:pt x="2174" y="1978"/>
                </a:lnTo>
                <a:lnTo>
                  <a:pt x="2216" y="1981"/>
                </a:lnTo>
                <a:lnTo>
                  <a:pt x="2236" y="1983"/>
                </a:lnTo>
                <a:lnTo>
                  <a:pt x="2245" y="1973"/>
                </a:lnTo>
                <a:lnTo>
                  <a:pt x="2260" y="1990"/>
                </a:lnTo>
                <a:lnTo>
                  <a:pt x="2274" y="1994"/>
                </a:lnTo>
                <a:lnTo>
                  <a:pt x="2291" y="1990"/>
                </a:lnTo>
                <a:lnTo>
                  <a:pt x="2278" y="1965"/>
                </a:lnTo>
                <a:lnTo>
                  <a:pt x="2298" y="1963"/>
                </a:lnTo>
                <a:lnTo>
                  <a:pt x="2310" y="1970"/>
                </a:lnTo>
                <a:lnTo>
                  <a:pt x="2328" y="1986"/>
                </a:lnTo>
                <a:lnTo>
                  <a:pt x="2341" y="1981"/>
                </a:lnTo>
                <a:lnTo>
                  <a:pt x="2353" y="1966"/>
                </a:lnTo>
                <a:lnTo>
                  <a:pt x="2345" y="1945"/>
                </a:lnTo>
                <a:lnTo>
                  <a:pt x="2327" y="1939"/>
                </a:lnTo>
                <a:lnTo>
                  <a:pt x="2316" y="1927"/>
                </a:lnTo>
                <a:lnTo>
                  <a:pt x="2324" y="1906"/>
                </a:lnTo>
                <a:lnTo>
                  <a:pt x="2323" y="1886"/>
                </a:lnTo>
                <a:lnTo>
                  <a:pt x="2305" y="1886"/>
                </a:lnTo>
                <a:lnTo>
                  <a:pt x="2287" y="1906"/>
                </a:lnTo>
                <a:lnTo>
                  <a:pt x="2286" y="1880"/>
                </a:lnTo>
                <a:lnTo>
                  <a:pt x="2263" y="1895"/>
                </a:lnTo>
                <a:lnTo>
                  <a:pt x="2245" y="1902"/>
                </a:lnTo>
                <a:lnTo>
                  <a:pt x="2237" y="1888"/>
                </a:lnTo>
                <a:lnTo>
                  <a:pt x="2254" y="1865"/>
                </a:lnTo>
                <a:lnTo>
                  <a:pt x="2310" y="1878"/>
                </a:lnTo>
                <a:lnTo>
                  <a:pt x="2323" y="1853"/>
                </a:lnTo>
                <a:lnTo>
                  <a:pt x="2352" y="1844"/>
                </a:lnTo>
                <a:lnTo>
                  <a:pt x="2385" y="1853"/>
                </a:lnTo>
                <a:lnTo>
                  <a:pt x="2397" y="1844"/>
                </a:lnTo>
                <a:lnTo>
                  <a:pt x="2397" y="1814"/>
                </a:lnTo>
                <a:lnTo>
                  <a:pt x="2414" y="1851"/>
                </a:lnTo>
                <a:lnTo>
                  <a:pt x="2419" y="1865"/>
                </a:lnTo>
                <a:lnTo>
                  <a:pt x="2444" y="1850"/>
                </a:lnTo>
                <a:lnTo>
                  <a:pt x="2464" y="1826"/>
                </a:lnTo>
                <a:lnTo>
                  <a:pt x="2473" y="1841"/>
                </a:lnTo>
                <a:lnTo>
                  <a:pt x="2489" y="1847"/>
                </a:lnTo>
                <a:lnTo>
                  <a:pt x="2515" y="1835"/>
                </a:lnTo>
                <a:lnTo>
                  <a:pt x="2571" y="1824"/>
                </a:lnTo>
                <a:lnTo>
                  <a:pt x="2582" y="1838"/>
                </a:lnTo>
                <a:lnTo>
                  <a:pt x="2596" y="1855"/>
                </a:lnTo>
                <a:lnTo>
                  <a:pt x="2618" y="1860"/>
                </a:lnTo>
                <a:lnTo>
                  <a:pt x="2640" y="1862"/>
                </a:lnTo>
                <a:lnTo>
                  <a:pt x="2666" y="1851"/>
                </a:lnTo>
                <a:lnTo>
                  <a:pt x="2683" y="1833"/>
                </a:lnTo>
                <a:lnTo>
                  <a:pt x="2697" y="1827"/>
                </a:lnTo>
                <a:lnTo>
                  <a:pt x="2708" y="1835"/>
                </a:lnTo>
                <a:lnTo>
                  <a:pt x="2722" y="1851"/>
                </a:lnTo>
                <a:lnTo>
                  <a:pt x="2742" y="1871"/>
                </a:lnTo>
                <a:lnTo>
                  <a:pt x="2762" y="1878"/>
                </a:lnTo>
                <a:lnTo>
                  <a:pt x="2778" y="1881"/>
                </a:lnTo>
                <a:lnTo>
                  <a:pt x="2795" y="1901"/>
                </a:lnTo>
                <a:lnTo>
                  <a:pt x="2807" y="1923"/>
                </a:lnTo>
                <a:lnTo>
                  <a:pt x="2821" y="1939"/>
                </a:lnTo>
                <a:lnTo>
                  <a:pt x="2815" y="1970"/>
                </a:lnTo>
                <a:lnTo>
                  <a:pt x="2816" y="1996"/>
                </a:lnTo>
                <a:lnTo>
                  <a:pt x="2816" y="2014"/>
                </a:lnTo>
                <a:lnTo>
                  <a:pt x="2822" y="2029"/>
                </a:lnTo>
                <a:lnTo>
                  <a:pt x="2831" y="2031"/>
                </a:lnTo>
                <a:lnTo>
                  <a:pt x="2836" y="2004"/>
                </a:lnTo>
                <a:lnTo>
                  <a:pt x="2849" y="2019"/>
                </a:lnTo>
                <a:lnTo>
                  <a:pt x="2838" y="2041"/>
                </a:lnTo>
                <a:lnTo>
                  <a:pt x="2836" y="2059"/>
                </a:lnTo>
                <a:lnTo>
                  <a:pt x="2847" y="2068"/>
                </a:lnTo>
                <a:lnTo>
                  <a:pt x="2869" y="2092"/>
                </a:lnTo>
                <a:lnTo>
                  <a:pt x="2887" y="2097"/>
                </a:lnTo>
                <a:lnTo>
                  <a:pt x="2896" y="2128"/>
                </a:lnTo>
                <a:lnTo>
                  <a:pt x="2907" y="2134"/>
                </a:lnTo>
                <a:lnTo>
                  <a:pt x="2923" y="2167"/>
                </a:lnTo>
                <a:lnTo>
                  <a:pt x="2946" y="2179"/>
                </a:lnTo>
                <a:lnTo>
                  <a:pt x="2967" y="2188"/>
                </a:lnTo>
                <a:lnTo>
                  <a:pt x="2981" y="2214"/>
                </a:lnTo>
                <a:lnTo>
                  <a:pt x="3012" y="2208"/>
                </a:lnTo>
                <a:lnTo>
                  <a:pt x="3053" y="2199"/>
                </a:lnTo>
                <a:lnTo>
                  <a:pt x="3064" y="2149"/>
                </a:lnTo>
                <a:lnTo>
                  <a:pt x="3058" y="2116"/>
                </a:lnTo>
                <a:lnTo>
                  <a:pt x="3058" y="2060"/>
                </a:lnTo>
                <a:lnTo>
                  <a:pt x="3047" y="2044"/>
                </a:lnTo>
                <a:lnTo>
                  <a:pt x="3026" y="2016"/>
                </a:lnTo>
                <a:lnTo>
                  <a:pt x="3008" y="1986"/>
                </a:lnTo>
                <a:lnTo>
                  <a:pt x="2991" y="1947"/>
                </a:lnTo>
                <a:lnTo>
                  <a:pt x="2975" y="1903"/>
                </a:lnTo>
                <a:lnTo>
                  <a:pt x="2950" y="1862"/>
                </a:lnTo>
                <a:lnTo>
                  <a:pt x="2930" y="1833"/>
                </a:lnTo>
                <a:lnTo>
                  <a:pt x="2905" y="1792"/>
                </a:lnTo>
                <a:lnTo>
                  <a:pt x="2887" y="1757"/>
                </a:lnTo>
                <a:lnTo>
                  <a:pt x="2880" y="1727"/>
                </a:lnTo>
                <a:lnTo>
                  <a:pt x="2878" y="1704"/>
                </a:lnTo>
                <a:lnTo>
                  <a:pt x="2881" y="1684"/>
                </a:lnTo>
                <a:lnTo>
                  <a:pt x="2885" y="1676"/>
                </a:lnTo>
                <a:lnTo>
                  <a:pt x="2887" y="1628"/>
                </a:lnTo>
                <a:lnTo>
                  <a:pt x="2910" y="1584"/>
                </a:lnTo>
                <a:lnTo>
                  <a:pt x="2905" y="1556"/>
                </a:lnTo>
                <a:lnTo>
                  <a:pt x="2941" y="1546"/>
                </a:lnTo>
                <a:lnTo>
                  <a:pt x="2986" y="1497"/>
                </a:lnTo>
                <a:lnTo>
                  <a:pt x="3010" y="1418"/>
                </a:lnTo>
                <a:lnTo>
                  <a:pt x="3068" y="1390"/>
                </a:lnTo>
                <a:lnTo>
                  <a:pt x="3102" y="1316"/>
                </a:lnTo>
                <a:lnTo>
                  <a:pt x="3159" y="1294"/>
                </a:lnTo>
                <a:lnTo>
                  <a:pt x="3187" y="1238"/>
                </a:lnTo>
                <a:lnTo>
                  <a:pt x="3187" y="1198"/>
                </a:lnTo>
                <a:lnTo>
                  <a:pt x="3188" y="1164"/>
                </a:lnTo>
                <a:lnTo>
                  <a:pt x="3174" y="1165"/>
                </a:lnTo>
                <a:lnTo>
                  <a:pt x="3174" y="1223"/>
                </a:lnTo>
                <a:lnTo>
                  <a:pt x="3140" y="1265"/>
                </a:lnTo>
                <a:lnTo>
                  <a:pt x="3092" y="1276"/>
                </a:lnTo>
                <a:lnTo>
                  <a:pt x="3138" y="1251"/>
                </a:lnTo>
                <a:lnTo>
                  <a:pt x="3111" y="1238"/>
                </a:lnTo>
                <a:lnTo>
                  <a:pt x="3138" y="1232"/>
                </a:lnTo>
                <a:lnTo>
                  <a:pt x="3154" y="1233"/>
                </a:lnTo>
                <a:lnTo>
                  <a:pt x="3162" y="1200"/>
                </a:lnTo>
                <a:lnTo>
                  <a:pt x="3159" y="1169"/>
                </a:lnTo>
                <a:lnTo>
                  <a:pt x="3135" y="1169"/>
                </a:lnTo>
                <a:lnTo>
                  <a:pt x="3098" y="1185"/>
                </a:lnTo>
                <a:lnTo>
                  <a:pt x="3100" y="1155"/>
                </a:lnTo>
                <a:lnTo>
                  <a:pt x="3119" y="1167"/>
                </a:lnTo>
                <a:lnTo>
                  <a:pt x="3151" y="1151"/>
                </a:lnTo>
                <a:lnTo>
                  <a:pt x="3156" y="1136"/>
                </a:lnTo>
                <a:lnTo>
                  <a:pt x="3133" y="1127"/>
                </a:lnTo>
                <a:lnTo>
                  <a:pt x="3136" y="1092"/>
                </a:lnTo>
                <a:lnTo>
                  <a:pt x="3111" y="1078"/>
                </a:lnTo>
                <a:lnTo>
                  <a:pt x="3103" y="1090"/>
                </a:lnTo>
                <a:lnTo>
                  <a:pt x="3095" y="1065"/>
                </a:lnTo>
                <a:lnTo>
                  <a:pt x="3098" y="1039"/>
                </a:lnTo>
                <a:lnTo>
                  <a:pt x="3102" y="1011"/>
                </a:lnTo>
                <a:lnTo>
                  <a:pt x="3058" y="991"/>
                </a:lnTo>
                <a:lnTo>
                  <a:pt x="3070" y="985"/>
                </a:lnTo>
                <a:lnTo>
                  <a:pt x="3060" y="925"/>
                </a:lnTo>
                <a:lnTo>
                  <a:pt x="3058" y="891"/>
                </a:lnTo>
                <a:lnTo>
                  <a:pt x="3066" y="881"/>
                </a:lnTo>
                <a:lnTo>
                  <a:pt x="3068" y="931"/>
                </a:lnTo>
                <a:lnTo>
                  <a:pt x="3084" y="964"/>
                </a:lnTo>
                <a:lnTo>
                  <a:pt x="3109" y="996"/>
                </a:lnTo>
                <a:lnTo>
                  <a:pt x="3109" y="1057"/>
                </a:lnTo>
                <a:lnTo>
                  <a:pt x="3136" y="1062"/>
                </a:lnTo>
                <a:lnTo>
                  <a:pt x="3159" y="1000"/>
                </a:lnTo>
                <a:lnTo>
                  <a:pt x="3158" y="913"/>
                </a:lnTo>
                <a:lnTo>
                  <a:pt x="3129" y="888"/>
                </a:lnTo>
                <a:lnTo>
                  <a:pt x="3131" y="869"/>
                </a:lnTo>
                <a:lnTo>
                  <a:pt x="3165" y="889"/>
                </a:lnTo>
                <a:lnTo>
                  <a:pt x="3183" y="844"/>
                </a:lnTo>
                <a:lnTo>
                  <a:pt x="3185" y="806"/>
                </a:lnTo>
                <a:lnTo>
                  <a:pt x="3185" y="740"/>
                </a:lnTo>
                <a:lnTo>
                  <a:pt x="3169" y="720"/>
                </a:lnTo>
                <a:lnTo>
                  <a:pt x="3176" y="704"/>
                </a:lnTo>
                <a:lnTo>
                  <a:pt x="3189" y="722"/>
                </a:lnTo>
                <a:lnTo>
                  <a:pt x="3260" y="681"/>
                </a:lnTo>
                <a:lnTo>
                  <a:pt x="3310" y="636"/>
                </a:lnTo>
                <a:lnTo>
                  <a:pt x="3272" y="632"/>
                </a:lnTo>
                <a:lnTo>
                  <a:pt x="3219" y="667"/>
                </a:lnTo>
                <a:lnTo>
                  <a:pt x="3185" y="683"/>
                </a:lnTo>
                <a:lnTo>
                  <a:pt x="3209" y="648"/>
                </a:lnTo>
                <a:lnTo>
                  <a:pt x="3233" y="632"/>
                </a:lnTo>
                <a:lnTo>
                  <a:pt x="3247" y="638"/>
                </a:lnTo>
                <a:lnTo>
                  <a:pt x="3286" y="615"/>
                </a:lnTo>
                <a:lnTo>
                  <a:pt x="3294" y="594"/>
                </a:lnTo>
                <a:lnTo>
                  <a:pt x="3305" y="594"/>
                </a:lnTo>
                <a:lnTo>
                  <a:pt x="3319" y="583"/>
                </a:lnTo>
                <a:lnTo>
                  <a:pt x="3337" y="561"/>
                </a:lnTo>
                <a:lnTo>
                  <a:pt x="3366" y="574"/>
                </a:lnTo>
                <a:lnTo>
                  <a:pt x="3380" y="558"/>
                </a:lnTo>
                <a:lnTo>
                  <a:pt x="3393" y="537"/>
                </a:lnTo>
                <a:lnTo>
                  <a:pt x="3380" y="510"/>
                </a:lnTo>
                <a:lnTo>
                  <a:pt x="3362" y="493"/>
                </a:lnTo>
                <a:lnTo>
                  <a:pt x="3352" y="492"/>
                </a:lnTo>
                <a:lnTo>
                  <a:pt x="3338" y="499"/>
                </a:lnTo>
                <a:lnTo>
                  <a:pt x="3352" y="522"/>
                </a:lnTo>
                <a:lnTo>
                  <a:pt x="3358" y="536"/>
                </a:lnTo>
                <a:lnTo>
                  <a:pt x="3342" y="535"/>
                </a:lnTo>
                <a:lnTo>
                  <a:pt x="3324" y="508"/>
                </a:lnTo>
                <a:lnTo>
                  <a:pt x="3306" y="513"/>
                </a:lnTo>
                <a:lnTo>
                  <a:pt x="3310" y="493"/>
                </a:lnTo>
                <a:lnTo>
                  <a:pt x="3318" y="472"/>
                </a:lnTo>
                <a:lnTo>
                  <a:pt x="3303" y="469"/>
                </a:lnTo>
                <a:lnTo>
                  <a:pt x="3316" y="428"/>
                </a:lnTo>
                <a:lnTo>
                  <a:pt x="3312" y="403"/>
                </a:lnTo>
                <a:lnTo>
                  <a:pt x="3329" y="385"/>
                </a:lnTo>
                <a:lnTo>
                  <a:pt x="3319" y="359"/>
                </a:lnTo>
                <a:lnTo>
                  <a:pt x="3337" y="347"/>
                </a:lnTo>
                <a:lnTo>
                  <a:pt x="3356" y="331"/>
                </a:lnTo>
                <a:lnTo>
                  <a:pt x="3373" y="325"/>
                </a:lnTo>
                <a:lnTo>
                  <a:pt x="3380" y="284"/>
                </a:lnTo>
                <a:lnTo>
                  <a:pt x="3399" y="284"/>
                </a:lnTo>
                <a:lnTo>
                  <a:pt x="3427" y="263"/>
                </a:lnTo>
                <a:lnTo>
                  <a:pt x="3440" y="242"/>
                </a:lnTo>
                <a:lnTo>
                  <a:pt x="3462" y="222"/>
                </a:lnTo>
                <a:lnTo>
                  <a:pt x="3459" y="195"/>
                </a:lnTo>
                <a:lnTo>
                  <a:pt x="3428" y="181"/>
                </a:lnTo>
                <a:lnTo>
                  <a:pt x="3411" y="154"/>
                </a:lnTo>
                <a:lnTo>
                  <a:pt x="3378" y="154"/>
                </a:lnTo>
                <a:lnTo>
                  <a:pt x="3364" y="121"/>
                </a:lnTo>
                <a:lnTo>
                  <a:pt x="3359" y="87"/>
                </a:lnTo>
                <a:lnTo>
                  <a:pt x="3350" y="54"/>
                </a:lnTo>
                <a:lnTo>
                  <a:pt x="3337" y="13"/>
                </a:lnTo>
              </a:path>
            </a:pathLst>
          </a:custGeom>
          <a:solidFill>
            <a:srgbClr val="006666"/>
          </a:solidFill>
          <a:ln w="254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598613" y="3038475"/>
            <a:ext cx="128905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Berkeley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967413" y="3733800"/>
            <a:ext cx="18811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Virginia Tech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2487613" y="3756025"/>
            <a:ext cx="1304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Northern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Arizona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6375400" y="3071813"/>
            <a:ext cx="1019175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UMBC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889500" y="2390775"/>
            <a:ext cx="15367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BioQUEST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6172200" y="2801938"/>
            <a:ext cx="17256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Math Forum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5535613" y="3124200"/>
            <a:ext cx="7127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ENC</a:t>
            </a: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5232400" y="3944938"/>
            <a:ext cx="13208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Eduprise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1697038" y="3973513"/>
            <a:ext cx="5889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SRI</a:t>
            </a:r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2743200" y="3352800"/>
            <a:ext cx="1508125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Utah State</a:t>
            </a:r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3733800" y="3686175"/>
            <a:ext cx="10541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DLESE</a:t>
            </a:r>
          </a:p>
          <a:p>
            <a:pPr algn="ctr"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GDL</a:t>
            </a: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6400800" y="3429000"/>
            <a:ext cx="88423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PKAL</a:t>
            </a:r>
          </a:p>
        </p:txBody>
      </p:sp>
      <p:sp>
        <p:nvSpPr>
          <p:cNvPr id="177167" name="Rectangle 15"/>
          <p:cNvSpPr>
            <a:spLocks noChangeArrowheads="1"/>
          </p:cNvSpPr>
          <p:nvPr/>
        </p:nvSpPr>
        <p:spPr bwMode="auto">
          <a:xfrm>
            <a:off x="2057400" y="3335338"/>
            <a:ext cx="5445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ILT</a:t>
            </a:r>
          </a:p>
        </p:txBody>
      </p:sp>
      <p:sp>
        <p:nvSpPr>
          <p:cNvPr id="177168" name="Rectangle 16"/>
          <p:cNvSpPr>
            <a:spLocks noChangeArrowheads="1"/>
          </p:cNvSpPr>
          <p:nvPr/>
        </p:nvSpPr>
        <p:spPr bwMode="auto">
          <a:xfrm>
            <a:off x="7086600" y="3276600"/>
            <a:ext cx="9144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AAAS</a:t>
            </a:r>
          </a:p>
        </p:txBody>
      </p:sp>
      <p:sp>
        <p:nvSpPr>
          <p:cNvPr id="177169" name="Rectangle 17"/>
          <p:cNvSpPr>
            <a:spLocks noChangeArrowheads="1"/>
          </p:cNvSpPr>
          <p:nvPr/>
        </p:nvSpPr>
        <p:spPr bwMode="auto">
          <a:xfrm>
            <a:off x="6705600" y="4114800"/>
            <a:ext cx="76041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MAA</a:t>
            </a:r>
          </a:p>
        </p:txBody>
      </p:sp>
      <p:sp>
        <p:nvSpPr>
          <p:cNvPr id="177170" name="Rectangle 18"/>
          <p:cNvSpPr>
            <a:spLocks noChangeArrowheads="1"/>
          </p:cNvSpPr>
          <p:nvPr/>
        </p:nvSpPr>
        <p:spPr bwMode="auto">
          <a:xfrm>
            <a:off x="6913563" y="2209800"/>
            <a:ext cx="108743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WebCT</a:t>
            </a:r>
          </a:p>
        </p:txBody>
      </p:sp>
      <p:sp>
        <p:nvSpPr>
          <p:cNvPr id="177171" name="Rectangle 19"/>
          <p:cNvSpPr>
            <a:spLocks noChangeArrowheads="1"/>
          </p:cNvSpPr>
          <p:nvPr/>
        </p:nvSpPr>
        <p:spPr bwMode="auto">
          <a:xfrm>
            <a:off x="6477000" y="1752600"/>
            <a:ext cx="11477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NACME</a:t>
            </a:r>
          </a:p>
        </p:txBody>
      </p:sp>
      <p:sp>
        <p:nvSpPr>
          <p:cNvPr id="177172" name="Rectangle 20"/>
          <p:cNvSpPr>
            <a:spLocks noChangeArrowheads="1"/>
          </p:cNvSpPr>
          <p:nvPr/>
        </p:nvSpPr>
        <p:spPr bwMode="auto">
          <a:xfrm>
            <a:off x="762000" y="3886200"/>
            <a:ext cx="8858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Cisco</a:t>
            </a:r>
          </a:p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Sun</a:t>
            </a:r>
          </a:p>
        </p:txBody>
      </p:sp>
      <p:sp>
        <p:nvSpPr>
          <p:cNvPr id="177173" name="Rectangle 21"/>
          <p:cNvSpPr>
            <a:spLocks noChangeArrowheads="1"/>
          </p:cNvSpPr>
          <p:nvPr/>
        </p:nvSpPr>
        <p:spPr bwMode="auto">
          <a:xfrm>
            <a:off x="4343400" y="4572000"/>
            <a:ext cx="373063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TI</a:t>
            </a:r>
          </a:p>
        </p:txBody>
      </p:sp>
      <p:sp>
        <p:nvSpPr>
          <p:cNvPr id="177174" name="Rectangle 22"/>
          <p:cNvSpPr>
            <a:spLocks noChangeArrowheads="1"/>
          </p:cNvSpPr>
          <p:nvPr/>
        </p:nvSpPr>
        <p:spPr bwMode="auto">
          <a:xfrm>
            <a:off x="6475413" y="2514600"/>
            <a:ext cx="160178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John Wiley</a:t>
            </a:r>
          </a:p>
        </p:txBody>
      </p:sp>
      <p:sp>
        <p:nvSpPr>
          <p:cNvPr id="177175" name="Rectangle 23"/>
          <p:cNvSpPr>
            <a:spLocks noChangeArrowheads="1"/>
          </p:cNvSpPr>
          <p:nvPr/>
        </p:nvSpPr>
        <p:spPr bwMode="auto">
          <a:xfrm>
            <a:off x="1316038" y="3581400"/>
            <a:ext cx="127476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Stanford</a:t>
            </a:r>
          </a:p>
        </p:txBody>
      </p:sp>
      <p:sp>
        <p:nvSpPr>
          <p:cNvPr id="177176" name="Rectangle 24"/>
          <p:cNvSpPr>
            <a:spLocks noChangeArrowheads="1"/>
          </p:cNvSpPr>
          <p:nvPr/>
        </p:nvSpPr>
        <p:spPr bwMode="auto">
          <a:xfrm>
            <a:off x="974725" y="3335338"/>
            <a:ext cx="930275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alt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UCOP</a:t>
            </a:r>
          </a:p>
        </p:txBody>
      </p:sp>
      <p:sp>
        <p:nvSpPr>
          <p:cNvPr id="177177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Demonstration: www.smete.org</a:t>
            </a:r>
          </a:p>
        </p:txBody>
      </p:sp>
      <p:sp>
        <p:nvSpPr>
          <p:cNvPr id="177178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C2823-FF4E-4A44-BD2C-76D4F4C7E3F1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www.smete.org Goals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mtClean="0">
                <a:cs typeface="+mn-cs"/>
              </a:rPr>
              <a:t>Develop a NSDL Core Integration System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Provide seamless access to services and 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Create a dynamic learning community that promotes and supports SMET education in the 21st century</a:t>
            </a:r>
            <a:endParaRPr lang="en-US" altLang="en-US" sz="2800" smtClean="0"/>
          </a:p>
          <a:p>
            <a:pPr>
              <a:lnSpc>
                <a:spcPct val="90000"/>
              </a:lnSpc>
              <a:defRPr/>
            </a:pPr>
            <a:r>
              <a:rPr lang="en-US" altLang="en-US" smtClean="0">
                <a:cs typeface="+mn-cs"/>
              </a:rPr>
              <a:t>Demonstrate effectiveness of collaboration to provide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Expanded services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Resources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mtClean="0"/>
              <a:t>Community</a:t>
            </a:r>
            <a:endParaRPr lang="en-US" altLang="en-US" sz="2000" smtClean="0"/>
          </a:p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23557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40EBD-0C96-504E-8807-0E66447BA5AF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Multidisciplinary Partnerships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We appreciate the value of multi-disciplinary partnerships</a:t>
            </a:r>
          </a:p>
          <a:p>
            <a:pPr lvl="1">
              <a:defRPr/>
            </a:pPr>
            <a:r>
              <a:rPr lang="en-US" altLang="en-US" smtClean="0"/>
              <a:t>Common with engineering educators</a:t>
            </a:r>
          </a:p>
          <a:p>
            <a:pPr lvl="1">
              <a:defRPr/>
            </a:pPr>
            <a:r>
              <a:rPr lang="en-US" altLang="en-US" smtClean="0"/>
              <a:t>Use of multi-disciplinary/cross-disciplinary teams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www.smete.org has over 20 partners</a:t>
            </a:r>
          </a:p>
          <a:p>
            <a:pPr lvl="1">
              <a:defRPr/>
            </a:pPr>
            <a:r>
              <a:rPr lang="en-US" altLang="en-US" smtClean="0"/>
              <a:t>Industry</a:t>
            </a:r>
          </a:p>
          <a:p>
            <a:pPr lvl="1">
              <a:defRPr/>
            </a:pPr>
            <a:r>
              <a:rPr lang="en-US" altLang="en-US" smtClean="0"/>
              <a:t>Academic</a:t>
            </a:r>
          </a:p>
          <a:p>
            <a:pPr lvl="1">
              <a:defRPr/>
            </a:pPr>
            <a:r>
              <a:rPr lang="en-US" altLang="en-US" smtClean="0"/>
              <a:t>Professional societies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F07A5-5CA1-FD4D-B433-B110748F08E9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Collaborating with Partners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Working with Eisenhower National Clearinghouse and Math Forum</a:t>
            </a:r>
          </a:p>
          <a:p>
            <a:pPr lvl="1">
              <a:defRPr/>
            </a:pPr>
            <a:r>
              <a:rPr lang="en-US" altLang="en-US" smtClean="0"/>
              <a:t>Identify common metadata</a:t>
            </a:r>
          </a:p>
          <a:p>
            <a:pPr lvl="1">
              <a:defRPr/>
            </a:pPr>
            <a:r>
              <a:rPr lang="en-US" altLang="en-US" smtClean="0"/>
              <a:t>Exchange records for common searching</a:t>
            </a:r>
          </a:p>
          <a:p>
            <a:pPr lvl="1">
              <a:defRPr/>
            </a:pPr>
            <a:r>
              <a:rPr lang="en-US" altLang="en-US" smtClean="0"/>
              <a:t>Working together as part of the American Mathematics Metadata Task Force</a:t>
            </a:r>
          </a:p>
        </p:txBody>
      </p:sp>
      <p:pic>
        <p:nvPicPr>
          <p:cNvPr id="25605" name="Picture 4" descr="mf.logo.gif   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1674813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eisenhower.gif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67350"/>
            <a:ext cx="228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6" descr="enc.gif                                                        00052AF9NEEDS G3                       B34A208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2286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5181600" y="6076950"/>
            <a:ext cx="2400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 Black" charset="0"/>
                <a:cs typeface="+mn-cs"/>
              </a:rPr>
              <a:t>www.enc.org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1219200" y="6096000"/>
            <a:ext cx="37719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 Black" charset="0"/>
                <a:cs typeface="+mn-cs"/>
              </a:rPr>
              <a:t>www.mathforum.com</a:t>
            </a:r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1291D-33DC-E348-8382-C792EA535944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Collaborating with Partners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Working with University of California Office of the President - (10 campuses)</a:t>
            </a:r>
          </a:p>
          <a:p>
            <a:pPr lvl="1">
              <a:defRPr/>
            </a:pPr>
            <a:r>
              <a:rPr lang="en-US" altLang="en-US" smtClean="0"/>
              <a:t>Identifying courseware under development systemwide</a:t>
            </a:r>
          </a:p>
          <a:p>
            <a:pPr lvl="1">
              <a:defRPr/>
            </a:pPr>
            <a:r>
              <a:rPr lang="en-US" altLang="en-US" smtClean="0"/>
              <a:t>Developing TLT@UC Website to showcase teaching and learning with technology at the University of California</a:t>
            </a:r>
          </a:p>
        </p:txBody>
      </p:sp>
      <p:sp>
        <p:nvSpPr>
          <p:cNvPr id="26629" name="Line 9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630" name="Picture 10" descr="banner_tlt-large.gif                                           0008DB32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24400"/>
            <a:ext cx="688816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6B362-6288-124F-93A8-5BA23C3F23E3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136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How does NEEDS help users find  </a:t>
            </a:r>
            <a:br>
              <a:rPr lang="en-US" altLang="en-US" sz="2800" smtClean="0">
                <a:cs typeface="+mj-cs"/>
              </a:rPr>
            </a:br>
            <a:r>
              <a:rPr lang="en-US" altLang="en-US" sz="2800" smtClean="0">
                <a:cs typeface="+mj-cs"/>
              </a:rPr>
              <a:t>and </a:t>
            </a:r>
            <a:r>
              <a:rPr lang="ja-JP" altLang="en-US" sz="2800" smtClean="0">
                <a:latin typeface="Arial"/>
                <a:cs typeface="+mj-cs"/>
              </a:rPr>
              <a:t>“</a:t>
            </a:r>
            <a:r>
              <a:rPr lang="en-US" altLang="en-US" sz="2800" smtClean="0">
                <a:cs typeface="+mj-cs"/>
              </a:rPr>
              <a:t>re-use</a:t>
            </a:r>
            <a:r>
              <a:rPr lang="ja-JP" altLang="en-US" sz="2800" smtClean="0">
                <a:latin typeface="Arial"/>
                <a:cs typeface="+mj-cs"/>
              </a:rPr>
              <a:t>”</a:t>
            </a:r>
            <a:r>
              <a:rPr lang="en-US" altLang="en-US" sz="2800" smtClean="0">
                <a:cs typeface="+mj-cs"/>
              </a:rPr>
              <a:t> learning materials?</a:t>
            </a:r>
            <a:endParaRPr lang="en-US" altLang="en-US" smtClean="0">
              <a:cs typeface="+mj-cs"/>
            </a:endParaRPr>
          </a:p>
        </p:txBody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600" smtClean="0">
                <a:cs typeface="+mn-cs"/>
              </a:rPr>
              <a:t>Provides mechanisms to help user locate materials</a:t>
            </a:r>
            <a:endParaRPr lang="en-US" altLang="en-US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Uses standardized descriptions (metadata) to describe resources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Provides mechanisms to help users evaluate the </a:t>
            </a:r>
            <a:r>
              <a:rPr lang="ja-JP" altLang="en-US" sz="2600" smtClean="0">
                <a:latin typeface="Arial"/>
                <a:cs typeface="+mn-cs"/>
              </a:rPr>
              <a:t>“</a:t>
            </a:r>
            <a:r>
              <a:rPr lang="en-US" altLang="en-US" sz="2600" smtClean="0">
                <a:cs typeface="+mn-cs"/>
              </a:rPr>
              <a:t>quality  of materials</a:t>
            </a:r>
            <a:r>
              <a:rPr lang="ja-JP" altLang="en-US" sz="2600" smtClean="0">
                <a:latin typeface="Arial"/>
                <a:cs typeface="+mn-cs"/>
              </a:rPr>
              <a:t>”</a:t>
            </a:r>
            <a:endParaRPr lang="en-US" altLang="en-US" smtClean="0">
              <a:cs typeface="+mn-cs"/>
            </a:endParaRPr>
          </a:p>
          <a:p>
            <a:pPr>
              <a:defRPr/>
            </a:pPr>
            <a:endParaRPr lang="en-US" altLang="en-US" smtClean="0">
              <a:cs typeface="+mn-cs"/>
            </a:endParaRPr>
          </a:p>
          <a:p>
            <a:pPr>
              <a:defRPr/>
            </a:pPr>
            <a:r>
              <a:rPr lang="en-US" altLang="en-US" sz="2600" smtClean="0">
                <a:cs typeface="+mn-cs"/>
              </a:rPr>
              <a:t>Developed upon an extendable platform to:</a:t>
            </a:r>
          </a:p>
          <a:p>
            <a:pPr lvl="1">
              <a:defRPr/>
            </a:pPr>
            <a:r>
              <a:rPr lang="en-US" altLang="en-US" sz="2300" smtClean="0"/>
              <a:t>Support multiple uses</a:t>
            </a:r>
          </a:p>
          <a:p>
            <a:pPr lvl="1">
              <a:defRPr/>
            </a:pPr>
            <a:r>
              <a:rPr lang="en-US" altLang="en-US" sz="2300" smtClean="0"/>
              <a:t>Integrate new services and features</a:t>
            </a:r>
          </a:p>
          <a:p>
            <a:pPr lvl="1">
              <a:defRPr/>
            </a:pPr>
            <a:r>
              <a:rPr lang="en-US" altLang="en-US" sz="2300" smtClean="0"/>
              <a:t>Integrate research</a:t>
            </a:r>
            <a:endParaRPr lang="en-US" altLang="en-US" smtClean="0"/>
          </a:p>
        </p:txBody>
      </p:sp>
      <p:pic>
        <p:nvPicPr>
          <p:cNvPr id="27653" name="Picture 1029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72AD0-A45C-1E4C-820C-F5A76C609F41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349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Outline</a:t>
            </a:r>
          </a:p>
        </p:txBody>
      </p:sp>
      <p:sp>
        <p:nvSpPr>
          <p:cNvPr id="63491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smtClean="0">
                <a:cs typeface="+mn-cs"/>
              </a:rPr>
              <a:t>What is a National SMETE Digital Library?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NEEDS—The National Engineering Education Delivery System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Prototype: www.smete.org</a:t>
            </a:r>
          </a:p>
          <a:p>
            <a:pPr>
              <a:defRPr/>
            </a:pPr>
            <a:r>
              <a:rPr lang="en-US" altLang="en-US" sz="2400" smtClean="0">
                <a:cs typeface="+mn-cs"/>
              </a:rPr>
              <a:t>Lessons Learned</a:t>
            </a:r>
          </a:p>
          <a:p>
            <a:pPr lvl="1">
              <a:defRPr/>
            </a:pPr>
            <a:r>
              <a:rPr lang="en-US" altLang="en-US" sz="2200" smtClean="0"/>
              <a:t>Partnerships</a:t>
            </a:r>
          </a:p>
          <a:p>
            <a:pPr lvl="1">
              <a:defRPr/>
            </a:pPr>
            <a:r>
              <a:rPr lang="en-US" altLang="en-US" sz="2200" smtClean="0"/>
              <a:t>Standards and protocols</a:t>
            </a:r>
          </a:p>
          <a:p>
            <a:pPr lvl="1">
              <a:defRPr/>
            </a:pPr>
            <a:r>
              <a:rPr lang="en-US" altLang="en-US" sz="2200" smtClean="0"/>
              <a:t>Community development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16092-F08E-7F40-AA9D-E0CD2C9332F7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Standards and Protocols for Resource Description and Interoperability</a:t>
            </a:r>
            <a:endParaRPr lang="en-US" altLang="en-US" smtClean="0">
              <a:cs typeface="+mj-cs"/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Standards for resource description</a:t>
            </a:r>
          </a:p>
          <a:p>
            <a:pPr lvl="1">
              <a:defRPr/>
            </a:pPr>
            <a:r>
              <a:rPr lang="en-US" altLang="en-US" smtClean="0"/>
              <a:t>US-MARC and Library cataloging standards (early-1990</a:t>
            </a:r>
            <a:r>
              <a:rPr lang="ja-JP" altLang="en-US" smtClean="0">
                <a:latin typeface="Arial"/>
              </a:rPr>
              <a:t>’</a:t>
            </a:r>
            <a:r>
              <a:rPr lang="en-US" altLang="en-US" smtClean="0"/>
              <a:t>s)</a:t>
            </a:r>
          </a:p>
          <a:p>
            <a:pPr lvl="1">
              <a:defRPr/>
            </a:pPr>
            <a:r>
              <a:rPr lang="en-US" altLang="en-US" smtClean="0"/>
              <a:t>IEEE Learning Object Metadata standard and IMS Metadata specifications (today)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Protocols for interoperability</a:t>
            </a:r>
          </a:p>
          <a:p>
            <a:pPr lvl="1">
              <a:defRPr/>
            </a:pPr>
            <a:r>
              <a:rPr lang="en-US" altLang="en-US" smtClean="0"/>
              <a:t>From the Digital Library community: SDLIP, Dienst</a:t>
            </a:r>
          </a:p>
          <a:p>
            <a:pPr lvl="1">
              <a:defRPr/>
            </a:pPr>
            <a:r>
              <a:rPr lang="en-US" altLang="en-US" smtClean="0"/>
              <a:t>From the Library community: Z39.50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1E7-D0DA-8D4D-BCAC-03F51BEEC6FF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Challenges toward the future...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Improving ability to encapsulate the instructional intent and use of materials</a:t>
            </a:r>
            <a:endParaRPr lang="en-US" altLang="en-US" sz="2600" smtClean="0">
              <a:cs typeface="+mn-cs"/>
            </a:endParaRPr>
          </a:p>
          <a:p>
            <a:pPr lvl="1">
              <a:defRPr/>
            </a:pPr>
            <a:r>
              <a:rPr lang="en-US" altLang="en-US" smtClean="0"/>
              <a:t>Metadata standards and cataloging practice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Developing subject thesauri to describe science, math and engineering education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Implementing specifications and protocols for interoperability for education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103C9-BCF6-0046-9DE1-D90774FC9AD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Community Development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Development of a community of use is as important as developing the technical infrastructure</a:t>
            </a:r>
          </a:p>
          <a:p>
            <a:pPr lvl="1">
              <a:defRPr/>
            </a:pPr>
            <a:r>
              <a:rPr lang="en-US" altLang="en-US" smtClean="0"/>
              <a:t>Focus groups with science, math, and engineering educators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Challenge: Form a community of users in SMETE</a:t>
            </a:r>
          </a:p>
          <a:p>
            <a:pPr lvl="1">
              <a:defRPr/>
            </a:pPr>
            <a:r>
              <a:rPr lang="en-US" altLang="en-US" smtClean="0"/>
              <a:t>PKAL workshops and seminars</a:t>
            </a:r>
          </a:p>
          <a:p>
            <a:pPr lvl="1">
              <a:defRPr/>
            </a:pPr>
            <a:r>
              <a:rPr lang="en-US" altLang="en-US" smtClean="0"/>
              <a:t>Work with disciplinary partners</a:t>
            </a:r>
          </a:p>
          <a:p>
            <a:pPr lvl="1">
              <a:defRPr/>
            </a:pPr>
            <a:r>
              <a:rPr lang="en-US" altLang="en-US" smtClean="0"/>
              <a:t>Support both pedagogy and content </a:t>
            </a:r>
          </a:p>
          <a:p>
            <a:pPr lvl="1">
              <a:defRPr/>
            </a:pPr>
            <a:r>
              <a:rPr lang="en-US" altLang="en-US" smtClean="0"/>
              <a:t>Research on adapters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2F53-14F2-D044-8ABC-7C2CC533193B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31747" name="Picture 2" descr="IonG.pct             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  <a:cs typeface="+mj-cs"/>
              </a:rPr>
              <a:t>Contact Information</a:t>
            </a:r>
            <a:endParaRPr lang="en-US" altLang="en-US" smtClean="0">
              <a:cs typeface="+mj-cs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endParaRPr lang="en-US" altLang="en-US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mtClean="0">
                <a:solidFill>
                  <a:schemeClr val="bg1"/>
                </a:solidFill>
                <a:cs typeface="+mn-cs"/>
              </a:rPr>
              <a:t>Brandon Muramatsu, Project Director</a:t>
            </a:r>
          </a:p>
          <a:p>
            <a:pPr algn="ctr">
              <a:buFontTx/>
              <a:buNone/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mura@needs.org</a:t>
            </a:r>
          </a:p>
          <a:p>
            <a:pPr algn="ctr">
              <a:buFontTx/>
              <a:buNone/>
              <a:defRPr/>
            </a:pPr>
            <a:endParaRPr lang="en-US" altLang="en-US" sz="2000" b="0" smtClean="0">
              <a:solidFill>
                <a:schemeClr val="bg1"/>
              </a:solidFill>
              <a:cs typeface="+mn-cs"/>
            </a:endParaRPr>
          </a:p>
          <a:p>
            <a:pPr algn="ctr">
              <a:buFontTx/>
              <a:buNone/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3115 Etcheverry Hall</a:t>
            </a:r>
          </a:p>
          <a:p>
            <a:pPr algn="ctr">
              <a:buFontTx/>
              <a:buNone/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University of California</a:t>
            </a:r>
          </a:p>
          <a:p>
            <a:pPr algn="ctr">
              <a:buFontTx/>
              <a:buNone/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Berkeley, CA 94720-1750</a:t>
            </a:r>
          </a:p>
          <a:p>
            <a:pPr algn="ctr">
              <a:buFontTx/>
              <a:buNone/>
              <a:defRPr/>
            </a:pPr>
            <a:r>
              <a:rPr lang="en-US" altLang="en-US" sz="2400" b="0" smtClean="0">
                <a:solidFill>
                  <a:schemeClr val="bg1"/>
                </a:solidFill>
                <a:cs typeface="+mn-cs"/>
              </a:rPr>
              <a:t>(510) 643-1817</a:t>
            </a: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839788" y="6019800"/>
            <a:ext cx="72818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2200">
                <a:solidFill>
                  <a:schemeClr val="bg1"/>
                </a:solidFill>
                <a:latin typeface="Arial" charset="0"/>
                <a:cs typeface="+mn-cs"/>
              </a:rPr>
              <a:t>Copies of this presentation will be available at:</a:t>
            </a:r>
          </a:p>
          <a:p>
            <a:pPr algn="ctr">
              <a:defRPr/>
            </a:pPr>
            <a:r>
              <a:rPr lang="en-US" altLang="en-US" sz="2200">
                <a:solidFill>
                  <a:schemeClr val="bg1"/>
                </a:solidFill>
                <a:latin typeface="Arial" charset="0"/>
                <a:cs typeface="+mn-cs"/>
              </a:rPr>
              <a:t>http://www.needs.org/engineering/info/presentations/</a:t>
            </a:r>
            <a:endParaRPr lang="en-US" altLang="en-US" sz="220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  <a:alpha val="74998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FFC9C-F654-264E-AD0E-846A93D74271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pPr>
              <a:defRPr/>
            </a:pPr>
            <a:r>
              <a:rPr lang="en-US" altLang="en-US" sz="3600" smtClean="0">
                <a:cs typeface="+mj-cs"/>
              </a:rPr>
              <a:t>Vision...</a:t>
            </a:r>
            <a:endParaRPr lang="en-US" altLang="en-US" sz="2400" b="0" smtClean="0">
              <a:solidFill>
                <a:schemeClr val="hlink"/>
              </a:solidFill>
              <a:latin typeface="Arial Black" charset="0"/>
              <a:cs typeface="+mj-cs"/>
            </a:endParaRP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2133600"/>
          </a:xfrm>
        </p:spPr>
        <p:txBody>
          <a:bodyPr/>
          <a:lstStyle/>
          <a:p>
            <a:pPr marL="236538" indent="-236538">
              <a:spcBef>
                <a:spcPct val="0"/>
              </a:spcBef>
              <a:buFontTx/>
              <a:buNone/>
              <a:defRPr/>
            </a:pPr>
            <a:r>
              <a:rPr lang="en-US" altLang="en-US" b="0" i="1" smtClean="0">
                <a:solidFill>
                  <a:schemeClr val="tx1"/>
                </a:solidFill>
                <a:cs typeface="+mn-cs"/>
              </a:rPr>
              <a:t>	</a:t>
            </a:r>
            <a:r>
              <a:rPr lang="ja-JP" altLang="en-US" sz="3200" b="0" i="1" smtClean="0">
                <a:solidFill>
                  <a:schemeClr val="tx1"/>
                </a:solidFill>
                <a:latin typeface="Arial"/>
                <a:cs typeface="+mn-cs"/>
              </a:rPr>
              <a:t>“</a:t>
            </a:r>
            <a:r>
              <a:rPr lang="en-US" altLang="en-US" sz="3200" b="0" i="1" smtClean="0">
                <a:solidFill>
                  <a:schemeClr val="tx1"/>
                </a:solidFill>
                <a:cs typeface="+mn-cs"/>
              </a:rPr>
              <a:t>… a network of learning environments and resources for Science, Mathematics, Engineering and Technology education, will ultimately meet the needs of students and teachers at all levels—K-12, undergraduate, graduate, and lifelong learning—in both individual and collaborative settings.</a:t>
            </a:r>
            <a:r>
              <a:rPr lang="ja-JP" altLang="en-US" sz="3200" b="0" i="1" smtClean="0">
                <a:solidFill>
                  <a:schemeClr val="tx1"/>
                </a:solidFill>
                <a:latin typeface="Arial"/>
                <a:cs typeface="+mn-cs"/>
              </a:rPr>
              <a:t>”</a:t>
            </a:r>
            <a:endParaRPr lang="en-US" altLang="en-US" i="1" smtClean="0">
              <a:cs typeface="+mn-cs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3657600" y="5486400"/>
            <a:ext cx="408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National Science Foundation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Bitmap Image" r:id="rId3" imgW="971591" imgH="1009918" progId="Paint.Picture">
                  <p:embed/>
                </p:oleObj>
              </mc:Choice>
              <mc:Fallback>
                <p:oleObj name="Bitmap Image" r:id="rId3" imgW="971591" imgH="100991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2B4CD-1C36-7D40-BE7E-73E713C1D5A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74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Our Goals</a:t>
            </a:r>
          </a:p>
        </p:txBody>
      </p:sp>
      <p:sp>
        <p:nvSpPr>
          <p:cNvPr id="174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Times" charset="0"/>
              </a:rPr>
              <a:t>Establish a national digital library for SMETE that is a dynamic learning community</a:t>
            </a:r>
            <a:endParaRPr lang="en-US" altLang="en-US" b="0" smtClean="0">
              <a:solidFill>
                <a:schemeClr val="tx1"/>
              </a:solidFill>
              <a:cs typeface="Times" charset="0"/>
            </a:endParaRPr>
          </a:p>
          <a:p>
            <a:pPr lvl="1">
              <a:defRPr/>
            </a:pPr>
            <a:r>
              <a:rPr lang="en-US" altLang="en-US" b="1" smtClean="0">
                <a:cs typeface="Times" charset="0"/>
              </a:rPr>
              <a:t>To promote and support SMET education in the 21</a:t>
            </a:r>
            <a:r>
              <a:rPr lang="en-US" altLang="en-US" b="1" baseline="30000" smtClean="0">
                <a:cs typeface="Times" charset="0"/>
              </a:rPr>
              <a:t>st</a:t>
            </a:r>
            <a:r>
              <a:rPr lang="en-US" altLang="en-US" b="1" smtClean="0">
                <a:cs typeface="Times" charset="0"/>
              </a:rPr>
              <a:t> century</a:t>
            </a:r>
          </a:p>
          <a:p>
            <a:pPr lvl="1">
              <a:defRPr/>
            </a:pPr>
            <a:r>
              <a:rPr lang="en-US" altLang="en-US" b="1" smtClean="0">
                <a:cs typeface="Times" charset="0"/>
              </a:rPr>
              <a:t>To provide educators and learners with seamless access to partner collections and shared services to improve learning</a:t>
            </a:r>
          </a:p>
          <a:p>
            <a:pPr lvl="1">
              <a:defRPr/>
            </a:pPr>
            <a:r>
              <a:rPr lang="en-US" altLang="en-US" b="1" smtClean="0">
                <a:cs typeface="Times" charset="0"/>
              </a:rPr>
              <a:t>To support educators and learners in K-12, higher education and life-long learning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C5388-C46D-7F4E-9233-072FF789599F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r>
              <a:rPr lang="en-US" altLang="en-US" sz="2800" smtClean="0">
                <a:cs typeface="+mj-cs"/>
              </a:rPr>
              <a:t>Towards A National SMETE Digital Library...</a:t>
            </a:r>
            <a:endParaRPr lang="en-US" altLang="en-US" smtClean="0">
              <a:cs typeface="+mj-cs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8172450" cy="3429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000" smtClean="0">
                <a:cs typeface="+mn-cs"/>
              </a:rPr>
              <a:t>April 1996 - NSF Committee Meeting (LIBUSE)</a:t>
            </a:r>
          </a:p>
          <a:p>
            <a:pPr lvl="1">
              <a:defRPr/>
            </a:pPr>
            <a:r>
              <a:rPr lang="ja-JP" altLang="en-US" sz="2000" smtClean="0">
                <a:latin typeface="Arial"/>
              </a:rPr>
              <a:t>“</a:t>
            </a:r>
            <a:r>
              <a:rPr lang="en-US" altLang="en-US" sz="2000" smtClean="0"/>
              <a:t>Towards a National Library for Undergraduate Science Education Resources in Science, Mathematics, Engineering and Technology</a:t>
            </a:r>
            <a:r>
              <a:rPr lang="ja-JP" altLang="en-US" sz="2000" smtClean="0">
                <a:latin typeface="Arial"/>
              </a:rPr>
              <a:t>”</a:t>
            </a:r>
            <a:endParaRPr lang="en-US" altLang="en-US" smtClean="0"/>
          </a:p>
          <a:p>
            <a:pPr>
              <a:defRPr/>
            </a:pPr>
            <a:r>
              <a:rPr lang="en-US" altLang="en-US" sz="2000" smtClean="0">
                <a:cs typeface="+mn-cs"/>
              </a:rPr>
              <a:t>August 1997 National Research Council</a:t>
            </a:r>
          </a:p>
          <a:p>
            <a:pPr lvl="1">
              <a:defRPr/>
            </a:pPr>
            <a:r>
              <a:rPr lang="en-US" altLang="en-US" sz="2000" smtClean="0"/>
              <a:t>Digital National Library for SME&amp;T Education Workshop</a:t>
            </a:r>
          </a:p>
          <a:p>
            <a:pPr>
              <a:defRPr/>
            </a:pPr>
            <a:r>
              <a:rPr lang="en-US" altLang="en-US" sz="2000" smtClean="0">
                <a:cs typeface="+mn-cs"/>
              </a:rPr>
              <a:t>July 1998 National Science Foundation</a:t>
            </a:r>
          </a:p>
          <a:p>
            <a:pPr lvl="1">
              <a:defRPr/>
            </a:pPr>
            <a:r>
              <a:rPr lang="en-US" altLang="en-US" sz="2000" smtClean="0"/>
              <a:t>SMETE-Lib Workshop</a:t>
            </a:r>
          </a:p>
          <a:p>
            <a:pPr>
              <a:defRPr/>
            </a:pPr>
            <a:r>
              <a:rPr lang="en-US" altLang="en-US" sz="2000" smtClean="0">
                <a:cs typeface="+mn-cs"/>
              </a:rPr>
              <a:t>January 1999 National Science Foundation</a:t>
            </a:r>
          </a:p>
          <a:p>
            <a:pPr lvl="1">
              <a:defRPr/>
            </a:pPr>
            <a:r>
              <a:rPr lang="en-US" altLang="en-US" sz="2000" smtClean="0"/>
              <a:t>Digital Libraries and Education Workshop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8229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0">
                <a:solidFill>
                  <a:schemeClr val="tx2"/>
                </a:solidFill>
                <a:latin typeface="Arial" charset="0"/>
                <a:cs typeface="+mn-cs"/>
              </a:rPr>
              <a:t>NSF should establish and fund a National Science, Mathematics, Engineering and Technology Education Digital Library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Bitmap Image" r:id="rId4" imgW="971591" imgH="1009918" progId="Paint.Picture">
                  <p:embed/>
                </p:oleObj>
              </mc:Choice>
              <mc:Fallback>
                <p:oleObj name="Bitmap Image" r:id="rId4" imgW="971591" imgH="1009918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8CD3D-07EB-1649-B799-CA7C2F6967AE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j-cs"/>
              </a:rPr>
              <a:t>National SMETE Digital Library Program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cs typeface="+mn-cs"/>
              </a:rPr>
              <a:t>Test-bed funding under the Digital Libraries Initiative—Phase 2, 1998-2001</a:t>
            </a:r>
          </a:p>
          <a:p>
            <a:pPr>
              <a:defRPr/>
            </a:pPr>
            <a:r>
              <a:rPr lang="en-US" altLang="en-US" smtClean="0">
                <a:cs typeface="+mn-cs"/>
              </a:rPr>
              <a:t>Demonstration and full scale development, 2000-2006?</a:t>
            </a:r>
          </a:p>
          <a:p>
            <a:pPr lvl="1">
              <a:defRPr/>
            </a:pPr>
            <a:r>
              <a:rPr lang="en-US" altLang="en-US" smtClean="0"/>
              <a:t>Four focus areas</a:t>
            </a:r>
          </a:p>
          <a:p>
            <a:pPr lvl="2">
              <a:defRPr/>
            </a:pPr>
            <a:r>
              <a:rPr lang="en-US" altLang="en-US" smtClean="0"/>
              <a:t>Core Integration System</a:t>
            </a:r>
          </a:p>
          <a:p>
            <a:pPr lvl="2">
              <a:defRPr/>
            </a:pPr>
            <a:r>
              <a:rPr lang="en-US" altLang="en-US" smtClean="0"/>
              <a:t>Collections</a:t>
            </a:r>
          </a:p>
          <a:p>
            <a:pPr lvl="2">
              <a:defRPr/>
            </a:pPr>
            <a:r>
              <a:rPr lang="en-US" altLang="en-US" smtClean="0"/>
              <a:t>Services</a:t>
            </a:r>
          </a:p>
          <a:p>
            <a:pPr lvl="2">
              <a:defRPr/>
            </a:pPr>
            <a:r>
              <a:rPr lang="en-US" altLang="en-US" smtClean="0"/>
              <a:t>Targeted Research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Bitmap Image" r:id="rId3" imgW="971591" imgH="1009918" progId="Paint.Picture">
                  <p:embed/>
                </p:oleObj>
              </mc:Choice>
              <mc:Fallback>
                <p:oleObj name="Bitmap Image" r:id="rId3" imgW="971591" imgH="100991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2" descr="NonK.pct                                                       00011EF6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sz="3600" smtClean="0">
                <a:solidFill>
                  <a:schemeClr val="bg1"/>
                </a:solidFill>
                <a:cs typeface="+mj-cs"/>
              </a:rPr>
              <a:t>NEEDS—The National Engineering Education Delivery System</a:t>
            </a:r>
            <a:br>
              <a:rPr lang="en-US" altLang="en-US" sz="3600" smtClean="0">
                <a:solidFill>
                  <a:schemeClr val="bg1"/>
                </a:solidFill>
                <a:cs typeface="+mj-cs"/>
              </a:rPr>
            </a:br>
            <a:r>
              <a:rPr lang="en-US" altLang="en-US" sz="3600" smtClean="0">
                <a:solidFill>
                  <a:schemeClr val="bg1"/>
                </a:solidFill>
                <a:cs typeface="+mj-cs"/>
              </a:rPr>
              <a:t>www.needs.org</a:t>
            </a:r>
            <a:br>
              <a:rPr lang="en-US" altLang="en-US" sz="3600" smtClean="0">
                <a:solidFill>
                  <a:schemeClr val="bg1"/>
                </a:solidFill>
                <a:cs typeface="+mj-cs"/>
              </a:rPr>
            </a:br>
            <a:endParaRPr lang="en-US" altLang="en-US" smtClean="0">
              <a:latin typeface="Arial Narrow" charset="0"/>
              <a:cs typeface="+mj-cs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endParaRPr lang="en-US" altLang="en-US" b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altLang="en-US" sz="2200" smtClean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F44C1-7542-7343-9915-0221EA6D8B34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b"/>
          <a:lstStyle/>
          <a:p>
            <a:pPr>
              <a:defRPr/>
            </a:pPr>
            <a:endParaRPr lang="en-US" altLang="en-US" smtClean="0">
              <a:cs typeface="+mj-cs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9763"/>
            <a:ext cx="7772400" cy="4114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endParaRPr lang="en-US" altLang="en-US" smtClean="0">
              <a:cs typeface="+mn-cs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8575" y="1635125"/>
            <a:ext cx="2479675" cy="3492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altLang="en-US" sz="2000" u="sng">
                <a:latin typeface="Arial" charset="0"/>
                <a:cs typeface="+mn-cs"/>
              </a:rPr>
              <a:t>Delivery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Classrooms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Small Study Groups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Libraries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latin typeface="Arial" charset="0"/>
                <a:cs typeface="+mn-cs"/>
              </a:rPr>
              <a:t>Anywhere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6545263" y="1612900"/>
            <a:ext cx="2516187" cy="351472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lIns="88900" tIns="46037" rIns="88900" bIns="46037"/>
          <a:lstStyle/>
          <a:p>
            <a:pPr marL="276225" indent="-276225" defTabSz="887413">
              <a:lnSpc>
                <a:spcPct val="88000"/>
              </a:lnSpc>
              <a:spcBef>
                <a:spcPct val="42000"/>
              </a:spcBef>
              <a:defRPr/>
            </a:pPr>
            <a:r>
              <a:rPr lang="en-US" altLang="en-US" sz="2000" u="sng">
                <a:latin typeface="Arial" charset="0"/>
                <a:cs typeface="+mn-cs"/>
              </a:rPr>
              <a:t>Development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Courseware Studios 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Instructional Labs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Faculty Offices &amp; Residences</a:t>
            </a: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rgbClr val="4D4D4D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solidFill>
                  <a:srgbClr val="4D4D4D"/>
                </a:solidFill>
                <a:latin typeface="Arial" charset="0"/>
                <a:cs typeface="+mn-cs"/>
              </a:rPr>
              <a:t>Libraries</a:t>
            </a:r>
            <a:endParaRPr lang="en-US" altLang="en-US" sz="2000">
              <a:latin typeface="Arial" charset="0"/>
              <a:cs typeface="+mn-cs"/>
            </a:endParaRPr>
          </a:p>
          <a:p>
            <a:pPr marL="276225" indent="-276225" defTabSz="887413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Pct val="50000"/>
              <a:buFont typeface="Monotype Sorts" charset="0"/>
              <a:buChar char="n"/>
              <a:defRPr/>
            </a:pPr>
            <a:r>
              <a:rPr lang="en-US" altLang="en-US" sz="2000">
                <a:latin typeface="Arial" charset="0"/>
                <a:cs typeface="+mn-cs"/>
              </a:rPr>
              <a:t>Anywhere</a:t>
            </a:r>
          </a:p>
        </p:txBody>
      </p:sp>
      <p:pic>
        <p:nvPicPr>
          <p:cNvPr id="58374" name="Picture 6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2667000"/>
            <a:ext cx="2224087" cy="243046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8375" name="Line 7"/>
          <p:cNvSpPr>
            <a:spLocks noChangeShapeType="1"/>
          </p:cNvSpPr>
          <p:nvPr/>
        </p:nvSpPr>
        <p:spPr bwMode="auto">
          <a:xfrm flipH="1" flipV="1">
            <a:off x="2514600" y="3452813"/>
            <a:ext cx="1277938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V="1">
            <a:off x="5334000" y="3452813"/>
            <a:ext cx="1219200" cy="5984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962400" y="2133600"/>
            <a:ext cx="13112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altLang="en-US" sz="2000" u="sng">
                <a:solidFill>
                  <a:schemeClr val="tx2"/>
                </a:solidFill>
                <a:latin typeface="Helvetica" charset="0"/>
                <a:cs typeface="+mn-cs"/>
              </a:rPr>
              <a:t>Database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b="0">
                <a:latin typeface="Arial" charset="0"/>
                <a:cs typeface="+mn-cs"/>
              </a:rPr>
              <a:t>NEEDS is the foundation for the National SMETE Digital Library at www.smete.org.</a:t>
            </a:r>
            <a:endParaRPr lang="en-US" altLang="en-US" b="0">
              <a:cs typeface="+mn-cs"/>
            </a:endParaRP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76200" y="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Image" r:id="rId5" imgW="5082951" imgH="1270289" progId="Photoshop.Image.5">
                  <p:embed/>
                </p:oleObj>
              </mc:Choice>
              <mc:Fallback>
                <p:oleObj name="Image" r:id="rId5" imgW="5082951" imgH="1270289" progId="Photoshop.Image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334000" y="304800"/>
            <a:ext cx="3182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>
                <a:latin typeface="Arial" charset="0"/>
                <a:cs typeface="+mn-cs"/>
              </a:rPr>
              <a:t>www.needs.org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ICEE, August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FB92B-4A51-554E-88D9-AB613F4CDDE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mtClean="0">
                <a:cs typeface="+mj-cs"/>
              </a:rPr>
              <a:t>What Is NEEDS?</a:t>
            </a:r>
            <a:endParaRPr lang="en-US" altLang="en-US" sz="2800" smtClean="0">
              <a:cs typeface="+mj-cs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>
              <a:defRPr/>
            </a:pPr>
            <a:r>
              <a:rPr lang="en-US" altLang="en-US" sz="2600" smtClean="0">
                <a:cs typeface="+mn-cs"/>
              </a:rPr>
              <a:t>Digital Library of Multimedia Engineering Courseware </a:t>
            </a:r>
          </a:p>
          <a:p>
            <a:pPr lvl="1">
              <a:defRPr/>
            </a:pPr>
            <a:r>
              <a:rPr lang="en-US" altLang="en-US" smtClean="0"/>
              <a:t>Bibliographic records with downloadable courseware</a:t>
            </a:r>
          </a:p>
          <a:p>
            <a:pPr lvl="1">
              <a:defRPr/>
            </a:pPr>
            <a:r>
              <a:rPr lang="en-US" altLang="en-US" smtClean="0"/>
              <a:t>Multimedia elements—downloadable movies, images, and text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Multilevel Courseware Evaluation System</a:t>
            </a:r>
          </a:p>
          <a:p>
            <a:pPr lvl="1">
              <a:defRPr/>
            </a:pPr>
            <a:r>
              <a:rPr lang="en-US" altLang="en-US" smtClean="0"/>
              <a:t>Peer and user review mechanisms</a:t>
            </a:r>
          </a:p>
          <a:p>
            <a:pPr lvl="1">
              <a:defRPr/>
            </a:pPr>
            <a:r>
              <a:rPr lang="en-US" altLang="en-US" i="1" smtClean="0"/>
              <a:t>Premier Award for Excellence in Engineering Education Courseware</a:t>
            </a:r>
          </a:p>
          <a:p>
            <a:pPr>
              <a:defRPr/>
            </a:pPr>
            <a:r>
              <a:rPr lang="en-US" altLang="en-US" sz="2600" smtClean="0">
                <a:cs typeface="+mn-cs"/>
              </a:rPr>
              <a:t>User Services and Features</a:t>
            </a:r>
            <a:endParaRPr lang="en-US" altLang="en-US" i="1" smtClean="0">
              <a:cs typeface="+mn-cs"/>
            </a:endParaRPr>
          </a:p>
        </p:txBody>
      </p:sp>
      <p:pic>
        <p:nvPicPr>
          <p:cNvPr id="15365" name="Picture 6" descr="Needsincorner-onW.pct                                          00011EEENEEDS G3                       B34A208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344488"/>
            <a:ext cx="20574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Suede:Applications:Words/Numbers:Microsoft Office 98:Templates:Blank Presentation</Template>
  <TotalTime>2953</TotalTime>
  <Words>1067</Words>
  <Application>Microsoft Macintosh PowerPoint</Application>
  <PresentationFormat>On-screen Show (4:3)</PresentationFormat>
  <Paragraphs>228</Paragraphs>
  <Slides>23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Times</vt:lpstr>
      <vt:lpstr>ＭＳ Ｐゴシック</vt:lpstr>
      <vt:lpstr>Arial</vt:lpstr>
      <vt:lpstr>Arial Black</vt:lpstr>
      <vt:lpstr>Arial Narrow</vt:lpstr>
      <vt:lpstr>Monotype Sorts</vt:lpstr>
      <vt:lpstr>Helvetica</vt:lpstr>
      <vt:lpstr>Blank Presentation</vt:lpstr>
      <vt:lpstr>Bitmap Image</vt:lpstr>
      <vt:lpstr>Adobe Photoshop Image</vt:lpstr>
      <vt:lpstr>The Development of a National Science, Mathematics, Engineering and Technology Education  Digital Library: Lessons Learned from NEEDS </vt:lpstr>
      <vt:lpstr>Outline</vt:lpstr>
      <vt:lpstr>Vision...</vt:lpstr>
      <vt:lpstr>Our Goals</vt:lpstr>
      <vt:lpstr>Towards A National SMETE Digital Library...</vt:lpstr>
      <vt:lpstr>National SMETE Digital Library Program</vt:lpstr>
      <vt:lpstr>NEEDS—The National Engineering Education Delivery System www.needs.org </vt:lpstr>
      <vt:lpstr>PowerPoint Presentation</vt:lpstr>
      <vt:lpstr>What Is NEEDS?</vt:lpstr>
      <vt:lpstr>Systems Development</vt:lpstr>
      <vt:lpstr>The Premier Award for Excellence in Engineering Education Courseware</vt:lpstr>
      <vt:lpstr>Prototype at www.smete.org</vt:lpstr>
      <vt:lpstr>What is www.smete.org?</vt:lpstr>
      <vt:lpstr>Demonstration: www.smete.org</vt:lpstr>
      <vt:lpstr>www.smete.org Goals</vt:lpstr>
      <vt:lpstr>Multidisciplinary Partnerships</vt:lpstr>
      <vt:lpstr>Collaborating with Partners</vt:lpstr>
      <vt:lpstr>Collaborating with Partners</vt:lpstr>
      <vt:lpstr>How does NEEDS help users find   and “re-use” learning materials?</vt:lpstr>
      <vt:lpstr>Standards and Protocols for Resource Description and Interoperability</vt:lpstr>
      <vt:lpstr>Challenges toward the future...</vt:lpstr>
      <vt:lpstr>Community Development</vt:lpstr>
      <vt:lpstr>Contact Information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a National Science, Mathematics, Engineering and Technology Education  Digital Library: Lessons Learned from NEEDS 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193</cp:revision>
  <cp:lastPrinted>2000-06-07T16:40:49Z</cp:lastPrinted>
  <dcterms:created xsi:type="dcterms:W3CDTF">1999-06-02T23:16:11Z</dcterms:created>
  <dcterms:modified xsi:type="dcterms:W3CDTF">2013-12-30T05:19:45Z</dcterms:modified>
  <cp:category/>
</cp:coreProperties>
</file>