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2.bin" ContentType="application/vnd.openxmlformats-officedocument.oleObject"/>
  <Override PartName="/ppt/notesSlides/notesSlide4.xml" ContentType="application/vnd.openxmlformats-officedocument.presentationml.notesSlide+xml"/>
  <Override PartName="/ppt/embeddings/oleObject3.bin" ContentType="application/vnd.openxmlformats-officedocument.oleObject"/>
  <Override PartName="/ppt/notesSlides/notesSlide5.xml" ContentType="application/vnd.openxmlformats-officedocument.presentationml.notesSlide+xml"/>
  <Override PartName="/ppt/embeddings/oleObject4.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embeddings/oleObject5.bin" ContentType="application/vnd.openxmlformats-officedocument.oleObject"/>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6" r:id="rId2"/>
    <p:sldId id="257" r:id="rId3"/>
    <p:sldId id="270" r:id="rId4"/>
    <p:sldId id="258" r:id="rId5"/>
    <p:sldId id="269" r:id="rId6"/>
    <p:sldId id="264" r:id="rId7"/>
    <p:sldId id="268" r:id="rId8"/>
    <p:sldId id="259" r:id="rId9"/>
    <p:sldId id="272" r:id="rId10"/>
    <p:sldId id="273" r:id="rId11"/>
    <p:sldId id="261" r:id="rId12"/>
    <p:sldId id="274" r:id="rId13"/>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1402E"/>
    <a:srgbClr val="00B7A5"/>
    <a:srgbClr val="00DFCA"/>
    <a:srgbClr val="8CF4EA"/>
    <a:srgbClr val="78DFDA"/>
    <a:srgbClr val="EAEC5E"/>
    <a:srgbClr val="FCFEB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228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56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523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7" tIns="44450" rIns="90487"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3730983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charset="0"/>
        <a:ea typeface="ＭＳ Ｐゴシック" charset="0"/>
        <a:cs typeface="ＭＳ Ｐゴシック" charset="0"/>
      </a:defRPr>
    </a:lvl1pPr>
    <a:lvl2pPr marL="285750" algn="l" rtl="0" eaLnBrk="0" fontAlgn="base" hangingPunct="0">
      <a:spcBef>
        <a:spcPct val="30000"/>
      </a:spcBef>
      <a:spcAft>
        <a:spcPct val="0"/>
      </a:spcAft>
      <a:defRPr sz="1600" kern="1200">
        <a:solidFill>
          <a:schemeClr val="tx1"/>
        </a:solidFill>
        <a:latin typeface="Times New Roman" charset="0"/>
        <a:ea typeface="ＭＳ Ｐゴシック" charset="0"/>
        <a:cs typeface="+mn-cs"/>
      </a:defRPr>
    </a:lvl2pPr>
    <a:lvl3pPr marL="690563" algn="l" rtl="0" eaLnBrk="0" fontAlgn="base" hangingPunct="0">
      <a:spcBef>
        <a:spcPct val="30000"/>
      </a:spcBef>
      <a:spcAft>
        <a:spcPct val="0"/>
      </a:spcAft>
      <a:defRPr sz="16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5123" name="Rectangle 3"/>
          <p:cNvSpPr>
            <a:spLocks noGrp="1" noChangeArrowheads="1"/>
          </p:cNvSpPr>
          <p:nvPr>
            <p:ph type="body" idx="1"/>
          </p:nvPr>
        </p:nvSpPr>
        <p:spPr>
          <a:ln/>
        </p:spPr>
        <p:txBody>
          <a:bodyPr/>
          <a:lstStyle/>
          <a:p>
            <a:pPr>
              <a:defRPr/>
            </a:pPr>
            <a:r>
              <a:rPr lang="en-US" smtClean="0">
                <a:cs typeface="+mn-cs"/>
              </a:rPr>
              <a:t>Introduce Founding Sponsor Representative:</a:t>
            </a:r>
          </a:p>
          <a:p>
            <a:pPr>
              <a:defRPr/>
            </a:pPr>
            <a:r>
              <a:rPr lang="en-US" smtClean="0">
                <a:cs typeface="+mn-cs"/>
              </a:rPr>
              <a:t>	John Wiley &amp; Sons</a:t>
            </a:r>
          </a:p>
          <a:p>
            <a:pPr>
              <a:defRPr/>
            </a:pPr>
            <a:endParaRPr lang="en-US" smtClean="0">
              <a:cs typeface="+mn-cs"/>
            </a:endParaRPr>
          </a:p>
          <a:p>
            <a:pPr>
              <a:defRPr/>
            </a:pPr>
            <a:r>
              <a:rPr lang="en-US" smtClean="0">
                <a:cs typeface="+mn-cs"/>
              </a:rPr>
              <a:t>Recognize sponsors and thank them for their strong, on-going commitment:</a:t>
            </a:r>
          </a:p>
          <a:p>
            <a:pPr>
              <a:defRPr/>
            </a:pPr>
            <a:r>
              <a:rPr lang="en-US" smtClean="0">
                <a:cs typeface="+mn-cs"/>
              </a:rPr>
              <a:t>	Autodesk</a:t>
            </a:r>
          </a:p>
          <a:p>
            <a:pPr>
              <a:defRPr/>
            </a:pPr>
            <a:r>
              <a:rPr lang="en-US" smtClean="0">
                <a:cs typeface="+mn-cs"/>
              </a:rPr>
              <a:t>	Mathworks</a:t>
            </a:r>
          </a:p>
          <a:p>
            <a:pPr>
              <a:defRPr/>
            </a:pPr>
            <a:r>
              <a:rPr lang="en-US" smtClean="0">
                <a:cs typeface="+mn-cs"/>
              </a:rPr>
              <a:t>	Microsoft Research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p:cNvSpPr>
          <p:nvPr>
            <p:ph type="sldImg"/>
          </p:nvPr>
        </p:nvSpPr>
        <p:spPr>
          <a:xfrm>
            <a:off x="1150938" y="692150"/>
            <a:ext cx="4556125" cy="3416300"/>
          </a:xfrm>
          <a:ln cap="flat"/>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7171" name="Rectangle 3"/>
          <p:cNvSpPr>
            <a:spLocks noGrp="1" noChangeArrowheads="1"/>
          </p:cNvSpPr>
          <p:nvPr>
            <p:ph type="body" idx="1"/>
          </p:nvPr>
        </p:nvSpPr>
        <p:spPr>
          <a:ln/>
        </p:spPr>
        <p:txBody>
          <a:bodyPr/>
          <a:lstStyle/>
          <a:p>
            <a:pPr>
              <a:tabLst>
                <a:tab pos="223838" algn="l"/>
                <a:tab pos="514350" algn="l"/>
              </a:tabLst>
              <a:defRPr/>
            </a:pPr>
            <a:r>
              <a:rPr lang="en-US" smtClean="0">
                <a:cs typeface="+mn-cs"/>
              </a:rPr>
              <a:t>Recognize NEEDS Premier Award Co-Editors</a:t>
            </a:r>
          </a:p>
          <a:p>
            <a:pPr>
              <a:tabLst>
                <a:tab pos="223838" algn="l"/>
                <a:tab pos="514350" algn="l"/>
              </a:tabLst>
              <a:defRPr/>
            </a:pPr>
            <a:r>
              <a:rPr lang="en-US" smtClean="0">
                <a:cs typeface="+mn-cs"/>
              </a:rPr>
              <a:t>	Pamela Eibeck, Professor of Mechanical </a:t>
            </a:r>
          </a:p>
          <a:p>
            <a:pPr>
              <a:tabLst>
                <a:tab pos="223838" algn="l"/>
                <a:tab pos="514350" algn="l"/>
              </a:tabLst>
              <a:defRPr/>
            </a:pPr>
            <a:r>
              <a:rPr lang="en-US" smtClean="0">
                <a:cs typeface="+mn-cs"/>
              </a:rPr>
              <a:t>		Engineering and Director of the Honors </a:t>
            </a:r>
          </a:p>
          <a:p>
            <a:pPr>
              <a:tabLst>
                <a:tab pos="223838" algn="l"/>
                <a:tab pos="514350" algn="l"/>
              </a:tabLst>
              <a:defRPr/>
            </a:pPr>
            <a:r>
              <a:rPr lang="en-US" smtClean="0">
                <a:cs typeface="+mn-cs"/>
              </a:rPr>
              <a:t>		Program, Northern Arizona University</a:t>
            </a:r>
          </a:p>
          <a:p>
            <a:pPr>
              <a:tabLst>
                <a:tab pos="223838" algn="l"/>
                <a:tab pos="514350" algn="l"/>
              </a:tabLst>
              <a:defRPr/>
            </a:pPr>
            <a:r>
              <a:rPr lang="en-US" smtClean="0">
                <a:cs typeface="+mn-cs"/>
              </a:rPr>
              <a:t>	Joseph Tront, Professor of Electrical and Computer </a:t>
            </a:r>
          </a:p>
          <a:p>
            <a:pPr>
              <a:tabLst>
                <a:tab pos="223838" algn="l"/>
                <a:tab pos="514350" algn="l"/>
              </a:tabLst>
              <a:defRPr/>
            </a:pPr>
            <a:r>
              <a:rPr lang="en-US" smtClean="0">
                <a:cs typeface="+mn-cs"/>
              </a:rPr>
              <a:t>		Engineering, Virginia Tech</a:t>
            </a:r>
          </a:p>
          <a:p>
            <a:pPr>
              <a:tabLst>
                <a:tab pos="223838" algn="l"/>
                <a:tab pos="514350" algn="l"/>
              </a:tabLst>
              <a:defRPr/>
            </a:pPr>
            <a:r>
              <a:rPr lang="en-US" smtClean="0">
                <a:cs typeface="+mn-cs"/>
              </a:rPr>
              <a:t>Recognize leadership of Pamela Eibeck in Development of Quality Review Programs</a:t>
            </a:r>
          </a:p>
          <a:p>
            <a:pPr>
              <a:tabLst>
                <a:tab pos="223838" algn="l"/>
                <a:tab pos="514350" algn="l"/>
              </a:tabLst>
              <a:defRPr/>
            </a:pPr>
            <a:r>
              <a:rPr lang="en-US" smtClean="0">
                <a:cs typeface="+mn-cs"/>
              </a:rPr>
              <a:t>Describe outcomes of the Quality Review Program</a:t>
            </a:r>
          </a:p>
          <a:p>
            <a:pPr>
              <a:tabLst>
                <a:tab pos="223838" algn="l"/>
                <a:tab pos="514350" algn="l"/>
              </a:tabLst>
              <a:defRPr/>
            </a:pPr>
            <a:r>
              <a:rPr lang="en-US" smtClean="0">
                <a:cs typeface="+mn-cs"/>
              </a:rPr>
              <a:t>		- Focused efforts on developing Premier Award</a:t>
            </a:r>
          </a:p>
          <a:p>
            <a:pPr>
              <a:tabLst>
                <a:tab pos="223838" algn="l"/>
                <a:tab pos="514350" algn="l"/>
              </a:tabLst>
              <a:defRPr/>
            </a:pPr>
            <a:r>
              <a:rPr lang="en-US" smtClean="0">
                <a:cs typeface="+mn-cs"/>
              </a:rPr>
              <a:t>		- Led to development of evaluation criteria</a:t>
            </a:r>
          </a:p>
          <a:p>
            <a:pPr>
              <a:tabLst>
                <a:tab pos="223838" algn="l"/>
                <a:tab pos="514350" algn="l"/>
              </a:tabLst>
              <a:defRPr/>
            </a:pPr>
            <a:r>
              <a:rPr lang="en-US" smtClean="0">
                <a:cs typeface="+mn-cs"/>
              </a:rPr>
              <a:t>		- Actively working with partners across the U.S. in</a:t>
            </a:r>
          </a:p>
          <a:p>
            <a:pPr>
              <a:tabLst>
                <a:tab pos="223838" algn="l"/>
                <a:tab pos="514350" algn="l"/>
              </a:tabLst>
              <a:defRPr/>
            </a:pPr>
            <a:r>
              <a:rPr lang="en-US" smtClean="0">
                <a:cs typeface="+mn-cs"/>
              </a:rPr>
              <a:t>		NSF Engineering Education Coalitions and with</a:t>
            </a:r>
          </a:p>
          <a:p>
            <a:pPr>
              <a:tabLst>
                <a:tab pos="223838" algn="l"/>
                <a:tab pos="514350" algn="l"/>
              </a:tabLst>
              <a:defRPr/>
            </a:pPr>
            <a:r>
              <a:rPr lang="en-US" smtClean="0">
                <a:cs typeface="+mn-cs"/>
              </a:rPr>
              <a:t>		MERLOT to develop and implement peer review</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Rot="1" noChangeAspect="1" noChangeArrowheads="1" noTextEdit="1"/>
          </p:cNvSpPr>
          <p:nvPr>
            <p:ph type="sldImg"/>
          </p:nvPr>
        </p:nvSpPr>
        <p:spPr>
          <a:xfrm>
            <a:off x="1150938" y="692150"/>
            <a:ext cx="4556125" cy="3416300"/>
          </a:xfrm>
          <a:ln/>
          <a:extLst>
            <a:ext uri="{FAA26D3D-D897-4be2-8F04-BA451C77F1D7}">
              <ma14:placeholderFlag xmlns:ma14="http://schemas.microsoft.com/office/mac/drawingml/2011/main" val="1"/>
            </a:ext>
          </a:extLst>
        </p:spPr>
      </p:sp>
      <p:sp>
        <p:nvSpPr>
          <p:cNvPr id="27651" name="Rectangle 1027"/>
          <p:cNvSpPr>
            <a:spLocks noGrp="1" noChangeArrowheads="1"/>
          </p:cNvSpPr>
          <p:nvPr>
            <p:ph type="body" idx="1"/>
          </p:nvPr>
        </p:nvSpPr>
        <p:spPr/>
        <p:txBody>
          <a:bodyPr/>
          <a:lstStyle/>
          <a:p>
            <a:pPr>
              <a:defRPr/>
            </a:pPr>
            <a:r>
              <a:rPr lang="en-US" smtClean="0">
                <a:cs typeface="+mn-cs"/>
              </a:rPr>
              <a:t>First competition in 1997</a:t>
            </a:r>
          </a:p>
          <a:p>
            <a:pPr>
              <a:defRPr/>
            </a:pPr>
            <a:endParaRPr lang="en-US" smtClean="0">
              <a:cs typeface="+mn-cs"/>
            </a:endParaRPr>
          </a:p>
          <a:p>
            <a:pPr>
              <a:defRPr/>
            </a:pPr>
            <a:r>
              <a:rPr lang="en-US" smtClean="0">
                <a:cs typeface="+mn-cs"/>
              </a:rPr>
              <a:t>Goal to identify and reward the authors of high-quality, non-commercial courseware designed to enhance engineering education</a:t>
            </a:r>
          </a:p>
          <a:p>
            <a:pPr>
              <a:defRPr/>
            </a:pPr>
            <a:endParaRPr lang="en-US" i="1" smtClean="0">
              <a:cs typeface="+mn-cs"/>
            </a:endParaRPr>
          </a:p>
          <a:p>
            <a:pPr>
              <a:defRPr/>
            </a:pPr>
            <a:r>
              <a:rPr lang="en-US" i="1" smtClean="0">
                <a:cs typeface="+mn-cs"/>
              </a:rPr>
              <a:t>Premier Award</a:t>
            </a:r>
            <a:r>
              <a:rPr lang="en-US" smtClean="0">
                <a:cs typeface="+mn-cs"/>
              </a:rPr>
              <a:t> is about the entire experience of using the courseware by learners, not just the courseware itself</a:t>
            </a:r>
          </a:p>
          <a:p>
            <a:pPr>
              <a:defRPr/>
            </a:pPr>
            <a:endParaRPr lang="en-US" smtClean="0">
              <a:cs typeface="+mn-cs"/>
            </a:endParaRPr>
          </a:p>
          <a:p>
            <a:pPr>
              <a:defRPr/>
            </a:pPr>
            <a:r>
              <a:rPr lang="en-US" smtClean="0">
                <a:cs typeface="+mn-cs"/>
              </a:rPr>
              <a:t>Disseminated approximately 9500 CD</a:t>
            </a:r>
            <a:r>
              <a:rPr lang="ja-JP" altLang="en-US" smtClean="0">
                <a:latin typeface="Arial"/>
                <a:cs typeface="+mn-cs"/>
              </a:rPr>
              <a:t>’</a:t>
            </a:r>
            <a:r>
              <a:rPr lang="en-US" smtClean="0">
                <a:cs typeface="+mn-cs"/>
              </a:rPr>
              <a:t>s in the last four years</a:t>
            </a:r>
          </a:p>
          <a:p>
            <a:pPr>
              <a:defRPr/>
            </a:pPr>
            <a:endParaRPr lang="en-US"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pPr>
              <a:defRPr/>
            </a:pPr>
            <a:r>
              <a:rPr lang="en-US" smtClean="0">
                <a:cs typeface="+mn-cs"/>
              </a:rPr>
              <a:t>Generally describe the Premier Award Criteria</a:t>
            </a:r>
          </a:p>
        </p:txBody>
      </p:sp>
      <p:sp>
        <p:nvSpPr>
          <p:cNvPr id="9219" name="Rectangle 3"/>
          <p:cNvSpPr>
            <a:spLocks noGrp="1" noRot="1" noChangeAspect="1"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0938" y="692150"/>
            <a:ext cx="4556125" cy="3416300"/>
          </a:xfrm>
          <a:ln/>
          <a:extLst>
            <a:ext uri="{FAA26D3D-D897-4be2-8F04-BA451C77F1D7}">
              <ma14:placeholderFlag xmlns:ma14="http://schemas.microsoft.com/office/mac/drawingml/2011/main" val="1"/>
            </a:ext>
          </a:extLst>
        </p:spPr>
      </p:sp>
      <p:sp>
        <p:nvSpPr>
          <p:cNvPr id="29699" name="Rectangle 3"/>
          <p:cNvSpPr>
            <a:spLocks noGrp="1" noChangeArrowheads="1"/>
          </p:cNvSpPr>
          <p:nvPr>
            <p:ph type="body" idx="1"/>
          </p:nvPr>
        </p:nvSpPr>
        <p:spPr/>
        <p:txBody>
          <a:bodyPr/>
          <a:lstStyle/>
          <a:p>
            <a:pPr>
              <a:defRPr/>
            </a:pPr>
            <a:endParaRPr lang="en-US"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Rot="1" noChangeAspect="1" noChangeArrowheads="1" noTextEdit="1"/>
          </p:cNvSpPr>
          <p:nvPr>
            <p:ph type="sldImg"/>
          </p:nvPr>
        </p:nvSpPr>
        <p:spPr>
          <a:xfrm>
            <a:off x="1150938" y="692150"/>
            <a:ext cx="4556125" cy="3416300"/>
          </a:xfrm>
          <a:ln/>
          <a:extLst>
            <a:ext uri="{FAA26D3D-D897-4be2-8F04-BA451C77F1D7}">
              <ma14:placeholderFlag xmlns:ma14="http://schemas.microsoft.com/office/mac/drawingml/2011/main" val="1"/>
            </a:ext>
          </a:extLst>
        </p:spPr>
      </p:sp>
      <p:sp>
        <p:nvSpPr>
          <p:cNvPr id="30723" name="Rectangle 1027"/>
          <p:cNvSpPr>
            <a:spLocks noGrp="1" noChangeArrowheads="1"/>
          </p:cNvSpPr>
          <p:nvPr>
            <p:ph type="body" idx="1"/>
          </p:nvPr>
        </p:nvSpPr>
        <p:spPr/>
        <p:txBody>
          <a:bodyPr/>
          <a:lstStyle/>
          <a:p>
            <a:pPr>
              <a:defRPr/>
            </a:pPr>
            <a:r>
              <a:rPr lang="en-US" smtClean="0">
                <a:cs typeface="+mn-cs"/>
              </a:rPr>
              <a:t>Recognized 10 authors and their courseware since 1997</a:t>
            </a:r>
          </a:p>
          <a:p>
            <a:pPr>
              <a:defRPr/>
            </a:pPr>
            <a:r>
              <a:rPr lang="en-US" smtClean="0">
                <a:cs typeface="+mn-cs"/>
              </a:rPr>
              <a:t>Approximately 9500 CD-ROMs distributed world-wide</a:t>
            </a:r>
          </a:p>
          <a:p>
            <a:pPr>
              <a:defRPr/>
            </a:pPr>
            <a:endParaRPr lang="en-US" smtClean="0">
              <a:cs typeface="+mn-cs"/>
            </a:endParaRPr>
          </a:p>
          <a:p>
            <a:pPr>
              <a:defRPr/>
            </a:pPr>
            <a:r>
              <a:rPr lang="en-US" smtClean="0">
                <a:cs typeface="+mn-cs"/>
              </a:rPr>
              <a:t>Add Items from Flora</a:t>
            </a:r>
            <a:r>
              <a:rPr lang="ja-JP" altLang="en-US" smtClean="0">
                <a:latin typeface="Arial"/>
                <a:cs typeface="+mn-cs"/>
              </a:rPr>
              <a:t>’</a:t>
            </a:r>
            <a:r>
              <a:rPr lang="en-US" smtClean="0">
                <a:cs typeface="+mn-cs"/>
              </a:rPr>
              <a:t>s CVC presentation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0938" y="692150"/>
            <a:ext cx="4556125" cy="3416300"/>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pPr>
              <a:defRPr/>
            </a:pPr>
            <a:r>
              <a:rPr lang="en-US" smtClean="0">
                <a:cs typeface="+mn-cs"/>
              </a:rPr>
              <a:t>Continue with items from Flora</a:t>
            </a:r>
            <a:r>
              <a:rPr lang="ja-JP" altLang="en-US" smtClean="0">
                <a:latin typeface="Arial"/>
                <a:cs typeface="+mn-cs"/>
              </a:rPr>
              <a:t>’</a:t>
            </a:r>
            <a:r>
              <a:rPr lang="en-US" smtClean="0">
                <a:cs typeface="+mn-cs"/>
              </a:rPr>
              <a:t>s CVC presentation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685800" y="4343400"/>
            <a:ext cx="5715000" cy="4800600"/>
          </a:xfrm>
          <a:ln/>
        </p:spPr>
        <p:txBody>
          <a:bodyPr/>
          <a:lstStyle/>
          <a:p>
            <a:pPr algn="ctr">
              <a:defRPr/>
            </a:pPr>
            <a:r>
              <a:rPr lang="en-US" b="1" smtClean="0">
                <a:latin typeface="Berkeley" charset="0"/>
                <a:cs typeface="+mn-cs"/>
              </a:rPr>
              <a:t>READ CITATION AS </a:t>
            </a:r>
          </a:p>
          <a:p>
            <a:pPr algn="ctr">
              <a:defRPr/>
            </a:pPr>
            <a:r>
              <a:rPr lang="en-US" b="1" smtClean="0">
                <a:latin typeface="Berkeley" charset="0"/>
                <a:cs typeface="+mn-cs"/>
              </a:rPr>
              <a:t>DEMO OF COURSEWARE TAKES PLACE</a:t>
            </a:r>
            <a:endParaRPr lang="en-US" smtClean="0">
              <a:latin typeface="Berkeley" charset="0"/>
              <a:cs typeface="+mn-cs"/>
            </a:endParaRPr>
          </a:p>
          <a:p>
            <a:pPr>
              <a:defRPr/>
            </a:pPr>
            <a:r>
              <a:rPr lang="en-US" smtClean="0">
                <a:latin typeface="Berkeley" charset="0"/>
                <a:cs typeface="+mn-cs"/>
              </a:rPr>
              <a:t>Demonstrations in Signals, Systems and Control is a set of web-based modules that supplements instruction through learning both inside and outside the engineering classroom. The website contains numerous Java applets covering a wide range of concepts in signals, systems and control. These well designed modules provide audio introductions to topics, interactive exercises and quizzes to assess learning. The modules focus on concepts that are difficult to express, such as convolution, and those that are difficult to present, such as closed loop bandwidth. Interactive simulations serve to heighten understanding and provide meaningful examples. Demonstrations in Signals, Systems and Control is easily adaptable for use in classrooms everywhere.</a:t>
            </a:r>
          </a:p>
          <a:p>
            <a:pPr algn="ctr">
              <a:defRPr/>
            </a:pPr>
            <a:r>
              <a:rPr lang="en-US" b="1" smtClean="0">
                <a:latin typeface="Berkeley" charset="0"/>
                <a:cs typeface="+mn-cs"/>
              </a:rPr>
              <a:t>INVITE WILEY REP TO PRESENT AWARD and CHECK</a:t>
            </a:r>
            <a:endParaRPr lang="en-US" smtClean="0">
              <a:cs typeface="+mn-cs"/>
            </a:endParaRPr>
          </a:p>
        </p:txBody>
      </p:sp>
      <p:sp>
        <p:nvSpPr>
          <p:cNvPr id="11267" name="Rectangle 3"/>
          <p:cNvSpPr>
            <a:spLocks noGrp="1" noRot="1" noChangeAspect="1"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150938" y="692150"/>
            <a:ext cx="4556125" cy="3416300"/>
          </a:xfrm>
          <a:ln cap="flat"/>
          <a:extLst>
            <a:ext uri="{FAA26D3D-D897-4be2-8F04-BA451C77F1D7}">
              <ma14:placeholderFlag xmlns:ma14="http://schemas.microsoft.com/office/mac/drawingml/2011/main" val="1"/>
            </a:ext>
          </a:extLst>
        </p:spPr>
      </p:sp>
      <p:sp>
        <p:nvSpPr>
          <p:cNvPr id="15363" name="Rectangle 3"/>
          <p:cNvSpPr>
            <a:spLocks noGrp="1" noChangeArrowheads="1"/>
          </p:cNvSpPr>
          <p:nvPr>
            <p:ph type="body" idx="1"/>
          </p:nvPr>
        </p:nvSpPr>
        <p:spPr>
          <a:ln/>
        </p:spPr>
        <p:txBody>
          <a:bodyPr/>
          <a:lstStyle/>
          <a:p>
            <a:pPr>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7222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1844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266700"/>
            <a:ext cx="1943100" cy="560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66700"/>
            <a:ext cx="5676900" cy="560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0953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2519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18887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6114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7337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01785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439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86120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701656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66700"/>
            <a:ext cx="77724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7" tIns="44450" rIns="90487" bIns="4445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7" tIns="44450" rIns="90487"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Line 4"/>
          <p:cNvSpPr>
            <a:spLocks noChangeShapeType="1"/>
          </p:cNvSpPr>
          <p:nvPr/>
        </p:nvSpPr>
        <p:spPr bwMode="auto">
          <a:xfrm>
            <a:off x="133350" y="1447800"/>
            <a:ext cx="8807450" cy="0"/>
          </a:xfrm>
          <a:prstGeom prst="line">
            <a:avLst/>
          </a:prstGeom>
          <a:noFill/>
          <a:ln w="50800">
            <a:solidFill>
              <a:srgbClr val="71402E"/>
            </a:solidFill>
            <a:round/>
            <a:headEnd/>
            <a:tailEnd/>
          </a:ln>
          <a:effectLst>
            <a:outerShdw blurRad="63500" dist="107763" dir="2700000" algn="ctr" rotWithShape="0">
              <a:schemeClr val="bg2">
                <a:alpha val="74998"/>
              </a:schemeClr>
            </a:outerShdw>
          </a:effectLst>
          <a:extLst>
            <a:ext uri="{909E8E84-426E-40dd-AFC4-6F175D3DCCD1}">
              <a14:hiddenFill xmlns:a14="http://schemas.microsoft.com/office/drawing/2010/main">
                <a:noFill/>
              </a14:hiddenFill>
            </a:ext>
          </a:extLst>
        </p:spPr>
        <p:txBody>
          <a:bodyPr wrap="none"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b="1">
          <a:solidFill>
            <a:srgbClr val="71402E"/>
          </a:solidFill>
          <a:effectLst>
            <a:outerShdw blurRad="38100" dist="38100" dir="2700000" algn="tl">
              <a:srgbClr val="DDDDDD"/>
            </a:outerShdw>
          </a:effectLst>
          <a:latin typeface="+mj-lt"/>
          <a:ea typeface="+mj-ea"/>
          <a:cs typeface="ＭＳ Ｐゴシック" charset="0"/>
        </a:defRPr>
      </a:lvl1pPr>
      <a:lvl2pPr algn="l" rtl="0" eaLnBrk="0" fontAlgn="base" hangingPunct="0">
        <a:spcBef>
          <a:spcPct val="0"/>
        </a:spcBef>
        <a:spcAft>
          <a:spcPct val="0"/>
        </a:spcAft>
        <a:defRPr sz="3600" b="1">
          <a:solidFill>
            <a:srgbClr val="71402E"/>
          </a:solidFill>
          <a:effectLst>
            <a:outerShdw blurRad="38100" dist="38100" dir="2700000" algn="tl">
              <a:srgbClr val="DDDDDD"/>
            </a:outerShdw>
          </a:effectLst>
          <a:latin typeface="Arial" charset="0"/>
          <a:ea typeface="ＭＳ Ｐゴシック" charset="0"/>
          <a:cs typeface="ＭＳ Ｐゴシック" charset="0"/>
        </a:defRPr>
      </a:lvl2pPr>
      <a:lvl3pPr algn="l" rtl="0" eaLnBrk="0" fontAlgn="base" hangingPunct="0">
        <a:spcBef>
          <a:spcPct val="0"/>
        </a:spcBef>
        <a:spcAft>
          <a:spcPct val="0"/>
        </a:spcAft>
        <a:defRPr sz="3600" b="1">
          <a:solidFill>
            <a:srgbClr val="71402E"/>
          </a:solidFill>
          <a:effectLst>
            <a:outerShdw blurRad="38100" dist="38100" dir="2700000" algn="tl">
              <a:srgbClr val="DDDDDD"/>
            </a:outerShdw>
          </a:effectLst>
          <a:latin typeface="Arial" charset="0"/>
          <a:ea typeface="ＭＳ Ｐゴシック" charset="0"/>
          <a:cs typeface="ＭＳ Ｐゴシック" charset="0"/>
        </a:defRPr>
      </a:lvl3pPr>
      <a:lvl4pPr algn="l" rtl="0" eaLnBrk="0" fontAlgn="base" hangingPunct="0">
        <a:spcBef>
          <a:spcPct val="0"/>
        </a:spcBef>
        <a:spcAft>
          <a:spcPct val="0"/>
        </a:spcAft>
        <a:defRPr sz="3600" b="1">
          <a:solidFill>
            <a:srgbClr val="71402E"/>
          </a:solidFill>
          <a:effectLst>
            <a:outerShdw blurRad="38100" dist="38100" dir="2700000" algn="tl">
              <a:srgbClr val="DDDDDD"/>
            </a:outerShdw>
          </a:effectLst>
          <a:latin typeface="Arial" charset="0"/>
          <a:ea typeface="ＭＳ Ｐゴシック" charset="0"/>
          <a:cs typeface="ＭＳ Ｐゴシック" charset="0"/>
        </a:defRPr>
      </a:lvl4pPr>
      <a:lvl5pPr algn="l" rtl="0" eaLnBrk="0" fontAlgn="base" hangingPunct="0">
        <a:spcBef>
          <a:spcPct val="0"/>
        </a:spcBef>
        <a:spcAft>
          <a:spcPct val="0"/>
        </a:spcAft>
        <a:defRPr sz="3600" b="1">
          <a:solidFill>
            <a:srgbClr val="71402E"/>
          </a:solidFill>
          <a:effectLst>
            <a:outerShdw blurRad="38100" dist="38100" dir="2700000" algn="tl">
              <a:srgbClr val="DDDDDD"/>
            </a:outerShdw>
          </a:effectLst>
          <a:latin typeface="Arial" charset="0"/>
          <a:ea typeface="ＭＳ Ｐゴシック" charset="0"/>
          <a:cs typeface="ＭＳ Ｐゴシック" charset="0"/>
        </a:defRPr>
      </a:lvl5pPr>
      <a:lvl6pPr marL="457200" algn="l" rtl="0" eaLnBrk="0" fontAlgn="base" hangingPunct="0">
        <a:spcBef>
          <a:spcPct val="0"/>
        </a:spcBef>
        <a:spcAft>
          <a:spcPct val="0"/>
        </a:spcAft>
        <a:defRPr sz="3600" b="1">
          <a:solidFill>
            <a:srgbClr val="71402E"/>
          </a:solidFill>
          <a:effectLst>
            <a:outerShdw blurRad="38100" dist="38100" dir="2700000" algn="tl">
              <a:srgbClr val="DDDDDD"/>
            </a:outerShdw>
          </a:effectLst>
          <a:latin typeface="Arial" charset="0"/>
          <a:ea typeface="ＭＳ Ｐゴシック" charset="0"/>
        </a:defRPr>
      </a:lvl6pPr>
      <a:lvl7pPr marL="914400" algn="l" rtl="0" eaLnBrk="0" fontAlgn="base" hangingPunct="0">
        <a:spcBef>
          <a:spcPct val="0"/>
        </a:spcBef>
        <a:spcAft>
          <a:spcPct val="0"/>
        </a:spcAft>
        <a:defRPr sz="3600" b="1">
          <a:solidFill>
            <a:srgbClr val="71402E"/>
          </a:solidFill>
          <a:effectLst>
            <a:outerShdw blurRad="38100" dist="38100" dir="2700000" algn="tl">
              <a:srgbClr val="DDDDDD"/>
            </a:outerShdw>
          </a:effectLst>
          <a:latin typeface="Arial" charset="0"/>
          <a:ea typeface="ＭＳ Ｐゴシック" charset="0"/>
        </a:defRPr>
      </a:lvl7pPr>
      <a:lvl8pPr marL="1371600" algn="l" rtl="0" eaLnBrk="0" fontAlgn="base" hangingPunct="0">
        <a:spcBef>
          <a:spcPct val="0"/>
        </a:spcBef>
        <a:spcAft>
          <a:spcPct val="0"/>
        </a:spcAft>
        <a:defRPr sz="3600" b="1">
          <a:solidFill>
            <a:srgbClr val="71402E"/>
          </a:solidFill>
          <a:effectLst>
            <a:outerShdw blurRad="38100" dist="38100" dir="2700000" algn="tl">
              <a:srgbClr val="DDDDDD"/>
            </a:outerShdw>
          </a:effectLst>
          <a:latin typeface="Arial" charset="0"/>
          <a:ea typeface="ＭＳ Ｐゴシック" charset="0"/>
        </a:defRPr>
      </a:lvl8pPr>
      <a:lvl9pPr marL="1828800" algn="l" rtl="0" eaLnBrk="0" fontAlgn="base" hangingPunct="0">
        <a:spcBef>
          <a:spcPct val="0"/>
        </a:spcBef>
        <a:spcAft>
          <a:spcPct val="0"/>
        </a:spcAft>
        <a:defRPr sz="3600" b="1">
          <a:solidFill>
            <a:srgbClr val="71402E"/>
          </a:solidFill>
          <a:effectLst>
            <a:outerShdw blurRad="38100" dist="38100" dir="2700000" algn="tl">
              <a:srgbClr val="DDDDDD"/>
            </a:outerShdw>
          </a:effectLst>
          <a:latin typeface="Arial" charset="0"/>
          <a:ea typeface="ＭＳ Ｐゴシック" charset="0"/>
        </a:defRPr>
      </a:lvl9pPr>
    </p:titleStyle>
    <p:bodyStyle>
      <a:lvl1pPr marL="342900" indent="-342900" algn="l" rtl="0" eaLnBrk="0" fontAlgn="base" hangingPunct="0">
        <a:spcBef>
          <a:spcPct val="20000"/>
        </a:spcBef>
        <a:spcAft>
          <a:spcPct val="0"/>
        </a:spcAft>
        <a:buClr>
          <a:srgbClr val="000000"/>
        </a:buClr>
        <a:buSzPct val="125000"/>
        <a:buChar char="•"/>
        <a:defRPr sz="3200" b="1">
          <a:solidFill>
            <a:srgbClr val="000000"/>
          </a:solidFill>
          <a:effectLst>
            <a:outerShdw blurRad="38100" dist="38100" dir="2700000" algn="tl">
              <a:srgbClr val="DDDDDD"/>
            </a:outerShdw>
          </a:effectLst>
          <a:latin typeface="+mn-lt"/>
          <a:ea typeface="+mn-ea"/>
          <a:cs typeface="ＭＳ Ｐゴシック" charset="0"/>
        </a:defRPr>
      </a:lvl1pPr>
      <a:lvl2pPr marL="742950" indent="-285750" algn="l" rtl="0" eaLnBrk="0" fontAlgn="base" hangingPunct="0">
        <a:spcBef>
          <a:spcPct val="20000"/>
        </a:spcBef>
        <a:spcAft>
          <a:spcPct val="0"/>
        </a:spcAft>
        <a:buClr>
          <a:srgbClr val="000000"/>
        </a:buClr>
        <a:buSzPct val="100000"/>
        <a:buChar char="•"/>
        <a:defRPr sz="2800" b="1">
          <a:solidFill>
            <a:srgbClr val="000000"/>
          </a:solidFill>
          <a:effectLst>
            <a:outerShdw blurRad="38100" dist="38100" dir="2700000" algn="tl">
              <a:srgbClr val="DDDDDD"/>
            </a:outerShdw>
          </a:effectLst>
          <a:latin typeface="+mn-lt"/>
          <a:ea typeface="+mn-ea"/>
        </a:defRPr>
      </a:lvl2pPr>
      <a:lvl3pPr marL="1143000" indent="-228600" algn="l" rtl="0" eaLnBrk="0" fontAlgn="base" hangingPunct="0">
        <a:spcBef>
          <a:spcPct val="20000"/>
        </a:spcBef>
        <a:spcAft>
          <a:spcPct val="0"/>
        </a:spcAft>
        <a:buClr>
          <a:srgbClr val="000000"/>
        </a:buClr>
        <a:buSzPct val="100000"/>
        <a:buChar char="•"/>
        <a:defRPr sz="2400" b="1">
          <a:solidFill>
            <a:srgbClr val="000000"/>
          </a:solidFill>
          <a:effectLst>
            <a:outerShdw blurRad="38100" dist="38100" dir="2700000" algn="tl">
              <a:srgbClr val="DDDDDD"/>
            </a:outerShdw>
          </a:effectLst>
          <a:latin typeface="+mn-lt"/>
          <a:ea typeface="+mn-ea"/>
        </a:defRPr>
      </a:lvl3pPr>
      <a:lvl4pPr marL="1600200" indent="-228600" algn="l" rtl="0" eaLnBrk="0" fontAlgn="base" hangingPunct="0">
        <a:spcBef>
          <a:spcPct val="20000"/>
        </a:spcBef>
        <a:spcAft>
          <a:spcPct val="0"/>
        </a:spcAft>
        <a:buClr>
          <a:srgbClr val="000000"/>
        </a:buClr>
        <a:buSzPct val="125000"/>
        <a:buChar char="•"/>
        <a:defRPr sz="2000" b="1">
          <a:solidFill>
            <a:srgbClr val="000000"/>
          </a:solidFill>
          <a:effectLst>
            <a:outerShdw blurRad="38100" dist="38100" dir="2700000" algn="tl">
              <a:srgbClr val="DDDDDD"/>
            </a:outerShdw>
          </a:effectLst>
          <a:latin typeface="+mn-lt"/>
          <a:ea typeface="+mn-ea"/>
        </a:defRPr>
      </a:lvl4pPr>
      <a:lvl5pPr marL="2057400" indent="-228600" algn="l" rtl="0" eaLnBrk="0" fontAlgn="base" hangingPunct="0">
        <a:spcBef>
          <a:spcPct val="20000"/>
        </a:spcBef>
        <a:spcAft>
          <a:spcPct val="0"/>
        </a:spcAft>
        <a:buClr>
          <a:srgbClr val="000000"/>
        </a:buClr>
        <a:buSzPct val="125000"/>
        <a:buChar char="•"/>
        <a:defRPr sz="2000" b="1">
          <a:solidFill>
            <a:srgbClr val="000000"/>
          </a:solidFill>
          <a:effectLst>
            <a:outerShdw blurRad="38100" dist="38100" dir="2700000" algn="tl">
              <a:srgbClr val="DDDDDD"/>
            </a:outerShdw>
          </a:effectLst>
          <a:latin typeface="+mn-lt"/>
          <a:ea typeface="+mn-ea"/>
        </a:defRPr>
      </a:lvl5pPr>
      <a:lvl6pPr marL="2514600" indent="-228600" algn="l" rtl="0" eaLnBrk="0" fontAlgn="base" hangingPunct="0">
        <a:spcBef>
          <a:spcPct val="20000"/>
        </a:spcBef>
        <a:spcAft>
          <a:spcPct val="0"/>
        </a:spcAft>
        <a:buClr>
          <a:srgbClr val="000000"/>
        </a:buClr>
        <a:buSzPct val="125000"/>
        <a:buChar char="•"/>
        <a:defRPr sz="2000" b="1">
          <a:solidFill>
            <a:srgbClr val="000000"/>
          </a:solidFill>
          <a:effectLst>
            <a:outerShdw blurRad="38100" dist="38100" dir="2700000" algn="tl">
              <a:srgbClr val="DDDDDD"/>
            </a:outerShdw>
          </a:effectLst>
          <a:latin typeface="+mn-lt"/>
          <a:ea typeface="+mn-ea"/>
        </a:defRPr>
      </a:lvl6pPr>
      <a:lvl7pPr marL="2971800" indent="-228600" algn="l" rtl="0" eaLnBrk="0" fontAlgn="base" hangingPunct="0">
        <a:spcBef>
          <a:spcPct val="20000"/>
        </a:spcBef>
        <a:spcAft>
          <a:spcPct val="0"/>
        </a:spcAft>
        <a:buClr>
          <a:srgbClr val="000000"/>
        </a:buClr>
        <a:buSzPct val="125000"/>
        <a:buChar char="•"/>
        <a:defRPr sz="2000" b="1">
          <a:solidFill>
            <a:srgbClr val="000000"/>
          </a:solidFill>
          <a:effectLst>
            <a:outerShdw blurRad="38100" dist="38100" dir="2700000" algn="tl">
              <a:srgbClr val="DDDDDD"/>
            </a:outerShdw>
          </a:effectLst>
          <a:latin typeface="+mn-lt"/>
          <a:ea typeface="+mn-ea"/>
        </a:defRPr>
      </a:lvl7pPr>
      <a:lvl8pPr marL="3429000" indent="-228600" algn="l" rtl="0" eaLnBrk="0" fontAlgn="base" hangingPunct="0">
        <a:spcBef>
          <a:spcPct val="20000"/>
        </a:spcBef>
        <a:spcAft>
          <a:spcPct val="0"/>
        </a:spcAft>
        <a:buClr>
          <a:srgbClr val="000000"/>
        </a:buClr>
        <a:buSzPct val="125000"/>
        <a:buChar char="•"/>
        <a:defRPr sz="2000" b="1">
          <a:solidFill>
            <a:srgbClr val="000000"/>
          </a:solidFill>
          <a:effectLst>
            <a:outerShdw blurRad="38100" dist="38100" dir="2700000" algn="tl">
              <a:srgbClr val="DDDDDD"/>
            </a:outerShdw>
          </a:effectLst>
          <a:latin typeface="+mn-lt"/>
          <a:ea typeface="+mn-ea"/>
        </a:defRPr>
      </a:lvl8pPr>
      <a:lvl9pPr marL="3886200" indent="-228600" algn="l" rtl="0" eaLnBrk="0" fontAlgn="base" hangingPunct="0">
        <a:spcBef>
          <a:spcPct val="20000"/>
        </a:spcBef>
        <a:spcAft>
          <a:spcPct val="0"/>
        </a:spcAft>
        <a:buClr>
          <a:srgbClr val="000000"/>
        </a:buClr>
        <a:buSzPct val="125000"/>
        <a:buChar char="•"/>
        <a:defRPr sz="2000" b="1">
          <a:solidFill>
            <a:srgbClr val="000000"/>
          </a:solidFill>
          <a:effectLst>
            <a:outerShdw blurRad="38100" dist="38100" dir="2700000" algn="tl">
              <a:srgbClr val="DDDDDD"/>
            </a:outerShdw>
          </a:effectLst>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png"/><Relationship Id="rId6" Type="http://schemas.openxmlformats.org/officeDocument/2006/relationships/image" Target="../media/image2.png"/><Relationship Id="rId7" Type="http://schemas.openxmlformats.org/officeDocument/2006/relationships/image" Target="../media/image3.png"/><Relationship Id="rId8" Type="http://schemas.openxmlformats.org/officeDocument/2006/relationships/image" Target="../media/image4.jpeg"/><Relationship Id="rId9" Type="http://schemas.openxmlformats.org/officeDocument/2006/relationships/image" Target="../media/image5.jpeg"/><Relationship Id="rId10" Type="http://schemas.openxmlformats.org/officeDocument/2006/relationships/image" Target="../media/image6.jpeg"/><Relationship Id="rId11" Type="http://schemas.openxmlformats.org/officeDocument/2006/relationships/image" Target="../media/image7.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2.bin"/><Relationship Id="rId5"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3.bin"/><Relationship Id="rId5" Type="http://schemas.openxmlformats.org/officeDocument/2006/relationships/image" Target="../media/image1.png"/><Relationship Id="rId6" Type="http://schemas.openxmlformats.org/officeDocument/2006/relationships/image" Target="../media/image8.png"/><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4.bin"/><Relationship Id="rId5" Type="http://schemas.openxmlformats.org/officeDocument/2006/relationships/image" Target="../media/image1.png"/><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8.png"/><Relationship Id="rId5" Type="http://schemas.openxmlformats.org/officeDocument/2006/relationships/image" Target="../media/image12.jpeg"/><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8.png"/><Relationship Id="rId5" Type="http://schemas.openxmlformats.org/officeDocument/2006/relationships/oleObject" Target="../embeddings/oleObject5.bin"/><Relationship Id="rId6" Type="http://schemas.openxmlformats.org/officeDocument/2006/relationships/image" Target="../media/image1.png"/><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2" name="Rectangle 6"/>
          <p:cNvSpPr>
            <a:spLocks noChangeArrowheads="1"/>
          </p:cNvSpPr>
          <p:nvPr/>
        </p:nvSpPr>
        <p:spPr bwMode="auto">
          <a:xfrm>
            <a:off x="457200" y="152400"/>
            <a:ext cx="8229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nchor="b"/>
          <a:lstStyle/>
          <a:p>
            <a:pPr algn="ctr">
              <a:defRPr/>
            </a:pPr>
            <a:r>
              <a:rPr lang="en-US" sz="3600" b="1" i="1" dirty="0">
                <a:solidFill>
                  <a:srgbClr val="71402E"/>
                </a:solidFill>
                <a:effectLst>
                  <a:outerShdw blurRad="38100" dist="38100" dir="2700000" algn="tl">
                    <a:srgbClr val="DDDDDD"/>
                  </a:outerShdw>
                </a:effectLst>
                <a:latin typeface="Arial" charset="0"/>
                <a:cs typeface="+mn-cs"/>
              </a:rPr>
              <a:t>Premier Award for Excellence in</a:t>
            </a:r>
            <a:br>
              <a:rPr lang="en-US" sz="3600" b="1" i="1" dirty="0">
                <a:solidFill>
                  <a:srgbClr val="71402E"/>
                </a:solidFill>
                <a:effectLst>
                  <a:outerShdw blurRad="38100" dist="38100" dir="2700000" algn="tl">
                    <a:srgbClr val="DDDDDD"/>
                  </a:outerShdw>
                </a:effectLst>
                <a:latin typeface="Arial" charset="0"/>
                <a:cs typeface="+mn-cs"/>
              </a:rPr>
            </a:br>
            <a:r>
              <a:rPr lang="en-US" sz="3600" b="1" i="1" dirty="0">
                <a:solidFill>
                  <a:srgbClr val="71402E"/>
                </a:solidFill>
                <a:effectLst>
                  <a:outerShdw blurRad="38100" dist="38100" dir="2700000" algn="tl">
                    <a:srgbClr val="DDDDDD"/>
                  </a:outerShdw>
                </a:effectLst>
                <a:latin typeface="Arial" charset="0"/>
                <a:cs typeface="+mn-cs"/>
              </a:rPr>
              <a:t>Engineering Education Courseware</a:t>
            </a:r>
            <a:endParaRPr lang="en-US" sz="3600" b="1" dirty="0">
              <a:solidFill>
                <a:srgbClr val="71402E"/>
              </a:solidFill>
              <a:effectLst>
                <a:outerShdw blurRad="38100" dist="38100" dir="2700000" algn="tl">
                  <a:srgbClr val="DDDDDD"/>
                </a:outerShdw>
              </a:effectLst>
              <a:latin typeface="Arial" charset="0"/>
              <a:cs typeface="+mn-cs"/>
            </a:endParaRPr>
          </a:p>
        </p:txBody>
      </p:sp>
      <p:graphicFrame>
        <p:nvGraphicFramePr>
          <p:cNvPr id="4098" name="Object 11"/>
          <p:cNvGraphicFramePr>
            <a:graphicFrameLocks/>
          </p:cNvGraphicFramePr>
          <p:nvPr/>
        </p:nvGraphicFramePr>
        <p:xfrm>
          <a:off x="4051300" y="2667000"/>
          <a:ext cx="1041400" cy="1219200"/>
        </p:xfrm>
        <a:graphic>
          <a:graphicData uri="http://schemas.openxmlformats.org/presentationml/2006/ole">
            <mc:AlternateContent xmlns:mc="http://schemas.openxmlformats.org/markup-compatibility/2006">
              <mc:Choice xmlns:v="urn:schemas-microsoft-com:vml" Requires="v">
                <p:oleObj spid="_x0000_s4111" r:id="rId4" imgW="2057143" imgH="2412698" progId="">
                  <p:embed/>
                </p:oleObj>
              </mc:Choice>
              <mc:Fallback>
                <p:oleObj r:id="rId4" imgW="2057143" imgH="2412698" progId="">
                  <p:embed/>
                  <p:pic>
                    <p:nvPicPr>
                      <p:cNvPr id="0" name="Object 1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51300" y="2667000"/>
                        <a:ext cx="1041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4110" name="Rectangle 14"/>
          <p:cNvSpPr>
            <a:spLocks noChangeArrowheads="1"/>
          </p:cNvSpPr>
          <p:nvPr/>
        </p:nvSpPr>
        <p:spPr bwMode="auto">
          <a:xfrm>
            <a:off x="1905000" y="3843338"/>
            <a:ext cx="1304925" cy="271462"/>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gn="ctr">
              <a:defRPr/>
            </a:pPr>
            <a:r>
              <a:rPr lang="en-US" sz="1200">
                <a:solidFill>
                  <a:srgbClr val="000000"/>
                </a:solidFill>
                <a:effectLst>
                  <a:outerShdw blurRad="38100" dist="38100" dir="2700000" algn="tl">
                    <a:srgbClr val="DDDDDD"/>
                  </a:outerShdw>
                </a:effectLst>
                <a:latin typeface="Arial" charset="0"/>
                <a:cs typeface="+mn-cs"/>
              </a:rPr>
              <a:t>www.wiley.com</a:t>
            </a:r>
          </a:p>
        </p:txBody>
      </p:sp>
      <p:pic>
        <p:nvPicPr>
          <p:cNvPr id="4111" name="Picture 1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2286000"/>
            <a:ext cx="106680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4112" name="Picture 16"/>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38800" y="2857500"/>
            <a:ext cx="2286000" cy="81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113" name="Rectangle 17"/>
          <p:cNvSpPr>
            <a:spLocks noChangeArrowheads="1"/>
          </p:cNvSpPr>
          <p:nvPr/>
        </p:nvSpPr>
        <p:spPr bwMode="auto">
          <a:xfrm>
            <a:off x="6096000" y="3538538"/>
            <a:ext cx="1371600" cy="271462"/>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gn="ctr">
              <a:defRPr/>
            </a:pPr>
            <a:r>
              <a:rPr lang="en-US" sz="1200">
                <a:solidFill>
                  <a:srgbClr val="000000"/>
                </a:solidFill>
                <a:effectLst>
                  <a:outerShdw blurRad="38100" dist="38100" dir="2700000" algn="tl">
                    <a:srgbClr val="DDDDDD"/>
                  </a:outerShdw>
                </a:effectLst>
                <a:latin typeface="Arial" charset="0"/>
                <a:cs typeface="+mn-cs"/>
              </a:rPr>
              <a:t>www.needs.org</a:t>
            </a:r>
          </a:p>
        </p:txBody>
      </p:sp>
      <p:pic>
        <p:nvPicPr>
          <p:cNvPr id="4103" name="Picture 20" descr="msreseach2.jpg                                                 00000010NEEDS G3                       ABA7815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4495800"/>
            <a:ext cx="1903413"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21" descr="mathworks2.jpg                                                 00000010NEEDS G3                       ABA7815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81800" y="4114800"/>
            <a:ext cx="1595438"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22" descr="autodesk-color.jpg                                             00000010NEEDS G3                       ABA7815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5800" y="4495800"/>
            <a:ext cx="25146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9" name="Rectangle 23"/>
          <p:cNvSpPr>
            <a:spLocks noChangeArrowheads="1"/>
          </p:cNvSpPr>
          <p:nvPr/>
        </p:nvSpPr>
        <p:spPr bwMode="auto">
          <a:xfrm>
            <a:off x="6629400" y="5486400"/>
            <a:ext cx="1905000" cy="271463"/>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gn="ctr">
              <a:defRPr/>
            </a:pPr>
            <a:r>
              <a:rPr lang="en-US" sz="1200">
                <a:solidFill>
                  <a:srgbClr val="000000"/>
                </a:solidFill>
                <a:effectLst>
                  <a:outerShdw blurRad="38100" dist="38100" dir="2700000" algn="tl">
                    <a:srgbClr val="DDDDDD"/>
                  </a:outerShdw>
                </a:effectLst>
                <a:latin typeface="Arial" charset="0"/>
                <a:cs typeface="+mn-cs"/>
              </a:rPr>
              <a:t>www.mathworks.com</a:t>
            </a:r>
          </a:p>
        </p:txBody>
      </p:sp>
      <p:sp>
        <p:nvSpPr>
          <p:cNvPr id="4120" name="Rectangle 24"/>
          <p:cNvSpPr>
            <a:spLocks noChangeArrowheads="1"/>
          </p:cNvSpPr>
          <p:nvPr/>
        </p:nvSpPr>
        <p:spPr bwMode="auto">
          <a:xfrm>
            <a:off x="3886200" y="5029200"/>
            <a:ext cx="2286000" cy="271463"/>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gn="ctr">
              <a:defRPr/>
            </a:pPr>
            <a:r>
              <a:rPr lang="en-US" sz="1200">
                <a:solidFill>
                  <a:srgbClr val="000000"/>
                </a:solidFill>
                <a:effectLst>
                  <a:outerShdw blurRad="38100" dist="38100" dir="2700000" algn="tl">
                    <a:srgbClr val="DDDDDD"/>
                  </a:outerShdw>
                </a:effectLst>
                <a:latin typeface="Arial" charset="0"/>
                <a:cs typeface="+mn-cs"/>
              </a:rPr>
              <a:t>www.microsoft.com/research/</a:t>
            </a:r>
          </a:p>
        </p:txBody>
      </p:sp>
      <p:sp>
        <p:nvSpPr>
          <p:cNvPr id="4121" name="Rectangle 25"/>
          <p:cNvSpPr>
            <a:spLocks noChangeArrowheads="1"/>
          </p:cNvSpPr>
          <p:nvPr/>
        </p:nvSpPr>
        <p:spPr bwMode="auto">
          <a:xfrm>
            <a:off x="914400" y="5105400"/>
            <a:ext cx="2057400" cy="271463"/>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gn="ctr">
              <a:defRPr/>
            </a:pPr>
            <a:r>
              <a:rPr lang="en-US" sz="1200">
                <a:solidFill>
                  <a:srgbClr val="000000"/>
                </a:solidFill>
                <a:effectLst>
                  <a:outerShdw blurRad="38100" dist="38100" dir="2700000" algn="tl">
                    <a:srgbClr val="DDDDDD"/>
                  </a:outerShdw>
                </a:effectLst>
                <a:latin typeface="Arial" charset="0"/>
                <a:cs typeface="+mn-cs"/>
              </a:rPr>
              <a:t>www.autodesk.com</a:t>
            </a:r>
          </a:p>
        </p:txBody>
      </p:sp>
      <p:sp>
        <p:nvSpPr>
          <p:cNvPr id="4109" name="Rectangle 6"/>
          <p:cNvSpPr>
            <a:spLocks noChangeArrowheads="1"/>
          </p:cNvSpPr>
          <p:nvPr/>
        </p:nvSpPr>
        <p:spPr bwMode="auto">
          <a:xfrm>
            <a:off x="2286000" y="6477000"/>
            <a:ext cx="556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a:solidFill>
                  <a:srgbClr val="7F7F7F"/>
                </a:solidFill>
                <a:latin typeface="Arial" charset="0"/>
                <a:cs typeface="Arial" charset="0"/>
              </a:rPr>
              <a:t>Originally Published 2002. Republished 2013. This work is licensed under a Creative Commons Attribution-Noncommercial-Share Alike 3.0 United States License (http://creativecommons.org/licenses/by-nc-sa/3.0/us/)</a:t>
            </a:r>
          </a:p>
        </p:txBody>
      </p:sp>
      <p:pic>
        <p:nvPicPr>
          <p:cNvPr id="2" name="Picture 7" descr="88x31.pn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6553200"/>
            <a:ext cx="7381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defRPr/>
            </a:pPr>
            <a:r>
              <a:rPr lang="en-US" smtClean="0">
                <a:cs typeface="+mj-cs"/>
              </a:rPr>
              <a:t>Demonstrating Excellence</a:t>
            </a:r>
          </a:p>
        </p:txBody>
      </p:sp>
      <p:sp>
        <p:nvSpPr>
          <p:cNvPr id="35843" name="Rectangle 3"/>
          <p:cNvSpPr>
            <a:spLocks noGrp="1" noChangeArrowheads="1"/>
          </p:cNvSpPr>
          <p:nvPr>
            <p:ph type="body" idx="1"/>
          </p:nvPr>
        </p:nvSpPr>
        <p:spPr/>
        <p:txBody>
          <a:bodyPr/>
          <a:lstStyle/>
          <a:p>
            <a:pPr>
              <a:lnSpc>
                <a:spcPct val="90000"/>
              </a:lnSpc>
              <a:defRPr/>
            </a:pPr>
            <a:r>
              <a:rPr lang="en-US" sz="2800" smtClean="0">
                <a:cs typeface="+mn-cs"/>
              </a:rPr>
              <a:t>Adaptable to multiple learning levels, institutional goals, learning situations (e.g., classrooms, labs or self-learning)</a:t>
            </a:r>
          </a:p>
          <a:p>
            <a:pPr>
              <a:lnSpc>
                <a:spcPct val="90000"/>
              </a:lnSpc>
              <a:defRPr/>
            </a:pPr>
            <a:r>
              <a:rPr lang="en-US" sz="2800" smtClean="0">
                <a:cs typeface="+mn-cs"/>
              </a:rPr>
              <a:t>Addresses different learning styles</a:t>
            </a:r>
          </a:p>
          <a:p>
            <a:pPr lvl="1">
              <a:lnSpc>
                <a:spcPct val="90000"/>
              </a:lnSpc>
              <a:defRPr/>
            </a:pPr>
            <a:r>
              <a:rPr lang="en-US" sz="2400" smtClean="0"/>
              <a:t>Visualization, animation</a:t>
            </a:r>
          </a:p>
          <a:p>
            <a:pPr lvl="1">
              <a:lnSpc>
                <a:spcPct val="90000"/>
              </a:lnSpc>
              <a:defRPr/>
            </a:pPr>
            <a:r>
              <a:rPr lang="en-US" sz="2400" smtClean="0"/>
              <a:t>Numerical, descriptive</a:t>
            </a:r>
          </a:p>
          <a:p>
            <a:pPr lvl="1">
              <a:lnSpc>
                <a:spcPct val="90000"/>
              </a:lnSpc>
              <a:defRPr/>
            </a:pPr>
            <a:r>
              <a:rPr lang="en-US" sz="2400" smtClean="0"/>
              <a:t>Practice problems, interactive games</a:t>
            </a:r>
          </a:p>
          <a:p>
            <a:pPr>
              <a:lnSpc>
                <a:spcPct val="90000"/>
              </a:lnSpc>
              <a:defRPr/>
            </a:pPr>
            <a:r>
              <a:rPr lang="en-US" sz="2800" smtClean="0">
                <a:cs typeface="+mn-cs"/>
              </a:rPr>
              <a:t>Includes information to support adaptation</a:t>
            </a:r>
          </a:p>
          <a:p>
            <a:pPr lvl="1">
              <a:lnSpc>
                <a:spcPct val="90000"/>
              </a:lnSpc>
              <a:defRPr/>
            </a:pPr>
            <a:r>
              <a:rPr lang="en-US" sz="2400" smtClean="0"/>
              <a:t>Student reviews</a:t>
            </a:r>
          </a:p>
          <a:p>
            <a:pPr lvl="1">
              <a:lnSpc>
                <a:spcPct val="90000"/>
              </a:lnSpc>
              <a:defRPr/>
            </a:pPr>
            <a:r>
              <a:rPr lang="en-US" sz="2400" smtClean="0"/>
              <a:t>Instructors</a:t>
            </a:r>
            <a:r>
              <a:rPr lang="ja-JP" altLang="en-US" sz="2400" smtClean="0">
                <a:latin typeface="Arial"/>
              </a:rPr>
              <a:t>’</a:t>
            </a:r>
            <a:r>
              <a:rPr lang="en-US" sz="2400" smtClean="0"/>
              <a:t> guides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266700"/>
            <a:ext cx="8077200" cy="1104900"/>
          </a:xfrm>
        </p:spPr>
        <p:txBody>
          <a:bodyPr/>
          <a:lstStyle/>
          <a:p>
            <a:pPr>
              <a:defRPr/>
            </a:pPr>
            <a:r>
              <a:rPr lang="en-US" sz="3200" i="1" smtClean="0">
                <a:cs typeface="+mj-cs"/>
              </a:rPr>
              <a:t>Premier Award for Excellence in Engineering Education</a:t>
            </a:r>
            <a:endParaRPr lang="en-US" sz="3200" smtClean="0">
              <a:cs typeface="+mj-cs"/>
            </a:endParaRPr>
          </a:p>
        </p:txBody>
      </p:sp>
      <p:sp>
        <p:nvSpPr>
          <p:cNvPr id="14339" name="Rectangle 3"/>
          <p:cNvSpPr>
            <a:spLocks noGrp="1" noChangeArrowheads="1"/>
          </p:cNvSpPr>
          <p:nvPr>
            <p:ph type="body" idx="1"/>
          </p:nvPr>
        </p:nvSpPr>
        <p:spPr>
          <a:xfrm>
            <a:off x="609600" y="1752600"/>
            <a:ext cx="8229600" cy="4114800"/>
          </a:xfrm>
        </p:spPr>
        <p:txBody>
          <a:bodyPr/>
          <a:lstStyle/>
          <a:p>
            <a:pPr>
              <a:defRPr/>
            </a:pPr>
            <a:r>
              <a:rPr lang="en-US" sz="2800" smtClean="0">
                <a:cs typeface="+mn-cs"/>
              </a:rPr>
              <a:t>Call for Submissions…</a:t>
            </a:r>
          </a:p>
          <a:p>
            <a:pPr>
              <a:buFontTx/>
              <a:buNone/>
              <a:defRPr/>
            </a:pPr>
            <a:r>
              <a:rPr lang="en-US" sz="2800" smtClean="0">
                <a:cs typeface="+mn-cs"/>
              </a:rPr>
              <a:t>		</a:t>
            </a:r>
            <a:r>
              <a:rPr lang="en-US" sz="2800" smtClean="0">
                <a:solidFill>
                  <a:srgbClr val="71402E"/>
                </a:solidFill>
                <a:cs typeface="+mn-cs"/>
              </a:rPr>
              <a:t>2002 </a:t>
            </a:r>
            <a:r>
              <a:rPr lang="en-US" sz="2800" i="1" smtClean="0">
                <a:solidFill>
                  <a:srgbClr val="71402E"/>
                </a:solidFill>
                <a:cs typeface="+mn-cs"/>
              </a:rPr>
              <a:t>Premier Award</a:t>
            </a:r>
            <a:endParaRPr lang="en-US" sz="2800" smtClean="0">
              <a:solidFill>
                <a:srgbClr val="71402E"/>
              </a:solidFill>
              <a:cs typeface="+mn-cs"/>
            </a:endParaRPr>
          </a:p>
          <a:p>
            <a:pPr>
              <a:buFontTx/>
              <a:buNone/>
              <a:defRPr/>
            </a:pPr>
            <a:r>
              <a:rPr lang="en-US" sz="2800" smtClean="0">
                <a:solidFill>
                  <a:srgbClr val="71402E"/>
                </a:solidFill>
                <a:cs typeface="+mn-cs"/>
              </a:rPr>
              <a:t>		Due, Friday, July 12, 2002</a:t>
            </a:r>
          </a:p>
          <a:p>
            <a:pPr>
              <a:buFontTx/>
              <a:buNone/>
              <a:defRPr/>
            </a:pPr>
            <a:r>
              <a:rPr lang="en-US" sz="2800" smtClean="0">
                <a:solidFill>
                  <a:srgbClr val="71402E"/>
                </a:solidFill>
                <a:cs typeface="+mn-cs"/>
              </a:rPr>
              <a:t>		see www.needs.org/premier/2002</a:t>
            </a:r>
            <a:endParaRPr lang="en-US" sz="2800" smtClean="0">
              <a:cs typeface="+mn-cs"/>
            </a:endParaRPr>
          </a:p>
          <a:p>
            <a:pPr lvl="1">
              <a:buFontTx/>
              <a:buNone/>
              <a:defRPr/>
            </a:pPr>
            <a:endParaRPr lang="en-US" sz="2400" smtClean="0"/>
          </a:p>
          <a:p>
            <a:pPr>
              <a:buFontTx/>
              <a:buNone/>
              <a:defRPr/>
            </a:pPr>
            <a:endParaRPr lang="en-US" sz="2800" smtClean="0">
              <a:cs typeface="+mn-cs"/>
            </a:endParaRPr>
          </a:p>
          <a:p>
            <a:pPr lvl="2">
              <a:buFontTx/>
              <a:buNone/>
              <a:defRPr/>
            </a:pPr>
            <a:endParaRPr lang="en-US" sz="2800" smtClean="0"/>
          </a:p>
        </p:txBody>
      </p:sp>
      <p:sp>
        <p:nvSpPr>
          <p:cNvPr id="14346" name="Rectangle 10"/>
          <p:cNvSpPr>
            <a:spLocks noChangeArrowheads="1"/>
          </p:cNvSpPr>
          <p:nvPr/>
        </p:nvSpPr>
        <p:spPr bwMode="auto">
          <a:xfrm>
            <a:off x="1905000" y="5214938"/>
            <a:ext cx="1304925" cy="271462"/>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gn="ctr">
              <a:defRPr/>
            </a:pPr>
            <a:r>
              <a:rPr lang="en-US" sz="1200">
                <a:solidFill>
                  <a:srgbClr val="000000"/>
                </a:solidFill>
                <a:effectLst>
                  <a:outerShdw blurRad="38100" dist="38100" dir="2700000" algn="tl">
                    <a:srgbClr val="DDDDDD"/>
                  </a:outerShdw>
                </a:effectLst>
                <a:latin typeface="Arial" charset="0"/>
                <a:cs typeface="+mn-cs"/>
              </a:rPr>
              <a:t>www.wiley.com</a:t>
            </a:r>
          </a:p>
        </p:txBody>
      </p:sp>
      <p:pic>
        <p:nvPicPr>
          <p:cNvPr id="14347" name="Picture 1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767138"/>
            <a:ext cx="106680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4348"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4229100"/>
            <a:ext cx="2286000" cy="817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4349" name="Rectangle 13"/>
          <p:cNvSpPr>
            <a:spLocks noChangeArrowheads="1"/>
          </p:cNvSpPr>
          <p:nvPr/>
        </p:nvSpPr>
        <p:spPr bwMode="auto">
          <a:xfrm>
            <a:off x="6096000" y="4910138"/>
            <a:ext cx="1371600" cy="271462"/>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gn="ctr">
              <a:defRPr/>
            </a:pPr>
            <a:r>
              <a:rPr lang="en-US" sz="1200">
                <a:solidFill>
                  <a:srgbClr val="000000"/>
                </a:solidFill>
                <a:effectLst>
                  <a:outerShdw blurRad="38100" dist="38100" dir="2700000" algn="tl">
                    <a:srgbClr val="DDDDDD"/>
                  </a:outerShdw>
                </a:effectLst>
                <a:latin typeface="Arial" charset="0"/>
                <a:cs typeface="+mn-cs"/>
              </a:rPr>
              <a:t>www.needs.org</a:t>
            </a:r>
          </a:p>
        </p:txBody>
      </p:sp>
      <p:pic>
        <p:nvPicPr>
          <p:cNvPr id="22535" name="Picture 14" descr="msreseach2.jpg                                                 00000010NEEDS G3                       ABA7815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5595938"/>
            <a:ext cx="1903413"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15" descr="mathworks2.jpg                                                 00000010NEEDS G3                       ABA7815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1800" y="5214938"/>
            <a:ext cx="1595438" cy="125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7" name="Picture 16" descr="autodesk-color.jpg                                             00000010NEEDS G3                       ABA7815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5595938"/>
            <a:ext cx="25146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3" name="Rectangle 17"/>
          <p:cNvSpPr>
            <a:spLocks noChangeArrowheads="1"/>
          </p:cNvSpPr>
          <p:nvPr/>
        </p:nvSpPr>
        <p:spPr bwMode="auto">
          <a:xfrm>
            <a:off x="6629400" y="6586538"/>
            <a:ext cx="1905000" cy="271462"/>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gn="ctr">
              <a:defRPr/>
            </a:pPr>
            <a:r>
              <a:rPr lang="en-US" sz="1200">
                <a:solidFill>
                  <a:srgbClr val="000000"/>
                </a:solidFill>
                <a:effectLst>
                  <a:outerShdw blurRad="38100" dist="38100" dir="2700000" algn="tl">
                    <a:srgbClr val="DDDDDD"/>
                  </a:outerShdw>
                </a:effectLst>
                <a:latin typeface="Arial" charset="0"/>
                <a:cs typeface="+mn-cs"/>
              </a:rPr>
              <a:t>www.mathworks.com</a:t>
            </a:r>
          </a:p>
        </p:txBody>
      </p:sp>
      <p:sp>
        <p:nvSpPr>
          <p:cNvPr id="14354" name="Rectangle 18"/>
          <p:cNvSpPr>
            <a:spLocks noChangeArrowheads="1"/>
          </p:cNvSpPr>
          <p:nvPr/>
        </p:nvSpPr>
        <p:spPr bwMode="auto">
          <a:xfrm>
            <a:off x="3886200" y="6129338"/>
            <a:ext cx="2286000" cy="271462"/>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gn="ctr">
              <a:defRPr/>
            </a:pPr>
            <a:r>
              <a:rPr lang="en-US" sz="1200">
                <a:solidFill>
                  <a:srgbClr val="000000"/>
                </a:solidFill>
                <a:effectLst>
                  <a:outerShdw blurRad="38100" dist="38100" dir="2700000" algn="tl">
                    <a:srgbClr val="DDDDDD"/>
                  </a:outerShdw>
                </a:effectLst>
                <a:latin typeface="Arial" charset="0"/>
                <a:cs typeface="+mn-cs"/>
              </a:rPr>
              <a:t>www.microsoft.com/research/</a:t>
            </a:r>
          </a:p>
        </p:txBody>
      </p:sp>
      <p:sp>
        <p:nvSpPr>
          <p:cNvPr id="14355" name="Rectangle 19"/>
          <p:cNvSpPr>
            <a:spLocks noChangeArrowheads="1"/>
          </p:cNvSpPr>
          <p:nvPr/>
        </p:nvSpPr>
        <p:spPr bwMode="auto">
          <a:xfrm>
            <a:off x="914400" y="6205538"/>
            <a:ext cx="2057400" cy="271462"/>
          </a:xfrm>
          <a:prstGeom prst="rect">
            <a:avLst/>
          </a:prstGeom>
          <a:solidFill>
            <a:schemeClr val="tx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7" tIns="44450" rIns="90487" bIns="44450">
            <a:spAutoFit/>
          </a:bodyPr>
          <a:lstStyle/>
          <a:p>
            <a:pPr algn="ctr">
              <a:defRPr/>
            </a:pPr>
            <a:r>
              <a:rPr lang="en-US" sz="1200">
                <a:solidFill>
                  <a:srgbClr val="000000"/>
                </a:solidFill>
                <a:effectLst>
                  <a:outerShdw blurRad="38100" dist="38100" dir="2700000" algn="tl">
                    <a:srgbClr val="DDDDDD"/>
                  </a:outerShdw>
                </a:effectLst>
                <a:latin typeface="Arial" charset="0"/>
                <a:cs typeface="+mn-cs"/>
              </a:rPr>
              <a:t>www.autodesk.com</a:t>
            </a:r>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266700"/>
            <a:ext cx="8077200" cy="1104900"/>
          </a:xfrm>
        </p:spPr>
        <p:txBody>
          <a:bodyPr/>
          <a:lstStyle/>
          <a:p>
            <a:pPr>
              <a:defRPr/>
            </a:pPr>
            <a:r>
              <a:rPr lang="en-US" sz="3200" smtClean="0">
                <a:cs typeface="+mj-cs"/>
              </a:rPr>
              <a:t>Contact Info</a:t>
            </a:r>
          </a:p>
        </p:txBody>
      </p:sp>
      <p:sp>
        <p:nvSpPr>
          <p:cNvPr id="36867" name="Rectangle 3"/>
          <p:cNvSpPr>
            <a:spLocks noGrp="1" noChangeArrowheads="1"/>
          </p:cNvSpPr>
          <p:nvPr>
            <p:ph type="body" idx="1"/>
          </p:nvPr>
        </p:nvSpPr>
        <p:spPr>
          <a:xfrm>
            <a:off x="609600" y="1752600"/>
            <a:ext cx="7924800" cy="4114800"/>
          </a:xfrm>
        </p:spPr>
        <p:txBody>
          <a:bodyPr/>
          <a:lstStyle/>
          <a:p>
            <a:pPr lvl="1">
              <a:buFontTx/>
              <a:buNone/>
              <a:defRPr/>
            </a:pPr>
            <a:endParaRPr lang="en-US" sz="2400" smtClean="0"/>
          </a:p>
          <a:p>
            <a:pPr lvl="1">
              <a:buFontTx/>
              <a:buNone/>
              <a:defRPr/>
            </a:pPr>
            <a:endParaRPr lang="en-US" sz="2400" smtClean="0"/>
          </a:p>
          <a:p>
            <a:pPr lvl="1" algn="ctr">
              <a:buFontTx/>
              <a:buNone/>
              <a:defRPr/>
            </a:pPr>
            <a:r>
              <a:rPr lang="en-US" sz="2400" smtClean="0"/>
              <a:t>Brandon Muramatsu</a:t>
            </a:r>
          </a:p>
          <a:p>
            <a:pPr lvl="1" algn="ctr">
              <a:buFontTx/>
              <a:buNone/>
              <a:defRPr/>
            </a:pPr>
            <a:r>
              <a:rPr lang="en-US" sz="2400" smtClean="0"/>
              <a:t>NEEDS Project Director</a:t>
            </a:r>
          </a:p>
          <a:p>
            <a:pPr lvl="1" algn="ctr">
              <a:buFontTx/>
              <a:buNone/>
              <a:defRPr/>
            </a:pPr>
            <a:r>
              <a:rPr lang="en-US" sz="2400" smtClean="0"/>
              <a:t>3115 Etcheverry Hall</a:t>
            </a:r>
          </a:p>
          <a:p>
            <a:pPr lvl="1" algn="ctr">
              <a:buFontTx/>
              <a:buNone/>
              <a:defRPr/>
            </a:pPr>
            <a:r>
              <a:rPr lang="en-US" sz="2400" smtClean="0"/>
              <a:t>Berkeley, CA 94720-1750</a:t>
            </a:r>
          </a:p>
          <a:p>
            <a:pPr lvl="1" algn="ctr">
              <a:buFontTx/>
              <a:buNone/>
              <a:defRPr/>
            </a:pPr>
            <a:r>
              <a:rPr lang="en-US" sz="2400" smtClean="0"/>
              <a:t>(510) 643-1817</a:t>
            </a:r>
          </a:p>
          <a:p>
            <a:pPr lvl="1" algn="ctr">
              <a:buFontTx/>
              <a:buNone/>
              <a:defRPr/>
            </a:pPr>
            <a:r>
              <a:rPr lang="en-US" sz="2400" smtClean="0"/>
              <a:t>mura@needs.org</a:t>
            </a:r>
          </a:p>
          <a:p>
            <a:pPr lvl="1" algn="ctr">
              <a:buFontTx/>
              <a:buNone/>
              <a:defRPr/>
            </a:pPr>
            <a:r>
              <a:rPr lang="en-US" sz="2400" smtClean="0"/>
              <a:t>www.needs.org</a:t>
            </a:r>
          </a:p>
          <a:p>
            <a:pPr lvl="1">
              <a:buFontTx/>
              <a:buNone/>
              <a:defRPr/>
            </a:pPr>
            <a:endParaRPr lang="en-US" sz="2400" smtClean="0"/>
          </a:p>
          <a:p>
            <a:pPr>
              <a:buFontTx/>
              <a:buNone/>
              <a:defRPr/>
            </a:pPr>
            <a:endParaRPr lang="en-US" sz="2800" smtClean="0">
              <a:cs typeface="+mn-cs"/>
            </a:endParaRPr>
          </a:p>
          <a:p>
            <a:pPr lvl="2">
              <a:buFontTx/>
              <a:buNone/>
              <a:defRPr/>
            </a:pPr>
            <a:endParaRPr lang="en-US" sz="2800" smtClean="0"/>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266700"/>
            <a:ext cx="8305800" cy="1104900"/>
          </a:xfrm>
        </p:spPr>
        <p:txBody>
          <a:bodyPr anchor="ctr"/>
          <a:lstStyle/>
          <a:p>
            <a:pPr>
              <a:defRPr/>
            </a:pPr>
            <a:r>
              <a:rPr lang="en-US" sz="3200" smtClean="0">
                <a:cs typeface="+mj-cs"/>
              </a:rPr>
              <a:t/>
            </a:r>
            <a:br>
              <a:rPr lang="en-US" sz="3200" smtClean="0">
                <a:cs typeface="+mj-cs"/>
              </a:rPr>
            </a:br>
            <a:r>
              <a:rPr lang="en-US" sz="3200" smtClean="0">
                <a:cs typeface="+mj-cs"/>
              </a:rPr>
              <a:t>Quality Review of Courseware on NEEDS</a:t>
            </a:r>
            <a:endParaRPr lang="en-US" smtClean="0">
              <a:cs typeface="+mj-cs"/>
            </a:endParaRPr>
          </a:p>
        </p:txBody>
      </p:sp>
      <p:sp>
        <p:nvSpPr>
          <p:cNvPr id="6147" name="Rectangle 3"/>
          <p:cNvSpPr>
            <a:spLocks noGrp="1" noChangeArrowheads="1"/>
          </p:cNvSpPr>
          <p:nvPr>
            <p:ph type="body" idx="1"/>
          </p:nvPr>
        </p:nvSpPr>
        <p:spPr/>
        <p:txBody>
          <a:bodyPr/>
          <a:lstStyle/>
          <a:p>
            <a:pPr>
              <a:lnSpc>
                <a:spcPct val="90000"/>
              </a:lnSpc>
              <a:defRPr/>
            </a:pPr>
            <a:r>
              <a:rPr lang="en-US" sz="2800" smtClean="0">
                <a:solidFill>
                  <a:srgbClr val="71402E"/>
                </a:solidFill>
                <a:cs typeface="+mn-cs"/>
              </a:rPr>
              <a:t>Establish Credibility of NEEDS as a Source of Quality Educational Material</a:t>
            </a:r>
            <a:endParaRPr lang="en-US" smtClean="0">
              <a:solidFill>
                <a:srgbClr val="71402E"/>
              </a:solidFill>
              <a:cs typeface="+mn-cs"/>
            </a:endParaRPr>
          </a:p>
          <a:p>
            <a:pPr>
              <a:lnSpc>
                <a:spcPct val="90000"/>
              </a:lnSpc>
              <a:defRPr/>
            </a:pPr>
            <a:r>
              <a:rPr lang="en-US" sz="2800" smtClean="0">
                <a:solidFill>
                  <a:srgbClr val="71402E"/>
                </a:solidFill>
                <a:cs typeface="+mn-cs"/>
              </a:rPr>
              <a:t>Enhance Recognition of Scholarly and Creative Effort of Courseware Developers</a:t>
            </a:r>
            <a:endParaRPr lang="en-US" sz="2800" smtClean="0">
              <a:cs typeface="+mn-cs"/>
            </a:endParaRPr>
          </a:p>
          <a:p>
            <a:pPr>
              <a:lnSpc>
                <a:spcPct val="90000"/>
              </a:lnSpc>
              <a:defRPr/>
            </a:pPr>
            <a:endParaRPr lang="en-US" sz="2800" smtClean="0">
              <a:cs typeface="+mn-cs"/>
            </a:endParaRPr>
          </a:p>
          <a:p>
            <a:pPr lvl="1">
              <a:lnSpc>
                <a:spcPct val="90000"/>
              </a:lnSpc>
              <a:buSzPct val="125000"/>
              <a:defRPr/>
            </a:pPr>
            <a:r>
              <a:rPr lang="en-US" smtClean="0"/>
              <a:t>User Comments</a:t>
            </a:r>
          </a:p>
          <a:p>
            <a:pPr lvl="1">
              <a:lnSpc>
                <a:spcPct val="90000"/>
              </a:lnSpc>
              <a:buSzPct val="125000"/>
              <a:defRPr/>
            </a:pPr>
            <a:r>
              <a:rPr lang="en-US" smtClean="0"/>
              <a:t>Peer/Expert Review of Courseware</a:t>
            </a:r>
          </a:p>
          <a:p>
            <a:pPr lvl="1">
              <a:lnSpc>
                <a:spcPct val="90000"/>
              </a:lnSpc>
              <a:buSzPct val="125000"/>
              <a:defRPr/>
            </a:pPr>
            <a:r>
              <a:rPr lang="en-US" i="1" smtClean="0"/>
              <a:t>Premier Award for Excellence in Engineering Education Courseware</a:t>
            </a:r>
          </a:p>
        </p:txBody>
      </p:sp>
      <p:pic>
        <p:nvPicPr>
          <p:cNvPr id="2" name="Picture 5" descr="Needsincorner-onW.pct                                          00011EEENEEDS G3                       B34A2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240463"/>
            <a:ext cx="11430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p:txBody>
          <a:bodyPr/>
          <a:lstStyle/>
          <a:p>
            <a:pPr>
              <a:defRPr/>
            </a:pPr>
            <a:r>
              <a:rPr lang="en-US" sz="3200" i="1" smtClean="0">
                <a:cs typeface="+mj-cs"/>
              </a:rPr>
              <a:t>The Premier Award for Excellence in Engineering Education Courseware</a:t>
            </a:r>
          </a:p>
        </p:txBody>
      </p:sp>
      <p:sp>
        <p:nvSpPr>
          <p:cNvPr id="26627" name="Rectangle 1027"/>
          <p:cNvSpPr>
            <a:spLocks noGrp="1" noChangeArrowheads="1"/>
          </p:cNvSpPr>
          <p:nvPr>
            <p:ph type="body" idx="1"/>
          </p:nvPr>
        </p:nvSpPr>
        <p:spPr/>
        <p:txBody>
          <a:bodyPr/>
          <a:lstStyle/>
          <a:p>
            <a:pPr>
              <a:defRPr/>
            </a:pPr>
            <a:r>
              <a:rPr lang="en-US" sz="2800" smtClean="0">
                <a:cs typeface="+mn-cs"/>
              </a:rPr>
              <a:t>A national competition to identify and reward the authors of high-quality, non-commercial courseware designed to enhance engineering education</a:t>
            </a:r>
          </a:p>
          <a:p>
            <a:pPr lvl="1">
              <a:defRPr/>
            </a:pPr>
            <a:r>
              <a:rPr lang="en-US" sz="2400" smtClean="0">
                <a:solidFill>
                  <a:srgbClr val="71402E"/>
                </a:solidFill>
              </a:rPr>
              <a:t>The </a:t>
            </a:r>
            <a:r>
              <a:rPr lang="en-US" sz="2400" i="1" smtClean="0">
                <a:solidFill>
                  <a:srgbClr val="71402E"/>
                </a:solidFill>
              </a:rPr>
              <a:t>Premier Award</a:t>
            </a:r>
            <a:r>
              <a:rPr lang="en-US" sz="2400" smtClean="0">
                <a:solidFill>
                  <a:srgbClr val="71402E"/>
                </a:solidFill>
              </a:rPr>
              <a:t> is about the entire experience of using the courseware by learners, not just the courseware itself</a:t>
            </a:r>
            <a:endParaRPr lang="en-US" sz="2400" smtClean="0"/>
          </a:p>
          <a:p>
            <a:pPr>
              <a:defRPr/>
            </a:pPr>
            <a:r>
              <a:rPr lang="en-US" sz="2800" smtClean="0">
                <a:cs typeface="+mn-cs"/>
              </a:rPr>
              <a:t>A dissemination system to distribute the Premier Courseware (via CD</a:t>
            </a:r>
            <a:r>
              <a:rPr lang="ja-JP" altLang="en-US" sz="2800" smtClean="0">
                <a:latin typeface="Arial"/>
                <a:cs typeface="+mn-cs"/>
              </a:rPr>
              <a:t>’</a:t>
            </a:r>
            <a:r>
              <a:rPr lang="en-US" sz="2800" smtClean="0">
                <a:cs typeface="+mn-cs"/>
              </a:rPr>
              <a:t>s, ASEE Prism ads, presentations at FIE and</a:t>
            </a:r>
          </a:p>
          <a:p>
            <a:pPr>
              <a:buFontTx/>
              <a:buNone/>
              <a:defRPr/>
            </a:pPr>
            <a:r>
              <a:rPr lang="en-US" sz="2800" smtClean="0">
                <a:cs typeface="+mn-cs"/>
              </a:rPr>
              <a:t>	ASEE)</a:t>
            </a:r>
          </a:p>
        </p:txBody>
      </p:sp>
      <p:graphicFrame>
        <p:nvGraphicFramePr>
          <p:cNvPr id="8195" name="Object 1028"/>
          <p:cNvGraphicFramePr>
            <a:graphicFrameLocks/>
          </p:cNvGraphicFramePr>
          <p:nvPr/>
        </p:nvGraphicFramePr>
        <p:xfrm>
          <a:off x="7620000" y="5334000"/>
          <a:ext cx="1041400" cy="1219200"/>
        </p:xfrm>
        <a:graphic>
          <a:graphicData uri="http://schemas.openxmlformats.org/presentationml/2006/ole">
            <mc:AlternateContent xmlns:mc="http://schemas.openxmlformats.org/markup-compatibility/2006">
              <mc:Choice xmlns:v="urn:schemas-microsoft-com:vml" Requires="v">
                <p:oleObj spid="_x0000_s8196" r:id="rId4" imgW="2057143" imgH="2412698" progId="">
                  <p:embed/>
                </p:oleObj>
              </mc:Choice>
              <mc:Fallback>
                <p:oleObj r:id="rId4" imgW="2057143" imgH="2412698" progId="">
                  <p:embed/>
                  <p:pic>
                    <p:nvPicPr>
                      <p:cNvPr id="0" name="Object 102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5334000"/>
                        <a:ext cx="1041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en-US" sz="3200" i="1" smtClean="0">
                <a:cs typeface="+mj-cs"/>
              </a:rPr>
              <a:t>Premier Award</a:t>
            </a:r>
            <a:r>
              <a:rPr lang="en-US" sz="3200" smtClean="0">
                <a:cs typeface="+mj-cs"/>
              </a:rPr>
              <a:t> Criteria</a:t>
            </a:r>
          </a:p>
        </p:txBody>
      </p:sp>
      <p:sp>
        <p:nvSpPr>
          <p:cNvPr id="8195" name="Rectangle 3"/>
          <p:cNvSpPr>
            <a:spLocks noGrp="1" noChangeArrowheads="1"/>
          </p:cNvSpPr>
          <p:nvPr>
            <p:ph type="body" idx="1"/>
          </p:nvPr>
        </p:nvSpPr>
        <p:spPr>
          <a:xfrm>
            <a:off x="630238" y="1798638"/>
            <a:ext cx="8285162" cy="4025900"/>
          </a:xfrm>
        </p:spPr>
        <p:txBody>
          <a:bodyPr/>
          <a:lstStyle/>
          <a:p>
            <a:pPr>
              <a:lnSpc>
                <a:spcPct val="90000"/>
              </a:lnSpc>
              <a:spcBef>
                <a:spcPct val="30000"/>
              </a:spcBef>
              <a:defRPr/>
            </a:pPr>
            <a:r>
              <a:rPr lang="en-US" sz="2800" smtClean="0">
                <a:solidFill>
                  <a:srgbClr val="71402E"/>
                </a:solidFill>
                <a:cs typeface="+mn-cs"/>
              </a:rPr>
              <a:t>Instructional Design</a:t>
            </a:r>
            <a:endParaRPr lang="en-US" sz="2800" smtClean="0">
              <a:cs typeface="+mn-cs"/>
            </a:endParaRPr>
          </a:p>
          <a:p>
            <a:pPr lvl="1">
              <a:buSzPct val="125000"/>
              <a:defRPr/>
            </a:pPr>
            <a:r>
              <a:rPr lang="en-US" smtClean="0"/>
              <a:t>Does it enhance learning?</a:t>
            </a:r>
          </a:p>
          <a:p>
            <a:pPr>
              <a:defRPr/>
            </a:pPr>
            <a:r>
              <a:rPr lang="en-US" sz="2800" smtClean="0">
                <a:solidFill>
                  <a:srgbClr val="71402E"/>
                </a:solidFill>
                <a:cs typeface="+mn-cs"/>
              </a:rPr>
              <a:t>Software Design </a:t>
            </a:r>
            <a:endParaRPr lang="en-US" sz="2800" smtClean="0">
              <a:cs typeface="+mn-cs"/>
            </a:endParaRPr>
          </a:p>
          <a:p>
            <a:pPr lvl="1">
              <a:lnSpc>
                <a:spcPct val="90000"/>
              </a:lnSpc>
              <a:spcBef>
                <a:spcPct val="30000"/>
              </a:spcBef>
              <a:buSzPct val="125000"/>
              <a:defRPr/>
            </a:pPr>
            <a:r>
              <a:rPr lang="en-US" smtClean="0"/>
              <a:t>Is it well designed and usable?</a:t>
            </a:r>
            <a:endParaRPr lang="en-US" sz="2400" smtClean="0">
              <a:solidFill>
                <a:srgbClr val="71402E"/>
              </a:solidFill>
            </a:endParaRPr>
          </a:p>
          <a:p>
            <a:pPr>
              <a:lnSpc>
                <a:spcPct val="90000"/>
              </a:lnSpc>
              <a:spcBef>
                <a:spcPct val="30000"/>
              </a:spcBef>
              <a:defRPr/>
            </a:pPr>
            <a:r>
              <a:rPr lang="en-US" sz="2800" smtClean="0">
                <a:solidFill>
                  <a:srgbClr val="71402E"/>
                </a:solidFill>
                <a:cs typeface="+mn-cs"/>
              </a:rPr>
              <a:t>Engineering Content</a:t>
            </a:r>
            <a:endParaRPr lang="en-US" sz="2800" smtClean="0">
              <a:cs typeface="+mn-cs"/>
            </a:endParaRPr>
          </a:p>
          <a:p>
            <a:pPr lvl="1">
              <a:buSzPct val="125000"/>
              <a:defRPr/>
            </a:pPr>
            <a:r>
              <a:rPr lang="en-US" smtClean="0"/>
              <a:t>Is the content appropriate and well presented?</a:t>
            </a:r>
            <a:endParaRPr lang="en-US" sz="2400" smtClean="0"/>
          </a:p>
        </p:txBody>
      </p:sp>
      <p:graphicFrame>
        <p:nvGraphicFramePr>
          <p:cNvPr id="10243" name="Object 5"/>
          <p:cNvGraphicFramePr>
            <a:graphicFrameLocks/>
          </p:cNvGraphicFramePr>
          <p:nvPr/>
        </p:nvGraphicFramePr>
        <p:xfrm>
          <a:off x="7620000" y="5334000"/>
          <a:ext cx="1041400" cy="1219200"/>
        </p:xfrm>
        <a:graphic>
          <a:graphicData uri="http://schemas.openxmlformats.org/presentationml/2006/ole">
            <mc:AlternateContent xmlns:mc="http://schemas.openxmlformats.org/markup-compatibility/2006">
              <mc:Choice xmlns:v="urn:schemas-microsoft-com:vml" Requires="v">
                <p:oleObj spid="_x0000_s10245" r:id="rId4" imgW="2057143" imgH="2412698" progId="">
                  <p:embed/>
                </p:oleObj>
              </mc:Choice>
              <mc:Fallback>
                <p:oleObj r:id="rId4" imgW="2057143" imgH="2412698" progId="">
                  <p:embed/>
                  <p:pic>
                    <p:nvPicPr>
                      <p:cNvPr id="0" name="Objec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5334000"/>
                        <a:ext cx="1041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pic>
        <p:nvPicPr>
          <p:cNvPr id="10244" name="Picture 6" descr="Needsincorner-onW.pct                                          00011EEENEEDS G3                       B34A208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6240463"/>
            <a:ext cx="11430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defRPr/>
            </a:pPr>
            <a:r>
              <a:rPr lang="en-US" sz="3200" smtClean="0">
                <a:cs typeface="+mj-cs"/>
              </a:rPr>
              <a:t>Judging and Review Process</a:t>
            </a:r>
            <a:endParaRPr lang="en-US" smtClean="0">
              <a:cs typeface="+mj-cs"/>
            </a:endParaRPr>
          </a:p>
        </p:txBody>
      </p:sp>
      <p:sp>
        <p:nvSpPr>
          <p:cNvPr id="25603" name="Rectangle 3"/>
          <p:cNvSpPr>
            <a:spLocks noGrp="1" noChangeArrowheads="1"/>
          </p:cNvSpPr>
          <p:nvPr>
            <p:ph type="body" idx="1"/>
          </p:nvPr>
        </p:nvSpPr>
        <p:spPr>
          <a:xfrm>
            <a:off x="609600" y="1752600"/>
            <a:ext cx="8153400" cy="4114800"/>
          </a:xfrm>
        </p:spPr>
        <p:txBody>
          <a:bodyPr/>
          <a:lstStyle/>
          <a:p>
            <a:pPr>
              <a:defRPr/>
            </a:pPr>
            <a:r>
              <a:rPr lang="en-US" sz="2800" smtClean="0">
                <a:cs typeface="+mn-cs"/>
              </a:rPr>
              <a:t>Convene judging panel</a:t>
            </a:r>
          </a:p>
          <a:p>
            <a:pPr lvl="1">
              <a:defRPr/>
            </a:pPr>
            <a:r>
              <a:rPr lang="en-US" smtClean="0">
                <a:solidFill>
                  <a:srgbClr val="71402E"/>
                </a:solidFill>
              </a:rPr>
              <a:t>Professors/content experts, instructional designers, students, publishers</a:t>
            </a:r>
          </a:p>
          <a:p>
            <a:pPr>
              <a:defRPr/>
            </a:pPr>
            <a:r>
              <a:rPr lang="en-US" sz="2800" smtClean="0">
                <a:cs typeface="+mn-cs"/>
              </a:rPr>
              <a:t>Review supporting materials in the submission packet</a:t>
            </a:r>
            <a:endParaRPr lang="en-US" smtClean="0">
              <a:cs typeface="+mn-cs"/>
            </a:endParaRPr>
          </a:p>
          <a:p>
            <a:pPr lvl="1">
              <a:defRPr/>
            </a:pPr>
            <a:r>
              <a:rPr lang="en-US" smtClean="0">
                <a:solidFill>
                  <a:srgbClr val="71402E"/>
                </a:solidFill>
              </a:rPr>
              <a:t>Author supplied responses to criteria</a:t>
            </a:r>
          </a:p>
          <a:p>
            <a:pPr lvl="1">
              <a:defRPr/>
            </a:pPr>
            <a:r>
              <a:rPr lang="en-US" smtClean="0">
                <a:solidFill>
                  <a:srgbClr val="71402E"/>
                </a:solidFill>
              </a:rPr>
              <a:t>Evidence of student learning and evaluation</a:t>
            </a:r>
          </a:p>
          <a:p>
            <a:pPr lvl="1">
              <a:defRPr/>
            </a:pPr>
            <a:r>
              <a:rPr lang="en-US" smtClean="0">
                <a:solidFill>
                  <a:srgbClr val="71402E"/>
                </a:solidFill>
              </a:rPr>
              <a:t>Testimonials</a:t>
            </a:r>
          </a:p>
          <a:p>
            <a:pPr>
              <a:defRPr/>
            </a:pPr>
            <a:r>
              <a:rPr lang="en-US" sz="2800" smtClean="0">
                <a:cs typeface="+mn-cs"/>
              </a:rPr>
              <a:t>Evaluate and Test the courseware</a:t>
            </a:r>
            <a:endParaRPr lang="en-US" smtClean="0">
              <a:cs typeface="+mn-cs"/>
            </a:endParaRPr>
          </a:p>
        </p:txBody>
      </p:sp>
      <p:graphicFrame>
        <p:nvGraphicFramePr>
          <p:cNvPr id="12291" name="Object 4"/>
          <p:cNvGraphicFramePr>
            <a:graphicFrameLocks/>
          </p:cNvGraphicFramePr>
          <p:nvPr/>
        </p:nvGraphicFramePr>
        <p:xfrm>
          <a:off x="7620000" y="5334000"/>
          <a:ext cx="1041400" cy="1219200"/>
        </p:xfrm>
        <a:graphic>
          <a:graphicData uri="http://schemas.openxmlformats.org/presentationml/2006/ole">
            <mc:AlternateContent xmlns:mc="http://schemas.openxmlformats.org/markup-compatibility/2006">
              <mc:Choice xmlns:v="urn:schemas-microsoft-com:vml" Requires="v">
                <p:oleObj spid="_x0000_s12292" r:id="rId4" imgW="2057143" imgH="2412698" progId="">
                  <p:embed/>
                </p:oleObj>
              </mc:Choice>
              <mc:Fallback>
                <p:oleObj r:id="rId4" imgW="2057143" imgH="2412698" progId="">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5334000"/>
                        <a:ext cx="1041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en-US" sz="3200" smtClean="0">
                <a:cs typeface="+mj-cs"/>
              </a:rPr>
              <a:t>Premier Courseware of 1997 and 1998</a:t>
            </a:r>
          </a:p>
        </p:txBody>
      </p:sp>
      <p:sp>
        <p:nvSpPr>
          <p:cNvPr id="19464" name="Rectangle 8"/>
          <p:cNvSpPr>
            <a:spLocks noChangeArrowheads="1"/>
          </p:cNvSpPr>
          <p:nvPr/>
        </p:nvSpPr>
        <p:spPr bwMode="auto">
          <a:xfrm>
            <a:off x="609600" y="1752600"/>
            <a:ext cx="388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pPr marL="342900" indent="-342900">
              <a:spcBef>
                <a:spcPct val="20000"/>
              </a:spcBef>
              <a:buClr>
                <a:srgbClr val="000000"/>
              </a:buClr>
              <a:buSzPct val="125000"/>
              <a:buFontTx/>
              <a:buChar char="•"/>
              <a:defRPr/>
            </a:pPr>
            <a:r>
              <a:rPr lang="en-US" b="1">
                <a:solidFill>
                  <a:srgbClr val="000000"/>
                </a:solidFill>
                <a:effectLst>
                  <a:outerShdw blurRad="38100" dist="38100" dir="2700000" algn="tl">
                    <a:srgbClr val="DDDDDD"/>
                  </a:outerShdw>
                </a:effectLst>
                <a:latin typeface="Arial" charset="0"/>
                <a:cs typeface="+mn-cs"/>
              </a:rPr>
              <a:t>Virtual Disk Drive </a:t>
            </a:r>
          </a:p>
          <a:p>
            <a:pPr marL="342900" indent="-342900">
              <a:spcBef>
                <a:spcPct val="20000"/>
              </a:spcBef>
              <a:buClr>
                <a:srgbClr val="000000"/>
              </a:buClr>
              <a:buSzPct val="125000"/>
              <a:defRPr/>
            </a:pPr>
            <a:r>
              <a:rPr lang="en-US" b="1">
                <a:solidFill>
                  <a:srgbClr val="000000"/>
                </a:solidFill>
                <a:effectLst>
                  <a:outerShdw blurRad="38100" dist="38100" dir="2700000" algn="tl">
                    <a:srgbClr val="DDDDDD"/>
                  </a:outerShdw>
                </a:effectLst>
                <a:latin typeface="Arial" charset="0"/>
                <a:cs typeface="+mn-cs"/>
              </a:rPr>
              <a:t>	Design Studio</a:t>
            </a:r>
          </a:p>
          <a:p>
            <a:pPr marL="342900" indent="-342900">
              <a:spcBef>
                <a:spcPct val="20000"/>
              </a:spcBef>
              <a:buClr>
                <a:srgbClr val="000000"/>
              </a:buClr>
              <a:buSzPct val="125000"/>
              <a:buFontTx/>
              <a:buChar char="•"/>
              <a:defRPr/>
            </a:pPr>
            <a:r>
              <a:rPr lang="en-US" b="1">
                <a:solidFill>
                  <a:srgbClr val="000000"/>
                </a:solidFill>
                <a:effectLst>
                  <a:outerShdw blurRad="38100" dist="38100" dir="2700000" algn="tl">
                    <a:srgbClr val="DDDDDD"/>
                  </a:outerShdw>
                </a:effectLst>
                <a:latin typeface="Arial" charset="0"/>
                <a:cs typeface="+mn-cs"/>
              </a:rPr>
              <a:t>Drill Dissection and</a:t>
            </a:r>
          </a:p>
          <a:p>
            <a:pPr marL="342900" indent="-342900">
              <a:spcBef>
                <a:spcPct val="20000"/>
              </a:spcBef>
              <a:buClr>
                <a:srgbClr val="000000"/>
              </a:buClr>
              <a:buSzPct val="125000"/>
              <a:defRPr/>
            </a:pPr>
            <a:r>
              <a:rPr lang="en-US" b="1">
                <a:solidFill>
                  <a:srgbClr val="000000"/>
                </a:solidFill>
                <a:effectLst>
                  <a:outerShdw blurRad="38100" dist="38100" dir="2700000" algn="tl">
                    <a:srgbClr val="DDDDDD"/>
                  </a:outerShdw>
                </a:effectLst>
                <a:latin typeface="Arial" charset="0"/>
                <a:cs typeface="+mn-cs"/>
              </a:rPr>
              <a:t>	Bicycle Dissection</a:t>
            </a:r>
          </a:p>
          <a:p>
            <a:pPr marL="342900" indent="-342900">
              <a:spcBef>
                <a:spcPct val="20000"/>
              </a:spcBef>
              <a:buClr>
                <a:srgbClr val="000000"/>
              </a:buClr>
              <a:buSzPct val="125000"/>
              <a:buFontTx/>
              <a:buChar char="•"/>
              <a:defRPr/>
            </a:pPr>
            <a:r>
              <a:rPr lang="en-US" b="1">
                <a:solidFill>
                  <a:srgbClr val="000000"/>
                </a:solidFill>
                <a:effectLst>
                  <a:outerShdw blurRad="38100" dist="38100" dir="2700000" algn="tl">
                    <a:srgbClr val="DDDDDD"/>
                  </a:outerShdw>
                </a:effectLst>
                <a:latin typeface="Arial" charset="0"/>
                <a:cs typeface="+mn-cs"/>
              </a:rPr>
              <a:t>Mars Navigator</a:t>
            </a:r>
          </a:p>
        </p:txBody>
      </p:sp>
      <p:sp>
        <p:nvSpPr>
          <p:cNvPr id="19465" name="Rectangle 9"/>
          <p:cNvSpPr>
            <a:spLocks noChangeArrowheads="1"/>
          </p:cNvSpPr>
          <p:nvPr/>
        </p:nvSpPr>
        <p:spPr bwMode="auto">
          <a:xfrm>
            <a:off x="1600200" y="6296025"/>
            <a:ext cx="746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ctr">
              <a:defRPr/>
            </a:pPr>
            <a:r>
              <a:rPr lang="en-US" sz="1600" b="1">
                <a:solidFill>
                  <a:srgbClr val="71402E"/>
                </a:solidFill>
                <a:latin typeface="Arial" charset="0"/>
                <a:cs typeface="+mn-cs"/>
              </a:rPr>
              <a:t>For more info or to receive copies go to www.needs.org/premier/</a:t>
            </a:r>
          </a:p>
        </p:txBody>
      </p:sp>
      <p:pic>
        <p:nvPicPr>
          <p:cNvPr id="14340" name="Picture 10" descr="Premier97 pic.pict                                             000100B3NEEDS G3                       ABA7815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9163" y="4265613"/>
            <a:ext cx="3119437"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7" name="Rectangle 11"/>
          <p:cNvSpPr>
            <a:spLocks noChangeArrowheads="1"/>
          </p:cNvSpPr>
          <p:nvPr/>
        </p:nvSpPr>
        <p:spPr bwMode="auto">
          <a:xfrm>
            <a:off x="4800600" y="1752600"/>
            <a:ext cx="3962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pPr marL="342900" indent="-342900">
              <a:spcBef>
                <a:spcPct val="20000"/>
              </a:spcBef>
              <a:buClr>
                <a:srgbClr val="000000"/>
              </a:buClr>
              <a:buSzPct val="125000"/>
              <a:buFontTx/>
              <a:buChar char="•"/>
              <a:defRPr/>
            </a:pPr>
            <a:r>
              <a:rPr lang="en-US" b="1">
                <a:solidFill>
                  <a:srgbClr val="000000"/>
                </a:solidFill>
                <a:effectLst>
                  <a:outerShdw blurRad="38100" dist="38100" dir="2700000" algn="tl">
                    <a:srgbClr val="DDDDDD"/>
                  </a:outerShdw>
                </a:effectLst>
                <a:latin typeface="Arial" charset="0"/>
                <a:cs typeface="+mn-cs"/>
              </a:rPr>
              <a:t>Della Steam Plant</a:t>
            </a:r>
          </a:p>
          <a:p>
            <a:pPr marL="342900" indent="-342900">
              <a:spcBef>
                <a:spcPct val="20000"/>
              </a:spcBef>
              <a:buClr>
                <a:srgbClr val="000000"/>
              </a:buClr>
              <a:buSzPct val="125000"/>
              <a:buFontTx/>
              <a:buChar char="•"/>
              <a:defRPr/>
            </a:pPr>
            <a:r>
              <a:rPr lang="en-US" b="1">
                <a:solidFill>
                  <a:srgbClr val="000000"/>
                </a:solidFill>
                <a:effectLst>
                  <a:outerShdw blurRad="38100" dist="38100" dir="2700000" algn="tl">
                    <a:srgbClr val="DDDDDD"/>
                  </a:outerShdw>
                </a:effectLst>
                <a:latin typeface="Arial" charset="0"/>
                <a:cs typeface="+mn-cs"/>
              </a:rPr>
              <a:t>MDSolids</a:t>
            </a:r>
          </a:p>
          <a:p>
            <a:pPr marL="342900" indent="-342900">
              <a:spcBef>
                <a:spcPct val="20000"/>
              </a:spcBef>
              <a:buClr>
                <a:srgbClr val="000000"/>
              </a:buClr>
              <a:buSzPct val="125000"/>
              <a:buFontTx/>
              <a:buChar char="•"/>
              <a:defRPr/>
            </a:pPr>
            <a:r>
              <a:rPr lang="en-US" b="1">
                <a:solidFill>
                  <a:srgbClr val="000000"/>
                </a:solidFill>
                <a:effectLst>
                  <a:outerShdw blurRad="38100" dist="38100" dir="2700000" algn="tl">
                    <a:srgbClr val="DDDDDD"/>
                  </a:outerShdw>
                </a:effectLst>
                <a:latin typeface="Arial" charset="0"/>
                <a:cs typeface="+mn-cs"/>
              </a:rPr>
              <a:t>Structural Engineering Visual Encyclopedia - UNH</a:t>
            </a:r>
          </a:p>
        </p:txBody>
      </p:sp>
      <p:pic>
        <p:nvPicPr>
          <p:cNvPr id="14342" name="Picture 12" descr="Premier98 pic.pict                                             000100B3NEEDS G3                       ABA781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4265613"/>
            <a:ext cx="311943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13" descr="Needsincorner-onW.pct                                          00011EEENEEDS G3                       B34A208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6240463"/>
            <a:ext cx="11430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0" name="Rectangle 14"/>
          <p:cNvSpPr>
            <a:spLocks noChangeArrowheads="1"/>
          </p:cNvSpPr>
          <p:nvPr/>
        </p:nvSpPr>
        <p:spPr bwMode="auto">
          <a:xfrm>
            <a:off x="914400" y="5961063"/>
            <a:ext cx="33528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ctr">
              <a:defRPr/>
            </a:pPr>
            <a:r>
              <a:rPr lang="en-US" sz="1400" b="1">
                <a:solidFill>
                  <a:srgbClr val="000000"/>
                </a:solidFill>
                <a:latin typeface="Arial" charset="0"/>
                <a:cs typeface="+mn-cs"/>
              </a:rPr>
              <a:t>3,800 CD-ROMs  Distributed</a:t>
            </a:r>
          </a:p>
        </p:txBody>
      </p:sp>
      <p:sp>
        <p:nvSpPr>
          <p:cNvPr id="19471" name="Rectangle 15"/>
          <p:cNvSpPr>
            <a:spLocks noChangeArrowheads="1"/>
          </p:cNvSpPr>
          <p:nvPr/>
        </p:nvSpPr>
        <p:spPr bwMode="auto">
          <a:xfrm>
            <a:off x="4876800" y="5961063"/>
            <a:ext cx="34290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ctr">
              <a:defRPr/>
            </a:pPr>
            <a:r>
              <a:rPr lang="en-US" sz="1400" b="1">
                <a:solidFill>
                  <a:srgbClr val="000000"/>
                </a:solidFill>
                <a:latin typeface="Arial" charset="0"/>
                <a:cs typeface="+mn-cs"/>
              </a:rPr>
              <a:t>1,950 CD-ROMs Distributed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050"/>
          <p:cNvSpPr>
            <a:spLocks noGrp="1" noChangeArrowheads="1"/>
          </p:cNvSpPr>
          <p:nvPr>
            <p:ph type="title"/>
          </p:nvPr>
        </p:nvSpPr>
        <p:spPr/>
        <p:txBody>
          <a:bodyPr/>
          <a:lstStyle/>
          <a:p>
            <a:pPr>
              <a:defRPr/>
            </a:pPr>
            <a:r>
              <a:rPr lang="en-US" sz="3200" smtClean="0">
                <a:cs typeface="+mj-cs"/>
              </a:rPr>
              <a:t>Premier Courseware of 1999 and 2000</a:t>
            </a:r>
          </a:p>
        </p:txBody>
      </p:sp>
      <p:sp>
        <p:nvSpPr>
          <p:cNvPr id="24579" name="Rectangle 2051"/>
          <p:cNvSpPr>
            <a:spLocks noGrp="1" noChangeArrowheads="1"/>
          </p:cNvSpPr>
          <p:nvPr>
            <p:ph type="body" sz="half" idx="1"/>
          </p:nvPr>
        </p:nvSpPr>
        <p:spPr/>
        <p:txBody>
          <a:bodyPr/>
          <a:lstStyle/>
          <a:p>
            <a:pPr>
              <a:defRPr/>
            </a:pPr>
            <a:r>
              <a:rPr lang="en-US" sz="2400" smtClean="0">
                <a:cs typeface="+mn-cs"/>
              </a:rPr>
              <a:t>Engineering Graphics</a:t>
            </a:r>
          </a:p>
          <a:p>
            <a:pPr>
              <a:defRPr/>
            </a:pPr>
            <a:r>
              <a:rPr lang="en-US" sz="2400" smtClean="0">
                <a:cs typeface="+mn-cs"/>
              </a:rPr>
              <a:t>Cracking Dams</a:t>
            </a:r>
          </a:p>
          <a:p>
            <a:pPr>
              <a:defRPr/>
            </a:pPr>
            <a:endParaRPr lang="en-US" smtClean="0">
              <a:cs typeface="+mn-cs"/>
            </a:endParaRPr>
          </a:p>
        </p:txBody>
      </p:sp>
      <p:sp>
        <p:nvSpPr>
          <p:cNvPr id="24580" name="Rectangle 2052"/>
          <p:cNvSpPr>
            <a:spLocks noGrp="1" noChangeArrowheads="1"/>
          </p:cNvSpPr>
          <p:nvPr>
            <p:ph type="body" sz="half" idx="2"/>
          </p:nvPr>
        </p:nvSpPr>
        <p:spPr/>
        <p:txBody>
          <a:bodyPr/>
          <a:lstStyle/>
          <a:p>
            <a:pPr>
              <a:defRPr/>
            </a:pPr>
            <a:r>
              <a:rPr lang="en-US" sz="2400" smtClean="0">
                <a:cs typeface="+mn-cs"/>
              </a:rPr>
              <a:t>Project Links</a:t>
            </a:r>
          </a:p>
          <a:p>
            <a:pPr>
              <a:defRPr/>
            </a:pPr>
            <a:r>
              <a:rPr lang="en-US" sz="2400" smtClean="0">
                <a:cs typeface="+mn-cs"/>
              </a:rPr>
              <a:t>West Point Bridge Designer</a:t>
            </a:r>
          </a:p>
        </p:txBody>
      </p:sp>
      <p:pic>
        <p:nvPicPr>
          <p:cNvPr id="16388" name="Picture 2053" descr="combined-cover-cd-noname.pct                                   0003785ENEEDS G3                       B34A20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270375"/>
            <a:ext cx="2895600" cy="162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Rectangle 2054"/>
          <p:cNvSpPr>
            <a:spLocks noChangeArrowheads="1"/>
          </p:cNvSpPr>
          <p:nvPr/>
        </p:nvSpPr>
        <p:spPr bwMode="auto">
          <a:xfrm>
            <a:off x="762000" y="5943600"/>
            <a:ext cx="34290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ctr">
              <a:defRPr/>
            </a:pPr>
            <a:r>
              <a:rPr lang="en-US" sz="1400" b="1">
                <a:solidFill>
                  <a:srgbClr val="000000"/>
                </a:solidFill>
                <a:latin typeface="Arial" charset="0"/>
                <a:cs typeface="+mn-cs"/>
              </a:rPr>
              <a:t>2,000 CD-ROMs Distributed</a:t>
            </a:r>
          </a:p>
        </p:txBody>
      </p:sp>
      <p:pic>
        <p:nvPicPr>
          <p:cNvPr id="16390" name="Picture 2055" descr="Needsincorner-onW.pct                                          00011EEENEEDS G3                       B34A208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938" y="6230938"/>
            <a:ext cx="11430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4" name="Rectangle 2056"/>
          <p:cNvSpPr>
            <a:spLocks noChangeArrowheads="1"/>
          </p:cNvSpPr>
          <p:nvPr/>
        </p:nvSpPr>
        <p:spPr bwMode="auto">
          <a:xfrm>
            <a:off x="1600200" y="6296025"/>
            <a:ext cx="7467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ctr">
              <a:defRPr/>
            </a:pPr>
            <a:r>
              <a:rPr lang="en-US" sz="1600" b="1">
                <a:solidFill>
                  <a:srgbClr val="71402E"/>
                </a:solidFill>
                <a:latin typeface="Arial" charset="0"/>
                <a:cs typeface="+mn-cs"/>
              </a:rPr>
              <a:t>For more info or to receive copies go to www.needs.org/premier/</a:t>
            </a:r>
          </a:p>
        </p:txBody>
      </p:sp>
      <p:pic>
        <p:nvPicPr>
          <p:cNvPr id="16392" name="Picture 2058" descr="Premier00-icon.jpg                                             00000010NEEDS G3                       ABA7815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4117975"/>
            <a:ext cx="3124200" cy="187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7" name="Rectangle 2059"/>
          <p:cNvSpPr>
            <a:spLocks noChangeArrowheads="1"/>
          </p:cNvSpPr>
          <p:nvPr/>
        </p:nvSpPr>
        <p:spPr bwMode="auto">
          <a:xfrm>
            <a:off x="4724400" y="5943600"/>
            <a:ext cx="34290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ctr">
              <a:defRPr/>
            </a:pPr>
            <a:r>
              <a:rPr lang="en-US" sz="1400" b="1">
                <a:solidFill>
                  <a:srgbClr val="000000"/>
                </a:solidFill>
                <a:latin typeface="Arial" charset="0"/>
                <a:cs typeface="+mn-cs"/>
              </a:rPr>
              <a:t>1,600 CD-ROMs Distributed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3200" smtClean="0">
                <a:cs typeface="+mj-cs"/>
              </a:rPr>
              <a:t>Premier Courseware of 2001</a:t>
            </a:r>
          </a:p>
        </p:txBody>
      </p:sp>
      <p:sp>
        <p:nvSpPr>
          <p:cNvPr id="10243" name="Rectangle 3"/>
          <p:cNvSpPr>
            <a:spLocks noGrp="1" noChangeArrowheads="1"/>
          </p:cNvSpPr>
          <p:nvPr>
            <p:ph type="body" idx="1"/>
          </p:nvPr>
        </p:nvSpPr>
        <p:spPr>
          <a:xfrm>
            <a:off x="609600" y="1752600"/>
            <a:ext cx="7543800" cy="4114800"/>
          </a:xfrm>
        </p:spPr>
        <p:txBody>
          <a:bodyPr/>
          <a:lstStyle/>
          <a:p>
            <a:pPr>
              <a:defRPr/>
            </a:pPr>
            <a:r>
              <a:rPr lang="en-US" sz="2800" smtClean="0">
                <a:cs typeface="+mn-cs"/>
              </a:rPr>
              <a:t>Demonstrations in Signals, Systems and Control</a:t>
            </a:r>
          </a:p>
          <a:p>
            <a:pPr lvl="1">
              <a:buSzPct val="125000"/>
              <a:defRPr/>
            </a:pPr>
            <a:r>
              <a:rPr lang="en-US" sz="2200" smtClean="0"/>
              <a:t>By Wilson J. Rugh, Johns Hopkins University</a:t>
            </a:r>
          </a:p>
          <a:p>
            <a:pPr lvl="1">
              <a:defRPr/>
            </a:pPr>
            <a:endParaRPr lang="en-US" sz="2000" smtClean="0"/>
          </a:p>
          <a:p>
            <a:pPr lvl="1">
              <a:defRPr/>
            </a:pPr>
            <a:r>
              <a:rPr lang="en-US" sz="2200" smtClean="0"/>
              <a:t>Joy of Convolution (Discrete Time) with Steve Crutchfield</a:t>
            </a:r>
          </a:p>
          <a:p>
            <a:pPr lvl="1">
              <a:defRPr/>
            </a:pPr>
            <a:r>
              <a:rPr lang="en-US" sz="2200" smtClean="0"/>
              <a:t>Interactive Lecture Module: Harmonic Phasors and Fourier Series with Hsi Chen Lee</a:t>
            </a:r>
          </a:p>
          <a:p>
            <a:pPr lvl="1">
              <a:defRPr/>
            </a:pPr>
            <a:r>
              <a:rPr lang="en-US" sz="2200" smtClean="0"/>
              <a:t>Sense and Sensitivities with Seth Kahn</a:t>
            </a:r>
          </a:p>
        </p:txBody>
      </p:sp>
      <p:pic>
        <p:nvPicPr>
          <p:cNvPr id="18435" name="Picture 6" descr="Needsincorner-onW.pct                                          00011EEENEEDS G3                       B34A208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240463"/>
            <a:ext cx="11430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8436" name="Object 9"/>
          <p:cNvGraphicFramePr>
            <a:graphicFrameLocks/>
          </p:cNvGraphicFramePr>
          <p:nvPr/>
        </p:nvGraphicFramePr>
        <p:xfrm>
          <a:off x="7620000" y="5334000"/>
          <a:ext cx="1041400" cy="1219200"/>
        </p:xfrm>
        <a:graphic>
          <a:graphicData uri="http://schemas.openxmlformats.org/presentationml/2006/ole">
            <mc:AlternateContent xmlns:mc="http://schemas.openxmlformats.org/markup-compatibility/2006">
              <mc:Choice xmlns:v="urn:schemas-microsoft-com:vml" Requires="v">
                <p:oleObj spid="_x0000_s18438" r:id="rId5" imgW="2057143" imgH="2412698" progId="">
                  <p:embed/>
                </p:oleObj>
              </mc:Choice>
              <mc:Fallback>
                <p:oleObj r:id="rId5" imgW="2057143" imgH="2412698" progId="">
                  <p:embed/>
                  <p:pic>
                    <p:nvPicPr>
                      <p:cNvPr id="0" name="Object 9"/>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0" y="5334000"/>
                        <a:ext cx="1041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0250" name="Rectangle 10"/>
          <p:cNvSpPr>
            <a:spLocks noChangeArrowheads="1"/>
          </p:cNvSpPr>
          <p:nvPr/>
        </p:nvSpPr>
        <p:spPr bwMode="auto">
          <a:xfrm>
            <a:off x="1600200" y="6296025"/>
            <a:ext cx="6019800" cy="57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ctr">
              <a:defRPr/>
            </a:pPr>
            <a:r>
              <a:rPr lang="en-US" sz="1600" b="1">
                <a:solidFill>
                  <a:srgbClr val="71402E"/>
                </a:solidFill>
                <a:latin typeface="Arial" charset="0"/>
                <a:cs typeface="+mn-cs"/>
              </a:rPr>
              <a:t>For more info or to receive copies </a:t>
            </a:r>
          </a:p>
          <a:p>
            <a:pPr algn="ctr">
              <a:defRPr/>
            </a:pPr>
            <a:r>
              <a:rPr lang="en-US" sz="1600" b="1">
                <a:solidFill>
                  <a:srgbClr val="71402E"/>
                </a:solidFill>
                <a:latin typeface="Arial" charset="0"/>
                <a:cs typeface="+mn-cs"/>
              </a:rPr>
              <a:t>go to www.needs.org/premier/</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defRPr/>
            </a:pPr>
            <a:r>
              <a:rPr lang="en-US" smtClean="0">
                <a:cs typeface="+mj-cs"/>
              </a:rPr>
              <a:t>Demonstrating Excellence</a:t>
            </a:r>
          </a:p>
        </p:txBody>
      </p:sp>
      <p:sp>
        <p:nvSpPr>
          <p:cNvPr id="34819" name="Rectangle 3"/>
          <p:cNvSpPr>
            <a:spLocks noGrp="1" noChangeArrowheads="1"/>
          </p:cNvSpPr>
          <p:nvPr>
            <p:ph type="body" idx="1"/>
          </p:nvPr>
        </p:nvSpPr>
        <p:spPr/>
        <p:txBody>
          <a:bodyPr/>
          <a:lstStyle/>
          <a:p>
            <a:pPr>
              <a:defRPr/>
            </a:pPr>
            <a:r>
              <a:rPr lang="en-US" sz="2800" smtClean="0">
                <a:cs typeface="+mn-cs"/>
              </a:rPr>
              <a:t>Develops higher level cognitive skills</a:t>
            </a:r>
          </a:p>
          <a:p>
            <a:pPr lvl="1">
              <a:defRPr/>
            </a:pPr>
            <a:r>
              <a:rPr lang="en-US" sz="2400" smtClean="0"/>
              <a:t>Critical Thinking</a:t>
            </a:r>
          </a:p>
          <a:p>
            <a:pPr lvl="1">
              <a:defRPr/>
            </a:pPr>
            <a:r>
              <a:rPr lang="en-US" sz="2400" smtClean="0"/>
              <a:t>Problem Solving</a:t>
            </a:r>
          </a:p>
          <a:p>
            <a:pPr lvl="1">
              <a:defRPr/>
            </a:pPr>
            <a:r>
              <a:rPr lang="en-US" sz="2400" smtClean="0"/>
              <a:t>Design</a:t>
            </a:r>
          </a:p>
          <a:p>
            <a:pPr lvl="1">
              <a:defRPr/>
            </a:pPr>
            <a:r>
              <a:rPr lang="en-US" sz="2400" smtClean="0"/>
              <a:t>Real-life Engineering Situations, Case Studies</a:t>
            </a:r>
          </a:p>
          <a:p>
            <a:pPr lvl="1">
              <a:defRPr/>
            </a:pPr>
            <a:r>
              <a:rPr lang="en-US" sz="2400" smtClean="0"/>
              <a:t>Simulation</a:t>
            </a:r>
          </a:p>
          <a:p>
            <a:pPr lvl="1">
              <a:defRPr/>
            </a:pPr>
            <a:r>
              <a:rPr lang="en-US" sz="2400" smtClean="0"/>
              <a:t>Experimentation </a:t>
            </a:r>
          </a:p>
        </p:txBody>
      </p:sp>
    </p:spTree>
  </p:cSld>
  <p:clrMapOvr>
    <a:masterClrMapping/>
  </p:clrMapOvr>
</p:sld>
</file>

<file path=ppt/theme/theme1.xml><?xml version="1.0" encoding="utf-8"?>
<a:theme xmlns:a="http://schemas.openxmlformats.org/drawingml/2006/main" name="Blank">
  <a:themeElements>
    <a:clrScheme name="">
      <a:dk1>
        <a:srgbClr val="FFFFFF"/>
      </a:dk1>
      <a:lt1>
        <a:srgbClr val="FFFFFF"/>
      </a:lt1>
      <a:dk2>
        <a:srgbClr val="FAFD00"/>
      </a:dk2>
      <a:lt2>
        <a:srgbClr val="000000"/>
      </a:lt2>
      <a:accent1>
        <a:srgbClr val="F57B49"/>
      </a:accent1>
      <a:accent2>
        <a:srgbClr val="EAEC5E"/>
      </a:accent2>
      <a:accent3>
        <a:srgbClr val="FFFFFF"/>
      </a:accent3>
      <a:accent4>
        <a:srgbClr val="DADADA"/>
      </a:accent4>
      <a:accent5>
        <a:srgbClr val="F9BFB1"/>
      </a:accent5>
      <a:accent6>
        <a:srgbClr val="D4D654"/>
      </a:accent6>
      <a:hlink>
        <a:srgbClr val="00B7A5"/>
      </a:hlink>
      <a:folHlink>
        <a:srgbClr val="063DE8"/>
      </a:folHlink>
    </a:clrScheme>
    <a:fontScheme name="Blan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259</TotalTime>
  <Words>736</Words>
  <Application>Microsoft Macintosh PowerPoint</Application>
  <PresentationFormat>On-screen Show (4:3)</PresentationFormat>
  <Paragraphs>139</Paragraphs>
  <Slides>12</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0</vt:i4>
      </vt:variant>
      <vt:variant>
        <vt:lpstr>Slide Titles</vt:lpstr>
      </vt:variant>
      <vt:variant>
        <vt:i4>12</vt:i4>
      </vt:variant>
    </vt:vector>
  </HeadingPairs>
  <TitlesOfParts>
    <vt:vector size="18" baseType="lpstr">
      <vt:lpstr>Times New Roman</vt:lpstr>
      <vt:lpstr>ＭＳ Ｐゴシック</vt:lpstr>
      <vt:lpstr>Arial</vt:lpstr>
      <vt:lpstr>Times</vt:lpstr>
      <vt:lpstr>Berkeley</vt:lpstr>
      <vt:lpstr>Blank</vt:lpstr>
      <vt:lpstr>PowerPoint Presentation</vt:lpstr>
      <vt:lpstr> Quality Review of Courseware on NEEDS</vt:lpstr>
      <vt:lpstr>The Premier Award for Excellence in Engineering Education Courseware</vt:lpstr>
      <vt:lpstr>Premier Award Criteria</vt:lpstr>
      <vt:lpstr>Judging and Review Process</vt:lpstr>
      <vt:lpstr>Premier Courseware of 1997 and 1998</vt:lpstr>
      <vt:lpstr>Premier Courseware of 1999 and 2000</vt:lpstr>
      <vt:lpstr>Premier Courseware of 2001</vt:lpstr>
      <vt:lpstr>Demonstrating Excellence</vt:lpstr>
      <vt:lpstr>Demonstrating Excellence</vt:lpstr>
      <vt:lpstr>Premier Award for Excellence in Engineering Education</vt:lpstr>
      <vt:lpstr>Contact Info</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Premier Award for Excellence in Engineering Education Courseware </dc:title>
  <dc:subject/>
  <dc:creator>Brandon Muramatsu</dc:creator>
  <cp:keywords/>
  <dc:description>This work is licensed under a Creative Commons Attribution-Noncommercial-ShareAlike 3.0 United States License (http://creativecommons.org/licenses/by-nc-sa/3.0/us/)</dc:description>
  <cp:lastModifiedBy>Brandon Muramatsu</cp:lastModifiedBy>
  <cp:revision>47</cp:revision>
  <dcterms:modified xsi:type="dcterms:W3CDTF">2013-12-30T05:20:04Z</dcterms:modified>
  <cp:category/>
</cp:coreProperties>
</file>