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5.xml" ContentType="application/vnd.openxmlformats-officedocument.presentationml.notesSlide+xml"/>
  <Override PartName="/ppt/embeddings/oleObject8.bin" ContentType="application/vnd.openxmlformats-officedocument.oleObject"/>
  <Override PartName="/ppt/notesSlides/notesSlide6.xml" ContentType="application/vnd.openxmlformats-officedocument.presentationml.notesSlide+xml"/>
  <Override PartName="/ppt/embeddings/oleObject9.bin" ContentType="application/vnd.openxmlformats-officedocument.oleObject"/>
  <Override PartName="/ppt/notesSlides/notesSlide7.xml" ContentType="application/vnd.openxmlformats-officedocument.presentationml.notesSlide+xml"/>
  <Override PartName="/ppt/embeddings/oleObject10.bin" ContentType="application/vnd.openxmlformats-officedocument.oleObject"/>
  <Override PartName="/ppt/notesSlides/notesSlide8.xml" ContentType="application/vnd.openxmlformats-officedocument.presentationml.notesSlide+xml"/>
  <Override PartName="/ppt/embeddings/oleObject11.bin" ContentType="application/vnd.openxmlformats-officedocument.oleObject"/>
  <Override PartName="/ppt/notesSlides/notesSlide9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10.xml" ContentType="application/vnd.openxmlformats-officedocument.presentationml.notesSlide+xml"/>
  <Override PartName="/ppt/embeddings/oleObject14.bin" ContentType="application/vnd.openxmlformats-officedocument.oleObject"/>
  <Override PartName="/ppt/notesSlides/notesSlide11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57" r:id="rId4"/>
    <p:sldId id="272" r:id="rId5"/>
    <p:sldId id="265" r:id="rId6"/>
    <p:sldId id="266" r:id="rId7"/>
    <p:sldId id="267" r:id="rId8"/>
    <p:sldId id="269" r:id="rId9"/>
    <p:sldId id="270" r:id="rId10"/>
    <p:sldId id="263" r:id="rId11"/>
    <p:sldId id="264" r:id="rId12"/>
    <p:sldId id="275" r:id="rId13"/>
    <p:sldId id="277" r:id="rId14"/>
    <p:sldId id="278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7A5"/>
    <a:srgbClr val="00DFCA"/>
    <a:srgbClr val="8CF4EA"/>
    <a:srgbClr val="78DFDA"/>
    <a:srgbClr val="EAEC5E"/>
    <a:srgbClr val="FCFEB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40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1795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7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266700"/>
            <a:ext cx="194310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567690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4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4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50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53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84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60338" y="1447800"/>
            <a:ext cx="8755062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8.png"/><Relationship Id="rId6" Type="http://schemas.openxmlformats.org/officeDocument/2006/relationships/oleObject" Target="../embeddings/oleObject13.bin"/><Relationship Id="rId7" Type="http://schemas.openxmlformats.org/officeDocument/2006/relationships/image" Target="../media/image9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8.pn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4.png"/><Relationship Id="rId6" Type="http://schemas.openxmlformats.org/officeDocument/2006/relationships/oleObject" Target="../embeddings/oleObject7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5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6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7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66825" y="4038600"/>
            <a:ext cx="6724650" cy="2209800"/>
          </a:xfrm>
        </p:spPr>
        <p:txBody>
          <a:bodyPr anchor="ctr"/>
          <a:lstStyle/>
          <a:p>
            <a:pPr algn="ctr">
              <a:defRPr/>
            </a:pPr>
            <a:r>
              <a:rPr lang="en-US" altLang="en-US" sz="2800" smtClean="0">
                <a:cs typeface="+mj-cs"/>
              </a:rPr>
              <a:t>Brandon Muramatsu</a:t>
            </a:r>
            <a:r>
              <a:rPr lang="en-US" altLang="en-US" sz="2400" smtClean="0">
                <a:cs typeface="+mj-cs"/>
              </a:rPr>
              <a:t/>
            </a:r>
            <a:br>
              <a:rPr lang="en-US" altLang="en-US" sz="2400" smtClean="0">
                <a:cs typeface="+mj-cs"/>
              </a:rPr>
            </a:br>
            <a:r>
              <a:rPr lang="en-US" altLang="en-US" sz="1800" smtClean="0">
                <a:solidFill>
                  <a:schemeClr val="tx1"/>
                </a:solidFill>
                <a:cs typeface="+mj-cs"/>
              </a:rPr>
              <a:t>NEEDS Project Director</a:t>
            </a:r>
            <a:endParaRPr lang="en-US" altLang="en-US" sz="2400" smtClean="0">
              <a:cs typeface="+mj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8138" y="1995488"/>
            <a:ext cx="8543925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NEEDS — The National Engineering Education Delivery System</a:t>
            </a:r>
          </a:p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Today and in the Future</a:t>
            </a:r>
            <a:endParaRPr lang="en-US" alt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7921625" y="5635625"/>
          <a:ext cx="12223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5" y="5635625"/>
                        <a:ext cx="122237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7"/>
          <p:cNvGraphicFramePr>
            <a:graphicFrameLocks noChangeAspect="1"/>
          </p:cNvGraphicFramePr>
          <p:nvPr/>
        </p:nvGraphicFramePr>
        <p:xfrm>
          <a:off x="76200" y="76200"/>
          <a:ext cx="5083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Image" r:id="rId6" imgW="5082951" imgH="1270289" progId="Photoshop.Image.5">
                  <p:embed/>
                </p:oleObj>
              </mc:Choice>
              <mc:Fallback>
                <p:oleObj name="Image" r:id="rId6" imgW="5082951" imgH="1270289" progId="Photoshop.Image.5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50831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Arial" charset="0"/>
                <a:cs typeface="Arial" charset="0"/>
              </a:rPr>
              <a:t>Originally Published 1998.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4102" name="Picture 7" descr="88x3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Premier Award Criteria</a:t>
            </a:r>
            <a:endParaRPr lang="en-US" altLang="en-US" smtClean="0"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798638"/>
            <a:ext cx="7772400" cy="40259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z="2800" smtClean="0">
                <a:cs typeface="+mn-cs"/>
              </a:rPr>
              <a:t>Engineering Content</a:t>
            </a:r>
          </a:p>
          <a:p>
            <a:pPr lvl="1">
              <a:defRPr/>
            </a:pPr>
            <a:r>
              <a:rPr lang="en-US" altLang="en-US" smtClean="0"/>
              <a:t>Is the content error free?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Software Design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mtClean="0"/>
              <a:t>Is it well designed and usable?</a:t>
            </a:r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z="2800" smtClean="0">
                <a:cs typeface="+mn-cs"/>
              </a:rPr>
              <a:t>Instructional Design</a:t>
            </a:r>
          </a:p>
          <a:p>
            <a:pPr lvl="1">
              <a:defRPr/>
            </a:pPr>
            <a:r>
              <a:rPr lang="en-US" altLang="en-US" smtClean="0"/>
              <a:t>Will students learn from the courseware?</a:t>
            </a:r>
          </a:p>
          <a:p>
            <a:pPr>
              <a:defRPr/>
            </a:pPr>
            <a:endParaRPr lang="en-US" altLang="en-US" sz="2800" smtClean="0">
              <a:cs typeface="+mn-cs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057400" y="5791200"/>
            <a:ext cx="4368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b="1">
                <a:solidFill>
                  <a:schemeClr val="tx2"/>
                </a:solidFill>
                <a:latin typeface="Arial" charset="0"/>
                <a:cs typeface="+mn-cs"/>
              </a:rPr>
              <a:t>We recognize that all the categories are interwoven.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9375" y="1447800"/>
            <a:ext cx="89122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21509" name="Object 8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178800" y="5715000"/>
            <a:ext cx="708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NEEDS</a:t>
            </a:r>
            <a:endParaRPr lang="en-US" altLang="en-US">
              <a:cs typeface="+mn-cs"/>
            </a:endParaRPr>
          </a:p>
        </p:txBody>
      </p:sp>
      <p:graphicFrame>
        <p:nvGraphicFramePr>
          <p:cNvPr id="21511" name="Object 10"/>
          <p:cNvGraphicFramePr>
            <a:graphicFrameLocks noChangeAspect="1"/>
          </p:cNvGraphicFramePr>
          <p:nvPr/>
        </p:nvGraphicFramePr>
        <p:xfrm>
          <a:off x="6934200" y="1752600"/>
          <a:ext cx="2032000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Image" r:id="rId6" imgW="2033180" imgH="2414402" progId="Photoshop.Image.5">
                  <p:embed/>
                </p:oleObj>
              </mc:Choice>
              <mc:Fallback>
                <p:oleObj name="Image" r:id="rId6" imgW="2033180" imgH="2414402" progId="Photoshop.Image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52600"/>
                        <a:ext cx="2032000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Premier Courseware of 1998 - Preview</a:t>
            </a:r>
            <a:endParaRPr lang="en-US" altLang="en-US" smtClean="0"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6248400" cy="4114800"/>
          </a:xfrm>
        </p:spPr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Della Steam Plant</a:t>
            </a:r>
          </a:p>
          <a:p>
            <a:pPr lvl="1">
              <a:defRPr/>
            </a:pPr>
            <a:r>
              <a:rPr lang="en-US" altLang="en-US" sz="2200" smtClean="0"/>
              <a:t>By P. K. Raju and Chetan Sankar at Auburn University</a:t>
            </a:r>
            <a:endParaRPr lang="en-US" altLang="en-US" sz="2400" smtClean="0"/>
          </a:p>
          <a:p>
            <a:pPr>
              <a:defRPr/>
            </a:pPr>
            <a:r>
              <a:rPr lang="en-US" altLang="en-US" sz="2800" smtClean="0">
                <a:cs typeface="+mn-cs"/>
              </a:rPr>
              <a:t>MDSolids</a:t>
            </a:r>
          </a:p>
          <a:p>
            <a:pPr lvl="1">
              <a:defRPr/>
            </a:pPr>
            <a:r>
              <a:rPr lang="en-US" altLang="en-US" sz="2200" smtClean="0"/>
              <a:t>By Timothy Philpot at Murray State University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SEVE-UNH</a:t>
            </a:r>
          </a:p>
          <a:p>
            <a:pPr lvl="1">
              <a:defRPr/>
            </a:pPr>
            <a:r>
              <a:rPr lang="en-US" altLang="en-US" sz="2200" smtClean="0"/>
              <a:t>Robert M. Henry at the University of New Hampshire</a:t>
            </a:r>
            <a:endParaRPr lang="en-US" altLang="en-US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14400" y="5638800"/>
            <a:ext cx="22860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2200" b="1" u="sng">
                <a:solidFill>
                  <a:schemeClr val="tx2"/>
                </a:solidFill>
                <a:latin typeface="Arial" charset="0"/>
                <a:cs typeface="+mn-cs"/>
              </a:rPr>
              <a:t>Distribution</a:t>
            </a:r>
            <a:endParaRPr lang="en-US" altLang="en-US" sz="2200" b="1">
              <a:solidFill>
                <a:schemeClr val="tx2"/>
              </a:solidFill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altLang="en-US" sz="2200" b="1">
                <a:solidFill>
                  <a:schemeClr val="tx2"/>
                </a:solidFill>
                <a:latin typeface="Arial" charset="0"/>
                <a:cs typeface="+mn-cs"/>
              </a:rPr>
              <a:t>2000 CD-ROMs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79375" y="1447800"/>
            <a:ext cx="89122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00400" y="5638800"/>
            <a:ext cx="4549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To be announced at an</a:t>
            </a:r>
          </a:p>
          <a:p>
            <a:pPr algn="ctr"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 Awards Luncheon sponsored by</a:t>
            </a:r>
          </a:p>
          <a:p>
            <a:pPr algn="ctr"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John Wiley &amp; Sons</a:t>
            </a:r>
          </a:p>
        </p:txBody>
      </p:sp>
      <p:graphicFrame>
        <p:nvGraphicFramePr>
          <p:cNvPr id="23558" name="Object 9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178800" y="5715000"/>
            <a:ext cx="708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NEEDS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Premier Courseware of 1997</a:t>
            </a:r>
            <a:endParaRPr lang="en-US" altLang="en-US" smtClean="0"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Virtual Disk Drive </a:t>
            </a:r>
          </a:p>
          <a:p>
            <a:pPr>
              <a:buFontTx/>
              <a:buNone/>
              <a:defRPr/>
            </a:pPr>
            <a:r>
              <a:rPr lang="en-US" altLang="en-US" sz="2800" smtClean="0">
                <a:cs typeface="+mn-cs"/>
              </a:rPr>
              <a:t>	Design Studio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Drill Dissection and	  	                Bicycle Dissection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Mars Navigator</a:t>
            </a:r>
            <a:endParaRPr lang="en-US" altLang="en-US" sz="2400" smtClean="0">
              <a:cs typeface="+mn-cs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90600" y="4648200"/>
            <a:ext cx="63246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 b="1" u="sng">
                <a:solidFill>
                  <a:schemeClr val="tx2"/>
                </a:solidFill>
                <a:latin typeface="Arial" charset="0"/>
                <a:cs typeface="+mn-cs"/>
              </a:rPr>
              <a:t>Distribution - 3000 CD-ROMs</a:t>
            </a:r>
            <a:endParaRPr lang="en-US" altLang="en-US" sz="1800" b="1">
              <a:solidFill>
                <a:schemeClr val="tx2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100 Copies to Authors</a:t>
            </a:r>
          </a:p>
          <a:p>
            <a:pPr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650 Copies to FIE `97 Participants</a:t>
            </a:r>
          </a:p>
          <a:p>
            <a:pPr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300 Copies to Engineering Deans</a:t>
            </a:r>
          </a:p>
          <a:p>
            <a:pPr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400 Copies to ASEE `98 Participants</a:t>
            </a:r>
          </a:p>
          <a:p>
            <a:pPr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200 Copies to ICEE `98 Participants</a:t>
            </a:r>
          </a:p>
          <a:p>
            <a:pPr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200 Copies to FIE `98 Participants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79375" y="1447800"/>
            <a:ext cx="89122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086350" y="3597275"/>
            <a:ext cx="4041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See</a:t>
            </a:r>
          </a:p>
          <a:p>
            <a:pPr algn="ctr"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http://www.needs.org/premier/1997/</a:t>
            </a:r>
          </a:p>
          <a:p>
            <a:pPr algn="ctr">
              <a:defRPr/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  <a:cs typeface="+mn-cs"/>
              </a:rPr>
              <a:t>for more info</a:t>
            </a:r>
          </a:p>
        </p:txBody>
      </p:sp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8178800" y="5715000"/>
            <a:ext cx="708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NEEDS</a:t>
            </a:r>
            <a:endParaRPr lang="en-US" altLang="en-US">
              <a:cs typeface="+mn-cs"/>
            </a:endParaRPr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Cataloging Courseware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Cataloging Update</a:t>
            </a:r>
          </a:p>
          <a:p>
            <a:pPr lvl="1">
              <a:defRPr/>
            </a:pPr>
            <a:r>
              <a:rPr lang="en-US" altLang="en-US" sz="2400" smtClean="0"/>
              <a:t>94 items added under Action Agenda</a:t>
            </a:r>
          </a:p>
          <a:p>
            <a:pPr lvl="1">
              <a:defRPr/>
            </a:pPr>
            <a:r>
              <a:rPr lang="en-US" altLang="en-US" sz="2400" smtClean="0"/>
              <a:t>51 items in process</a:t>
            </a:r>
            <a:endParaRPr lang="en-US" altLang="en-US" smtClean="0"/>
          </a:p>
          <a:p>
            <a:pPr>
              <a:defRPr/>
            </a:pPr>
            <a:r>
              <a:rPr lang="en-US" altLang="en-US" sz="2800" smtClean="0">
                <a:cs typeface="+mn-cs"/>
              </a:rPr>
              <a:t>Coalitions Information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z="2400" smtClean="0"/>
              <a:t>Best contact person</a:t>
            </a:r>
            <a:endParaRPr lang="en-US" altLang="en-US" smtClean="0"/>
          </a:p>
          <a:p>
            <a:pPr lvl="1">
              <a:defRPr/>
            </a:pPr>
            <a:r>
              <a:rPr lang="en-US" altLang="en-US" sz="2400" smtClean="0"/>
              <a:t>Use of logo</a:t>
            </a:r>
            <a:endParaRPr lang="en-US" altLang="en-US" smtClean="0"/>
          </a:p>
        </p:txBody>
      </p:sp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7923213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Image" r:id="rId3" imgW="2541475" imgH="2541475" progId="Photoshop.Image.5">
                  <p:embed/>
                </p:oleObj>
              </mc:Choice>
              <mc:Fallback>
                <p:oleObj name="Image" r:id="rId3" imgW="2541475" imgH="2541475" progId="Photoshop.Image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13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037513" y="5715000"/>
            <a:ext cx="992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Engineering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Intercoalitions Workshop Idea</a:t>
            </a:r>
            <a:endParaRPr lang="en-US" altLang="en-US" smtClean="0"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en-US" sz="2800" smtClean="0">
                <a:cs typeface="+mn-cs"/>
              </a:rPr>
              <a:t>	"Effective uses of Educational Technology to Improve Student Learning in Engineering Education</a:t>
            </a:r>
            <a:r>
              <a:rPr lang="ja-JP" altLang="en-US" sz="2800" smtClean="0">
                <a:latin typeface="Arial"/>
                <a:cs typeface="+mn-cs"/>
              </a:rPr>
              <a:t>”</a:t>
            </a:r>
            <a:endParaRPr lang="en-US" altLang="en-US" sz="2800" smtClean="0">
              <a:cs typeface="+mn-cs"/>
            </a:endParaRPr>
          </a:p>
          <a:p>
            <a:pPr>
              <a:buFontTx/>
              <a:buNone/>
              <a:defRPr/>
            </a:pPr>
            <a:endParaRPr lang="en-US" altLang="en-US" sz="2800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altLang="en-US" sz="2800" smtClean="0">
                <a:cs typeface="+mn-cs"/>
              </a:rPr>
              <a:t>	Spring 2000?</a:t>
            </a:r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7923213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Image" r:id="rId3" imgW="2541475" imgH="2541475" progId="Photoshop.Image.5">
                  <p:embed/>
                </p:oleObj>
              </mc:Choice>
              <mc:Fallback>
                <p:oleObj name="Image" r:id="rId3" imgW="2541475" imgH="2541475" progId="Photoshop.Image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13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8037513" y="5715000"/>
            <a:ext cx="992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Engineering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Agenda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Vision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Action Agenda and Digital Libraries Initiative - Phase 2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Premier Award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Cataloging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Intercoalitions Workshop Idea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Vision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i="1" smtClean="0">
                <a:cs typeface="+mn-cs"/>
              </a:rPr>
              <a:t>	Develop a global digital library and community of learners in Science, Mathematics, Engineering and Technology Education (SMETE).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92188" y="4268788"/>
            <a:ext cx="670242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To do this we build upon our experience with NEEDS — the National Engineering Education Delivery System — as the foundation for the SMETE Digital Library coupled with on-going research.</a:t>
            </a:r>
          </a:p>
        </p:txBody>
      </p:sp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7920038" y="5630863"/>
          <a:ext cx="12223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038" y="5630863"/>
                        <a:ext cx="122237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Object 1041"/>
          <p:cNvGraphicFramePr>
            <a:graphicFrameLocks noChangeAspect="1"/>
          </p:cNvGraphicFramePr>
          <p:nvPr/>
        </p:nvGraphicFramePr>
        <p:xfrm>
          <a:off x="3048000" y="1828800"/>
          <a:ext cx="2593975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8800"/>
                        <a:ext cx="2593975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Achieving our Vision</a:t>
            </a:r>
            <a:endParaRPr lang="en-US" altLang="en-US" smtClean="0">
              <a:cs typeface="+mj-cs"/>
            </a:endParaRPr>
          </a:p>
        </p:txBody>
      </p:sp>
      <p:sp>
        <p:nvSpPr>
          <p:cNvPr id="36868" name="Rectangle 1028"/>
          <p:cNvSpPr>
            <a:spLocks noChangeArrowheads="1"/>
          </p:cNvSpPr>
          <p:nvPr/>
        </p:nvSpPr>
        <p:spPr bwMode="auto">
          <a:xfrm>
            <a:off x="3811588" y="5003800"/>
            <a:ext cx="15827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NEEDS</a:t>
            </a:r>
          </a:p>
        </p:txBody>
      </p:sp>
      <p:sp>
        <p:nvSpPr>
          <p:cNvPr id="36869" name="Rectangle 1029"/>
          <p:cNvSpPr>
            <a:spLocks noChangeArrowheads="1"/>
          </p:cNvSpPr>
          <p:nvPr/>
        </p:nvSpPr>
        <p:spPr bwMode="auto">
          <a:xfrm>
            <a:off x="153988" y="4113213"/>
            <a:ext cx="31750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Engineering Content</a:t>
            </a:r>
          </a:p>
          <a:p>
            <a:pPr algn="ctr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 New Services</a:t>
            </a:r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6326188" y="3579813"/>
            <a:ext cx="2127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Science and </a:t>
            </a:r>
          </a:p>
          <a:p>
            <a:pPr algn="ctr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Math Content</a:t>
            </a:r>
          </a:p>
        </p:txBody>
      </p:sp>
      <p:sp>
        <p:nvSpPr>
          <p:cNvPr id="36871" name="Rectangle 1031"/>
          <p:cNvSpPr>
            <a:spLocks noChangeArrowheads="1"/>
          </p:cNvSpPr>
          <p:nvPr/>
        </p:nvSpPr>
        <p:spPr bwMode="auto">
          <a:xfrm>
            <a:off x="687388" y="2360613"/>
            <a:ext cx="205422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Digital Library Research</a:t>
            </a:r>
          </a:p>
        </p:txBody>
      </p:sp>
      <p:sp>
        <p:nvSpPr>
          <p:cNvPr id="36872" name="Rectangle 1032"/>
          <p:cNvSpPr>
            <a:spLocks noChangeArrowheads="1"/>
          </p:cNvSpPr>
          <p:nvPr/>
        </p:nvSpPr>
        <p:spPr bwMode="auto">
          <a:xfrm>
            <a:off x="5878513" y="1449388"/>
            <a:ext cx="2909887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SMETE</a:t>
            </a:r>
          </a:p>
          <a:p>
            <a:pPr algn="ctr">
              <a:defRPr/>
            </a:pPr>
            <a:r>
              <a:rPr lang="en-US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Digital Library</a:t>
            </a:r>
          </a:p>
        </p:txBody>
      </p:sp>
      <p:sp>
        <p:nvSpPr>
          <p:cNvPr id="36873" name="Line 1033"/>
          <p:cNvSpPr>
            <a:spLocks noChangeShapeType="1"/>
          </p:cNvSpPr>
          <p:nvPr/>
        </p:nvSpPr>
        <p:spPr bwMode="auto">
          <a:xfrm flipV="1">
            <a:off x="3405188" y="3706813"/>
            <a:ext cx="352425" cy="885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Line 1034"/>
          <p:cNvSpPr>
            <a:spLocks noChangeShapeType="1"/>
          </p:cNvSpPr>
          <p:nvPr/>
        </p:nvSpPr>
        <p:spPr bwMode="auto">
          <a:xfrm flipH="1" flipV="1">
            <a:off x="5157788" y="3554413"/>
            <a:ext cx="1114425" cy="4286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5" name="Line 1035"/>
          <p:cNvSpPr>
            <a:spLocks noChangeShapeType="1"/>
          </p:cNvSpPr>
          <p:nvPr/>
        </p:nvSpPr>
        <p:spPr bwMode="auto">
          <a:xfrm>
            <a:off x="2492375" y="3022600"/>
            <a:ext cx="885825" cy="276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6" name="Line 1036"/>
          <p:cNvSpPr>
            <a:spLocks noChangeShapeType="1"/>
          </p:cNvSpPr>
          <p:nvPr/>
        </p:nvSpPr>
        <p:spPr bwMode="auto">
          <a:xfrm flipV="1">
            <a:off x="4648200" y="4011613"/>
            <a:ext cx="0" cy="885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9" name="Rectangle 1039"/>
          <p:cNvSpPr>
            <a:spLocks noChangeArrowheads="1"/>
          </p:cNvSpPr>
          <p:nvPr/>
        </p:nvSpPr>
        <p:spPr bwMode="auto">
          <a:xfrm>
            <a:off x="306388" y="5640388"/>
            <a:ext cx="731361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alt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Develop a global digital library and community of learners in Science, Mathematics, Engineering and Technology Education (SMETE).</a:t>
            </a:r>
          </a:p>
        </p:txBody>
      </p:sp>
      <p:sp>
        <p:nvSpPr>
          <p:cNvPr id="36882" name="Line 1042"/>
          <p:cNvSpPr>
            <a:spLocks noChangeShapeType="1"/>
          </p:cNvSpPr>
          <p:nvPr/>
        </p:nvSpPr>
        <p:spPr bwMode="auto">
          <a:xfrm flipV="1">
            <a:off x="4725988" y="1871663"/>
            <a:ext cx="1674812" cy="5667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9230" name="Object 1040"/>
          <p:cNvGraphicFramePr>
            <a:graphicFrameLocks noChangeAspect="1"/>
          </p:cNvGraphicFramePr>
          <p:nvPr/>
        </p:nvGraphicFramePr>
        <p:xfrm>
          <a:off x="7920038" y="5630863"/>
          <a:ext cx="12223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Image" r:id="rId6" imgW="2541475" imgH="2541475" progId="Photoshop.Image.5">
                  <p:embed/>
                </p:oleObj>
              </mc:Choice>
              <mc:Fallback>
                <p:oleObj name="Image" r:id="rId6" imgW="2541475" imgH="2541475" progId="Photoshop.Image.5">
                  <p:embed/>
                  <p:pic>
                    <p:nvPicPr>
                      <p:cNvPr id="0" name="Object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038" y="5630863"/>
                        <a:ext cx="122237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Line 1037"/>
          <p:cNvSpPr>
            <a:spLocks noChangeShapeType="1"/>
          </p:cNvSpPr>
          <p:nvPr/>
        </p:nvSpPr>
        <p:spPr bwMode="auto">
          <a:xfrm flipV="1">
            <a:off x="4724400" y="1841500"/>
            <a:ext cx="1674813" cy="56673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83" name="Line 1043"/>
          <p:cNvSpPr>
            <a:spLocks noChangeShapeType="1"/>
          </p:cNvSpPr>
          <p:nvPr/>
        </p:nvSpPr>
        <p:spPr bwMode="auto">
          <a:xfrm flipH="1" flipV="1">
            <a:off x="5181600" y="3533775"/>
            <a:ext cx="1114425" cy="4286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84" name="Line 1044"/>
          <p:cNvSpPr>
            <a:spLocks noChangeShapeType="1"/>
          </p:cNvSpPr>
          <p:nvPr/>
        </p:nvSpPr>
        <p:spPr bwMode="auto">
          <a:xfrm flipV="1">
            <a:off x="4673600" y="3990975"/>
            <a:ext cx="0" cy="8858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85" name="Line 1045"/>
          <p:cNvSpPr>
            <a:spLocks noChangeShapeType="1"/>
          </p:cNvSpPr>
          <p:nvPr/>
        </p:nvSpPr>
        <p:spPr bwMode="auto">
          <a:xfrm flipV="1">
            <a:off x="3432175" y="3698875"/>
            <a:ext cx="352425" cy="8858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86" name="Line 1046"/>
          <p:cNvSpPr>
            <a:spLocks noChangeShapeType="1"/>
          </p:cNvSpPr>
          <p:nvPr/>
        </p:nvSpPr>
        <p:spPr bwMode="auto">
          <a:xfrm>
            <a:off x="2466975" y="2997200"/>
            <a:ext cx="885825" cy="2762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US" altLang="en-US" smtClean="0">
                <a:cs typeface="+mj-cs"/>
              </a:rPr>
              <a:t>NEEDS</a:t>
            </a:r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048000" y="533400"/>
            <a:ext cx="5497513" cy="3673475"/>
          </a:xfrm>
          <a:custGeom>
            <a:avLst/>
            <a:gdLst>
              <a:gd name="T0" fmla="*/ 3219 w 3463"/>
              <a:gd name="T1" fmla="*/ 93 h 2314"/>
              <a:gd name="T2" fmla="*/ 3129 w 3463"/>
              <a:gd name="T3" fmla="*/ 300 h 2314"/>
              <a:gd name="T4" fmla="*/ 2932 w 3463"/>
              <a:gd name="T5" fmla="*/ 493 h 2314"/>
              <a:gd name="T6" fmla="*/ 2763 w 3463"/>
              <a:gd name="T7" fmla="*/ 665 h 2314"/>
              <a:gd name="T8" fmla="*/ 2581 w 3463"/>
              <a:gd name="T9" fmla="*/ 689 h 2314"/>
              <a:gd name="T10" fmla="*/ 2515 w 3463"/>
              <a:gd name="T11" fmla="*/ 586 h 2314"/>
              <a:gd name="T12" fmla="*/ 2444 w 3463"/>
              <a:gd name="T13" fmla="*/ 399 h 2314"/>
              <a:gd name="T14" fmla="*/ 2347 w 3463"/>
              <a:gd name="T15" fmla="*/ 537 h 2314"/>
              <a:gd name="T16" fmla="*/ 2299 w 3463"/>
              <a:gd name="T17" fmla="*/ 791 h 2314"/>
              <a:gd name="T18" fmla="*/ 2297 w 3463"/>
              <a:gd name="T19" fmla="*/ 483 h 2314"/>
              <a:gd name="T20" fmla="*/ 2278 w 3463"/>
              <a:gd name="T21" fmla="*/ 405 h 2314"/>
              <a:gd name="T22" fmla="*/ 2445 w 3463"/>
              <a:gd name="T23" fmla="*/ 384 h 2314"/>
              <a:gd name="T24" fmla="*/ 2355 w 3463"/>
              <a:gd name="T25" fmla="*/ 315 h 2314"/>
              <a:gd name="T26" fmla="*/ 2182 w 3463"/>
              <a:gd name="T27" fmla="*/ 291 h 2314"/>
              <a:gd name="T28" fmla="*/ 2036 w 3463"/>
              <a:gd name="T29" fmla="*/ 367 h 2314"/>
              <a:gd name="T30" fmla="*/ 1951 w 3463"/>
              <a:gd name="T31" fmla="*/ 246 h 2314"/>
              <a:gd name="T32" fmla="*/ 928 w 3463"/>
              <a:gd name="T33" fmla="*/ 155 h 2314"/>
              <a:gd name="T34" fmla="*/ 263 w 3463"/>
              <a:gd name="T35" fmla="*/ 53 h 2314"/>
              <a:gd name="T36" fmla="*/ 251 w 3463"/>
              <a:gd name="T37" fmla="*/ 197 h 2314"/>
              <a:gd name="T38" fmla="*/ 213 w 3463"/>
              <a:gd name="T39" fmla="*/ 107 h 2314"/>
              <a:gd name="T40" fmla="*/ 163 w 3463"/>
              <a:gd name="T41" fmla="*/ 216 h 2314"/>
              <a:gd name="T42" fmla="*/ 91 w 3463"/>
              <a:gd name="T43" fmla="*/ 477 h 2314"/>
              <a:gd name="T44" fmla="*/ 18 w 3463"/>
              <a:gd name="T45" fmla="*/ 900 h 2314"/>
              <a:gd name="T46" fmla="*/ 83 w 3463"/>
              <a:gd name="T47" fmla="*/ 1064 h 2314"/>
              <a:gd name="T48" fmla="*/ 109 w 3463"/>
              <a:gd name="T49" fmla="*/ 1238 h 2314"/>
              <a:gd name="T50" fmla="*/ 157 w 3463"/>
              <a:gd name="T51" fmla="*/ 1388 h 2314"/>
              <a:gd name="T52" fmla="*/ 264 w 3463"/>
              <a:gd name="T53" fmla="*/ 1489 h 2314"/>
              <a:gd name="T54" fmla="*/ 405 w 3463"/>
              <a:gd name="T55" fmla="*/ 1603 h 2314"/>
              <a:gd name="T56" fmla="*/ 655 w 3463"/>
              <a:gd name="T57" fmla="*/ 1739 h 2314"/>
              <a:gd name="T58" fmla="*/ 964 w 3463"/>
              <a:gd name="T59" fmla="*/ 1789 h 2314"/>
              <a:gd name="T60" fmla="*/ 1214 w 3463"/>
              <a:gd name="T61" fmla="*/ 1979 h 2314"/>
              <a:gd name="T62" fmla="*/ 1424 w 3463"/>
              <a:gd name="T63" fmla="*/ 1987 h 2314"/>
              <a:gd name="T64" fmla="*/ 1569 w 3463"/>
              <a:gd name="T65" fmla="*/ 2197 h 2314"/>
              <a:gd name="T66" fmla="*/ 1772 w 3463"/>
              <a:gd name="T67" fmla="*/ 2274 h 2314"/>
              <a:gd name="T68" fmla="*/ 1831 w 3463"/>
              <a:gd name="T69" fmla="*/ 2089 h 2314"/>
              <a:gd name="T70" fmla="*/ 2088 w 3463"/>
              <a:gd name="T71" fmla="*/ 1975 h 2314"/>
              <a:gd name="T72" fmla="*/ 2245 w 3463"/>
              <a:gd name="T73" fmla="*/ 1973 h 2314"/>
              <a:gd name="T74" fmla="*/ 2353 w 3463"/>
              <a:gd name="T75" fmla="*/ 1966 h 2314"/>
              <a:gd name="T76" fmla="*/ 2263 w 3463"/>
              <a:gd name="T77" fmla="*/ 1895 h 2314"/>
              <a:gd name="T78" fmla="*/ 2397 w 3463"/>
              <a:gd name="T79" fmla="*/ 1814 h 2314"/>
              <a:gd name="T80" fmla="*/ 2582 w 3463"/>
              <a:gd name="T81" fmla="*/ 1838 h 2314"/>
              <a:gd name="T82" fmla="*/ 2742 w 3463"/>
              <a:gd name="T83" fmla="*/ 1871 h 2314"/>
              <a:gd name="T84" fmla="*/ 2822 w 3463"/>
              <a:gd name="T85" fmla="*/ 2029 h 2314"/>
              <a:gd name="T86" fmla="*/ 2896 w 3463"/>
              <a:gd name="T87" fmla="*/ 2128 h 2314"/>
              <a:gd name="T88" fmla="*/ 3058 w 3463"/>
              <a:gd name="T89" fmla="*/ 2116 h 2314"/>
              <a:gd name="T90" fmla="*/ 2905 w 3463"/>
              <a:gd name="T91" fmla="*/ 1792 h 2314"/>
              <a:gd name="T92" fmla="*/ 2941 w 3463"/>
              <a:gd name="T93" fmla="*/ 1546 h 2314"/>
              <a:gd name="T94" fmla="*/ 3174 w 3463"/>
              <a:gd name="T95" fmla="*/ 1165 h 2314"/>
              <a:gd name="T96" fmla="*/ 3159 w 3463"/>
              <a:gd name="T97" fmla="*/ 1169 h 2314"/>
              <a:gd name="T98" fmla="*/ 3111 w 3463"/>
              <a:gd name="T99" fmla="*/ 1078 h 2314"/>
              <a:gd name="T100" fmla="*/ 3066 w 3463"/>
              <a:gd name="T101" fmla="*/ 881 h 2314"/>
              <a:gd name="T102" fmla="*/ 3131 w 3463"/>
              <a:gd name="T103" fmla="*/ 869 h 2314"/>
              <a:gd name="T104" fmla="*/ 3310 w 3463"/>
              <a:gd name="T105" fmla="*/ 636 h 2314"/>
              <a:gd name="T106" fmla="*/ 3305 w 3463"/>
              <a:gd name="T107" fmla="*/ 594 h 2314"/>
              <a:gd name="T108" fmla="*/ 3338 w 3463"/>
              <a:gd name="T109" fmla="*/ 499 h 2314"/>
              <a:gd name="T110" fmla="*/ 3316 w 3463"/>
              <a:gd name="T111" fmla="*/ 428 h 2314"/>
              <a:gd name="T112" fmla="*/ 3427 w 3463"/>
              <a:gd name="T113" fmla="*/ 263 h 2314"/>
              <a:gd name="T114" fmla="*/ 3350 w 3463"/>
              <a:gd name="T115" fmla="*/ 54 h 2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2314">
                <a:moveTo>
                  <a:pt x="3337" y="13"/>
                </a:moveTo>
                <a:lnTo>
                  <a:pt x="3318" y="0"/>
                </a:lnTo>
                <a:lnTo>
                  <a:pt x="3299" y="0"/>
                </a:lnTo>
                <a:lnTo>
                  <a:pt x="3287" y="2"/>
                </a:lnTo>
                <a:lnTo>
                  <a:pt x="3278" y="18"/>
                </a:lnTo>
                <a:lnTo>
                  <a:pt x="3263" y="13"/>
                </a:lnTo>
                <a:lnTo>
                  <a:pt x="3252" y="18"/>
                </a:lnTo>
                <a:lnTo>
                  <a:pt x="3244" y="41"/>
                </a:lnTo>
                <a:lnTo>
                  <a:pt x="3219" y="93"/>
                </a:lnTo>
                <a:lnTo>
                  <a:pt x="3231" y="125"/>
                </a:lnTo>
                <a:lnTo>
                  <a:pt x="3222" y="163"/>
                </a:lnTo>
                <a:lnTo>
                  <a:pt x="3230" y="179"/>
                </a:lnTo>
                <a:lnTo>
                  <a:pt x="3229" y="210"/>
                </a:lnTo>
                <a:lnTo>
                  <a:pt x="3225" y="238"/>
                </a:lnTo>
                <a:lnTo>
                  <a:pt x="3209" y="242"/>
                </a:lnTo>
                <a:lnTo>
                  <a:pt x="3198" y="226"/>
                </a:lnTo>
                <a:lnTo>
                  <a:pt x="3174" y="287"/>
                </a:lnTo>
                <a:lnTo>
                  <a:pt x="3129" y="300"/>
                </a:lnTo>
                <a:lnTo>
                  <a:pt x="3069" y="320"/>
                </a:lnTo>
                <a:lnTo>
                  <a:pt x="3026" y="331"/>
                </a:lnTo>
                <a:lnTo>
                  <a:pt x="2992" y="364"/>
                </a:lnTo>
                <a:lnTo>
                  <a:pt x="2970" y="399"/>
                </a:lnTo>
                <a:lnTo>
                  <a:pt x="2950" y="400"/>
                </a:lnTo>
                <a:lnTo>
                  <a:pt x="2928" y="438"/>
                </a:lnTo>
                <a:lnTo>
                  <a:pt x="2938" y="452"/>
                </a:lnTo>
                <a:lnTo>
                  <a:pt x="2943" y="483"/>
                </a:lnTo>
                <a:lnTo>
                  <a:pt x="2932" y="493"/>
                </a:lnTo>
                <a:lnTo>
                  <a:pt x="2917" y="516"/>
                </a:lnTo>
                <a:lnTo>
                  <a:pt x="2901" y="522"/>
                </a:lnTo>
                <a:lnTo>
                  <a:pt x="2895" y="537"/>
                </a:lnTo>
                <a:lnTo>
                  <a:pt x="2866" y="542"/>
                </a:lnTo>
                <a:lnTo>
                  <a:pt x="2826" y="543"/>
                </a:lnTo>
                <a:lnTo>
                  <a:pt x="2794" y="564"/>
                </a:lnTo>
                <a:lnTo>
                  <a:pt x="2798" y="599"/>
                </a:lnTo>
                <a:lnTo>
                  <a:pt x="2789" y="627"/>
                </a:lnTo>
                <a:lnTo>
                  <a:pt x="2763" y="665"/>
                </a:lnTo>
                <a:lnTo>
                  <a:pt x="2730" y="701"/>
                </a:lnTo>
                <a:lnTo>
                  <a:pt x="2696" y="714"/>
                </a:lnTo>
                <a:lnTo>
                  <a:pt x="2686" y="740"/>
                </a:lnTo>
                <a:lnTo>
                  <a:pt x="2619" y="770"/>
                </a:lnTo>
                <a:lnTo>
                  <a:pt x="2582" y="761"/>
                </a:lnTo>
                <a:lnTo>
                  <a:pt x="2575" y="752"/>
                </a:lnTo>
                <a:lnTo>
                  <a:pt x="2592" y="734"/>
                </a:lnTo>
                <a:lnTo>
                  <a:pt x="2594" y="710"/>
                </a:lnTo>
                <a:lnTo>
                  <a:pt x="2581" y="689"/>
                </a:lnTo>
                <a:lnTo>
                  <a:pt x="2594" y="680"/>
                </a:lnTo>
                <a:lnTo>
                  <a:pt x="2614" y="683"/>
                </a:lnTo>
                <a:lnTo>
                  <a:pt x="2611" y="638"/>
                </a:lnTo>
                <a:lnTo>
                  <a:pt x="2607" y="601"/>
                </a:lnTo>
                <a:lnTo>
                  <a:pt x="2596" y="567"/>
                </a:lnTo>
                <a:lnTo>
                  <a:pt x="2578" y="552"/>
                </a:lnTo>
                <a:lnTo>
                  <a:pt x="2554" y="543"/>
                </a:lnTo>
                <a:lnTo>
                  <a:pt x="2534" y="558"/>
                </a:lnTo>
                <a:lnTo>
                  <a:pt x="2515" y="586"/>
                </a:lnTo>
                <a:lnTo>
                  <a:pt x="2496" y="579"/>
                </a:lnTo>
                <a:lnTo>
                  <a:pt x="2504" y="566"/>
                </a:lnTo>
                <a:lnTo>
                  <a:pt x="2513" y="558"/>
                </a:lnTo>
                <a:lnTo>
                  <a:pt x="2525" y="549"/>
                </a:lnTo>
                <a:lnTo>
                  <a:pt x="2543" y="525"/>
                </a:lnTo>
                <a:lnTo>
                  <a:pt x="2529" y="477"/>
                </a:lnTo>
                <a:lnTo>
                  <a:pt x="2525" y="440"/>
                </a:lnTo>
                <a:lnTo>
                  <a:pt x="2496" y="433"/>
                </a:lnTo>
                <a:lnTo>
                  <a:pt x="2444" y="399"/>
                </a:lnTo>
                <a:lnTo>
                  <a:pt x="2414" y="414"/>
                </a:lnTo>
                <a:lnTo>
                  <a:pt x="2408" y="431"/>
                </a:lnTo>
                <a:lnTo>
                  <a:pt x="2415" y="445"/>
                </a:lnTo>
                <a:lnTo>
                  <a:pt x="2399" y="452"/>
                </a:lnTo>
                <a:lnTo>
                  <a:pt x="2399" y="480"/>
                </a:lnTo>
                <a:lnTo>
                  <a:pt x="2385" y="480"/>
                </a:lnTo>
                <a:lnTo>
                  <a:pt x="2363" y="502"/>
                </a:lnTo>
                <a:lnTo>
                  <a:pt x="2355" y="519"/>
                </a:lnTo>
                <a:lnTo>
                  <a:pt x="2347" y="537"/>
                </a:lnTo>
                <a:lnTo>
                  <a:pt x="2346" y="581"/>
                </a:lnTo>
                <a:lnTo>
                  <a:pt x="2342" y="630"/>
                </a:lnTo>
                <a:lnTo>
                  <a:pt x="2353" y="658"/>
                </a:lnTo>
                <a:lnTo>
                  <a:pt x="2368" y="704"/>
                </a:lnTo>
                <a:lnTo>
                  <a:pt x="2368" y="758"/>
                </a:lnTo>
                <a:lnTo>
                  <a:pt x="2355" y="821"/>
                </a:lnTo>
                <a:lnTo>
                  <a:pt x="2329" y="826"/>
                </a:lnTo>
                <a:lnTo>
                  <a:pt x="2313" y="814"/>
                </a:lnTo>
                <a:lnTo>
                  <a:pt x="2299" y="791"/>
                </a:lnTo>
                <a:lnTo>
                  <a:pt x="2285" y="758"/>
                </a:lnTo>
                <a:lnTo>
                  <a:pt x="2287" y="716"/>
                </a:lnTo>
                <a:lnTo>
                  <a:pt x="2287" y="686"/>
                </a:lnTo>
                <a:lnTo>
                  <a:pt x="2274" y="660"/>
                </a:lnTo>
                <a:lnTo>
                  <a:pt x="2276" y="604"/>
                </a:lnTo>
                <a:lnTo>
                  <a:pt x="2283" y="560"/>
                </a:lnTo>
                <a:lnTo>
                  <a:pt x="2286" y="537"/>
                </a:lnTo>
                <a:lnTo>
                  <a:pt x="2310" y="499"/>
                </a:lnTo>
                <a:lnTo>
                  <a:pt x="2297" y="483"/>
                </a:lnTo>
                <a:lnTo>
                  <a:pt x="2285" y="490"/>
                </a:lnTo>
                <a:lnTo>
                  <a:pt x="2276" y="512"/>
                </a:lnTo>
                <a:lnTo>
                  <a:pt x="2247" y="545"/>
                </a:lnTo>
                <a:lnTo>
                  <a:pt x="2263" y="517"/>
                </a:lnTo>
                <a:lnTo>
                  <a:pt x="2265" y="498"/>
                </a:lnTo>
                <a:lnTo>
                  <a:pt x="2259" y="474"/>
                </a:lnTo>
                <a:lnTo>
                  <a:pt x="2263" y="453"/>
                </a:lnTo>
                <a:lnTo>
                  <a:pt x="2276" y="433"/>
                </a:lnTo>
                <a:lnTo>
                  <a:pt x="2278" y="405"/>
                </a:lnTo>
                <a:lnTo>
                  <a:pt x="2285" y="389"/>
                </a:lnTo>
                <a:lnTo>
                  <a:pt x="2289" y="415"/>
                </a:lnTo>
                <a:lnTo>
                  <a:pt x="2315" y="417"/>
                </a:lnTo>
                <a:lnTo>
                  <a:pt x="2329" y="400"/>
                </a:lnTo>
                <a:lnTo>
                  <a:pt x="2355" y="388"/>
                </a:lnTo>
                <a:lnTo>
                  <a:pt x="2382" y="385"/>
                </a:lnTo>
                <a:lnTo>
                  <a:pt x="2393" y="396"/>
                </a:lnTo>
                <a:lnTo>
                  <a:pt x="2414" y="391"/>
                </a:lnTo>
                <a:lnTo>
                  <a:pt x="2445" y="384"/>
                </a:lnTo>
                <a:lnTo>
                  <a:pt x="2462" y="382"/>
                </a:lnTo>
                <a:lnTo>
                  <a:pt x="2465" y="367"/>
                </a:lnTo>
                <a:lnTo>
                  <a:pt x="2467" y="367"/>
                </a:lnTo>
                <a:lnTo>
                  <a:pt x="2454" y="349"/>
                </a:lnTo>
                <a:lnTo>
                  <a:pt x="2435" y="341"/>
                </a:lnTo>
                <a:lnTo>
                  <a:pt x="2405" y="330"/>
                </a:lnTo>
                <a:lnTo>
                  <a:pt x="2379" y="330"/>
                </a:lnTo>
                <a:lnTo>
                  <a:pt x="2363" y="327"/>
                </a:lnTo>
                <a:lnTo>
                  <a:pt x="2355" y="315"/>
                </a:lnTo>
                <a:lnTo>
                  <a:pt x="2324" y="310"/>
                </a:lnTo>
                <a:lnTo>
                  <a:pt x="2297" y="316"/>
                </a:lnTo>
                <a:lnTo>
                  <a:pt x="2276" y="320"/>
                </a:lnTo>
                <a:lnTo>
                  <a:pt x="2257" y="341"/>
                </a:lnTo>
                <a:lnTo>
                  <a:pt x="2229" y="327"/>
                </a:lnTo>
                <a:lnTo>
                  <a:pt x="2207" y="316"/>
                </a:lnTo>
                <a:lnTo>
                  <a:pt x="2180" y="330"/>
                </a:lnTo>
                <a:lnTo>
                  <a:pt x="2162" y="322"/>
                </a:lnTo>
                <a:lnTo>
                  <a:pt x="2182" y="291"/>
                </a:lnTo>
                <a:lnTo>
                  <a:pt x="2176" y="280"/>
                </a:lnTo>
                <a:lnTo>
                  <a:pt x="2166" y="284"/>
                </a:lnTo>
                <a:lnTo>
                  <a:pt x="2139" y="320"/>
                </a:lnTo>
                <a:lnTo>
                  <a:pt x="2118" y="347"/>
                </a:lnTo>
                <a:lnTo>
                  <a:pt x="2098" y="378"/>
                </a:lnTo>
                <a:lnTo>
                  <a:pt x="2068" y="374"/>
                </a:lnTo>
                <a:lnTo>
                  <a:pt x="2057" y="340"/>
                </a:lnTo>
                <a:lnTo>
                  <a:pt x="2046" y="341"/>
                </a:lnTo>
                <a:lnTo>
                  <a:pt x="2036" y="367"/>
                </a:lnTo>
                <a:lnTo>
                  <a:pt x="2001" y="368"/>
                </a:lnTo>
                <a:lnTo>
                  <a:pt x="2038" y="316"/>
                </a:lnTo>
                <a:lnTo>
                  <a:pt x="2126" y="257"/>
                </a:lnTo>
                <a:lnTo>
                  <a:pt x="2131" y="242"/>
                </a:lnTo>
                <a:lnTo>
                  <a:pt x="2083" y="244"/>
                </a:lnTo>
                <a:lnTo>
                  <a:pt x="2033" y="225"/>
                </a:lnTo>
                <a:lnTo>
                  <a:pt x="2015" y="251"/>
                </a:lnTo>
                <a:lnTo>
                  <a:pt x="1977" y="236"/>
                </a:lnTo>
                <a:lnTo>
                  <a:pt x="1951" y="246"/>
                </a:lnTo>
                <a:lnTo>
                  <a:pt x="1935" y="216"/>
                </a:lnTo>
                <a:lnTo>
                  <a:pt x="1892" y="218"/>
                </a:lnTo>
                <a:lnTo>
                  <a:pt x="1879" y="232"/>
                </a:lnTo>
                <a:lnTo>
                  <a:pt x="1831" y="198"/>
                </a:lnTo>
                <a:lnTo>
                  <a:pt x="1824" y="166"/>
                </a:lnTo>
                <a:lnTo>
                  <a:pt x="1770" y="154"/>
                </a:lnTo>
                <a:lnTo>
                  <a:pt x="1794" y="198"/>
                </a:lnTo>
                <a:lnTo>
                  <a:pt x="978" y="169"/>
                </a:lnTo>
                <a:lnTo>
                  <a:pt x="928" y="155"/>
                </a:lnTo>
                <a:lnTo>
                  <a:pt x="841" y="143"/>
                </a:lnTo>
                <a:lnTo>
                  <a:pt x="731" y="125"/>
                </a:lnTo>
                <a:lnTo>
                  <a:pt x="593" y="111"/>
                </a:lnTo>
                <a:lnTo>
                  <a:pt x="541" y="100"/>
                </a:lnTo>
                <a:lnTo>
                  <a:pt x="466" y="87"/>
                </a:lnTo>
                <a:lnTo>
                  <a:pt x="412" y="74"/>
                </a:lnTo>
                <a:lnTo>
                  <a:pt x="269" y="27"/>
                </a:lnTo>
                <a:lnTo>
                  <a:pt x="260" y="32"/>
                </a:lnTo>
                <a:lnTo>
                  <a:pt x="263" y="53"/>
                </a:lnTo>
                <a:lnTo>
                  <a:pt x="272" y="77"/>
                </a:lnTo>
                <a:lnTo>
                  <a:pt x="264" y="89"/>
                </a:lnTo>
                <a:lnTo>
                  <a:pt x="255" y="98"/>
                </a:lnTo>
                <a:lnTo>
                  <a:pt x="260" y="116"/>
                </a:lnTo>
                <a:lnTo>
                  <a:pt x="282" y="154"/>
                </a:lnTo>
                <a:lnTo>
                  <a:pt x="264" y="179"/>
                </a:lnTo>
                <a:lnTo>
                  <a:pt x="255" y="212"/>
                </a:lnTo>
                <a:lnTo>
                  <a:pt x="232" y="212"/>
                </a:lnTo>
                <a:lnTo>
                  <a:pt x="251" y="197"/>
                </a:lnTo>
                <a:lnTo>
                  <a:pt x="258" y="179"/>
                </a:lnTo>
                <a:lnTo>
                  <a:pt x="253" y="163"/>
                </a:lnTo>
                <a:lnTo>
                  <a:pt x="242" y="158"/>
                </a:lnTo>
                <a:lnTo>
                  <a:pt x="246" y="146"/>
                </a:lnTo>
                <a:lnTo>
                  <a:pt x="263" y="151"/>
                </a:lnTo>
                <a:lnTo>
                  <a:pt x="263" y="141"/>
                </a:lnTo>
                <a:lnTo>
                  <a:pt x="253" y="113"/>
                </a:lnTo>
                <a:lnTo>
                  <a:pt x="240" y="111"/>
                </a:lnTo>
                <a:lnTo>
                  <a:pt x="213" y="107"/>
                </a:lnTo>
                <a:lnTo>
                  <a:pt x="193" y="85"/>
                </a:lnTo>
                <a:lnTo>
                  <a:pt x="179" y="74"/>
                </a:lnTo>
                <a:lnTo>
                  <a:pt x="163" y="67"/>
                </a:lnTo>
                <a:lnTo>
                  <a:pt x="152" y="87"/>
                </a:lnTo>
                <a:lnTo>
                  <a:pt x="159" y="118"/>
                </a:lnTo>
                <a:lnTo>
                  <a:pt x="163" y="144"/>
                </a:lnTo>
                <a:lnTo>
                  <a:pt x="160" y="177"/>
                </a:lnTo>
                <a:lnTo>
                  <a:pt x="159" y="205"/>
                </a:lnTo>
                <a:lnTo>
                  <a:pt x="163" y="216"/>
                </a:lnTo>
                <a:lnTo>
                  <a:pt x="173" y="238"/>
                </a:lnTo>
                <a:lnTo>
                  <a:pt x="163" y="253"/>
                </a:lnTo>
                <a:lnTo>
                  <a:pt x="163" y="266"/>
                </a:lnTo>
                <a:lnTo>
                  <a:pt x="165" y="289"/>
                </a:lnTo>
                <a:lnTo>
                  <a:pt x="150" y="297"/>
                </a:lnTo>
                <a:lnTo>
                  <a:pt x="139" y="348"/>
                </a:lnTo>
                <a:lnTo>
                  <a:pt x="128" y="394"/>
                </a:lnTo>
                <a:lnTo>
                  <a:pt x="112" y="441"/>
                </a:lnTo>
                <a:lnTo>
                  <a:pt x="91" y="477"/>
                </a:lnTo>
                <a:lnTo>
                  <a:pt x="72" y="525"/>
                </a:lnTo>
                <a:lnTo>
                  <a:pt x="52" y="555"/>
                </a:lnTo>
                <a:lnTo>
                  <a:pt x="52" y="626"/>
                </a:lnTo>
                <a:lnTo>
                  <a:pt x="52" y="689"/>
                </a:lnTo>
                <a:lnTo>
                  <a:pt x="45" y="714"/>
                </a:lnTo>
                <a:lnTo>
                  <a:pt x="25" y="754"/>
                </a:lnTo>
                <a:lnTo>
                  <a:pt x="0" y="797"/>
                </a:lnTo>
                <a:lnTo>
                  <a:pt x="25" y="853"/>
                </a:lnTo>
                <a:lnTo>
                  <a:pt x="18" y="900"/>
                </a:lnTo>
                <a:lnTo>
                  <a:pt x="11" y="932"/>
                </a:lnTo>
                <a:lnTo>
                  <a:pt x="32" y="988"/>
                </a:lnTo>
                <a:lnTo>
                  <a:pt x="47" y="1024"/>
                </a:lnTo>
                <a:lnTo>
                  <a:pt x="69" y="1040"/>
                </a:lnTo>
                <a:lnTo>
                  <a:pt x="90" y="1014"/>
                </a:lnTo>
                <a:lnTo>
                  <a:pt x="96" y="1031"/>
                </a:lnTo>
                <a:lnTo>
                  <a:pt x="103" y="1044"/>
                </a:lnTo>
                <a:lnTo>
                  <a:pt x="81" y="1047"/>
                </a:lnTo>
                <a:lnTo>
                  <a:pt x="83" y="1064"/>
                </a:lnTo>
                <a:lnTo>
                  <a:pt x="63" y="1054"/>
                </a:lnTo>
                <a:lnTo>
                  <a:pt x="66" y="1089"/>
                </a:lnTo>
                <a:lnTo>
                  <a:pt x="75" y="1119"/>
                </a:lnTo>
                <a:lnTo>
                  <a:pt x="78" y="1143"/>
                </a:lnTo>
                <a:lnTo>
                  <a:pt x="105" y="1137"/>
                </a:lnTo>
                <a:lnTo>
                  <a:pt x="101" y="1148"/>
                </a:lnTo>
                <a:lnTo>
                  <a:pt x="78" y="1165"/>
                </a:lnTo>
                <a:lnTo>
                  <a:pt x="78" y="1202"/>
                </a:lnTo>
                <a:lnTo>
                  <a:pt x="109" y="1238"/>
                </a:lnTo>
                <a:lnTo>
                  <a:pt x="121" y="1251"/>
                </a:lnTo>
                <a:lnTo>
                  <a:pt x="113" y="1265"/>
                </a:lnTo>
                <a:lnTo>
                  <a:pt x="123" y="1287"/>
                </a:lnTo>
                <a:lnTo>
                  <a:pt x="128" y="1313"/>
                </a:lnTo>
                <a:lnTo>
                  <a:pt x="136" y="1329"/>
                </a:lnTo>
                <a:lnTo>
                  <a:pt x="141" y="1349"/>
                </a:lnTo>
                <a:lnTo>
                  <a:pt x="142" y="1369"/>
                </a:lnTo>
                <a:lnTo>
                  <a:pt x="136" y="1382"/>
                </a:lnTo>
                <a:lnTo>
                  <a:pt x="157" y="1388"/>
                </a:lnTo>
                <a:lnTo>
                  <a:pt x="176" y="1390"/>
                </a:lnTo>
                <a:lnTo>
                  <a:pt x="193" y="1385"/>
                </a:lnTo>
                <a:lnTo>
                  <a:pt x="213" y="1388"/>
                </a:lnTo>
                <a:lnTo>
                  <a:pt x="219" y="1407"/>
                </a:lnTo>
                <a:lnTo>
                  <a:pt x="223" y="1422"/>
                </a:lnTo>
                <a:lnTo>
                  <a:pt x="244" y="1447"/>
                </a:lnTo>
                <a:lnTo>
                  <a:pt x="253" y="1457"/>
                </a:lnTo>
                <a:lnTo>
                  <a:pt x="263" y="1477"/>
                </a:lnTo>
                <a:lnTo>
                  <a:pt x="264" y="1489"/>
                </a:lnTo>
                <a:lnTo>
                  <a:pt x="284" y="1502"/>
                </a:lnTo>
                <a:lnTo>
                  <a:pt x="301" y="1519"/>
                </a:lnTo>
                <a:lnTo>
                  <a:pt x="318" y="1548"/>
                </a:lnTo>
                <a:lnTo>
                  <a:pt x="322" y="1585"/>
                </a:lnTo>
                <a:lnTo>
                  <a:pt x="320" y="1605"/>
                </a:lnTo>
                <a:lnTo>
                  <a:pt x="338" y="1609"/>
                </a:lnTo>
                <a:lnTo>
                  <a:pt x="358" y="1603"/>
                </a:lnTo>
                <a:lnTo>
                  <a:pt x="376" y="1602"/>
                </a:lnTo>
                <a:lnTo>
                  <a:pt x="405" y="1603"/>
                </a:lnTo>
                <a:lnTo>
                  <a:pt x="432" y="1605"/>
                </a:lnTo>
                <a:lnTo>
                  <a:pt x="471" y="1605"/>
                </a:lnTo>
                <a:lnTo>
                  <a:pt x="495" y="1609"/>
                </a:lnTo>
                <a:lnTo>
                  <a:pt x="500" y="1625"/>
                </a:lnTo>
                <a:lnTo>
                  <a:pt x="494" y="1641"/>
                </a:lnTo>
                <a:lnTo>
                  <a:pt x="524" y="1663"/>
                </a:lnTo>
                <a:lnTo>
                  <a:pt x="555" y="1680"/>
                </a:lnTo>
                <a:lnTo>
                  <a:pt x="612" y="1713"/>
                </a:lnTo>
                <a:lnTo>
                  <a:pt x="655" y="1739"/>
                </a:lnTo>
                <a:lnTo>
                  <a:pt x="702" y="1758"/>
                </a:lnTo>
                <a:lnTo>
                  <a:pt x="750" y="1777"/>
                </a:lnTo>
                <a:lnTo>
                  <a:pt x="781" y="1779"/>
                </a:lnTo>
                <a:lnTo>
                  <a:pt x="809" y="1776"/>
                </a:lnTo>
                <a:lnTo>
                  <a:pt x="852" y="1781"/>
                </a:lnTo>
                <a:lnTo>
                  <a:pt x="880" y="1786"/>
                </a:lnTo>
                <a:lnTo>
                  <a:pt x="910" y="1783"/>
                </a:lnTo>
                <a:lnTo>
                  <a:pt x="939" y="1791"/>
                </a:lnTo>
                <a:lnTo>
                  <a:pt x="964" y="1789"/>
                </a:lnTo>
                <a:lnTo>
                  <a:pt x="967" y="1752"/>
                </a:lnTo>
                <a:lnTo>
                  <a:pt x="1011" y="1757"/>
                </a:lnTo>
                <a:lnTo>
                  <a:pt x="1063" y="1758"/>
                </a:lnTo>
                <a:lnTo>
                  <a:pt x="1105" y="1812"/>
                </a:lnTo>
                <a:lnTo>
                  <a:pt x="1155" y="1858"/>
                </a:lnTo>
                <a:lnTo>
                  <a:pt x="1184" y="1893"/>
                </a:lnTo>
                <a:lnTo>
                  <a:pt x="1185" y="1923"/>
                </a:lnTo>
                <a:lnTo>
                  <a:pt x="1195" y="1957"/>
                </a:lnTo>
                <a:lnTo>
                  <a:pt x="1214" y="1979"/>
                </a:lnTo>
                <a:lnTo>
                  <a:pt x="1235" y="2001"/>
                </a:lnTo>
                <a:lnTo>
                  <a:pt x="1295" y="2042"/>
                </a:lnTo>
                <a:lnTo>
                  <a:pt x="1316" y="2036"/>
                </a:lnTo>
                <a:lnTo>
                  <a:pt x="1328" y="2024"/>
                </a:lnTo>
                <a:lnTo>
                  <a:pt x="1335" y="1999"/>
                </a:lnTo>
                <a:lnTo>
                  <a:pt x="1341" y="1979"/>
                </a:lnTo>
                <a:lnTo>
                  <a:pt x="1364" y="1978"/>
                </a:lnTo>
                <a:lnTo>
                  <a:pt x="1390" y="1979"/>
                </a:lnTo>
                <a:lnTo>
                  <a:pt x="1424" y="1987"/>
                </a:lnTo>
                <a:lnTo>
                  <a:pt x="1443" y="2003"/>
                </a:lnTo>
                <a:lnTo>
                  <a:pt x="1468" y="2014"/>
                </a:lnTo>
                <a:lnTo>
                  <a:pt x="1475" y="2034"/>
                </a:lnTo>
                <a:lnTo>
                  <a:pt x="1488" y="2066"/>
                </a:lnTo>
                <a:lnTo>
                  <a:pt x="1500" y="2097"/>
                </a:lnTo>
                <a:lnTo>
                  <a:pt x="1514" y="2121"/>
                </a:lnTo>
                <a:lnTo>
                  <a:pt x="1540" y="2137"/>
                </a:lnTo>
                <a:lnTo>
                  <a:pt x="1560" y="2162"/>
                </a:lnTo>
                <a:lnTo>
                  <a:pt x="1569" y="2197"/>
                </a:lnTo>
                <a:lnTo>
                  <a:pt x="1576" y="2224"/>
                </a:lnTo>
                <a:lnTo>
                  <a:pt x="1593" y="2272"/>
                </a:lnTo>
                <a:lnTo>
                  <a:pt x="1616" y="2277"/>
                </a:lnTo>
                <a:lnTo>
                  <a:pt x="1642" y="2289"/>
                </a:lnTo>
                <a:lnTo>
                  <a:pt x="1669" y="2296"/>
                </a:lnTo>
                <a:lnTo>
                  <a:pt x="1703" y="2298"/>
                </a:lnTo>
                <a:lnTo>
                  <a:pt x="1723" y="2313"/>
                </a:lnTo>
                <a:lnTo>
                  <a:pt x="1770" y="2310"/>
                </a:lnTo>
                <a:lnTo>
                  <a:pt x="1772" y="2274"/>
                </a:lnTo>
                <a:lnTo>
                  <a:pt x="1746" y="2247"/>
                </a:lnTo>
                <a:lnTo>
                  <a:pt x="1741" y="2208"/>
                </a:lnTo>
                <a:lnTo>
                  <a:pt x="1760" y="2182"/>
                </a:lnTo>
                <a:lnTo>
                  <a:pt x="1759" y="2153"/>
                </a:lnTo>
                <a:lnTo>
                  <a:pt x="1766" y="2146"/>
                </a:lnTo>
                <a:lnTo>
                  <a:pt x="1768" y="2124"/>
                </a:lnTo>
                <a:lnTo>
                  <a:pt x="1784" y="2113"/>
                </a:lnTo>
                <a:lnTo>
                  <a:pt x="1815" y="2089"/>
                </a:lnTo>
                <a:lnTo>
                  <a:pt x="1831" y="2089"/>
                </a:lnTo>
                <a:lnTo>
                  <a:pt x="1869" y="2063"/>
                </a:lnTo>
                <a:lnTo>
                  <a:pt x="1892" y="2039"/>
                </a:lnTo>
                <a:lnTo>
                  <a:pt x="1929" y="2014"/>
                </a:lnTo>
                <a:lnTo>
                  <a:pt x="1920" y="1983"/>
                </a:lnTo>
                <a:lnTo>
                  <a:pt x="1929" y="1975"/>
                </a:lnTo>
                <a:lnTo>
                  <a:pt x="1939" y="2008"/>
                </a:lnTo>
                <a:lnTo>
                  <a:pt x="1990" y="1960"/>
                </a:lnTo>
                <a:lnTo>
                  <a:pt x="2032" y="1961"/>
                </a:lnTo>
                <a:lnTo>
                  <a:pt x="2088" y="1975"/>
                </a:lnTo>
                <a:lnTo>
                  <a:pt x="2132" y="1967"/>
                </a:lnTo>
                <a:lnTo>
                  <a:pt x="2153" y="1965"/>
                </a:lnTo>
                <a:lnTo>
                  <a:pt x="2142" y="1943"/>
                </a:lnTo>
                <a:lnTo>
                  <a:pt x="2161" y="1945"/>
                </a:lnTo>
                <a:lnTo>
                  <a:pt x="2174" y="1963"/>
                </a:lnTo>
                <a:lnTo>
                  <a:pt x="2174" y="1978"/>
                </a:lnTo>
                <a:lnTo>
                  <a:pt x="2216" y="1981"/>
                </a:lnTo>
                <a:lnTo>
                  <a:pt x="2236" y="1983"/>
                </a:lnTo>
                <a:lnTo>
                  <a:pt x="2245" y="1973"/>
                </a:lnTo>
                <a:lnTo>
                  <a:pt x="2260" y="1990"/>
                </a:lnTo>
                <a:lnTo>
                  <a:pt x="2274" y="1994"/>
                </a:lnTo>
                <a:lnTo>
                  <a:pt x="2291" y="1990"/>
                </a:lnTo>
                <a:lnTo>
                  <a:pt x="2278" y="1965"/>
                </a:lnTo>
                <a:lnTo>
                  <a:pt x="2298" y="1963"/>
                </a:lnTo>
                <a:lnTo>
                  <a:pt x="2310" y="1970"/>
                </a:lnTo>
                <a:lnTo>
                  <a:pt x="2328" y="1986"/>
                </a:lnTo>
                <a:lnTo>
                  <a:pt x="2341" y="1981"/>
                </a:lnTo>
                <a:lnTo>
                  <a:pt x="2353" y="1966"/>
                </a:lnTo>
                <a:lnTo>
                  <a:pt x="2345" y="1945"/>
                </a:lnTo>
                <a:lnTo>
                  <a:pt x="2327" y="1939"/>
                </a:lnTo>
                <a:lnTo>
                  <a:pt x="2316" y="1927"/>
                </a:lnTo>
                <a:lnTo>
                  <a:pt x="2324" y="1906"/>
                </a:lnTo>
                <a:lnTo>
                  <a:pt x="2323" y="1886"/>
                </a:lnTo>
                <a:lnTo>
                  <a:pt x="2305" y="1886"/>
                </a:lnTo>
                <a:lnTo>
                  <a:pt x="2287" y="1906"/>
                </a:lnTo>
                <a:lnTo>
                  <a:pt x="2286" y="1880"/>
                </a:lnTo>
                <a:lnTo>
                  <a:pt x="2263" y="1895"/>
                </a:lnTo>
                <a:lnTo>
                  <a:pt x="2245" y="1902"/>
                </a:lnTo>
                <a:lnTo>
                  <a:pt x="2237" y="1888"/>
                </a:lnTo>
                <a:lnTo>
                  <a:pt x="2254" y="1865"/>
                </a:lnTo>
                <a:lnTo>
                  <a:pt x="2310" y="1878"/>
                </a:lnTo>
                <a:lnTo>
                  <a:pt x="2323" y="1853"/>
                </a:lnTo>
                <a:lnTo>
                  <a:pt x="2352" y="1844"/>
                </a:lnTo>
                <a:lnTo>
                  <a:pt x="2385" y="1853"/>
                </a:lnTo>
                <a:lnTo>
                  <a:pt x="2397" y="1844"/>
                </a:lnTo>
                <a:lnTo>
                  <a:pt x="2397" y="1814"/>
                </a:lnTo>
                <a:lnTo>
                  <a:pt x="2414" y="1851"/>
                </a:lnTo>
                <a:lnTo>
                  <a:pt x="2419" y="1865"/>
                </a:lnTo>
                <a:lnTo>
                  <a:pt x="2444" y="1850"/>
                </a:lnTo>
                <a:lnTo>
                  <a:pt x="2464" y="1826"/>
                </a:lnTo>
                <a:lnTo>
                  <a:pt x="2473" y="1841"/>
                </a:lnTo>
                <a:lnTo>
                  <a:pt x="2489" y="1847"/>
                </a:lnTo>
                <a:lnTo>
                  <a:pt x="2515" y="1835"/>
                </a:lnTo>
                <a:lnTo>
                  <a:pt x="2571" y="1824"/>
                </a:lnTo>
                <a:lnTo>
                  <a:pt x="2582" y="1838"/>
                </a:lnTo>
                <a:lnTo>
                  <a:pt x="2596" y="1855"/>
                </a:lnTo>
                <a:lnTo>
                  <a:pt x="2618" y="1860"/>
                </a:lnTo>
                <a:lnTo>
                  <a:pt x="2640" y="1862"/>
                </a:lnTo>
                <a:lnTo>
                  <a:pt x="2666" y="1851"/>
                </a:lnTo>
                <a:lnTo>
                  <a:pt x="2683" y="1833"/>
                </a:lnTo>
                <a:lnTo>
                  <a:pt x="2697" y="1827"/>
                </a:lnTo>
                <a:lnTo>
                  <a:pt x="2708" y="1835"/>
                </a:lnTo>
                <a:lnTo>
                  <a:pt x="2722" y="1851"/>
                </a:lnTo>
                <a:lnTo>
                  <a:pt x="2742" y="1871"/>
                </a:lnTo>
                <a:lnTo>
                  <a:pt x="2762" y="1878"/>
                </a:lnTo>
                <a:lnTo>
                  <a:pt x="2778" y="1881"/>
                </a:lnTo>
                <a:lnTo>
                  <a:pt x="2795" y="1901"/>
                </a:lnTo>
                <a:lnTo>
                  <a:pt x="2807" y="1923"/>
                </a:lnTo>
                <a:lnTo>
                  <a:pt x="2821" y="1939"/>
                </a:lnTo>
                <a:lnTo>
                  <a:pt x="2815" y="1970"/>
                </a:lnTo>
                <a:lnTo>
                  <a:pt x="2816" y="1996"/>
                </a:lnTo>
                <a:lnTo>
                  <a:pt x="2816" y="2014"/>
                </a:lnTo>
                <a:lnTo>
                  <a:pt x="2822" y="2029"/>
                </a:lnTo>
                <a:lnTo>
                  <a:pt x="2831" y="2031"/>
                </a:lnTo>
                <a:lnTo>
                  <a:pt x="2836" y="2004"/>
                </a:lnTo>
                <a:lnTo>
                  <a:pt x="2849" y="2019"/>
                </a:lnTo>
                <a:lnTo>
                  <a:pt x="2838" y="2041"/>
                </a:lnTo>
                <a:lnTo>
                  <a:pt x="2836" y="2059"/>
                </a:lnTo>
                <a:lnTo>
                  <a:pt x="2847" y="2068"/>
                </a:lnTo>
                <a:lnTo>
                  <a:pt x="2869" y="2092"/>
                </a:lnTo>
                <a:lnTo>
                  <a:pt x="2887" y="2097"/>
                </a:lnTo>
                <a:lnTo>
                  <a:pt x="2896" y="2128"/>
                </a:lnTo>
                <a:lnTo>
                  <a:pt x="2907" y="2134"/>
                </a:lnTo>
                <a:lnTo>
                  <a:pt x="2923" y="2167"/>
                </a:lnTo>
                <a:lnTo>
                  <a:pt x="2946" y="2179"/>
                </a:lnTo>
                <a:lnTo>
                  <a:pt x="2967" y="2188"/>
                </a:lnTo>
                <a:lnTo>
                  <a:pt x="2981" y="2214"/>
                </a:lnTo>
                <a:lnTo>
                  <a:pt x="3012" y="2208"/>
                </a:lnTo>
                <a:lnTo>
                  <a:pt x="3053" y="2199"/>
                </a:lnTo>
                <a:lnTo>
                  <a:pt x="3064" y="2149"/>
                </a:lnTo>
                <a:lnTo>
                  <a:pt x="3058" y="2116"/>
                </a:lnTo>
                <a:lnTo>
                  <a:pt x="3058" y="2060"/>
                </a:lnTo>
                <a:lnTo>
                  <a:pt x="3047" y="2044"/>
                </a:lnTo>
                <a:lnTo>
                  <a:pt x="3026" y="2016"/>
                </a:lnTo>
                <a:lnTo>
                  <a:pt x="3008" y="1986"/>
                </a:lnTo>
                <a:lnTo>
                  <a:pt x="2991" y="1947"/>
                </a:lnTo>
                <a:lnTo>
                  <a:pt x="2975" y="1903"/>
                </a:lnTo>
                <a:lnTo>
                  <a:pt x="2950" y="1862"/>
                </a:lnTo>
                <a:lnTo>
                  <a:pt x="2930" y="1833"/>
                </a:lnTo>
                <a:lnTo>
                  <a:pt x="2905" y="1792"/>
                </a:lnTo>
                <a:lnTo>
                  <a:pt x="2887" y="1757"/>
                </a:lnTo>
                <a:lnTo>
                  <a:pt x="2880" y="1727"/>
                </a:lnTo>
                <a:lnTo>
                  <a:pt x="2878" y="1704"/>
                </a:lnTo>
                <a:lnTo>
                  <a:pt x="2881" y="1684"/>
                </a:lnTo>
                <a:lnTo>
                  <a:pt x="2885" y="1676"/>
                </a:lnTo>
                <a:lnTo>
                  <a:pt x="2887" y="1628"/>
                </a:lnTo>
                <a:lnTo>
                  <a:pt x="2910" y="1584"/>
                </a:lnTo>
                <a:lnTo>
                  <a:pt x="2905" y="1556"/>
                </a:lnTo>
                <a:lnTo>
                  <a:pt x="2941" y="1546"/>
                </a:lnTo>
                <a:lnTo>
                  <a:pt x="2986" y="1497"/>
                </a:lnTo>
                <a:lnTo>
                  <a:pt x="3010" y="1418"/>
                </a:lnTo>
                <a:lnTo>
                  <a:pt x="3068" y="1390"/>
                </a:lnTo>
                <a:lnTo>
                  <a:pt x="3102" y="1316"/>
                </a:lnTo>
                <a:lnTo>
                  <a:pt x="3159" y="1294"/>
                </a:lnTo>
                <a:lnTo>
                  <a:pt x="3187" y="1238"/>
                </a:lnTo>
                <a:lnTo>
                  <a:pt x="3187" y="1198"/>
                </a:lnTo>
                <a:lnTo>
                  <a:pt x="3188" y="1164"/>
                </a:lnTo>
                <a:lnTo>
                  <a:pt x="3174" y="1165"/>
                </a:lnTo>
                <a:lnTo>
                  <a:pt x="3174" y="1223"/>
                </a:lnTo>
                <a:lnTo>
                  <a:pt x="3140" y="1265"/>
                </a:lnTo>
                <a:lnTo>
                  <a:pt x="3092" y="1276"/>
                </a:lnTo>
                <a:lnTo>
                  <a:pt x="3138" y="1251"/>
                </a:lnTo>
                <a:lnTo>
                  <a:pt x="3111" y="1238"/>
                </a:lnTo>
                <a:lnTo>
                  <a:pt x="3138" y="1232"/>
                </a:lnTo>
                <a:lnTo>
                  <a:pt x="3154" y="1233"/>
                </a:lnTo>
                <a:lnTo>
                  <a:pt x="3162" y="1200"/>
                </a:lnTo>
                <a:lnTo>
                  <a:pt x="3159" y="1169"/>
                </a:lnTo>
                <a:lnTo>
                  <a:pt x="3135" y="1169"/>
                </a:lnTo>
                <a:lnTo>
                  <a:pt x="3098" y="1185"/>
                </a:lnTo>
                <a:lnTo>
                  <a:pt x="3100" y="1155"/>
                </a:lnTo>
                <a:lnTo>
                  <a:pt x="3119" y="1167"/>
                </a:lnTo>
                <a:lnTo>
                  <a:pt x="3151" y="1151"/>
                </a:lnTo>
                <a:lnTo>
                  <a:pt x="3156" y="1136"/>
                </a:lnTo>
                <a:lnTo>
                  <a:pt x="3133" y="1127"/>
                </a:lnTo>
                <a:lnTo>
                  <a:pt x="3136" y="1092"/>
                </a:lnTo>
                <a:lnTo>
                  <a:pt x="3111" y="1078"/>
                </a:lnTo>
                <a:lnTo>
                  <a:pt x="3103" y="1090"/>
                </a:lnTo>
                <a:lnTo>
                  <a:pt x="3095" y="1065"/>
                </a:lnTo>
                <a:lnTo>
                  <a:pt x="3098" y="1039"/>
                </a:lnTo>
                <a:lnTo>
                  <a:pt x="3102" y="1011"/>
                </a:lnTo>
                <a:lnTo>
                  <a:pt x="3058" y="991"/>
                </a:lnTo>
                <a:lnTo>
                  <a:pt x="3070" y="985"/>
                </a:lnTo>
                <a:lnTo>
                  <a:pt x="3060" y="925"/>
                </a:lnTo>
                <a:lnTo>
                  <a:pt x="3058" y="891"/>
                </a:lnTo>
                <a:lnTo>
                  <a:pt x="3066" y="881"/>
                </a:lnTo>
                <a:lnTo>
                  <a:pt x="3068" y="931"/>
                </a:lnTo>
                <a:lnTo>
                  <a:pt x="3084" y="964"/>
                </a:lnTo>
                <a:lnTo>
                  <a:pt x="3109" y="996"/>
                </a:lnTo>
                <a:lnTo>
                  <a:pt x="3109" y="1057"/>
                </a:lnTo>
                <a:lnTo>
                  <a:pt x="3136" y="1062"/>
                </a:lnTo>
                <a:lnTo>
                  <a:pt x="3159" y="1000"/>
                </a:lnTo>
                <a:lnTo>
                  <a:pt x="3158" y="913"/>
                </a:lnTo>
                <a:lnTo>
                  <a:pt x="3129" y="888"/>
                </a:lnTo>
                <a:lnTo>
                  <a:pt x="3131" y="869"/>
                </a:lnTo>
                <a:lnTo>
                  <a:pt x="3165" y="889"/>
                </a:lnTo>
                <a:lnTo>
                  <a:pt x="3183" y="844"/>
                </a:lnTo>
                <a:lnTo>
                  <a:pt x="3185" y="806"/>
                </a:lnTo>
                <a:lnTo>
                  <a:pt x="3185" y="740"/>
                </a:lnTo>
                <a:lnTo>
                  <a:pt x="3169" y="720"/>
                </a:lnTo>
                <a:lnTo>
                  <a:pt x="3176" y="704"/>
                </a:lnTo>
                <a:lnTo>
                  <a:pt x="3189" y="722"/>
                </a:lnTo>
                <a:lnTo>
                  <a:pt x="3260" y="681"/>
                </a:lnTo>
                <a:lnTo>
                  <a:pt x="3310" y="636"/>
                </a:lnTo>
                <a:lnTo>
                  <a:pt x="3272" y="632"/>
                </a:lnTo>
                <a:lnTo>
                  <a:pt x="3219" y="667"/>
                </a:lnTo>
                <a:lnTo>
                  <a:pt x="3185" y="683"/>
                </a:lnTo>
                <a:lnTo>
                  <a:pt x="3209" y="648"/>
                </a:lnTo>
                <a:lnTo>
                  <a:pt x="3233" y="632"/>
                </a:lnTo>
                <a:lnTo>
                  <a:pt x="3247" y="638"/>
                </a:lnTo>
                <a:lnTo>
                  <a:pt x="3286" y="615"/>
                </a:lnTo>
                <a:lnTo>
                  <a:pt x="3294" y="594"/>
                </a:lnTo>
                <a:lnTo>
                  <a:pt x="3305" y="594"/>
                </a:lnTo>
                <a:lnTo>
                  <a:pt x="3319" y="583"/>
                </a:lnTo>
                <a:lnTo>
                  <a:pt x="3337" y="561"/>
                </a:lnTo>
                <a:lnTo>
                  <a:pt x="3366" y="574"/>
                </a:lnTo>
                <a:lnTo>
                  <a:pt x="3380" y="558"/>
                </a:lnTo>
                <a:lnTo>
                  <a:pt x="3393" y="537"/>
                </a:lnTo>
                <a:lnTo>
                  <a:pt x="3380" y="510"/>
                </a:lnTo>
                <a:lnTo>
                  <a:pt x="3362" y="493"/>
                </a:lnTo>
                <a:lnTo>
                  <a:pt x="3352" y="492"/>
                </a:lnTo>
                <a:lnTo>
                  <a:pt x="3338" y="499"/>
                </a:lnTo>
                <a:lnTo>
                  <a:pt x="3352" y="522"/>
                </a:lnTo>
                <a:lnTo>
                  <a:pt x="3358" y="536"/>
                </a:lnTo>
                <a:lnTo>
                  <a:pt x="3342" y="535"/>
                </a:lnTo>
                <a:lnTo>
                  <a:pt x="3324" y="508"/>
                </a:lnTo>
                <a:lnTo>
                  <a:pt x="3306" y="513"/>
                </a:lnTo>
                <a:lnTo>
                  <a:pt x="3310" y="493"/>
                </a:lnTo>
                <a:lnTo>
                  <a:pt x="3318" y="472"/>
                </a:lnTo>
                <a:lnTo>
                  <a:pt x="3303" y="469"/>
                </a:lnTo>
                <a:lnTo>
                  <a:pt x="3316" y="428"/>
                </a:lnTo>
                <a:lnTo>
                  <a:pt x="3312" y="403"/>
                </a:lnTo>
                <a:lnTo>
                  <a:pt x="3329" y="385"/>
                </a:lnTo>
                <a:lnTo>
                  <a:pt x="3319" y="359"/>
                </a:lnTo>
                <a:lnTo>
                  <a:pt x="3337" y="347"/>
                </a:lnTo>
                <a:lnTo>
                  <a:pt x="3356" y="331"/>
                </a:lnTo>
                <a:lnTo>
                  <a:pt x="3373" y="325"/>
                </a:lnTo>
                <a:lnTo>
                  <a:pt x="3380" y="284"/>
                </a:lnTo>
                <a:lnTo>
                  <a:pt x="3399" y="284"/>
                </a:lnTo>
                <a:lnTo>
                  <a:pt x="3427" y="263"/>
                </a:lnTo>
                <a:lnTo>
                  <a:pt x="3440" y="242"/>
                </a:lnTo>
                <a:lnTo>
                  <a:pt x="3462" y="222"/>
                </a:lnTo>
                <a:lnTo>
                  <a:pt x="3459" y="195"/>
                </a:lnTo>
                <a:lnTo>
                  <a:pt x="3428" y="181"/>
                </a:lnTo>
                <a:lnTo>
                  <a:pt x="3411" y="154"/>
                </a:lnTo>
                <a:lnTo>
                  <a:pt x="3378" y="154"/>
                </a:lnTo>
                <a:lnTo>
                  <a:pt x="3364" y="121"/>
                </a:lnTo>
                <a:lnTo>
                  <a:pt x="3359" y="87"/>
                </a:lnTo>
                <a:lnTo>
                  <a:pt x="3350" y="54"/>
                </a:lnTo>
                <a:lnTo>
                  <a:pt x="3337" y="13"/>
                </a:lnTo>
              </a:path>
            </a:pathLst>
          </a:custGeom>
          <a:solidFill>
            <a:srgbClr val="008000"/>
          </a:solidFill>
          <a:ln w="254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41613" y="1743075"/>
            <a:ext cx="12890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Berkeley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135813" y="2155825"/>
            <a:ext cx="11493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Virginia</a:t>
            </a:r>
          </a:p>
          <a:p>
            <a:pPr algn="ctr" defTabSz="620713">
              <a:defRPr/>
            </a:pPr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Tech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659063" y="2095500"/>
            <a:ext cx="127476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Stanford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630613" y="2460625"/>
            <a:ext cx="1304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Northern</a:t>
            </a:r>
          </a:p>
          <a:p>
            <a:pPr algn="ctr" defTabSz="620713">
              <a:defRPr/>
            </a:pPr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Arizona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927600" y="2538413"/>
            <a:ext cx="15335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Oklahoma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518400" y="1776413"/>
            <a:ext cx="101917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UMBC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534400" cy="1833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800" smtClean="0">
                <a:solidFill>
                  <a:srgbClr val="FAFD00"/>
                </a:solidFill>
                <a:cs typeface="+mn-cs"/>
              </a:rPr>
              <a:t>Goals</a:t>
            </a:r>
            <a:endParaRPr lang="en-US" altLang="en-US" sz="3600" b="0" smtClean="0">
              <a:solidFill>
                <a:schemeClr val="tx2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200" smtClean="0">
                <a:cs typeface="+mn-cs"/>
              </a:rPr>
              <a:t>Provide a service to the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200" smtClean="0">
                <a:cs typeface="+mn-cs"/>
              </a:rPr>
              <a:t>	engineering education community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200" smtClean="0">
                <a:cs typeface="+mn-cs"/>
              </a:rPr>
              <a:t>Grow and evolve NEEDS as the foundation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200" smtClean="0">
                <a:cs typeface="+mn-cs"/>
              </a:rPr>
              <a:t>	for an on-line engineering education community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200" smtClean="0">
                <a:cs typeface="+mn-cs"/>
              </a:rPr>
              <a:t>Expand courseware review and evaluation efforts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200" smtClean="0">
                <a:cs typeface="+mn-cs"/>
              </a:rPr>
              <a:t>Serve as a bridge to the development of a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200" smtClean="0">
                <a:cs typeface="+mn-cs"/>
              </a:rPr>
              <a:t>	SMET Digital National Library</a:t>
            </a:r>
          </a:p>
        </p:txBody>
      </p:sp>
      <p:graphicFrame>
        <p:nvGraphicFramePr>
          <p:cNvPr id="11274" name="Object 13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4"/>
          <p:cNvGraphicFramePr>
            <a:graphicFrameLocks noChangeAspect="1"/>
          </p:cNvGraphicFramePr>
          <p:nvPr/>
        </p:nvGraphicFramePr>
        <p:xfrm>
          <a:off x="76200" y="76200"/>
          <a:ext cx="5083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Image" r:id="rId6" imgW="5082951" imgH="1270289" progId="Photoshop.Image.5">
                  <p:embed/>
                </p:oleObj>
              </mc:Choice>
              <mc:Fallback>
                <p:oleObj name="Image" r:id="rId6" imgW="5082951" imgH="1270289" progId="Photoshop.Image.5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50831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037513" y="5715000"/>
            <a:ext cx="992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Engineering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6700"/>
            <a:ext cx="8229600" cy="1104900"/>
          </a:xfrm>
        </p:spPr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Expanding NEEDS Services to develop the Foundation for an On-line Community</a:t>
            </a:r>
            <a:endParaRPr lang="en-US" altLang="en-US" sz="2800" smtClean="0"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User and Author Services</a:t>
            </a:r>
          </a:p>
          <a:p>
            <a:pPr lvl="1">
              <a:defRPr/>
            </a:pPr>
            <a:r>
              <a:rPr lang="en-US" altLang="en-US" sz="2400" smtClean="0"/>
              <a:t>User reviews of courseware</a:t>
            </a:r>
          </a:p>
          <a:p>
            <a:pPr lvl="1">
              <a:defRPr/>
            </a:pPr>
            <a:r>
              <a:rPr lang="en-US" altLang="en-US" sz="2400" smtClean="0"/>
              <a:t>User-provided links to related information</a:t>
            </a:r>
          </a:p>
          <a:p>
            <a:pPr lvl="1">
              <a:defRPr/>
            </a:pPr>
            <a:r>
              <a:rPr lang="en-US" altLang="en-US" sz="2400" smtClean="0"/>
              <a:t>On-line discussion</a:t>
            </a:r>
          </a:p>
          <a:p>
            <a:pPr lvl="1">
              <a:defRPr/>
            </a:pPr>
            <a:r>
              <a:rPr lang="en-US" altLang="en-US" sz="2400" smtClean="0"/>
              <a:t>Adoption/Adaptation Usage statistics for the author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NEEDS Services</a:t>
            </a:r>
          </a:p>
          <a:p>
            <a:pPr lvl="1">
              <a:defRPr/>
            </a:pPr>
            <a:r>
              <a:rPr lang="en-US" altLang="en-US" sz="2400" smtClean="0"/>
              <a:t>Extended Usage Tracking</a:t>
            </a:r>
          </a:p>
          <a:p>
            <a:pPr lvl="1">
              <a:defRPr/>
            </a:pPr>
            <a:r>
              <a:rPr lang="en-US" altLang="en-US" sz="2400" smtClean="0"/>
              <a:t>User Registration and Profiles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79375" y="1447800"/>
            <a:ext cx="89122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037513" y="5715000"/>
            <a:ext cx="992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Engineering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79375" y="1447800"/>
            <a:ext cx="89122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72450" cy="1257300"/>
          </a:xfrm>
        </p:spPr>
        <p:txBody>
          <a:bodyPr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New Services Available from Catalog Records</a:t>
            </a:r>
            <a:br>
              <a:rPr lang="en-US" altLang="en-US" sz="2800" smtClean="0">
                <a:cs typeface="+mj-cs"/>
              </a:rPr>
            </a:br>
            <a:endParaRPr lang="en-US" altLang="en-US" sz="2800" smtClean="0">
              <a:cs typeface="+mj-cs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72150" y="1752600"/>
            <a:ext cx="3162300" cy="4114800"/>
          </a:xfrm>
        </p:spPr>
        <p:txBody>
          <a:bodyPr/>
          <a:lstStyle/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Affiliations</a:t>
            </a:r>
          </a:p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Discussion</a:t>
            </a:r>
          </a:p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Peer Review</a:t>
            </a:r>
          </a:p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User Review</a:t>
            </a:r>
          </a:p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Feature Review</a:t>
            </a:r>
          </a:p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Awards</a:t>
            </a:r>
          </a:p>
          <a:p>
            <a:pPr marL="0" indent="0">
              <a:defRPr/>
            </a:pPr>
            <a:r>
              <a:rPr lang="en-US" altLang="en-US" sz="2400" smtClean="0">
                <a:cs typeface="+mn-cs"/>
              </a:rPr>
              <a:t> Support Materials</a:t>
            </a:r>
          </a:p>
        </p:txBody>
      </p:sp>
      <p:pic>
        <p:nvPicPr>
          <p:cNvPr id="26629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89100"/>
            <a:ext cx="5499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Image" r:id="rId5" imgW="2541475" imgH="2541475" progId="Photoshop.Image.5">
                  <p:embed/>
                </p:oleObj>
              </mc:Choice>
              <mc:Fallback>
                <p:oleObj name="Image" r:id="rId5" imgW="2541475" imgH="2541475" progId="Photoshop.Image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037513" y="5715000"/>
            <a:ext cx="992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Engineering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Using NEEDS as the Foundation for a Test-bed SMETE Digital Library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Develop a test-bed SMETE Digital Library using NEEDS as a foundation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z="2400" smtClean="0"/>
              <a:t>Partnership with the University of California System</a:t>
            </a:r>
            <a:endParaRPr lang="en-US" altLang="en-US" smtClean="0"/>
          </a:p>
          <a:p>
            <a:pPr>
              <a:defRPr/>
            </a:pPr>
            <a:r>
              <a:rPr lang="en-US" altLang="en-US" sz="2800" smtClean="0">
                <a:cs typeface="+mn-cs"/>
              </a:rPr>
              <a:t>Begin development of a SMETE on-line user community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Evaluate the test-bed SMETe Digital Library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7927975" y="5641975"/>
          <a:ext cx="1216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5641975"/>
                        <a:ext cx="1216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899400" y="5626100"/>
            <a:ext cx="124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SMETE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>
                <a:cs typeface="+mj-cs"/>
              </a:rPr>
              <a:t>Digital Library Research</a:t>
            </a:r>
            <a:endParaRPr lang="en-US" altLang="en-US" smtClean="0">
              <a:cs typeface="+mj-cs"/>
            </a:endParaRP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n-cs"/>
              </a:rPr>
              <a:t>Develop a controlled vocabulary for SMET education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Apply this Controlled Vocabulary as metadata for organizing, indexing and retrieving educational materials stored in NEEDS (as a test-bed SMET Digital Library)</a:t>
            </a:r>
          </a:p>
          <a:p>
            <a:pPr>
              <a:defRPr/>
            </a:pPr>
            <a:r>
              <a:rPr lang="en-US" altLang="en-US" sz="2800" smtClean="0">
                <a:cs typeface="+mn-cs"/>
              </a:rPr>
              <a:t>Use courseware in NEEDS and the Controlled Vocabulary to structure discussion among our community of learners</a:t>
            </a:r>
            <a:endParaRPr lang="en-US" altLang="en-US" smtClean="0">
              <a:cs typeface="+mn-cs"/>
            </a:endParaRPr>
          </a:p>
        </p:txBody>
      </p:sp>
      <p:graphicFrame>
        <p:nvGraphicFramePr>
          <p:cNvPr id="19459" name="Object 1030"/>
          <p:cNvGraphicFramePr>
            <a:graphicFrameLocks noChangeAspect="1"/>
          </p:cNvGraphicFramePr>
          <p:nvPr/>
        </p:nvGraphicFramePr>
        <p:xfrm>
          <a:off x="7921625" y="5635625"/>
          <a:ext cx="12223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Image" r:id="rId4" imgW="2541475" imgH="2541475" progId="Photoshop.Image.5">
                  <p:embed/>
                </p:oleObj>
              </mc:Choice>
              <mc:Fallback>
                <p:oleObj name="Image" r:id="rId4" imgW="2541475" imgH="2541475" progId="Photoshop.Image.5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5" y="5635625"/>
                        <a:ext cx="122237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1031"/>
          <p:cNvSpPr txBox="1">
            <a:spLocks noChangeArrowheads="1"/>
          </p:cNvSpPr>
          <p:nvPr/>
        </p:nvSpPr>
        <p:spPr bwMode="auto">
          <a:xfrm>
            <a:off x="7899400" y="5626100"/>
            <a:ext cx="124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200">
                <a:solidFill>
                  <a:schemeClr val="bg2"/>
                </a:solidFill>
                <a:latin typeface="Arial" charset="0"/>
                <a:cs typeface="+mn-cs"/>
              </a:rPr>
              <a:t>Research</a:t>
            </a:r>
            <a:endParaRPr lang="en-US" alt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Office Theme">
  <a:themeElements>
    <a:clrScheme name="">
      <a:dk1>
        <a:srgbClr val="081D58"/>
      </a:dk1>
      <a:lt1>
        <a:srgbClr val="FFFFFF"/>
      </a:lt1>
      <a:dk2>
        <a:srgbClr val="0E0B9F"/>
      </a:dk2>
      <a:lt2>
        <a:srgbClr val="FAFD00"/>
      </a:lt2>
      <a:accent1>
        <a:srgbClr val="F57B49"/>
      </a:accent1>
      <a:accent2>
        <a:srgbClr val="EAEC5E"/>
      </a:accent2>
      <a:accent3>
        <a:srgbClr val="AAAACD"/>
      </a:accent3>
      <a:accent4>
        <a:srgbClr val="DADADA"/>
      </a:accent4>
      <a:accent5>
        <a:srgbClr val="F9BFB1"/>
      </a:accent5>
      <a:accent6>
        <a:srgbClr val="D4D654"/>
      </a:accent6>
      <a:hlink>
        <a:srgbClr val="00B7A5"/>
      </a:hlink>
      <a:folHlink>
        <a:srgbClr val="063DE8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542</Words>
  <Application>Microsoft Macintosh PowerPoint</Application>
  <PresentationFormat>On-screen Show (4:3)</PresentationFormat>
  <Paragraphs>122</Paragraphs>
  <Slides>14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ＭＳ Ｐゴシック</vt:lpstr>
      <vt:lpstr>Arial</vt:lpstr>
      <vt:lpstr>Office Theme</vt:lpstr>
      <vt:lpstr>Adobe Photoshop Image</vt:lpstr>
      <vt:lpstr>Brandon Muramatsu NEEDS Project Director</vt:lpstr>
      <vt:lpstr>Agenda</vt:lpstr>
      <vt:lpstr>Vision</vt:lpstr>
      <vt:lpstr>Achieving our Vision</vt:lpstr>
      <vt:lpstr>NEEDS</vt:lpstr>
      <vt:lpstr>Expanding NEEDS Services to develop the Foundation for an On-line Community</vt:lpstr>
      <vt:lpstr>New Services Available from Catalog Records </vt:lpstr>
      <vt:lpstr>Using NEEDS as the Foundation for a Test-bed SMETE Digital Library</vt:lpstr>
      <vt:lpstr>Digital Library Research</vt:lpstr>
      <vt:lpstr>Premier Award Criteria</vt:lpstr>
      <vt:lpstr>Premier Courseware of 1998 - Preview</vt:lpstr>
      <vt:lpstr>Premier Courseware of 1997</vt:lpstr>
      <vt:lpstr>Cataloging Courseware</vt:lpstr>
      <vt:lpstr>Intercoalitions Workshop Idea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16</cp:revision>
  <cp:lastPrinted>1998-09-30T15:39:58Z</cp:lastPrinted>
  <dcterms:modified xsi:type="dcterms:W3CDTF">2013-12-30T05:20:49Z</dcterms:modified>
  <cp:category/>
</cp:coreProperties>
</file>