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0" r:id="rId4"/>
    <p:sldId id="271" r:id="rId5"/>
    <p:sldId id="257" r:id="rId6"/>
    <p:sldId id="258" r:id="rId7"/>
    <p:sldId id="264" r:id="rId8"/>
    <p:sldId id="268" r:id="rId9"/>
    <p:sldId id="267" r:id="rId10"/>
    <p:sldId id="273" r:id="rId11"/>
    <p:sldId id="280" r:id="rId12"/>
    <p:sldId id="274" r:id="rId13"/>
    <p:sldId id="272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402E"/>
    <a:srgbClr val="00B7A5"/>
    <a:srgbClr val="00DFCA"/>
    <a:srgbClr val="8CF4EA"/>
    <a:srgbClr val="78DFDA"/>
    <a:srgbClr val="EAEC5E"/>
    <a:srgbClr val="FCFEB9"/>
    <a:srgbClr val="663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00" y="-104"/>
      </p:cViewPr>
      <p:guideLst>
        <p:guide orient="horz" pos="32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689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92793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7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3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266700"/>
            <a:ext cx="194310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567690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2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2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5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79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44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488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33350" y="1447800"/>
            <a:ext cx="8807450" cy="0"/>
          </a:xfrm>
          <a:prstGeom prst="line">
            <a:avLst/>
          </a:prstGeom>
          <a:noFill/>
          <a:ln w="50800">
            <a:solidFill>
              <a:srgbClr val="71402E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90000"/>
        <a:buFont typeface="Wingdings" charset="0"/>
        <a:buChar char="Ø"/>
        <a:defRPr sz="32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•"/>
        <a:defRPr sz="28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5000"/>
        <a:buFont typeface="Times" charset="0"/>
        <a:buChar char="•"/>
        <a:defRPr sz="24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oleObject" Target="../embeddings/oleObject6.bin"/><Relationship Id="rId7" Type="http://schemas.openxmlformats.org/officeDocument/2006/relationships/image" Target="../media/image1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5" Type="http://schemas.openxmlformats.org/officeDocument/2006/relationships/image" Target="../media/image13.jpeg"/><Relationship Id="rId6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8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05000" y="14478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endParaRPr lang="en-US" sz="3200" b="1">
              <a:solidFill>
                <a:srgbClr val="71402E"/>
              </a:solidFill>
              <a:latin typeface="Arial" charset="0"/>
              <a:cs typeface="+mn-cs"/>
            </a:endParaRPr>
          </a:p>
          <a:p>
            <a:pPr algn="ctr">
              <a:defRPr/>
            </a:pPr>
            <a:endParaRPr lang="en-US" sz="3600" b="1">
              <a:solidFill>
                <a:srgbClr val="71402E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4098" name="Object 11"/>
          <p:cNvGraphicFramePr>
            <a:graphicFrameLocks/>
          </p:cNvGraphicFramePr>
          <p:nvPr/>
        </p:nvGraphicFramePr>
        <p:xfrm>
          <a:off x="8001000" y="5410200"/>
          <a:ext cx="838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410200"/>
                        <a:ext cx="838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2" name="Picture 16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1200"/>
            <a:ext cx="15240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09600" y="1219200"/>
            <a:ext cx="8001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rgbClr val="71402E"/>
                </a:solidFill>
                <a:latin typeface="Arial" charset="0"/>
                <a:cs typeface="+mn-cs"/>
              </a:rPr>
              <a:t>A Retrospective View of the </a:t>
            </a:r>
          </a:p>
          <a:p>
            <a:pPr algn="ctr">
              <a:defRPr/>
            </a:pPr>
            <a:r>
              <a:rPr lang="en-US" sz="3200" b="1" i="1">
                <a:solidFill>
                  <a:srgbClr val="71402E"/>
                </a:solidFill>
                <a:latin typeface="Arial" charset="0"/>
                <a:cs typeface="+mn-cs"/>
              </a:rPr>
              <a:t>Premier Award for </a:t>
            </a:r>
          </a:p>
          <a:p>
            <a:pPr algn="ctr">
              <a:defRPr/>
            </a:pPr>
            <a:r>
              <a:rPr lang="en-US" sz="3200" b="1" i="1">
                <a:solidFill>
                  <a:srgbClr val="71402E"/>
                </a:solidFill>
                <a:latin typeface="Arial" charset="0"/>
                <a:cs typeface="+mn-cs"/>
              </a:rPr>
              <a:t>Excellence in Engineering Education - </a:t>
            </a:r>
          </a:p>
          <a:p>
            <a:pPr algn="ctr">
              <a:defRPr/>
            </a:pPr>
            <a:r>
              <a:rPr lang="en-US" sz="3200" b="1">
                <a:solidFill>
                  <a:srgbClr val="71402E"/>
                </a:solidFill>
                <a:latin typeface="Arial" charset="0"/>
                <a:cs typeface="+mn-cs"/>
              </a:rPr>
              <a:t>What Works and the Challenges Ahead</a:t>
            </a:r>
            <a:endParaRPr lang="en-US" sz="3200" b="1" i="1">
              <a:solidFill>
                <a:srgbClr val="71402E"/>
              </a:solidFill>
              <a:latin typeface="Arial" charset="0"/>
              <a:cs typeface="+mn-cs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1524000" y="3810000"/>
            <a:ext cx="6383338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Font typeface="Time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+mn-cs"/>
              </a:rPr>
              <a:t>Wayne Anderson, Pamela A.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+mn-cs"/>
              </a:rPr>
              <a:t>Eibeck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+mn-cs"/>
              </a:rPr>
              <a:t>, </a:t>
            </a:r>
          </a:p>
          <a:p>
            <a:pPr marL="457200" indent="-457200" algn="ctr" eaLnBrk="1" hangingPunct="1">
              <a:spcBef>
                <a:spcPct val="20000"/>
              </a:spcBef>
              <a:buFont typeface="Time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+mn-cs"/>
              </a:rPr>
              <a:t>Flora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+mn-cs"/>
              </a:rPr>
              <a:t>McMartin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+mn-cs"/>
              </a:rPr>
              <a:t>, Brandon Muramatsu, and </a:t>
            </a:r>
          </a:p>
          <a:p>
            <a:pPr marL="457200" indent="-457200" algn="ctr" eaLnBrk="1" hangingPunct="1">
              <a:spcBef>
                <a:spcPct val="20000"/>
              </a:spcBef>
              <a:buFont typeface="Time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+mn-cs"/>
              </a:rPr>
              <a:t>Joseph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+mn-cs"/>
              </a:rPr>
              <a:t>Tront</a:t>
            </a:r>
            <a:endParaRPr lang="en-US" b="1" dirty="0">
              <a:latin typeface="Arial" charset="0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Originally Published 2001. Republished 2013. This work is licensed under a Creative Commons Attribution-Noncommercial-Share Alike 3.0 United States License (http://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creativecommons.org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/licenses/by-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nc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-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sa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/3.0/us/)</a:t>
            </a:r>
          </a:p>
        </p:txBody>
      </p:sp>
      <p:pic>
        <p:nvPicPr>
          <p:cNvPr id="4103" name="Picture 7" descr="88x3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Recognition - continued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Study of </a:t>
            </a:r>
            <a:r>
              <a:rPr lang="en-US" sz="2600" i="1" smtClean="0">
                <a:solidFill>
                  <a:srgbClr val="71402E"/>
                </a:solidFill>
                <a:effectLst/>
                <a:cs typeface="+mn-cs"/>
              </a:rPr>
              <a:t>PA</a:t>
            </a: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 awardees and non-awardees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  <a:effectLst/>
              </a:rPr>
              <a:t>Interviews of awardees:</a:t>
            </a:r>
          </a:p>
          <a:p>
            <a:pPr lvl="1">
              <a:buFont typeface="Times" charset="0"/>
              <a:buNone/>
              <a:defRPr/>
            </a:pPr>
            <a:r>
              <a:rPr lang="en-US" sz="2400" b="0" smtClean="0">
                <a:solidFill>
                  <a:srgbClr val="71402E"/>
                </a:solidFill>
                <a:effectLst/>
              </a:rPr>
              <a:t>	</a:t>
            </a:r>
            <a:r>
              <a:rPr lang="ja-JP" altLang="en-US" sz="2400" smtClean="0">
                <a:solidFill>
                  <a:srgbClr val="71402E"/>
                </a:solidFill>
                <a:effectLst/>
                <a:latin typeface="Arial"/>
              </a:rPr>
              <a:t>“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… it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’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s amazing, having won the award, how people in my department, all of a sudden, they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’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re thinking, 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‘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Maybe, just maybe, he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’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s doing something that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’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s of value.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’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  So the best benefit I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’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ve received is that I now can say someone else thinks this of value…So that is a tremendous value.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</a:rPr>
              <a:t>”</a:t>
            </a:r>
            <a:r>
              <a:rPr lang="en-US" sz="2400" i="1" smtClean="0">
                <a:solidFill>
                  <a:srgbClr val="71402E"/>
                </a:solidFill>
                <a:effectLst/>
              </a:rPr>
              <a:t> 	    			</a:t>
            </a:r>
          </a:p>
          <a:p>
            <a:pPr lvl="1">
              <a:buFont typeface="Times" charset="0"/>
              <a:buNone/>
              <a:defRPr/>
            </a:pPr>
            <a:r>
              <a:rPr lang="en-US" sz="2400" i="1" smtClean="0">
                <a:solidFill>
                  <a:srgbClr val="71402E"/>
                </a:solidFill>
                <a:effectLst/>
              </a:rPr>
              <a:t>						   </a:t>
            </a:r>
            <a:r>
              <a:rPr lang="en-US" sz="2400" smtClean="0">
                <a:solidFill>
                  <a:srgbClr val="71402E"/>
                </a:solidFill>
                <a:effectLst/>
              </a:rPr>
              <a:t>(Premier Awardee)</a:t>
            </a:r>
            <a:endParaRPr lang="en-US" sz="2200" smtClean="0">
              <a:solidFill>
                <a:schemeClr val="bg2"/>
              </a:solidFill>
              <a:effectLst/>
            </a:endParaRPr>
          </a:p>
          <a:p>
            <a:pPr lvl="1">
              <a:defRPr/>
            </a:pPr>
            <a:endParaRPr lang="en-US" sz="2400" smtClean="0">
              <a:solidFill>
                <a:srgbClr val="71402E"/>
              </a:solidFill>
              <a:effectLst/>
            </a:endParaRP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rgbClr val="71402E"/>
                </a:solidFill>
                <a:effectLst/>
                <a:cs typeface="+mn-cs"/>
              </a:rPr>
              <a:t>	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Recognition - continued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114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	</a:t>
            </a:r>
            <a:r>
              <a:rPr lang="ja-JP" altLang="en-US" sz="2600" i="1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“</a:t>
            </a:r>
            <a:r>
              <a:rPr lang="en-US" sz="2600" i="1" smtClean="0">
                <a:solidFill>
                  <a:srgbClr val="71402E"/>
                </a:solidFill>
                <a:effectLst/>
                <a:cs typeface="+mn-cs"/>
              </a:rPr>
              <a:t>It meant a lot to me to get the award and… I kind of have been laboring on my own, and to actually get to go to the conference last year and get a little bit of recognition…you know, it was really nice… my trophy is sitting right on my desk; I look at it all the time.  And I</a:t>
            </a:r>
            <a:r>
              <a:rPr lang="ja-JP" altLang="en-US" sz="2600" i="1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’</a:t>
            </a:r>
            <a:r>
              <a:rPr lang="en-US" sz="2600" i="1" smtClean="0">
                <a:solidFill>
                  <a:srgbClr val="71402E"/>
                </a:solidFill>
                <a:effectLst/>
                <a:cs typeface="+mn-cs"/>
              </a:rPr>
              <a:t>m very pleased with it, and it was very encouraging to continue what I</a:t>
            </a:r>
            <a:r>
              <a:rPr lang="ja-JP" altLang="en-US" sz="2600" i="1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’</a:t>
            </a:r>
            <a:r>
              <a:rPr lang="en-US" sz="2600" i="1" smtClean="0">
                <a:solidFill>
                  <a:srgbClr val="71402E"/>
                </a:solidFill>
                <a:effectLst/>
                <a:cs typeface="+mn-cs"/>
              </a:rPr>
              <a:t>m doing….</a:t>
            </a:r>
            <a:r>
              <a:rPr lang="ja-JP" altLang="en-US" sz="2600" i="1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”</a:t>
            </a:r>
            <a:r>
              <a:rPr lang="en-US" sz="2800" smtClean="0">
                <a:solidFill>
                  <a:srgbClr val="71402E"/>
                </a:solidFill>
                <a:effectLst/>
                <a:cs typeface="+mn-cs"/>
              </a:rPr>
              <a:t> </a:t>
            </a:r>
          </a:p>
          <a:p>
            <a:pPr>
              <a:buFont typeface="Wingdings" charset="0"/>
              <a:buNone/>
              <a:defRPr/>
            </a:pPr>
            <a:endParaRPr lang="en-US" sz="1200" smtClean="0">
              <a:solidFill>
                <a:srgbClr val="71402E"/>
              </a:solidFill>
              <a:effectLst/>
              <a:cs typeface="+mn-cs"/>
            </a:endParaRPr>
          </a:p>
          <a:p>
            <a:pPr algn="r">
              <a:buFont typeface="Wingdings" charset="0"/>
              <a:buNone/>
              <a:defRPr/>
            </a:pP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(Premier Awardee)</a:t>
            </a:r>
            <a:endParaRPr lang="en-US" sz="2800" smtClean="0">
              <a:solidFill>
                <a:srgbClr val="71402E"/>
              </a:solidFill>
              <a:effectLst/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Recognition - continued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  <a:effectLst/>
              </a:rPr>
              <a:t>Survey of non-awardees</a:t>
            </a:r>
            <a:r>
              <a:rPr lang="en-US" sz="2200" smtClean="0">
                <a:solidFill>
                  <a:srgbClr val="71402E"/>
                </a:solidFill>
                <a:effectLst/>
              </a:rPr>
              <a:t> </a:t>
            </a:r>
          </a:p>
          <a:p>
            <a:pPr lvl="2">
              <a:defRPr/>
            </a:pPr>
            <a:r>
              <a:rPr lang="en-US" sz="2000" smtClean="0">
                <a:solidFill>
                  <a:srgbClr val="71402E"/>
                </a:solidFill>
                <a:effectLst/>
              </a:rPr>
              <a:t>70% would apply again</a:t>
            </a:r>
          </a:p>
          <a:p>
            <a:pPr lvl="2">
              <a:defRPr/>
            </a:pPr>
            <a:r>
              <a:rPr lang="en-US" sz="2000" smtClean="0">
                <a:solidFill>
                  <a:srgbClr val="71402E"/>
                </a:solidFill>
                <a:effectLst/>
              </a:rPr>
              <a:t>60% believe </a:t>
            </a:r>
            <a:r>
              <a:rPr lang="en-US" sz="2000" i="1" smtClean="0">
                <a:solidFill>
                  <a:srgbClr val="71402E"/>
                </a:solidFill>
                <a:effectLst/>
              </a:rPr>
              <a:t>PA</a:t>
            </a:r>
            <a:r>
              <a:rPr lang="en-US" sz="2000" smtClean="0">
                <a:solidFill>
                  <a:srgbClr val="71402E"/>
                </a:solidFill>
                <a:effectLst/>
              </a:rPr>
              <a:t> would have positive affect on career</a:t>
            </a:r>
          </a:p>
          <a:p>
            <a:pPr lvl="2">
              <a:defRPr/>
            </a:pPr>
            <a:r>
              <a:rPr lang="en-US" sz="2000" smtClean="0">
                <a:solidFill>
                  <a:srgbClr val="71402E"/>
                </a:solidFill>
                <a:effectLst/>
              </a:rPr>
              <a:t>60% thought </a:t>
            </a:r>
            <a:r>
              <a:rPr lang="en-US" sz="2000" i="1" smtClean="0">
                <a:solidFill>
                  <a:srgbClr val="71402E"/>
                </a:solidFill>
                <a:effectLst/>
              </a:rPr>
              <a:t>PA</a:t>
            </a:r>
            <a:r>
              <a:rPr lang="en-US" sz="2000" smtClean="0">
                <a:solidFill>
                  <a:srgbClr val="71402E"/>
                </a:solidFill>
                <a:effectLst/>
              </a:rPr>
              <a:t> effective way to educate campus administration about the need to reward faculty developing courseware</a:t>
            </a:r>
          </a:p>
          <a:p>
            <a:pPr lvl="2">
              <a:defRPr/>
            </a:pPr>
            <a:endParaRPr lang="en-US" sz="2000" smtClean="0">
              <a:solidFill>
                <a:srgbClr val="71402E"/>
              </a:solidFill>
              <a:effectLst/>
            </a:endParaRP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rgbClr val="71402E"/>
                </a:solidFill>
                <a:effectLst/>
                <a:cs typeface="+mn-cs"/>
              </a:rPr>
              <a:t>	</a:t>
            </a:r>
            <a:r>
              <a:rPr lang="ja-JP" altLang="en-US" sz="2400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“</a:t>
            </a:r>
            <a:r>
              <a:rPr lang="en-US" sz="2400" i="1" smtClean="0">
                <a:solidFill>
                  <a:srgbClr val="71402E"/>
                </a:solidFill>
                <a:effectLst/>
                <a:cs typeface="+mn-cs"/>
              </a:rPr>
              <a:t>We applied for the recognition that such an award brings. There is no direct reward from my university for taking the time to be innovative in course development</a:t>
            </a:r>
            <a:r>
              <a:rPr lang="ja-JP" altLang="en-US" sz="2400" i="1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”</a:t>
            </a:r>
            <a:r>
              <a:rPr lang="en-US" sz="2400" i="1" smtClean="0">
                <a:solidFill>
                  <a:srgbClr val="71402E"/>
                </a:solidFill>
                <a:effectLst/>
                <a:cs typeface="+mn-cs"/>
              </a:rPr>
              <a:t> </a:t>
            </a:r>
            <a:r>
              <a:rPr lang="en-US" sz="2400" smtClean="0">
                <a:solidFill>
                  <a:srgbClr val="71402E"/>
                </a:solidFill>
                <a:effectLst/>
                <a:cs typeface="+mn-cs"/>
              </a:rPr>
              <a:t>(Premier Award Applicant)</a:t>
            </a:r>
            <a:endParaRPr lang="en-US" sz="2800" smtClean="0">
              <a:solidFill>
                <a:srgbClr val="71402E"/>
              </a:solidFill>
              <a:effectLst/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8229600" cy="1104900"/>
          </a:xfrm>
        </p:spPr>
        <p:txBody>
          <a:bodyPr/>
          <a:lstStyle/>
          <a:p>
            <a:pPr>
              <a:defRPr/>
            </a:pPr>
            <a:r>
              <a:rPr lang="ja-JP" altLang="en-US" sz="3200" smtClean="0">
                <a:solidFill>
                  <a:srgbClr val="71402E"/>
                </a:solidFill>
                <a:latin typeface="Arial"/>
                <a:cs typeface="+mj-cs"/>
              </a:rPr>
              <a:t>“</a:t>
            </a:r>
            <a:r>
              <a:rPr lang="en-US" sz="3200" smtClean="0">
                <a:solidFill>
                  <a:srgbClr val="71402E"/>
                </a:solidFill>
                <a:cs typeface="+mj-cs"/>
              </a:rPr>
              <a:t>Raise the Bar</a:t>
            </a:r>
            <a:r>
              <a:rPr lang="ja-JP" altLang="en-US" sz="3200" smtClean="0">
                <a:solidFill>
                  <a:srgbClr val="71402E"/>
                </a:solidFill>
                <a:latin typeface="Arial"/>
                <a:cs typeface="+mj-cs"/>
              </a:rPr>
              <a:t>”</a:t>
            </a:r>
            <a:r>
              <a:rPr lang="en-US" sz="3200" smtClean="0">
                <a:solidFill>
                  <a:srgbClr val="71402E"/>
                </a:solidFill>
                <a:cs typeface="+mj-cs"/>
              </a:rPr>
              <a:t> for Excellence in Engineering Educational Materials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1148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 1999 revised scoring method to</a:t>
            </a:r>
            <a:r>
              <a:rPr lang="en-US" smtClean="0">
                <a:solidFill>
                  <a:srgbClr val="71402E"/>
                </a:solidFill>
                <a:cs typeface="+mn-cs"/>
              </a:rPr>
              <a:t> </a:t>
            </a:r>
          </a:p>
          <a:p>
            <a:pPr lvl="1">
              <a:defRPr/>
            </a:pPr>
            <a:r>
              <a:rPr lang="en-US" sz="2600" smtClean="0">
                <a:solidFill>
                  <a:schemeClr val="bg2"/>
                </a:solidFill>
              </a:rPr>
              <a:t>Improve reliability </a:t>
            </a:r>
          </a:p>
          <a:p>
            <a:pPr lvl="1">
              <a:defRPr/>
            </a:pPr>
            <a:r>
              <a:rPr lang="en-US" sz="2600" smtClean="0">
                <a:solidFill>
                  <a:schemeClr val="bg2"/>
                </a:solidFill>
              </a:rPr>
              <a:t>Focus scoring on  Instructional Design and student learning through 2 tier scoring process</a:t>
            </a:r>
            <a:endParaRPr lang="en-US" smtClean="0">
              <a:solidFill>
                <a:srgbClr val="71402E"/>
              </a:solidFill>
            </a:endParaRP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courseware must meet minimum requirements to be considered in the top tier</a:t>
            </a: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Courseware must earn points from 2nd tier to be considered exceptional.</a:t>
            </a:r>
            <a:endParaRPr lang="en-US" sz="2000" smtClean="0">
              <a:solidFill>
                <a:srgbClr val="71402E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8839200" cy="11049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71402E"/>
                </a:solidFill>
                <a:cs typeface="+mj-cs"/>
              </a:rPr>
              <a:t>Scoring criteria: Interactivity</a:t>
            </a:r>
            <a:endParaRPr lang="en-US" smtClean="0"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The learner is actively involved in the learning process - the interaction enhances learning</a:t>
            </a:r>
          </a:p>
          <a:p>
            <a:pPr marL="990600" lvl="1" indent="-533400">
              <a:defRPr/>
            </a:pPr>
            <a:r>
              <a:rPr lang="en-US" sz="2600" smtClean="0"/>
              <a:t>Software responds to learner actions</a:t>
            </a:r>
          </a:p>
          <a:p>
            <a:pPr marL="990600" lvl="1" indent="-533400">
              <a:defRPr/>
            </a:pPr>
            <a:r>
              <a:rPr lang="en-US" sz="2600" smtClean="0"/>
              <a:t>Communication is 2-way</a:t>
            </a:r>
          </a:p>
          <a:p>
            <a:pPr marL="990600" lvl="1" indent="-533400">
              <a:defRPr/>
            </a:pPr>
            <a:r>
              <a:rPr lang="en-US" sz="2600" smtClean="0"/>
              <a:t>Learners control their own pace</a:t>
            </a:r>
          </a:p>
          <a:p>
            <a:pPr marL="990600" lvl="1" indent="-533400">
              <a:defRPr/>
            </a:pPr>
            <a:r>
              <a:rPr lang="en-US" sz="2600" smtClean="0"/>
              <a:t>Choices are meaningful</a:t>
            </a:r>
            <a:endParaRPr lang="en-US" smtClean="0"/>
          </a:p>
          <a:p>
            <a:pPr marL="609600" indent="-609600"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Interactivity is enhanced if:</a:t>
            </a:r>
          </a:p>
          <a:p>
            <a:pPr marL="990600" lvl="1" indent="-533400">
              <a:defRPr/>
            </a:pPr>
            <a:r>
              <a:rPr lang="en-US" sz="2400" smtClean="0">
                <a:solidFill>
                  <a:schemeClr val="bg2"/>
                </a:solidFill>
              </a:rPr>
              <a:t>Learners solve relevant problems</a:t>
            </a:r>
          </a:p>
          <a:p>
            <a:pPr marL="990600" lvl="1" indent="-533400">
              <a:defRPr/>
            </a:pPr>
            <a:r>
              <a:rPr lang="en-US" sz="2400" smtClean="0">
                <a:solidFill>
                  <a:schemeClr val="bg2"/>
                </a:solidFill>
              </a:rPr>
              <a:t>System adapts based on learner actions</a:t>
            </a:r>
            <a:endParaRPr lang="en-US" smtClean="0"/>
          </a:p>
          <a:p>
            <a:pPr marL="990600" lvl="1" indent="-533400">
              <a:buFont typeface="Times" charset="0"/>
              <a:buAutoNum type="arabicPeriod"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239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Demonstrating Excellence</a:t>
            </a:r>
            <a:endParaRPr lang="en-US" smtClean="0">
              <a:cs typeface="+mj-cs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Award winning courseware addresses:</a:t>
            </a:r>
          </a:p>
          <a:p>
            <a:pPr lvl="1">
              <a:defRPr/>
            </a:pPr>
            <a:r>
              <a:rPr lang="en-US" smtClean="0"/>
              <a:t>Higher level cognitive skills</a:t>
            </a: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Critical thinking</a:t>
            </a: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Problem solving</a:t>
            </a: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Design</a:t>
            </a: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Real life engineering situations, case studies</a:t>
            </a:r>
          </a:p>
          <a:p>
            <a:pPr lvl="2">
              <a:defRPr/>
            </a:pPr>
            <a:r>
              <a:rPr lang="en-US" smtClean="0">
                <a:solidFill>
                  <a:srgbClr val="71402E"/>
                </a:solidFill>
              </a:rPr>
              <a:t>Simulations and experimentation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Demonstrating Excellence, continued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1148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Adaptable to multiple learning levels, institutional goals, learning situations (classrooms, self learning)</a:t>
            </a:r>
          </a:p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Addresses different learning styles</a:t>
            </a:r>
          </a:p>
          <a:p>
            <a:pPr lvl="1">
              <a:defRPr/>
            </a:pPr>
            <a:r>
              <a:rPr lang="en-US" sz="2600" smtClean="0"/>
              <a:t>Visualization, animation</a:t>
            </a:r>
          </a:p>
          <a:p>
            <a:pPr lvl="1">
              <a:defRPr/>
            </a:pPr>
            <a:r>
              <a:rPr lang="en-US" sz="2600" smtClean="0"/>
              <a:t>Numerical, descriptive</a:t>
            </a:r>
          </a:p>
          <a:p>
            <a:pPr lvl="1">
              <a:defRPr/>
            </a:pPr>
            <a:r>
              <a:rPr lang="en-US" sz="2600" smtClean="0"/>
              <a:t>Practice problems, interactive games</a:t>
            </a:r>
            <a:endParaRPr lang="en-US" smtClean="0"/>
          </a:p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Includes information to support adaptation</a:t>
            </a:r>
          </a:p>
          <a:p>
            <a:pPr lvl="1">
              <a:defRPr/>
            </a:pPr>
            <a:r>
              <a:rPr lang="en-US" sz="2600" smtClean="0"/>
              <a:t>Student reviews</a:t>
            </a:r>
          </a:p>
          <a:p>
            <a:pPr lvl="1">
              <a:defRPr/>
            </a:pPr>
            <a:r>
              <a:rPr lang="en-US" sz="2600" smtClean="0"/>
              <a:t>Instructor</a:t>
            </a:r>
            <a:r>
              <a:rPr lang="ja-JP" altLang="en-US" sz="2600" smtClean="0">
                <a:latin typeface="Arial"/>
              </a:rPr>
              <a:t>’</a:t>
            </a:r>
            <a:r>
              <a:rPr lang="en-US" sz="2600" smtClean="0"/>
              <a:t>s guides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In sum….</a:t>
            </a:r>
            <a:endParaRPr lang="en-US" smtClean="0"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 has a positive impact on awardee careers.</a:t>
            </a:r>
          </a:p>
          <a:p>
            <a:pPr>
              <a:defRPr/>
            </a:pP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 software is highly regarded by engineering faculty and popular.</a:t>
            </a:r>
          </a:p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The quality of </a:t>
            </a: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 applications appear to be rising.</a:t>
            </a:r>
            <a:endParaRPr lang="en-US" smtClean="0">
              <a:solidFill>
                <a:srgbClr val="71402E"/>
              </a:solidFill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71402E"/>
                </a:solidFill>
                <a:cs typeface="+mj-cs"/>
              </a:rPr>
              <a:t>Next Steps</a:t>
            </a:r>
            <a:endParaRPr lang="en-US" smtClean="0">
              <a:cs typeface="+mj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114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 partnership with SMETE.ORG, NEEDS is:</a:t>
            </a:r>
          </a:p>
          <a:p>
            <a:pPr>
              <a:buFont typeface="Wingdings" charset="0"/>
              <a:buNone/>
              <a:defRPr/>
            </a:pPr>
            <a:r>
              <a:rPr lang="en-US" sz="1200" smtClean="0">
                <a:solidFill>
                  <a:srgbClr val="71402E"/>
                </a:solidFill>
                <a:cs typeface="+mn-cs"/>
              </a:rPr>
              <a:t> </a:t>
            </a:r>
          </a:p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Expanding the use of the </a:t>
            </a: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 criteria to other SMET disciplines, e.g.,</a:t>
            </a:r>
          </a:p>
          <a:p>
            <a:pPr lvl="1">
              <a:defRPr/>
            </a:pPr>
            <a:r>
              <a:rPr lang="en-US" smtClean="0"/>
              <a:t>JOMA - Journal of Online Mathematics and its Applications</a:t>
            </a:r>
          </a:p>
          <a:p>
            <a:pPr lvl="1">
              <a:defRPr/>
            </a:pPr>
            <a:endParaRPr lang="en-US" sz="1200" smtClean="0"/>
          </a:p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Build on </a:t>
            </a: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 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 criteria by partnering with MERLOT to establish and conduct a joint peer review program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71402E"/>
                </a:solidFill>
                <a:cs typeface="+mj-cs"/>
              </a:rPr>
              <a:t>Outline</a:t>
            </a:r>
            <a:endParaRPr lang="en-US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114800"/>
          </a:xfrm>
        </p:spPr>
        <p:txBody>
          <a:bodyPr/>
          <a:lstStyle/>
          <a:p>
            <a:pPr>
              <a:buClrTx/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Introduction to NEEDS</a:t>
            </a:r>
          </a:p>
          <a:p>
            <a:pPr>
              <a:buClrTx/>
              <a:defRPr/>
            </a:pPr>
            <a:endParaRPr lang="en-US" sz="1200" smtClean="0">
              <a:solidFill>
                <a:srgbClr val="71402E"/>
              </a:solidFill>
              <a:cs typeface="+mn-cs"/>
            </a:endParaRPr>
          </a:p>
          <a:p>
            <a:pPr>
              <a:buClrTx/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History and Overview of the </a:t>
            </a: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 for Excellence in Engineering Education Courseware</a:t>
            </a:r>
          </a:p>
          <a:p>
            <a:pPr>
              <a:buClrTx/>
              <a:defRPr/>
            </a:pPr>
            <a:endParaRPr lang="en-US" sz="1200" i="1" smtClean="0">
              <a:solidFill>
                <a:srgbClr val="71402E"/>
              </a:solidFill>
              <a:cs typeface="+mn-cs"/>
            </a:endParaRPr>
          </a:p>
          <a:p>
            <a:pPr>
              <a:buClrTx/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Lessons Learned</a:t>
            </a:r>
          </a:p>
          <a:p>
            <a:pPr>
              <a:buClrTx/>
              <a:defRPr/>
            </a:pPr>
            <a:endParaRPr lang="en-US" sz="1200" smtClean="0">
              <a:solidFill>
                <a:srgbClr val="71402E"/>
              </a:solidFill>
              <a:cs typeface="+mn-cs"/>
            </a:endParaRPr>
          </a:p>
          <a:p>
            <a:pPr>
              <a:buClrTx/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Next Steps</a:t>
            </a:r>
            <a:endParaRPr lang="en-US" smtClean="0">
              <a:solidFill>
                <a:srgbClr val="71402E"/>
              </a:solidFill>
              <a:cs typeface="+mn-cs"/>
            </a:endParaRPr>
          </a:p>
        </p:txBody>
      </p:sp>
      <p:graphicFrame>
        <p:nvGraphicFramePr>
          <p:cNvPr id="6147" name="Object 5"/>
          <p:cNvGraphicFramePr>
            <a:graphicFrameLocks/>
          </p:cNvGraphicFramePr>
          <p:nvPr/>
        </p:nvGraphicFramePr>
        <p:xfrm>
          <a:off x="8001000" y="5410200"/>
          <a:ext cx="838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2057143" imgH="2412698" progId="">
                  <p:embed/>
                </p:oleObj>
              </mc:Choice>
              <mc:Fallback>
                <p:oleObj r:id="rId3" imgW="2057143" imgH="2412698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410200"/>
                        <a:ext cx="838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1200"/>
            <a:ext cx="15240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6700"/>
            <a:ext cx="2209800" cy="1104900"/>
          </a:xfrm>
        </p:spPr>
        <p:txBody>
          <a:bodyPr anchor="ctr"/>
          <a:lstStyle/>
          <a:p>
            <a:pPr>
              <a:defRPr/>
            </a:pPr>
            <a:r>
              <a:rPr lang="en-US" smtClean="0">
                <a:solidFill>
                  <a:srgbClr val="71402E"/>
                </a:solidFill>
                <a:cs typeface="+mj-cs"/>
              </a:rPr>
              <a:t>NEEDS</a:t>
            </a:r>
            <a:endParaRPr lang="en-US" smtClean="0">
              <a:cs typeface="+mj-cs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3657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endParaRPr lang="en-US" sz="2000" smtClean="0">
              <a:latin typeface="Arial Narrow" charset="0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National</a:t>
            </a:r>
            <a:r>
              <a:rPr lang="en-US" sz="2800" smtClean="0">
                <a:solidFill>
                  <a:srgbClr val="71402E"/>
                </a:solidFill>
                <a:latin typeface="Arial Narrow" charset="0"/>
                <a:cs typeface="+mn-cs"/>
              </a:rPr>
              <a:t> 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digital library emerging from Synthesis  Coalition (1990)</a:t>
            </a:r>
          </a:p>
          <a:p>
            <a:pPr>
              <a:lnSpc>
                <a:spcPct val="90000"/>
              </a:lnSpc>
              <a:defRPr/>
            </a:pPr>
            <a:endParaRPr lang="en-US" sz="1200" smtClean="0">
              <a:solidFill>
                <a:srgbClr val="71402E"/>
              </a:solidFill>
              <a:latin typeface="Arial Narrow" charset="0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Integrated database of multimedia courseware (modules - case studies - full courses)</a:t>
            </a:r>
          </a:p>
          <a:p>
            <a:pPr>
              <a:lnSpc>
                <a:spcPct val="90000"/>
              </a:lnSpc>
              <a:defRPr/>
            </a:pPr>
            <a:endParaRPr lang="en-US" sz="1200" smtClean="0">
              <a:solidFill>
                <a:srgbClr val="71402E"/>
              </a:solidFill>
              <a:latin typeface="Arial Narrow" charset="0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Multilevel courseware evaluation system (peer review, </a:t>
            </a:r>
            <a:r>
              <a:rPr lang="en-US" sz="2800" i="1" smtClean="0">
                <a:solidFill>
                  <a:srgbClr val="71402E"/>
                </a:solidFill>
                <a:cs typeface="+mn-cs"/>
              </a:rPr>
              <a:t>Premier Award for Excellence in Engineering Education Courseware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en-US" sz="1200" i="1" smtClean="0">
              <a:solidFill>
                <a:srgbClr val="71402E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Community of Engineering Educators</a:t>
            </a:r>
            <a:endParaRPr lang="en-US" sz="2000" smtClean="0">
              <a:cs typeface="+mn-cs"/>
            </a:endParaRPr>
          </a:p>
        </p:txBody>
      </p:sp>
      <p:graphicFrame>
        <p:nvGraphicFramePr>
          <p:cNvPr id="7171" name="Object 11"/>
          <p:cNvGraphicFramePr>
            <a:graphicFrameLocks/>
          </p:cNvGraphicFramePr>
          <p:nvPr/>
        </p:nvGraphicFramePr>
        <p:xfrm>
          <a:off x="8001000" y="5410200"/>
          <a:ext cx="838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410200"/>
                        <a:ext cx="838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6" name="Picture 1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1200"/>
            <a:ext cx="15240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71402E"/>
                </a:solidFill>
                <a:cs typeface="+mj-cs"/>
              </a:rPr>
              <a:t>www.needs.org</a:t>
            </a:r>
            <a:endParaRPr lang="en-US" sz="2800" smtClean="0">
              <a:cs typeface="+mj-cs"/>
            </a:endParaRPr>
          </a:p>
        </p:txBody>
      </p:sp>
      <p:pic>
        <p:nvPicPr>
          <p:cNvPr id="9218" name="Picture 4" descr="&#10;needs.pict                                                     00000C1ECA.transfer                    AB89E6CB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51000"/>
            <a:ext cx="7342188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6700"/>
            <a:ext cx="8305800" cy="1104900"/>
          </a:xfrm>
        </p:spPr>
        <p:txBody>
          <a:bodyPr anchor="ctr"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/>
            </a:r>
            <a:br>
              <a:rPr lang="en-US" sz="3200" smtClean="0">
                <a:solidFill>
                  <a:srgbClr val="71402E"/>
                </a:solidFill>
                <a:cs typeface="+mj-cs"/>
              </a:rPr>
            </a:br>
            <a:r>
              <a:rPr lang="en-US" sz="3200" i="1" smtClean="0">
                <a:solidFill>
                  <a:srgbClr val="71402E"/>
                </a:solidFill>
                <a:cs typeface="+mj-cs"/>
              </a:rPr>
              <a:t>Premier Award </a:t>
            </a:r>
            <a:r>
              <a:rPr lang="en-US" sz="3200" smtClean="0">
                <a:solidFill>
                  <a:srgbClr val="71402E"/>
                </a:solidFill>
                <a:cs typeface="+mj-cs"/>
              </a:rPr>
              <a:t>Goals</a:t>
            </a:r>
            <a:endParaRPr lang="en-US" smtClean="0">
              <a:solidFill>
                <a:srgbClr val="71402E"/>
              </a:solidFill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21336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Enhance Recognition of Scholarly and Creative Effort of Courseware Developers </a:t>
            </a:r>
          </a:p>
          <a:p>
            <a:pPr>
              <a:defRPr/>
            </a:pPr>
            <a:endParaRPr lang="en-US" sz="1200" smtClean="0">
              <a:solidFill>
                <a:srgbClr val="71402E"/>
              </a:solidFill>
              <a:cs typeface="+mn-cs"/>
            </a:endParaRPr>
          </a:p>
          <a:p>
            <a:pPr>
              <a:defRPr/>
            </a:pPr>
            <a:r>
              <a:rPr lang="ja-JP" altLang="en-US" sz="2800" smtClean="0">
                <a:solidFill>
                  <a:srgbClr val="71402E"/>
                </a:solidFill>
                <a:latin typeface="Arial"/>
                <a:cs typeface="+mn-cs"/>
              </a:rPr>
              <a:t>“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Raise the Bar</a:t>
            </a:r>
            <a:r>
              <a:rPr lang="ja-JP" altLang="en-US" sz="2800" smtClean="0">
                <a:solidFill>
                  <a:srgbClr val="71402E"/>
                </a:solidFill>
                <a:latin typeface="Arial"/>
                <a:cs typeface="+mn-cs"/>
              </a:rPr>
              <a:t>”</a:t>
            </a:r>
            <a:r>
              <a:rPr lang="en-US" sz="2800" smtClean="0">
                <a:solidFill>
                  <a:srgbClr val="71402E"/>
                </a:solidFill>
                <a:cs typeface="+mn-cs"/>
              </a:rPr>
              <a:t> for Excellence in Engineering Education Courseware</a:t>
            </a:r>
            <a:endParaRPr lang="en-US" smtClean="0">
              <a:solidFill>
                <a:srgbClr val="71402E"/>
              </a:solidFill>
              <a:cs typeface="+mn-cs"/>
            </a:endParaRPr>
          </a:p>
          <a:p>
            <a:pPr>
              <a:defRPr/>
            </a:pPr>
            <a:endParaRPr lang="en-US" sz="2800" smtClean="0">
              <a:cs typeface="+mn-cs"/>
            </a:endParaRPr>
          </a:p>
          <a:p>
            <a:pPr>
              <a:defRPr/>
            </a:pPr>
            <a:endParaRPr lang="en-US" sz="2800" smtClean="0">
              <a:cs typeface="+mn-cs"/>
            </a:endParaRPr>
          </a:p>
          <a:p>
            <a:pPr lvl="1">
              <a:buSzPct val="125000"/>
              <a:defRPr/>
            </a:pPr>
            <a:endParaRPr lang="en-US" smtClean="0"/>
          </a:p>
        </p:txBody>
      </p:sp>
      <p:graphicFrame>
        <p:nvGraphicFramePr>
          <p:cNvPr id="10243" name="Object 4"/>
          <p:cNvGraphicFramePr>
            <a:graphicFrameLocks/>
          </p:cNvGraphicFramePr>
          <p:nvPr/>
        </p:nvGraphicFramePr>
        <p:xfrm>
          <a:off x="8115300" y="56515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56515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5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mathworks2.jpg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0"/>
            <a:ext cx="990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autodesk-color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1524000" cy="3190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 descr="msreseach2.jpg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482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Premier Award Criteria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798638"/>
            <a:ext cx="8285162" cy="40259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Instructional Design</a:t>
            </a:r>
            <a:endParaRPr lang="en-US" sz="2800" smtClean="0">
              <a:cs typeface="+mn-cs"/>
            </a:endParaRPr>
          </a:p>
          <a:p>
            <a:pPr lvl="1">
              <a:buSzPct val="125000"/>
              <a:defRPr/>
            </a:pPr>
            <a:r>
              <a:rPr lang="en-US" smtClean="0"/>
              <a:t>Will students learn from the courseware?</a:t>
            </a:r>
          </a:p>
          <a:p>
            <a:pPr lvl="1">
              <a:buSzPct val="125000"/>
              <a:defRPr/>
            </a:pPr>
            <a:endParaRPr lang="en-US" sz="1200" smtClean="0"/>
          </a:p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Software Design </a:t>
            </a:r>
            <a:endParaRPr lang="en-US" sz="2800" smtClean="0">
              <a:cs typeface="+mn-cs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25000"/>
              <a:defRPr/>
            </a:pPr>
            <a:r>
              <a:rPr lang="en-US" smtClean="0"/>
              <a:t>Is it well designed and usable?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25000"/>
              <a:defRPr/>
            </a:pPr>
            <a:endParaRPr lang="en-US" sz="1200" smtClean="0">
              <a:solidFill>
                <a:srgbClr val="71402E"/>
              </a:solidFill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Engineering Content</a:t>
            </a:r>
            <a:endParaRPr lang="en-US" sz="2800" smtClean="0">
              <a:cs typeface="+mn-cs"/>
            </a:endParaRPr>
          </a:p>
          <a:p>
            <a:pPr lvl="1">
              <a:buSzPct val="125000"/>
              <a:defRPr/>
            </a:pPr>
            <a:r>
              <a:rPr lang="en-US" smtClean="0"/>
              <a:t>Is the content well organized?</a:t>
            </a:r>
            <a:endParaRPr lang="en-US" sz="2400" smtClean="0"/>
          </a:p>
        </p:txBody>
      </p:sp>
      <p:graphicFrame>
        <p:nvGraphicFramePr>
          <p:cNvPr id="12291" name="Object 5"/>
          <p:cNvGraphicFramePr>
            <a:graphicFrameLocks/>
          </p:cNvGraphicFramePr>
          <p:nvPr/>
        </p:nvGraphicFramePr>
        <p:xfrm>
          <a:off x="8115300" y="56515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56515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6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Premier Courseware of 1997 and 1998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09600" y="1752600"/>
            <a:ext cx="388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Char char="Ø"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Virtual Disk Drive 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	Design Studio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Char char="Ø"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Drill Dissection and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	Bicycle Dissection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Char char="Ø"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Mars Navigator</a:t>
            </a:r>
          </a:p>
        </p:txBody>
      </p:sp>
      <p:pic>
        <p:nvPicPr>
          <p:cNvPr id="14339" name="Picture 10" descr="Premier97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4800"/>
            <a:ext cx="31194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4800600" y="1752600"/>
            <a:ext cx="396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Char char="Ø"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Della Steam Plant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Char char="Ø"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MDSolids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Char char="Ø"/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Structural Engineering Visual Encyclopedia - UNH</a:t>
            </a:r>
          </a:p>
        </p:txBody>
      </p:sp>
      <p:pic>
        <p:nvPicPr>
          <p:cNvPr id="14341" name="Picture 12" descr="Premier98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4800"/>
            <a:ext cx="31194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3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3" name="Object 18"/>
          <p:cNvGraphicFramePr>
            <a:graphicFrameLocks/>
          </p:cNvGraphicFramePr>
          <p:nvPr/>
        </p:nvGraphicFramePr>
        <p:xfrm>
          <a:off x="8105775" y="5643563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r:id="rId6" imgW="2057143" imgH="2412698" progId="">
                  <p:embed/>
                </p:oleObj>
              </mc:Choice>
              <mc:Fallback>
                <p:oleObj r:id="rId6" imgW="2057143" imgH="2412698" progId="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5775" y="5643563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71402E"/>
                </a:solidFill>
                <a:cs typeface="+mj-cs"/>
              </a:rPr>
              <a:t>Premier Courseware of 1999 and 2000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Engineering Graphics</a:t>
            </a:r>
          </a:p>
          <a:p>
            <a:pPr>
              <a:defRPr/>
            </a:pPr>
            <a:r>
              <a:rPr lang="en-US" sz="2400" smtClean="0">
                <a:cs typeface="+mn-cs"/>
              </a:rPr>
              <a:t>Cracking Dams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Project Links</a:t>
            </a:r>
          </a:p>
          <a:p>
            <a:pPr>
              <a:defRPr/>
            </a:pPr>
            <a:r>
              <a:rPr lang="en-US" sz="2400" smtClean="0">
                <a:cs typeface="+mn-cs"/>
              </a:rPr>
              <a:t>West Point Bridge Designer</a:t>
            </a:r>
          </a:p>
        </p:txBody>
      </p:sp>
      <p:pic>
        <p:nvPicPr>
          <p:cNvPr id="15364" name="Picture 5" descr="combined-cover-cd-noname.pct                                   0003785E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28956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6230938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81000" y="5181600"/>
            <a:ext cx="8305800" cy="37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 b="1">
                <a:solidFill>
                  <a:srgbClr val="71402E"/>
                </a:solidFill>
                <a:latin typeface="Arial" charset="0"/>
                <a:cs typeface="+mn-cs"/>
              </a:rPr>
              <a:t> For info or to receive copies go to http://www.needs.org/premier/</a:t>
            </a:r>
            <a:endParaRPr lang="en-US" sz="1600" b="1">
              <a:solidFill>
                <a:srgbClr val="71402E"/>
              </a:solidFill>
              <a:latin typeface="Arial" charset="0"/>
              <a:cs typeface="+mn-cs"/>
            </a:endParaRPr>
          </a:p>
        </p:txBody>
      </p:sp>
      <p:pic>
        <p:nvPicPr>
          <p:cNvPr id="15367" name="Picture 10" descr="Premier00-icon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31242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8" name="Object 12"/>
          <p:cNvGraphicFramePr>
            <a:graphicFrameLocks/>
          </p:cNvGraphicFramePr>
          <p:nvPr/>
        </p:nvGraphicFramePr>
        <p:xfrm>
          <a:off x="8105775" y="56388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r:id="rId6" imgW="2057143" imgH="2412698" progId="">
                  <p:embed/>
                </p:oleObj>
              </mc:Choice>
              <mc:Fallback>
                <p:oleObj r:id="rId6" imgW="2057143" imgH="2412698" progId="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5775" y="56388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09600" y="5105400"/>
            <a:ext cx="7772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3600" b="1">
              <a:solidFill>
                <a:srgbClr val="71402E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28600" y="715963"/>
            <a:ext cx="853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7140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Recognition for Courseware Developers</a:t>
            </a:r>
            <a:endParaRPr lang="en-US" sz="2800" b="1">
              <a:solidFill>
                <a:srgbClr val="71402E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62000" y="1905000"/>
            <a:ext cx="7696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2600" b="1">
              <a:solidFill>
                <a:srgbClr val="71402E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2895600"/>
          </a:xfrm>
        </p:spPr>
        <p:txBody>
          <a:bodyPr/>
          <a:lstStyle/>
          <a:p>
            <a:pPr>
              <a:defRPr/>
            </a:pP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Over 9,000 </a:t>
            </a:r>
            <a:r>
              <a:rPr lang="en-US" sz="2600" i="1" smtClean="0">
                <a:solidFill>
                  <a:srgbClr val="71402E"/>
                </a:solidFill>
                <a:effectLst/>
                <a:cs typeface="+mn-cs"/>
              </a:rPr>
              <a:t>Premier Award </a:t>
            </a: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CD</a:t>
            </a:r>
            <a:r>
              <a:rPr lang="ja-JP" altLang="en-US" sz="2600" smtClean="0">
                <a:solidFill>
                  <a:srgbClr val="71402E"/>
                </a:solidFill>
                <a:effectLst/>
                <a:latin typeface="Arial"/>
                <a:cs typeface="+mn-cs"/>
              </a:rPr>
              <a:t>’</a:t>
            </a: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s distributed</a:t>
            </a:r>
            <a:endParaRPr lang="en-US" sz="1200" smtClean="0">
              <a:solidFill>
                <a:srgbClr val="71402E"/>
              </a:solidFill>
              <a:effectLst/>
              <a:cs typeface="+mn-cs"/>
            </a:endParaRPr>
          </a:p>
          <a:p>
            <a:pPr>
              <a:defRPr/>
            </a:pP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39 applicants since 1997 </a:t>
            </a:r>
            <a:endParaRPr lang="en-US" sz="2600" smtClean="0">
              <a:solidFill>
                <a:schemeClr val="bg2"/>
              </a:solidFill>
              <a:effectLst/>
              <a:cs typeface="+mn-cs"/>
            </a:endParaRPr>
          </a:p>
          <a:p>
            <a:pPr>
              <a:defRPr/>
            </a:pP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10 Awardees</a:t>
            </a:r>
            <a:endParaRPr lang="en-US" sz="2600" smtClean="0">
              <a:solidFill>
                <a:schemeClr val="bg2"/>
              </a:solidFill>
              <a:effectLst/>
              <a:cs typeface="+mn-cs"/>
            </a:endParaRPr>
          </a:p>
          <a:p>
            <a:pPr>
              <a:defRPr/>
            </a:pPr>
            <a:r>
              <a:rPr lang="en-US" sz="2600" i="1" smtClean="0">
                <a:solidFill>
                  <a:srgbClr val="71402E"/>
                </a:solidFill>
                <a:effectLst/>
                <a:cs typeface="+mn-cs"/>
              </a:rPr>
              <a:t>Premier Award</a:t>
            </a:r>
            <a:r>
              <a:rPr lang="en-US" sz="2600" smtClean="0">
                <a:solidFill>
                  <a:srgbClr val="71402E"/>
                </a:solidFill>
                <a:effectLst/>
                <a:cs typeface="+mn-cs"/>
              </a:rPr>
              <a:t> courseware consistently in the top 20 most frequently downloaded courseware in NEEDS</a:t>
            </a:r>
          </a:p>
          <a:p>
            <a:pPr lvl="1">
              <a:defRPr/>
            </a:pPr>
            <a:endParaRPr lang="en-US" sz="2200" smtClean="0">
              <a:solidFill>
                <a:srgbClr val="71402E"/>
              </a:solidFill>
              <a:effectLst/>
            </a:endParaRPr>
          </a:p>
          <a:p>
            <a:pPr lvl="1" algn="ctr">
              <a:buFont typeface="Times" charset="0"/>
              <a:buNone/>
              <a:defRPr/>
            </a:pPr>
            <a:endParaRPr lang="en-US" sz="2200" smtClean="0">
              <a:solidFill>
                <a:srgbClr val="71402E"/>
              </a:solidFill>
              <a:effectLst/>
            </a:endParaRPr>
          </a:p>
        </p:txBody>
      </p:sp>
      <p:pic>
        <p:nvPicPr>
          <p:cNvPr id="16389" name="Picture 12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6230938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90" name="Object 14"/>
          <p:cNvGraphicFramePr>
            <a:graphicFrameLocks/>
          </p:cNvGraphicFramePr>
          <p:nvPr/>
        </p:nvGraphicFramePr>
        <p:xfrm>
          <a:off x="8099425" y="5634038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425" y="5634038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85800" y="5105400"/>
            <a:ext cx="7089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71402E"/>
                </a:solidFill>
                <a:latin typeface="Arial" charset="0"/>
                <a:cs typeface="+mn-cs"/>
              </a:rPr>
              <a:t>Applications for 2001 DUE: July 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FFFFFF"/>
      </a:dk1>
      <a:lt1>
        <a:srgbClr val="FFFFFF"/>
      </a:lt1>
      <a:dk2>
        <a:srgbClr val="FAFD00"/>
      </a:dk2>
      <a:lt2>
        <a:srgbClr val="000000"/>
      </a:lt2>
      <a:accent1>
        <a:srgbClr val="F57B49"/>
      </a:accent1>
      <a:accent2>
        <a:srgbClr val="EAEC5E"/>
      </a:accent2>
      <a:accent3>
        <a:srgbClr val="FFFFFF"/>
      </a:accent3>
      <a:accent4>
        <a:srgbClr val="DADADA"/>
      </a:accent4>
      <a:accent5>
        <a:srgbClr val="F9BFB1"/>
      </a:accent5>
      <a:accent6>
        <a:srgbClr val="D4D654"/>
      </a:accent6>
      <a:hlink>
        <a:srgbClr val="00B7A5"/>
      </a:hlink>
      <a:folHlink>
        <a:srgbClr val="063DE8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616</Words>
  <Application>Microsoft Macintosh PowerPoint</Application>
  <PresentationFormat>On-screen Show (4:3)</PresentationFormat>
  <Paragraphs>122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ＭＳ Ｐゴシック</vt:lpstr>
      <vt:lpstr>Arial</vt:lpstr>
      <vt:lpstr>Wingdings</vt:lpstr>
      <vt:lpstr>Times</vt:lpstr>
      <vt:lpstr>Arial Narrow</vt:lpstr>
      <vt:lpstr>Blank</vt:lpstr>
      <vt:lpstr>PowerPoint Presentation</vt:lpstr>
      <vt:lpstr>Outline</vt:lpstr>
      <vt:lpstr>NEEDS</vt:lpstr>
      <vt:lpstr>www.needs.org</vt:lpstr>
      <vt:lpstr> Premier Award Goals</vt:lpstr>
      <vt:lpstr>Premier Award Criteria</vt:lpstr>
      <vt:lpstr>Premier Courseware of 1997 and 1998</vt:lpstr>
      <vt:lpstr>Premier Courseware of 1999 and 2000</vt:lpstr>
      <vt:lpstr>PowerPoint Presentation</vt:lpstr>
      <vt:lpstr>Recognition - continued</vt:lpstr>
      <vt:lpstr>Recognition - continued</vt:lpstr>
      <vt:lpstr>Recognition - continued</vt:lpstr>
      <vt:lpstr>“Raise the Bar” for Excellence in Engineering Educational Materials</vt:lpstr>
      <vt:lpstr>Scoring criteria: Interactivity</vt:lpstr>
      <vt:lpstr>Demonstrating Excellence</vt:lpstr>
      <vt:lpstr>Demonstrating Excellence, continued</vt:lpstr>
      <vt:lpstr>In sum….</vt:lpstr>
      <vt:lpstr>Next Steps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Retrospective View of the Premier Award</dc:title>
  <dc:subject/>
  <dc:creator>Wayne Anderson, Pamela A. Eibeck, Flora McMartin, Brandon Muramatsu and Joseph Tront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41</cp:revision>
  <cp:lastPrinted>2013-12-29T22:01:01Z</cp:lastPrinted>
  <dcterms:modified xsi:type="dcterms:W3CDTF">2013-12-30T05:21:12Z</dcterms:modified>
  <cp:category/>
</cp:coreProperties>
</file>