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15" r:id="rId2"/>
    <p:sldId id="332" r:id="rId3"/>
    <p:sldId id="284" r:id="rId4"/>
    <p:sldId id="285" r:id="rId5"/>
    <p:sldId id="286" r:id="rId6"/>
    <p:sldId id="287" r:id="rId7"/>
    <p:sldId id="289" r:id="rId8"/>
    <p:sldId id="290" r:id="rId9"/>
    <p:sldId id="337" r:id="rId10"/>
    <p:sldId id="338" r:id="rId11"/>
    <p:sldId id="339" r:id="rId12"/>
    <p:sldId id="299" r:id="rId13"/>
    <p:sldId id="340" r:id="rId14"/>
    <p:sldId id="341" r:id="rId15"/>
    <p:sldId id="342" r:id="rId16"/>
    <p:sldId id="343" r:id="rId17"/>
    <p:sldId id="331" r:id="rId18"/>
    <p:sldId id="333" r:id="rId19"/>
    <p:sldId id="306" r:id="rId20"/>
    <p:sldId id="307" r:id="rId21"/>
    <p:sldId id="308" r:id="rId22"/>
    <p:sldId id="310" r:id="rId23"/>
    <p:sldId id="309" r:id="rId24"/>
    <p:sldId id="320" r:id="rId25"/>
    <p:sldId id="323" r:id="rId26"/>
    <p:sldId id="321" r:id="rId27"/>
    <p:sldId id="312" r:id="rId28"/>
    <p:sldId id="313" r:id="rId29"/>
    <p:sldId id="314" r:id="rId30"/>
    <p:sldId id="335" r:id="rId31"/>
    <p:sldId id="336" r:id="rId32"/>
    <p:sldId id="334" r:id="rId33"/>
  </p:sldIdLst>
  <p:sldSz cx="121793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5">
          <p15:clr>
            <a:srgbClr val="A4A3A4"/>
          </p15:clr>
        </p15:guide>
        <p15:guide id="2" orient="horz" pos="4175">
          <p15:clr>
            <a:srgbClr val="A4A3A4"/>
          </p15:clr>
        </p15:guide>
        <p15:guide id="3" orient="horz" pos="913">
          <p15:clr>
            <a:srgbClr val="A4A3A4"/>
          </p15:clr>
        </p15:guide>
        <p15:guide id="4" orient="horz" pos="2883">
          <p15:clr>
            <a:srgbClr val="A4A3A4"/>
          </p15:clr>
        </p15:guide>
        <p15:guide id="5" pos="7483">
          <p15:clr>
            <a:srgbClr val="A4A3A4"/>
          </p15:clr>
        </p15:guide>
        <p15:guide id="6" pos="3836">
          <p15:clr>
            <a:srgbClr val="A4A3A4"/>
          </p15:clr>
        </p15:guide>
        <p15:guide id="7" pos="193">
          <p15:clr>
            <a:srgbClr val="A4A3A4"/>
          </p15:clr>
        </p15:guide>
        <p15:guide id="8" pos="4930">
          <p15:clr>
            <a:srgbClr val="A4A3A4"/>
          </p15:clr>
        </p15:guide>
        <p15:guide id="9" pos="12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E19"/>
    <a:srgbClr val="A31F34"/>
    <a:srgbClr val="287DAB"/>
    <a:srgbClr val="A90533"/>
    <a:srgbClr val="929497"/>
    <a:srgbClr val="243D83"/>
    <a:srgbClr val="243DA1"/>
    <a:srgbClr val="A0A0A0"/>
    <a:srgbClr val="AAAAAA"/>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80563" autoAdjust="0"/>
  </p:normalViewPr>
  <p:slideViewPr>
    <p:cSldViewPr snapToGrid="0" snapToObjects="1">
      <p:cViewPr varScale="1">
        <p:scale>
          <a:sx n="101" d="100"/>
          <a:sy n="101" d="100"/>
        </p:scale>
        <p:origin x="1000" y="184"/>
      </p:cViewPr>
      <p:guideLst>
        <p:guide orient="horz" pos="3405"/>
        <p:guide orient="horz" pos="4175"/>
        <p:guide orient="horz" pos="913"/>
        <p:guide orient="horz" pos="2883"/>
        <p:guide pos="7483"/>
        <p:guide pos="3836"/>
        <p:guide pos="193"/>
        <p:guide pos="4930"/>
        <p:guide pos="1247"/>
      </p:guideLst>
    </p:cSldViewPr>
  </p:slideViewPr>
  <p:outlineViewPr>
    <p:cViewPr>
      <p:scale>
        <a:sx n="33" d="100"/>
        <a:sy n="33" d="100"/>
      </p:scale>
      <p:origin x="0" y="46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5F527C-D91C-C643-AFE6-9FAA22637C3E}" type="datetimeFigureOut">
              <a:rPr lang="en-US" smtClean="0"/>
              <a:pPr/>
              <a:t>3/26/21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868A70-18D6-EE4D-A8AD-7DE0EC8385F1}" type="slidenum">
              <a:rPr lang="en-US" smtClean="0"/>
              <a:pPr/>
              <a:t>‹#›</a:t>
            </a:fld>
            <a:endParaRPr lang="en-US"/>
          </a:p>
        </p:txBody>
      </p:sp>
    </p:spTree>
    <p:extLst>
      <p:ext uri="{BB962C8B-B14F-4D97-AF65-F5344CB8AC3E}">
        <p14:creationId xmlns:p14="http://schemas.microsoft.com/office/powerpoint/2010/main" val="3973552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AEBCA-1FE5-BB44-BFC7-E96F5CA1225E}" type="datetimeFigureOut">
              <a:rPr lang="en-US" smtClean="0"/>
              <a:pPr/>
              <a:t>3/26/21</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A36F5-8E8D-224A-91A4-2C5F0D99DA6F}" type="slidenum">
              <a:rPr lang="en-US" smtClean="0"/>
              <a:pPr/>
              <a:t>‹#›</a:t>
            </a:fld>
            <a:endParaRPr lang="en-US"/>
          </a:p>
        </p:txBody>
      </p:sp>
    </p:spTree>
    <p:extLst>
      <p:ext uri="{BB962C8B-B14F-4D97-AF65-F5344CB8AC3E}">
        <p14:creationId xmlns:p14="http://schemas.microsoft.com/office/powerpoint/2010/main" val="2979160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Pinch. P. &amp; Muramatsu, B. (2014, November). The Best of Both Worlds: Transforming </a:t>
            </a:r>
            <a:r>
              <a:rPr lang="en-US" sz="1200" dirty="0" err="1">
                <a:solidFill>
                  <a:srgbClr val="7F7F7F"/>
                </a:solidFill>
              </a:rPr>
              <a:t>OpenCourseWare</a:t>
            </a:r>
            <a:r>
              <a:rPr lang="en-US" sz="1200" dirty="0">
                <a:solidFill>
                  <a:srgbClr val="7F7F7F"/>
                </a:solidFill>
              </a:rPr>
              <a:t> in the Age of Interactivity. Open Education Conference 2014. Crystal City, VA.</a:t>
            </a:r>
          </a:p>
        </p:txBody>
      </p:sp>
      <p:sp>
        <p:nvSpPr>
          <p:cNvPr id="4" name="Slide Number Placeholder 3"/>
          <p:cNvSpPr>
            <a:spLocks noGrp="1"/>
          </p:cNvSpPr>
          <p:nvPr>
            <p:ph type="sldNum" sz="quarter" idx="10"/>
          </p:nvPr>
        </p:nvSpPr>
        <p:spPr/>
        <p:txBody>
          <a:bodyPr/>
          <a:lstStyle/>
          <a:p>
            <a:fld id="{186A36F5-8E8D-224A-91A4-2C5F0D99DA6F}" type="slidenum">
              <a:rPr lang="en-US" smtClean="0"/>
              <a:pPr/>
              <a:t>1</a:t>
            </a:fld>
            <a:endParaRPr lang="en-US"/>
          </a:p>
        </p:txBody>
      </p:sp>
    </p:spTree>
    <p:extLst>
      <p:ext uri="{BB962C8B-B14F-4D97-AF65-F5344CB8AC3E}">
        <p14:creationId xmlns:p14="http://schemas.microsoft.com/office/powerpoint/2010/main" val="304844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11</a:t>
            </a:fld>
            <a:endParaRPr lang="en-US"/>
          </a:p>
        </p:txBody>
      </p:sp>
    </p:spTree>
    <p:extLst>
      <p:ext uri="{BB962C8B-B14F-4D97-AF65-F5344CB8AC3E}">
        <p14:creationId xmlns:p14="http://schemas.microsoft.com/office/powerpoint/2010/main" val="320122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12</a:t>
            </a:fld>
            <a:endParaRPr lang="en-US"/>
          </a:p>
        </p:txBody>
      </p:sp>
    </p:spTree>
    <p:extLst>
      <p:ext uri="{BB962C8B-B14F-4D97-AF65-F5344CB8AC3E}">
        <p14:creationId xmlns:p14="http://schemas.microsoft.com/office/powerpoint/2010/main" val="33903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13</a:t>
            </a:fld>
            <a:endParaRPr lang="en-US"/>
          </a:p>
        </p:txBody>
      </p:sp>
    </p:spTree>
    <p:extLst>
      <p:ext uri="{BB962C8B-B14F-4D97-AF65-F5344CB8AC3E}">
        <p14:creationId xmlns:p14="http://schemas.microsoft.com/office/powerpoint/2010/main" val="11638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14</a:t>
            </a:fld>
            <a:endParaRPr lang="en-US"/>
          </a:p>
        </p:txBody>
      </p:sp>
    </p:spTree>
    <p:extLst>
      <p:ext uri="{BB962C8B-B14F-4D97-AF65-F5344CB8AC3E}">
        <p14:creationId xmlns:p14="http://schemas.microsoft.com/office/powerpoint/2010/main" val="311334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 at least, not experienced</a:t>
            </a:r>
            <a:r>
              <a:rPr lang="en-US" baseline="0" dirty="0"/>
              <a:t> digitally by students. And the the parts that are digital are the most cutting edge parts – which run into problems elsewhere</a:t>
            </a:r>
          </a:p>
          <a:p>
            <a:r>
              <a:rPr lang="en-US" baseline="0" dirty="0"/>
              <a:t>• We publish about 150 courses per year the goal for faculty is no more than 5 hours to get a course published</a:t>
            </a:r>
          </a:p>
          <a:p>
            <a:r>
              <a:rPr lang="en-US" baseline="0" dirty="0"/>
              <a:t>• that’s “little a accessibility,” meaning we try to avoid demanding software. As it is, we still distribute java apps, which are hard to install and run, and things like </a:t>
            </a:r>
            <a:r>
              <a:rPr lang="en-US" baseline="0" dirty="0" err="1"/>
              <a:t>uncompiled</a:t>
            </a:r>
            <a:r>
              <a:rPr lang="en-US" baseline="0" dirty="0"/>
              <a:t> </a:t>
            </a:r>
            <a:r>
              <a:rPr lang="en-US" baseline="0" dirty="0" err="1"/>
              <a:t>matlab</a:t>
            </a:r>
            <a:r>
              <a:rPr lang="en-US" baseline="0" dirty="0"/>
              <a:t> files</a:t>
            </a:r>
          </a:p>
          <a:p>
            <a:r>
              <a:rPr lang="en-US" baseline="0" dirty="0"/>
              <a:t>• we strongly prefer client-side technology – HTML, CSS, JavaScript – so that users can download it and redistribute it with little fuss</a:t>
            </a:r>
          </a:p>
          <a:p>
            <a:r>
              <a:rPr lang="en-US" baseline="0" dirty="0"/>
              <a:t>• We have few resources to go back and fix things, so you when you encounter interactivity, I always have to ask myself “how long before this breaks”</a:t>
            </a:r>
          </a:p>
          <a:p>
            <a:endParaRPr lang="en-US" baseline="0"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19</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ocw.mit.edu</a:t>
            </a:r>
            <a:r>
              <a:rPr lang="en-US" dirty="0"/>
              <a:t>/courses/physics/8-03sc-physics-iii-vibrations-and-waves-fall-2012/unit-iii-electromagnetic-waves/lecture-14/</a:t>
            </a:r>
          </a:p>
          <a:p>
            <a:endParaRPr lang="en-US" dirty="0"/>
          </a:p>
          <a:p>
            <a:r>
              <a:rPr lang="en-US" dirty="0"/>
              <a:t>Simple hide/reveal problem,</a:t>
            </a:r>
            <a:r>
              <a:rPr lang="en-US" baseline="0" dirty="0"/>
              <a:t> written in JavaScript. </a:t>
            </a:r>
            <a:endParaRPr lang="en-US"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20</a:t>
            </a:fld>
            <a:endParaRPr lang="en-US"/>
          </a:p>
        </p:txBody>
      </p:sp>
    </p:spTree>
    <p:extLst>
      <p:ext uri="{BB962C8B-B14F-4D97-AF65-F5344CB8AC3E}">
        <p14:creationId xmlns:p14="http://schemas.microsoft.com/office/powerpoint/2010/main" val="428724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ocw.mit.edu</a:t>
            </a:r>
            <a:r>
              <a:rPr lang="en-US" dirty="0"/>
              <a:t>/courses/brain-and-cognitive-sciences/9-00sc-introduction-to-psychology-fall-2011/science-research/</a:t>
            </a:r>
          </a:p>
          <a:p>
            <a:endParaRPr lang="en-US" dirty="0"/>
          </a:p>
          <a:p>
            <a:r>
              <a:rPr lang="en-US" dirty="0"/>
              <a:t>Simple</a:t>
            </a:r>
            <a:r>
              <a:rPr lang="en-US" baseline="0" dirty="0"/>
              <a:t> Multiple-choice problem, written in JavaScript.</a:t>
            </a:r>
          </a:p>
          <a:p>
            <a:endParaRPr lang="en-US" baseline="0" dirty="0"/>
          </a:p>
          <a:p>
            <a:r>
              <a:rPr lang="en-US" baseline="0" dirty="0"/>
              <a:t>However, it must be noted that these examples are from Scholar courses, which have additional production resources. This are actually “born digital” courses. </a:t>
            </a:r>
            <a:endParaRPr lang="en-US"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21</a:t>
            </a:fld>
            <a:endParaRPr lang="en-US"/>
          </a:p>
        </p:txBody>
      </p:sp>
    </p:spTree>
    <p:extLst>
      <p:ext uri="{BB962C8B-B14F-4D97-AF65-F5344CB8AC3E}">
        <p14:creationId xmlns:p14="http://schemas.microsoft.com/office/powerpoint/2010/main" val="169279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18.05 was taught in the spring of 2014. It’s an introductory course on probability and statistics from a mathematics perspective. It used our residential version of open </a:t>
            </a:r>
            <a:r>
              <a:rPr lang="en-US" baseline="0" dirty="0" err="1"/>
              <a:t>edX</a:t>
            </a:r>
            <a:r>
              <a:rPr lang="en-US" baseline="0" dirty="0"/>
              <a:t> to offer students reading questions and a problem set checker. Students couldn’t do the problem set online, but they could use the checker to confirm the accuracy of their numeric responses. </a:t>
            </a:r>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22</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Works in MITx: 78*6*6*11*4/2598960</a:t>
            </a:r>
          </a:p>
          <a:p>
            <a:r>
              <a:rPr lang="en-US" baseline="0" dirty="0"/>
              <a:t>Doesn’t work in MITx: </a:t>
            </a:r>
            <a:r>
              <a:rPr lang="en-US" sz="1200" kern="1200" dirty="0">
                <a:solidFill>
                  <a:schemeClr val="tx1"/>
                </a:solidFill>
                <a:latin typeface="+mn-lt"/>
                <a:ea typeface="+mn-ea"/>
                <a:cs typeface="+mn-cs"/>
              </a:rPr>
              <a:t>78*6*6*11*4 / (52! / (5! * (52-5)!))</a:t>
            </a:r>
            <a:endParaRPr lang="en-US" baseline="0"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23</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18.05 used OLX to author the course. Raises the question of, how can we transform this to make something interactive. </a:t>
            </a:r>
          </a:p>
          <a:p>
            <a:endParaRPr lang="en-US" baseline="0" dirty="0"/>
          </a:p>
          <a:p>
            <a:r>
              <a:rPr lang="en-US" baseline="0" dirty="0"/>
              <a:t>This is a little more complex in reality, because the OLX code gets spread across multiple, linked files.</a:t>
            </a:r>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24</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3</a:t>
            </a:fld>
            <a:endParaRPr lang="en-US"/>
          </a:p>
        </p:txBody>
      </p:sp>
    </p:spTree>
    <p:extLst>
      <p:ext uri="{BB962C8B-B14F-4D97-AF65-F5344CB8AC3E}">
        <p14:creationId xmlns:p14="http://schemas.microsoft.com/office/powerpoint/2010/main" val="85985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the Math professor wrote his own transform from OLX to JavaScript. It works beautifully, but it has some of the same issues with earlier OCW JavaScript interactivity. It’s difficult to re-use – especially because students need to reference the PDF. We have no way to track user performance.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25</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the Math professor wrote his own transform from OLX to JavaScript. It works beautifully, but it has some of the same issues with earlier OCW JavaScript interactivity. It’s difficult to re-use – especially because students need to reference the PDF. We have no way to track user performance. </a:t>
            </a:r>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26</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the Math professor wrote his own transform from OLX to JavaScript. It works beautifully, but it has some of the same issues with earlier OCW JavaScript interactivity. It’s difficult to re-use – especially because students need to reference the PDF. We have no way to track user performance. </a:t>
            </a:r>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27</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28</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29</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30</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4</a:t>
            </a:fld>
            <a:endParaRPr lang="en-US"/>
          </a:p>
        </p:txBody>
      </p:sp>
    </p:spTree>
    <p:extLst>
      <p:ext uri="{BB962C8B-B14F-4D97-AF65-F5344CB8AC3E}">
        <p14:creationId xmlns:p14="http://schemas.microsoft.com/office/powerpoint/2010/main" val="321037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5</a:t>
            </a:fld>
            <a:endParaRPr lang="en-US"/>
          </a:p>
        </p:txBody>
      </p:sp>
    </p:spTree>
    <p:extLst>
      <p:ext uri="{BB962C8B-B14F-4D97-AF65-F5344CB8AC3E}">
        <p14:creationId xmlns:p14="http://schemas.microsoft.com/office/powerpoint/2010/main" val="293852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6</a:t>
            </a:fld>
            <a:endParaRPr lang="en-US"/>
          </a:p>
        </p:txBody>
      </p:sp>
    </p:spTree>
    <p:extLst>
      <p:ext uri="{BB962C8B-B14F-4D97-AF65-F5344CB8AC3E}">
        <p14:creationId xmlns:p14="http://schemas.microsoft.com/office/powerpoint/2010/main" val="101748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BA8BA-B25C-EF4E-8753-A6C1CB5A4928}" type="slidenum">
              <a:rPr lang="en-US" smtClean="0"/>
              <a:t>7</a:t>
            </a:fld>
            <a:endParaRPr lang="en-US"/>
          </a:p>
        </p:txBody>
      </p:sp>
    </p:spTree>
    <p:extLst>
      <p:ext uri="{BB962C8B-B14F-4D97-AF65-F5344CB8AC3E}">
        <p14:creationId xmlns:p14="http://schemas.microsoft.com/office/powerpoint/2010/main" val="54895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8</a:t>
            </a:fld>
            <a:endParaRPr lang="en-US"/>
          </a:p>
        </p:txBody>
      </p:sp>
    </p:spTree>
    <p:extLst>
      <p:ext uri="{BB962C8B-B14F-4D97-AF65-F5344CB8AC3E}">
        <p14:creationId xmlns:p14="http://schemas.microsoft.com/office/powerpoint/2010/main" val="53822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9</a:t>
            </a:fld>
            <a:endParaRPr lang="en-US"/>
          </a:p>
        </p:txBody>
      </p:sp>
    </p:spTree>
    <p:extLst>
      <p:ext uri="{BB962C8B-B14F-4D97-AF65-F5344CB8AC3E}">
        <p14:creationId xmlns:p14="http://schemas.microsoft.com/office/powerpoint/2010/main" val="337399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FD0267F-703E-894D-8C0F-361BBC5ACED7}" type="slidenum">
              <a:rPr lang="en-US" smtClean="0"/>
              <a:pPr>
                <a:defRPr/>
              </a:pPr>
              <a:t>10</a:t>
            </a:fld>
            <a:endParaRPr lang="en-US"/>
          </a:p>
        </p:txBody>
      </p:sp>
    </p:spTree>
    <p:extLst>
      <p:ext uri="{BB962C8B-B14F-4D97-AF65-F5344CB8AC3E}">
        <p14:creationId xmlns:p14="http://schemas.microsoft.com/office/powerpoint/2010/main" val="244732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79300" cy="3886200"/>
          </a:xfrm>
          <a:prstGeom prst="rect">
            <a:avLst/>
          </a:prstGeom>
          <a:solidFill>
            <a:srgbClr val="A31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3449" y="2130431"/>
            <a:ext cx="10352405" cy="1470025"/>
          </a:xfrm>
        </p:spPr>
        <p:txBody>
          <a:bodyPr>
            <a:normAutofit/>
          </a:bodyPr>
          <a:lstStyle>
            <a:lvl1pPr algn="l">
              <a:defRPr sz="6000" b="1"/>
            </a:lvl1pPr>
          </a:lstStyle>
          <a:p>
            <a:r>
              <a:rPr lang="en-US" dirty="0"/>
              <a:t>Click to edit Master title style</a:t>
            </a:r>
          </a:p>
        </p:txBody>
      </p:sp>
      <p:sp>
        <p:nvSpPr>
          <p:cNvPr id="3" name="Subtitle 2"/>
          <p:cNvSpPr>
            <a:spLocks noGrp="1"/>
          </p:cNvSpPr>
          <p:nvPr>
            <p:ph type="subTitle" idx="1"/>
          </p:nvPr>
        </p:nvSpPr>
        <p:spPr>
          <a:xfrm>
            <a:off x="925749" y="4702080"/>
            <a:ext cx="8525510" cy="639619"/>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4800604"/>
            <a:ext cx="730758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7228" y="612775"/>
            <a:ext cx="73075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7228" y="5367342"/>
            <a:ext cx="730758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966" y="6356355"/>
            <a:ext cx="2841837"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966" y="6356355"/>
            <a:ext cx="2841837"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274643"/>
            <a:ext cx="274034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965" y="274643"/>
            <a:ext cx="801803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966" y="6356355"/>
            <a:ext cx="2841837"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40025" y="6438661"/>
            <a:ext cx="111077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328266" y="6438661"/>
            <a:ext cx="1122537"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0576EA4-9325-D946-AD56-9FBFA536B27C}" type="slidenum">
              <a:rPr lang="en-US" smtClean="0"/>
              <a:pPr/>
              <a:t>‹#›</a:t>
            </a:fld>
            <a:endParaRPr lang="en-US"/>
          </a:p>
        </p:txBody>
      </p:sp>
      <p:sp>
        <p:nvSpPr>
          <p:cNvPr id="7" name="TextBox 6"/>
          <p:cNvSpPr txBox="1"/>
          <p:nvPr userDrawn="1"/>
        </p:nvSpPr>
        <p:spPr>
          <a:xfrm>
            <a:off x="608966" y="1269891"/>
            <a:ext cx="3330271" cy="2862322"/>
          </a:xfrm>
          <a:prstGeom prst="rect">
            <a:avLst/>
          </a:prstGeom>
          <a:noFill/>
        </p:spPr>
        <p:txBody>
          <a:bodyPr wrap="square" rtlCol="0">
            <a:spAutoFit/>
          </a:bodyPr>
          <a:lstStyle/>
          <a:p>
            <a:pPr algn="r"/>
            <a:r>
              <a:rPr lang="en-US" sz="3600" dirty="0"/>
              <a:t>Duration:</a:t>
            </a:r>
          </a:p>
          <a:p>
            <a:pPr algn="r"/>
            <a:endParaRPr lang="en-US" sz="3600" dirty="0"/>
          </a:p>
          <a:p>
            <a:pPr algn="r"/>
            <a:r>
              <a:rPr lang="en-US" sz="3600" dirty="0"/>
              <a:t>Budget:</a:t>
            </a:r>
          </a:p>
          <a:p>
            <a:pPr algn="r"/>
            <a:r>
              <a:rPr lang="en-US" sz="3600" dirty="0"/>
              <a:t>Funding Source: </a:t>
            </a:r>
          </a:p>
          <a:p>
            <a:pPr algn="r"/>
            <a:r>
              <a:rPr lang="en-US" sz="3600" dirty="0"/>
              <a:t>Project Area(s):</a:t>
            </a:r>
          </a:p>
        </p:txBody>
      </p:sp>
      <p:sp>
        <p:nvSpPr>
          <p:cNvPr id="10" name="Content Placeholder 8"/>
          <p:cNvSpPr>
            <a:spLocks noGrp="1"/>
          </p:cNvSpPr>
          <p:nvPr>
            <p:ph sz="quarter" idx="13" hasCustomPrompt="1"/>
          </p:nvPr>
        </p:nvSpPr>
        <p:spPr>
          <a:xfrm>
            <a:off x="4161261" y="1269891"/>
            <a:ext cx="7409074" cy="4985499"/>
          </a:xfrm>
        </p:spPr>
        <p:txBody>
          <a:bodyPr anchor="t">
            <a:noAutofit/>
          </a:bodyPr>
          <a:lstStyle>
            <a:lvl1pPr marL="0" indent="0">
              <a:lnSpc>
                <a:spcPct val="100000"/>
              </a:lnSpc>
              <a:spcBef>
                <a:spcPts val="0"/>
              </a:spcBef>
              <a:buNone/>
              <a:defRPr/>
            </a:lvl1pPr>
            <a:lvl2pPr marL="457200" indent="0">
              <a:buNone/>
              <a:defRPr/>
            </a:lvl2pPr>
            <a:lvl3pPr marL="914400" indent="0">
              <a:buNone/>
              <a:defRPr/>
            </a:lvl3pPr>
            <a:lvl4pPr marL="1371600" indent="0">
              <a:buNone/>
              <a:defRPr/>
            </a:lvl4pPr>
            <a:lvl5pPr marL="1828800" indent="0">
              <a:buNone/>
              <a:defRPr/>
            </a:lvl5pPr>
          </a:lstStyle>
          <a:p>
            <a:r>
              <a:rPr lang="en-US" sz="3600" dirty="0"/>
              <a:t>N Years</a:t>
            </a:r>
          </a:p>
          <a:p>
            <a:r>
              <a:rPr lang="en-US" sz="3600" dirty="0"/>
              <a:t>(MMM YYYY – MMM YYYY)</a:t>
            </a:r>
          </a:p>
          <a:p>
            <a:r>
              <a:rPr lang="en-US" sz="3600" dirty="0"/>
              <a:t>Budget</a:t>
            </a:r>
          </a:p>
          <a:p>
            <a:r>
              <a:rPr lang="en-US" sz="3600" dirty="0"/>
              <a:t>Source</a:t>
            </a:r>
          </a:p>
          <a:p>
            <a:r>
              <a:rPr lang="en-US" sz="3600" dirty="0"/>
              <a:t>Areas</a:t>
            </a:r>
          </a:p>
        </p:txBody>
      </p:sp>
    </p:spTree>
    <p:extLst>
      <p:ext uri="{BB962C8B-B14F-4D97-AF65-F5344CB8AC3E}">
        <p14:creationId xmlns:p14="http://schemas.microsoft.com/office/powerpoint/2010/main" val="115139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2" y="4406904"/>
            <a:ext cx="10352405" cy="1362075"/>
          </a:xfrm>
        </p:spPr>
        <p:txBody>
          <a:bodyPr anchor="t"/>
          <a:lstStyle>
            <a:lvl1pPr algn="l">
              <a:defRPr sz="4000" b="1" cap="all">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962082" y="2906713"/>
            <a:ext cx="1035240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328266" y="6438661"/>
            <a:ext cx="1122537"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965" y="1600204"/>
            <a:ext cx="5379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144" y="1600204"/>
            <a:ext cx="5379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328266" y="6438661"/>
            <a:ext cx="1122537"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965" y="1535116"/>
            <a:ext cx="538130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965" y="2174875"/>
            <a:ext cx="53813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6921" y="1535116"/>
            <a:ext cx="538342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6921" y="2174875"/>
            <a:ext cx="53834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328266" y="6438661"/>
            <a:ext cx="1122537"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328266" y="6438661"/>
            <a:ext cx="1122537"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28266" y="6438661"/>
            <a:ext cx="1122537"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72" y="273052"/>
            <a:ext cx="4006906"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1768" y="273056"/>
            <a:ext cx="68085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972" y="1435103"/>
            <a:ext cx="40069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966" y="6356355"/>
            <a:ext cx="2841837"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576EA4-9325-D946-AD56-9FBFA536B2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
            <a:ext cx="12179300" cy="1046485"/>
          </a:xfrm>
          <a:prstGeom prst="rect">
            <a:avLst/>
          </a:prstGeom>
          <a:solidFill>
            <a:srgbClr val="A31F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8965" y="217336"/>
            <a:ext cx="10961370" cy="6105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965" y="1269890"/>
            <a:ext cx="10961370" cy="49149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27593" y="6444264"/>
            <a:ext cx="28418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76EA4-9325-D946-AD56-9FBFA536B27C}" type="slidenum">
              <a:rPr lang="en-US" smtClean="0"/>
              <a:pPr/>
              <a:t>‹#›</a:t>
            </a:fld>
            <a:endParaRPr lang="en-US"/>
          </a:p>
        </p:txBody>
      </p:sp>
      <p:cxnSp>
        <p:nvCxnSpPr>
          <p:cNvPr id="9" name="Straight Connector 8"/>
          <p:cNvCxnSpPr/>
          <p:nvPr userDrawn="1"/>
        </p:nvCxnSpPr>
        <p:spPr>
          <a:xfrm>
            <a:off x="307559" y="6420720"/>
            <a:ext cx="11574435" cy="0"/>
          </a:xfrm>
          <a:prstGeom prst="line">
            <a:avLst/>
          </a:prstGeom>
          <a:ln w="12700" cmpd="sng">
            <a:solidFill>
              <a:srgbClr val="929497"/>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ODL-logo-red-black-4.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9249" y="6589328"/>
            <a:ext cx="1714211" cy="182880"/>
          </a:xfrm>
          <a:prstGeom prst="rect">
            <a:avLst/>
          </a:prstGeom>
        </p:spPr>
      </p:pic>
      <p:sp>
        <p:nvSpPr>
          <p:cNvPr id="8" name="Rectangle 7"/>
          <p:cNvSpPr/>
          <p:nvPr userDrawn="1"/>
        </p:nvSpPr>
        <p:spPr>
          <a:xfrm>
            <a:off x="910475" y="6639163"/>
            <a:ext cx="10741993" cy="230832"/>
          </a:xfrm>
          <a:prstGeom prst="rect">
            <a:avLst/>
          </a:prstGeom>
        </p:spPr>
        <p:txBody>
          <a:bodyPr wrap="square">
            <a:spAutoFit/>
          </a:bodyPr>
          <a:lstStyle/>
          <a:p>
            <a:pPr algn="ctr"/>
            <a:r>
              <a:rPr lang="en-US" sz="900" dirty="0">
                <a:solidFill>
                  <a:schemeClr val="bg1">
                    <a:lumMod val="65000"/>
                  </a:schemeClr>
                </a:solidFill>
                <a:latin typeface="Arial"/>
                <a:ea typeface="ＭＳ Ｐゴシック" charset="0"/>
                <a:cs typeface="Arial"/>
              </a:rPr>
              <a:t>Unless otherwise</a:t>
            </a:r>
            <a:r>
              <a:rPr lang="en-US" sz="900" baseline="0" dirty="0">
                <a:solidFill>
                  <a:schemeClr val="bg1">
                    <a:lumMod val="65000"/>
                  </a:schemeClr>
                </a:solidFill>
                <a:latin typeface="Arial"/>
                <a:ea typeface="ＭＳ Ｐゴシック" charset="0"/>
                <a:cs typeface="Arial"/>
              </a:rPr>
              <a:t> specified this </a:t>
            </a:r>
            <a:r>
              <a:rPr lang="en-US" sz="900" b="0" i="0" dirty="0">
                <a:solidFill>
                  <a:schemeClr val="bg1">
                    <a:lumMod val="65000"/>
                  </a:schemeClr>
                </a:solidFill>
                <a:latin typeface="Arial"/>
                <a:ea typeface="Lucida Grande"/>
                <a:cs typeface="Arial"/>
              </a:rPr>
              <a:t>work is licensed under a Creative Commons Attribution </a:t>
            </a:r>
            <a:r>
              <a:rPr lang="en-US" sz="900" dirty="0">
                <a:solidFill>
                  <a:schemeClr val="bg1">
                    <a:lumMod val="65000"/>
                  </a:schemeClr>
                </a:solidFill>
                <a:latin typeface="Arial"/>
                <a:ea typeface="Lucida Grande"/>
                <a:cs typeface="Arial"/>
              </a:rPr>
              <a:t>4.0 International</a:t>
            </a:r>
            <a:r>
              <a:rPr lang="en-US" sz="900" b="0" i="0" dirty="0">
                <a:solidFill>
                  <a:schemeClr val="bg1">
                    <a:lumMod val="65000"/>
                  </a:schemeClr>
                </a:solidFill>
                <a:latin typeface="Arial"/>
                <a:ea typeface="Lucida Grande"/>
                <a:cs typeface="Arial"/>
              </a:rPr>
              <a:t> License.</a:t>
            </a:r>
            <a:endParaRPr lang="en-US" sz="900" dirty="0">
              <a:solidFill>
                <a:schemeClr val="bg1">
                  <a:lumMod val="65000"/>
                </a:schemeClr>
              </a:solidFill>
              <a:latin typeface="Arial"/>
              <a:ea typeface="ＭＳ Ｐゴシック" charset="0"/>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dpinch@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mura@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openassessment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opencourselibrary.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4000" dirty="0">
                <a:latin typeface="Arial" charset="0"/>
                <a:ea typeface="ＭＳ Ｐゴシック" charset="0"/>
              </a:rPr>
              <a:t>The Best of Both Worlds: Transforming </a:t>
            </a:r>
            <a:r>
              <a:rPr lang="en-US" sz="4000" dirty="0" err="1">
                <a:latin typeface="Arial" charset="0"/>
                <a:ea typeface="ＭＳ Ｐゴシック" charset="0"/>
              </a:rPr>
              <a:t>OpenCourseWare</a:t>
            </a:r>
            <a:r>
              <a:rPr lang="en-US" sz="4000" dirty="0">
                <a:latin typeface="Arial" charset="0"/>
                <a:ea typeface="ＭＳ Ｐゴシック" charset="0"/>
              </a:rPr>
              <a:t> in the age of Interactivity</a:t>
            </a:r>
            <a:endParaRPr lang="en-US" sz="4000" dirty="0"/>
          </a:p>
        </p:txBody>
      </p:sp>
      <p:sp>
        <p:nvSpPr>
          <p:cNvPr id="6" name="Subtitle 5"/>
          <p:cNvSpPr>
            <a:spLocks noGrp="1"/>
          </p:cNvSpPr>
          <p:nvPr>
            <p:ph type="subTitle" idx="1"/>
          </p:nvPr>
        </p:nvSpPr>
        <p:spPr>
          <a:xfrm>
            <a:off x="925749" y="4673600"/>
            <a:ext cx="8525510" cy="863600"/>
          </a:xfrm>
        </p:spPr>
        <p:txBody>
          <a:bodyPr>
            <a:normAutofit fontScale="77500" lnSpcReduction="20000"/>
          </a:bodyPr>
          <a:lstStyle/>
          <a:p>
            <a:r>
              <a:rPr lang="en-US" dirty="0"/>
              <a:t>Peter Pinch, </a:t>
            </a:r>
            <a:r>
              <a:rPr lang="en-US" dirty="0">
                <a:hlinkClick r:id="rId3"/>
              </a:rPr>
              <a:t>pdpinch@mit.edu</a:t>
            </a:r>
            <a:endParaRPr lang="en-US" dirty="0"/>
          </a:p>
          <a:p>
            <a:r>
              <a:rPr lang="en-US" dirty="0"/>
              <a:t>Brandon Muramatsu, </a:t>
            </a:r>
            <a:r>
              <a:rPr lang="en-US" dirty="0">
                <a:hlinkClick r:id="rId4"/>
              </a:rPr>
              <a:t>mura@mit.edu</a:t>
            </a:r>
            <a:endParaRPr lang="en-US" dirty="0"/>
          </a:p>
        </p:txBody>
      </p:sp>
      <p:pic>
        <p:nvPicPr>
          <p:cNvPr id="10" name="Picture 9" descr="opened2014-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9849" y="4559300"/>
            <a:ext cx="3859167" cy="1130300"/>
          </a:xfrm>
          <a:prstGeom prst="rect">
            <a:avLst/>
          </a:prstGeom>
        </p:spPr>
      </p:pic>
      <p:sp>
        <p:nvSpPr>
          <p:cNvPr id="11" name="Rectangle 10"/>
          <p:cNvSpPr/>
          <p:nvPr/>
        </p:nvSpPr>
        <p:spPr>
          <a:xfrm>
            <a:off x="127001" y="6097031"/>
            <a:ext cx="11925300" cy="276999"/>
          </a:xfrm>
          <a:prstGeom prst="rect">
            <a:avLst/>
          </a:prstGeom>
        </p:spPr>
        <p:txBody>
          <a:bodyPr wrap="square">
            <a:spAutoFit/>
          </a:bodyPr>
          <a:lstStyle/>
          <a:p>
            <a:pPr algn="ctr"/>
            <a:r>
              <a:rPr lang="en-US" sz="1200" dirty="0">
                <a:solidFill>
                  <a:srgbClr val="7F7F7F"/>
                </a:solidFill>
              </a:rPr>
              <a:t>Cite as: Pinch. P. &amp; Muramatsu, B. (2014, November). The Best of Both Worlds: Transforming </a:t>
            </a:r>
            <a:r>
              <a:rPr lang="en-US" sz="1200" dirty="0" err="1">
                <a:solidFill>
                  <a:srgbClr val="7F7F7F"/>
                </a:solidFill>
              </a:rPr>
              <a:t>OpenCourseWare</a:t>
            </a:r>
            <a:r>
              <a:rPr lang="en-US" sz="1200" dirty="0">
                <a:solidFill>
                  <a:srgbClr val="7F7F7F"/>
                </a:solidFill>
              </a:rPr>
              <a:t> in the Age of Interactivity. Open Education Conference 2014. Crystal City, VA.</a:t>
            </a:r>
          </a:p>
        </p:txBody>
      </p:sp>
    </p:spTree>
    <p:extLst>
      <p:ext uri="{BB962C8B-B14F-4D97-AF65-F5344CB8AC3E}">
        <p14:creationId xmlns:p14="http://schemas.microsoft.com/office/powerpoint/2010/main" val="346738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6.002x</a:t>
            </a:r>
          </a:p>
        </p:txBody>
      </p:sp>
      <p:sp>
        <p:nvSpPr>
          <p:cNvPr id="3" name="Slide Number Placeholder 2"/>
          <p:cNvSpPr>
            <a:spLocks noGrp="1"/>
          </p:cNvSpPr>
          <p:nvPr>
            <p:ph type="sldNum" sz="quarter" idx="12"/>
          </p:nvPr>
        </p:nvSpPr>
        <p:spPr/>
        <p:txBody>
          <a:bodyPr/>
          <a:lstStyle/>
          <a:p>
            <a:pPr>
              <a:defRPr/>
            </a:pPr>
            <a:fld id="{1DB5F5FA-BC7E-8B40-9A8A-56CE96F333A0}" type="slidenum">
              <a:rPr lang="en-US" smtClean="0"/>
              <a:pPr>
                <a:defRPr/>
              </a:pPr>
              <a:t>10</a:t>
            </a:fld>
            <a:endParaRPr lang="en-US"/>
          </a:p>
        </p:txBody>
      </p:sp>
      <p:sp>
        <p:nvSpPr>
          <p:cNvPr id="5" name="Rectangle 4"/>
          <p:cNvSpPr/>
          <p:nvPr/>
        </p:nvSpPr>
        <p:spPr>
          <a:xfrm>
            <a:off x="910475" y="6639163"/>
            <a:ext cx="10741993" cy="230832"/>
          </a:xfrm>
          <a:prstGeom prst="rect">
            <a:avLst/>
          </a:prstGeom>
        </p:spPr>
        <p:txBody>
          <a:bodyPr wrap="square">
            <a:spAutoFit/>
          </a:bodyPr>
          <a:lstStyle/>
          <a:p>
            <a:pPr algn="ctr"/>
            <a:r>
              <a:rPr lang="en-US" sz="900" dirty="0">
                <a:solidFill>
                  <a:schemeClr val="bg1">
                    <a:lumMod val="65000"/>
                  </a:schemeClr>
                </a:solidFill>
                <a:latin typeface="Arial"/>
                <a:ea typeface="ＭＳ Ｐゴシック" charset="0"/>
                <a:cs typeface="Arial"/>
              </a:rPr>
              <a:t>Unless otherwise</a:t>
            </a:r>
            <a:r>
              <a:rPr lang="en-US" sz="900" baseline="0" dirty="0">
                <a:solidFill>
                  <a:schemeClr val="bg1">
                    <a:lumMod val="65000"/>
                  </a:schemeClr>
                </a:solidFill>
                <a:latin typeface="Arial"/>
                <a:ea typeface="ＭＳ Ｐゴシック" charset="0"/>
                <a:cs typeface="Arial"/>
              </a:rPr>
              <a:t> specified this </a:t>
            </a:r>
            <a:r>
              <a:rPr lang="en-US" sz="900" b="0" i="0" dirty="0">
                <a:solidFill>
                  <a:schemeClr val="bg1">
                    <a:lumMod val="65000"/>
                  </a:schemeClr>
                </a:solidFill>
                <a:latin typeface="Arial"/>
                <a:ea typeface="Lucida Grande"/>
                <a:cs typeface="Arial"/>
              </a:rPr>
              <a:t>work is licensed under a Creative Commons Attribution 3.0 License.</a:t>
            </a:r>
            <a:endParaRPr lang="en-US" sz="900" dirty="0">
              <a:solidFill>
                <a:schemeClr val="bg1">
                  <a:lumMod val="65000"/>
                </a:schemeClr>
              </a:solidFill>
              <a:latin typeface="Arial"/>
              <a:ea typeface="ＭＳ Ｐゴシック" charset="0"/>
              <a:cs typeface="Arial"/>
            </a:endParaRPr>
          </a:p>
        </p:txBody>
      </p:sp>
      <p:pic>
        <p:nvPicPr>
          <p:cNvPr id="7" name="Picture 6" descr="screenshot-6.002x-week5-video.png"/>
          <p:cNvPicPr>
            <a:picLocks noChangeAspect="1"/>
          </p:cNvPicPr>
          <p:nvPr/>
        </p:nvPicPr>
        <p:blipFill rotWithShape="1">
          <a:blip r:embed="rId3">
            <a:extLst>
              <a:ext uri="{28A0092B-C50C-407E-A947-70E740481C1C}">
                <a14:useLocalDpi xmlns:a14="http://schemas.microsoft.com/office/drawing/2010/main" val="0"/>
              </a:ext>
            </a:extLst>
          </a:blip>
          <a:srcRect t="647"/>
          <a:stretch/>
        </p:blipFill>
        <p:spPr>
          <a:xfrm>
            <a:off x="1389507" y="217336"/>
            <a:ext cx="9377680" cy="6421827"/>
          </a:xfrm>
          <a:prstGeom prst="rect">
            <a:avLst/>
          </a:prstGeom>
        </p:spPr>
      </p:pic>
    </p:spTree>
    <p:extLst>
      <p:ext uri="{BB962C8B-B14F-4D97-AF65-F5344CB8AC3E}">
        <p14:creationId xmlns:p14="http://schemas.microsoft.com/office/powerpoint/2010/main" val="153187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6.002x</a:t>
            </a:r>
          </a:p>
        </p:txBody>
      </p:sp>
      <p:sp>
        <p:nvSpPr>
          <p:cNvPr id="3" name="Slide Number Placeholder 2"/>
          <p:cNvSpPr>
            <a:spLocks noGrp="1"/>
          </p:cNvSpPr>
          <p:nvPr>
            <p:ph type="sldNum" sz="quarter" idx="12"/>
          </p:nvPr>
        </p:nvSpPr>
        <p:spPr/>
        <p:txBody>
          <a:bodyPr/>
          <a:lstStyle/>
          <a:p>
            <a:pPr>
              <a:defRPr/>
            </a:pPr>
            <a:fld id="{1DB5F5FA-BC7E-8B40-9A8A-56CE96F333A0}" type="slidenum">
              <a:rPr lang="en-US" smtClean="0"/>
              <a:pPr>
                <a:defRPr/>
              </a:pPr>
              <a:t>11</a:t>
            </a:fld>
            <a:endParaRPr lang="en-US"/>
          </a:p>
        </p:txBody>
      </p:sp>
      <p:sp>
        <p:nvSpPr>
          <p:cNvPr id="5" name="Rectangle 4"/>
          <p:cNvSpPr/>
          <p:nvPr/>
        </p:nvSpPr>
        <p:spPr>
          <a:xfrm>
            <a:off x="910475" y="6639163"/>
            <a:ext cx="10741993" cy="230832"/>
          </a:xfrm>
          <a:prstGeom prst="rect">
            <a:avLst/>
          </a:prstGeom>
        </p:spPr>
        <p:txBody>
          <a:bodyPr wrap="square">
            <a:spAutoFit/>
          </a:bodyPr>
          <a:lstStyle/>
          <a:p>
            <a:pPr algn="ctr"/>
            <a:r>
              <a:rPr lang="en-US" sz="900" dirty="0">
                <a:solidFill>
                  <a:schemeClr val="bg1">
                    <a:lumMod val="65000"/>
                  </a:schemeClr>
                </a:solidFill>
                <a:latin typeface="Arial"/>
                <a:ea typeface="ＭＳ Ｐゴシック" charset="0"/>
                <a:cs typeface="Arial"/>
              </a:rPr>
              <a:t>Unless otherwise</a:t>
            </a:r>
            <a:r>
              <a:rPr lang="en-US" sz="900" baseline="0" dirty="0">
                <a:solidFill>
                  <a:schemeClr val="bg1">
                    <a:lumMod val="65000"/>
                  </a:schemeClr>
                </a:solidFill>
                <a:latin typeface="Arial"/>
                <a:ea typeface="ＭＳ Ｐゴシック" charset="0"/>
                <a:cs typeface="Arial"/>
              </a:rPr>
              <a:t> specified this </a:t>
            </a:r>
            <a:r>
              <a:rPr lang="en-US" sz="900" b="0" i="0" dirty="0">
                <a:solidFill>
                  <a:schemeClr val="bg1">
                    <a:lumMod val="65000"/>
                  </a:schemeClr>
                </a:solidFill>
                <a:latin typeface="Arial"/>
                <a:ea typeface="Lucida Grande"/>
                <a:cs typeface="Arial"/>
              </a:rPr>
              <a:t>work is licensed under a Creative Commons Attribution 3.0 License.</a:t>
            </a:r>
            <a:endParaRPr lang="en-US" sz="900" dirty="0">
              <a:solidFill>
                <a:schemeClr val="bg1">
                  <a:lumMod val="65000"/>
                </a:schemeClr>
              </a:solidFill>
              <a:latin typeface="Arial"/>
              <a:ea typeface="ＭＳ Ｐゴシック" charset="0"/>
              <a:cs typeface="Arial"/>
            </a:endParaRPr>
          </a:p>
        </p:txBody>
      </p:sp>
      <p:pic>
        <p:nvPicPr>
          <p:cNvPr id="9" name="Picture 8" descr="screenshot-6.002x-week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507" y="213598"/>
            <a:ext cx="9377680" cy="6463665"/>
          </a:xfrm>
          <a:prstGeom prst="rect">
            <a:avLst/>
          </a:prstGeom>
        </p:spPr>
      </p:pic>
    </p:spTree>
    <p:extLst>
      <p:ext uri="{BB962C8B-B14F-4D97-AF65-F5344CB8AC3E}">
        <p14:creationId xmlns:p14="http://schemas.microsoft.com/office/powerpoint/2010/main" val="283622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Our Approach:</a:t>
            </a:r>
            <a:br>
              <a:rPr lang="en-US" dirty="0"/>
            </a:br>
            <a:r>
              <a:rPr lang="en-US" dirty="0" err="1"/>
              <a:t>OpenAssessments.org</a:t>
            </a:r>
            <a:endParaRPr lang="en-US" dirty="0"/>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a:prstGeom prst="rect">
            <a:avLst/>
          </a:prstGeom>
        </p:spPr>
        <p:txBody>
          <a:bodyPr/>
          <a:lstStyle/>
          <a:p>
            <a:pPr>
              <a:defRPr/>
            </a:pPr>
            <a:fld id="{1DB5F5FA-BC7E-8B40-9A8A-56CE96F333A0}" type="slidenum">
              <a:rPr lang="en-US" smtClean="0"/>
              <a:pPr>
                <a:defRPr/>
              </a:pPr>
              <a:t>12</a:t>
            </a:fld>
            <a:endParaRPr lang="en-US"/>
          </a:p>
        </p:txBody>
      </p:sp>
    </p:spTree>
    <p:extLst>
      <p:ext uri="{BB962C8B-B14F-4D97-AF65-F5344CB8AC3E}">
        <p14:creationId xmlns:p14="http://schemas.microsoft.com/office/powerpoint/2010/main" val="75185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openassessments.org</a:t>
            </a:r>
            <a:endParaRPr lang="en-US" dirty="0"/>
          </a:p>
        </p:txBody>
      </p:sp>
      <p:sp>
        <p:nvSpPr>
          <p:cNvPr id="4" name="Slide Number Placeholder 3"/>
          <p:cNvSpPr>
            <a:spLocks noGrp="1"/>
          </p:cNvSpPr>
          <p:nvPr>
            <p:ph type="sldNum" sz="quarter" idx="12"/>
          </p:nvPr>
        </p:nvSpPr>
        <p:spPr/>
        <p:txBody>
          <a:bodyPr/>
          <a:lstStyle/>
          <a:p>
            <a:pPr>
              <a:defRPr/>
            </a:pPr>
            <a:fld id="{3A204628-652C-0D44-B71C-F161069667CD}" type="slidenum">
              <a:rPr lang="en-US" smtClean="0"/>
              <a:pPr>
                <a:defRPr/>
              </a:pPr>
              <a:t>13</a:t>
            </a:fld>
            <a:endParaRPr lang="en-US"/>
          </a:p>
        </p:txBody>
      </p:sp>
      <p:sp>
        <p:nvSpPr>
          <p:cNvPr id="6" name="Rectangle 5"/>
          <p:cNvSpPr/>
          <p:nvPr/>
        </p:nvSpPr>
        <p:spPr>
          <a:xfrm>
            <a:off x="910475" y="6639163"/>
            <a:ext cx="10741993" cy="230832"/>
          </a:xfrm>
          <a:prstGeom prst="rect">
            <a:avLst/>
          </a:prstGeom>
        </p:spPr>
        <p:txBody>
          <a:bodyPr wrap="square">
            <a:spAutoFit/>
          </a:bodyPr>
          <a:lstStyle/>
          <a:p>
            <a:pPr algn="ctr"/>
            <a:r>
              <a:rPr lang="en-US" sz="900" dirty="0">
                <a:solidFill>
                  <a:schemeClr val="bg1">
                    <a:lumMod val="65000"/>
                  </a:schemeClr>
                </a:solidFill>
                <a:latin typeface="Arial"/>
                <a:ea typeface="ＭＳ Ｐゴシック" charset="0"/>
                <a:cs typeface="Arial"/>
              </a:rPr>
              <a:t>Unless otherwise</a:t>
            </a:r>
            <a:r>
              <a:rPr lang="en-US" sz="900" baseline="0" dirty="0">
                <a:solidFill>
                  <a:schemeClr val="bg1">
                    <a:lumMod val="65000"/>
                  </a:schemeClr>
                </a:solidFill>
                <a:latin typeface="Arial"/>
                <a:ea typeface="ＭＳ Ｐゴシック" charset="0"/>
                <a:cs typeface="Arial"/>
              </a:rPr>
              <a:t> specified this </a:t>
            </a:r>
            <a:r>
              <a:rPr lang="en-US" sz="900" b="0" i="0" dirty="0">
                <a:solidFill>
                  <a:schemeClr val="bg1">
                    <a:lumMod val="65000"/>
                  </a:schemeClr>
                </a:solidFill>
                <a:latin typeface="Arial"/>
                <a:ea typeface="Lucida Grande"/>
                <a:cs typeface="Arial"/>
              </a:rPr>
              <a:t>work is licensed under a Creative Commons Attribution 3.0 License.</a:t>
            </a:r>
            <a:endParaRPr lang="en-US" sz="900" dirty="0">
              <a:solidFill>
                <a:schemeClr val="bg1">
                  <a:lumMod val="65000"/>
                </a:schemeClr>
              </a:solidFill>
              <a:latin typeface="Arial"/>
              <a:ea typeface="ＭＳ Ｐゴシック" charset="0"/>
              <a:cs typeface="Arial"/>
            </a:endParaRPr>
          </a:p>
        </p:txBody>
      </p:sp>
      <p:pic>
        <p:nvPicPr>
          <p:cNvPr id="9" name="Picture 8" descr="Open Assessm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65" y="11995"/>
            <a:ext cx="10436087" cy="6858000"/>
          </a:xfrm>
          <a:prstGeom prst="rect">
            <a:avLst/>
          </a:prstGeom>
        </p:spPr>
      </p:pic>
    </p:spTree>
    <p:extLst>
      <p:ext uri="{BB962C8B-B14F-4D97-AF65-F5344CB8AC3E}">
        <p14:creationId xmlns:p14="http://schemas.microsoft.com/office/powerpoint/2010/main" val="48225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is </a:t>
            </a:r>
            <a:r>
              <a:rPr lang="en-US" dirty="0" err="1"/>
              <a:t>OpenAssessments.org</a:t>
            </a:r>
            <a:r>
              <a:rPr lang="en-US" dirty="0"/>
              <a:t>?</a:t>
            </a:r>
          </a:p>
        </p:txBody>
      </p:sp>
      <p:sp>
        <p:nvSpPr>
          <p:cNvPr id="5" name="Content Placeholder 4"/>
          <p:cNvSpPr>
            <a:spLocks noGrp="1"/>
          </p:cNvSpPr>
          <p:nvPr>
            <p:ph idx="1"/>
          </p:nvPr>
        </p:nvSpPr>
        <p:spPr/>
        <p:txBody>
          <a:bodyPr/>
          <a:lstStyle/>
          <a:p>
            <a:r>
              <a:rPr lang="en-US" dirty="0"/>
              <a:t>Embed an assessment in any web content</a:t>
            </a:r>
          </a:p>
          <a:p>
            <a:r>
              <a:rPr lang="en-US" dirty="0"/>
              <a:t>Focus on formative assessments</a:t>
            </a:r>
          </a:p>
          <a:p>
            <a:r>
              <a:rPr lang="en-US" dirty="0"/>
              <a:t>Start with limited question types</a:t>
            </a:r>
          </a:p>
          <a:p>
            <a:pPr lvl="1"/>
            <a:r>
              <a:rPr lang="en-US" dirty="0"/>
              <a:t>Multiple-choice/single answer</a:t>
            </a:r>
          </a:p>
          <a:p>
            <a:pPr lvl="1"/>
            <a:r>
              <a:rPr lang="en-US" dirty="0"/>
              <a:t>Numerical answer</a:t>
            </a:r>
          </a:p>
          <a:p>
            <a:pPr lvl="1"/>
            <a:r>
              <a:rPr lang="en-US" dirty="0"/>
              <a:t>Short answer</a:t>
            </a:r>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1DB5F5FA-BC7E-8B40-9A8A-56CE96F333A0}" type="slidenum">
              <a:rPr lang="en-US" smtClean="0"/>
              <a:pPr>
                <a:defRPr/>
              </a:pPr>
              <a:t>14</a:t>
            </a:fld>
            <a:endParaRPr lang="en-US"/>
          </a:p>
        </p:txBody>
      </p:sp>
    </p:spTree>
    <p:extLst>
      <p:ext uri="{BB962C8B-B14F-4D97-AF65-F5344CB8AC3E}">
        <p14:creationId xmlns:p14="http://schemas.microsoft.com/office/powerpoint/2010/main" val="256480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use it?</a:t>
            </a:r>
          </a:p>
        </p:txBody>
      </p:sp>
      <p:sp>
        <p:nvSpPr>
          <p:cNvPr id="3" name="Content Placeholder 2"/>
          <p:cNvSpPr>
            <a:spLocks noGrp="1"/>
          </p:cNvSpPr>
          <p:nvPr>
            <p:ph idx="1"/>
          </p:nvPr>
        </p:nvSpPr>
        <p:spPr/>
        <p:txBody>
          <a:bodyPr/>
          <a:lstStyle/>
          <a:p>
            <a:r>
              <a:rPr lang="en-US" dirty="0"/>
              <a:t>Create a question in a standardized format</a:t>
            </a:r>
          </a:p>
          <a:p>
            <a:pPr lvl="1"/>
            <a:r>
              <a:rPr lang="en-US" dirty="0"/>
              <a:t>Typically using IMS Question &amp; Test Interoperability spec</a:t>
            </a:r>
          </a:p>
          <a:p>
            <a:pPr lvl="1"/>
            <a:r>
              <a:rPr lang="en-US" dirty="0"/>
              <a:t>Likely created in your learning management system</a:t>
            </a:r>
          </a:p>
          <a:p>
            <a:r>
              <a:rPr lang="en-US" dirty="0"/>
              <a:t>Put the question on a public web server</a:t>
            </a:r>
          </a:p>
          <a:p>
            <a:r>
              <a:rPr lang="en-US" dirty="0"/>
              <a:t>Copy and paste the URL to the question file</a:t>
            </a:r>
          </a:p>
          <a:p>
            <a:r>
              <a:rPr lang="en-US" dirty="0"/>
              <a:t>Viola — Open Embedded Assessment!</a:t>
            </a:r>
          </a:p>
          <a:p>
            <a:endParaRPr lang="en-US" dirty="0"/>
          </a:p>
        </p:txBody>
      </p:sp>
      <p:sp>
        <p:nvSpPr>
          <p:cNvPr id="4" name="Slide Number Placeholder 3"/>
          <p:cNvSpPr>
            <a:spLocks noGrp="1"/>
          </p:cNvSpPr>
          <p:nvPr>
            <p:ph type="sldNum" sz="quarter" idx="12"/>
          </p:nvPr>
        </p:nvSpPr>
        <p:spPr/>
        <p:txBody>
          <a:bodyPr/>
          <a:lstStyle/>
          <a:p>
            <a:fld id="{50576EA4-9325-D946-AD56-9FBFA536B27C}" type="slidenum">
              <a:rPr lang="en-US" smtClean="0"/>
              <a:pPr/>
              <a:t>15</a:t>
            </a:fld>
            <a:endParaRPr lang="en-US"/>
          </a:p>
        </p:txBody>
      </p:sp>
    </p:spTree>
    <p:extLst>
      <p:ext uri="{BB962C8B-B14F-4D97-AF65-F5344CB8AC3E}">
        <p14:creationId xmlns:p14="http://schemas.microsoft.com/office/powerpoint/2010/main" val="255653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6" name="Rectangle 5"/>
          <p:cNvSpPr/>
          <p:nvPr/>
        </p:nvSpPr>
        <p:spPr>
          <a:xfrm>
            <a:off x="0" y="0"/>
            <a:ext cx="12179300" cy="68699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Open Assessments-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65" y="11995"/>
            <a:ext cx="10436087" cy="6858000"/>
          </a:xfrm>
          <a:prstGeom prst="rect">
            <a:avLst/>
          </a:prstGeom>
        </p:spPr>
      </p:pic>
      <p:sp>
        <p:nvSpPr>
          <p:cNvPr id="4" name="Slide Number Placeholder 3"/>
          <p:cNvSpPr>
            <a:spLocks noGrp="1"/>
          </p:cNvSpPr>
          <p:nvPr>
            <p:ph type="sldNum" sz="quarter" idx="12"/>
          </p:nvPr>
        </p:nvSpPr>
        <p:spPr/>
        <p:txBody>
          <a:bodyPr/>
          <a:lstStyle/>
          <a:p>
            <a:fld id="{50576EA4-9325-D946-AD56-9FBFA536B27C}" type="slidenum">
              <a:rPr lang="en-US" smtClean="0"/>
              <a:pPr/>
              <a:t>16</a:t>
            </a:fld>
            <a:endParaRPr lang="en-US"/>
          </a:p>
        </p:txBody>
      </p:sp>
    </p:spTree>
    <p:extLst>
      <p:ext uri="{BB962C8B-B14F-4D97-AF65-F5344CB8AC3E}">
        <p14:creationId xmlns:p14="http://schemas.microsoft.com/office/powerpoint/2010/main" val="325756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Open Embedded Assessments in</a:t>
            </a:r>
            <a:br>
              <a:rPr lang="en-US" dirty="0"/>
            </a:br>
            <a:r>
              <a:rPr lang="en-US" dirty="0"/>
              <a:t>MIT </a:t>
            </a:r>
            <a:r>
              <a:rPr lang="en-US" dirty="0" err="1"/>
              <a:t>OpenCourseWare</a:t>
            </a:r>
            <a:endParaRPr lang="en-US" dirty="0"/>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50576EA4-9325-D946-AD56-9FBFA536B27C}" type="slidenum">
              <a:rPr lang="en-US" smtClean="0"/>
              <a:pPr/>
              <a:t>17</a:t>
            </a:fld>
            <a:endParaRPr lang="en-US"/>
          </a:p>
        </p:txBody>
      </p:sp>
    </p:spTree>
    <p:extLst>
      <p:ext uri="{BB962C8B-B14F-4D97-AF65-F5344CB8AC3E}">
        <p14:creationId xmlns:p14="http://schemas.microsoft.com/office/powerpoint/2010/main" val="1990627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1-20 at 10.12.05 AM.png"/>
          <p:cNvPicPr>
            <a:picLocks noChangeAspect="1"/>
          </p:cNvPicPr>
          <p:nvPr/>
        </p:nvPicPr>
        <p:blipFill rotWithShape="1">
          <a:blip r:embed="rId2">
            <a:alphaModFix amt="67000"/>
            <a:extLst>
              <a:ext uri="{28A0092B-C50C-407E-A947-70E740481C1C}">
                <a14:useLocalDpi xmlns:a14="http://schemas.microsoft.com/office/drawing/2010/main" val="0"/>
              </a:ext>
            </a:extLst>
          </a:blip>
          <a:srcRect t="-314" b="41989"/>
          <a:stretch/>
        </p:blipFill>
        <p:spPr>
          <a:xfrm>
            <a:off x="5384804" y="3555998"/>
            <a:ext cx="6506633" cy="3081867"/>
          </a:xfrm>
          <a:prstGeom prst="rect">
            <a:avLst/>
          </a:prstGeom>
        </p:spPr>
      </p:pic>
      <p:sp>
        <p:nvSpPr>
          <p:cNvPr id="4" name="Title 3"/>
          <p:cNvSpPr>
            <a:spLocks noGrp="1"/>
          </p:cNvSpPr>
          <p:nvPr>
            <p:ph type="title"/>
          </p:nvPr>
        </p:nvSpPr>
        <p:spPr/>
        <p:txBody>
          <a:bodyPr>
            <a:normAutofit fontScale="90000"/>
          </a:bodyPr>
          <a:lstStyle/>
          <a:p>
            <a:r>
              <a:rPr lang="en-US" dirty="0"/>
              <a:t>MIT </a:t>
            </a:r>
            <a:r>
              <a:rPr lang="en-US" dirty="0" err="1"/>
              <a:t>OpenCourseWare</a:t>
            </a:r>
            <a:endParaRPr lang="en-US" dirty="0"/>
          </a:p>
        </p:txBody>
      </p:sp>
      <p:sp>
        <p:nvSpPr>
          <p:cNvPr id="5" name="Content Placeholder 4"/>
          <p:cNvSpPr>
            <a:spLocks noGrp="1"/>
          </p:cNvSpPr>
          <p:nvPr>
            <p:ph idx="1"/>
          </p:nvPr>
        </p:nvSpPr>
        <p:spPr/>
        <p:txBody>
          <a:bodyPr/>
          <a:lstStyle/>
          <a:p>
            <a:pPr marL="0" indent="0">
              <a:buNone/>
            </a:pPr>
            <a:r>
              <a:rPr lang="en-US" dirty="0"/>
              <a:t>Unlocking Knowledge &gt; 2,240 courses</a:t>
            </a:r>
          </a:p>
        </p:txBody>
      </p:sp>
      <p:sp>
        <p:nvSpPr>
          <p:cNvPr id="2" name="TextBox 1"/>
          <p:cNvSpPr txBox="1"/>
          <p:nvPr/>
        </p:nvSpPr>
        <p:spPr>
          <a:xfrm>
            <a:off x="608965" y="2222439"/>
            <a:ext cx="11282472" cy="3970318"/>
          </a:xfrm>
          <a:prstGeom prst="rect">
            <a:avLst/>
          </a:prstGeom>
          <a:noFill/>
        </p:spPr>
        <p:txBody>
          <a:bodyPr wrap="square" rtlCol="0">
            <a:spAutoFit/>
          </a:bodyPr>
          <a:lstStyle/>
          <a:p>
            <a:pPr marL="285750" indent="-285750">
              <a:buFont typeface="Arial"/>
              <a:buChar char="•"/>
            </a:pPr>
            <a:r>
              <a:rPr lang="en-US" sz="3600" dirty="0"/>
              <a:t>120-150 new course each year</a:t>
            </a:r>
          </a:p>
          <a:p>
            <a:pPr marL="285750" indent="-285750">
              <a:buFont typeface="Arial"/>
              <a:buChar char="•"/>
            </a:pPr>
            <a:r>
              <a:rPr lang="en-US" sz="3600" dirty="0"/>
              <a:t>Materials taken directly from the classroom and published online</a:t>
            </a:r>
          </a:p>
          <a:p>
            <a:pPr marL="285750" indent="-285750">
              <a:buFont typeface="Arial"/>
              <a:buChar char="•"/>
            </a:pPr>
            <a:r>
              <a:rPr lang="en-US" sz="3600" dirty="0"/>
              <a:t>No certification</a:t>
            </a:r>
          </a:p>
          <a:p>
            <a:pPr marL="285750" indent="-285750">
              <a:buFont typeface="Arial"/>
              <a:buChar char="•"/>
            </a:pPr>
            <a:r>
              <a:rPr lang="en-US" sz="3600" dirty="0"/>
              <a:t>No registration</a:t>
            </a:r>
          </a:p>
          <a:p>
            <a:pPr marL="285750" indent="-285750">
              <a:buFont typeface="Arial"/>
              <a:buChar char="•"/>
            </a:pPr>
            <a:r>
              <a:rPr lang="en-US" sz="3600" dirty="0"/>
              <a:t>Completely Free</a:t>
            </a:r>
          </a:p>
          <a:p>
            <a:endParaRPr lang="en-US" dirty="0"/>
          </a:p>
          <a:p>
            <a:endParaRPr lang="en-US" dirty="0"/>
          </a:p>
        </p:txBody>
      </p:sp>
    </p:spTree>
    <p:extLst>
      <p:ext uri="{BB962C8B-B14F-4D97-AF65-F5344CB8AC3E}">
        <p14:creationId xmlns:p14="http://schemas.microsoft.com/office/powerpoint/2010/main" val="401840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Why does MIT make OCW the way it does?</a:t>
            </a:r>
          </a:p>
        </p:txBody>
      </p:sp>
      <p:sp>
        <p:nvSpPr>
          <p:cNvPr id="6" name="Content Placeholder 5"/>
          <p:cNvSpPr>
            <a:spLocks noGrp="1"/>
          </p:cNvSpPr>
          <p:nvPr>
            <p:ph idx="1"/>
          </p:nvPr>
        </p:nvSpPr>
        <p:spPr/>
        <p:txBody>
          <a:bodyPr/>
          <a:lstStyle/>
          <a:p>
            <a:r>
              <a:rPr lang="en-US" dirty="0"/>
              <a:t>Many courses aren’t born digital</a:t>
            </a:r>
          </a:p>
          <a:p>
            <a:r>
              <a:rPr lang="en-US" dirty="0"/>
              <a:t>Minimizing faculty effort</a:t>
            </a:r>
          </a:p>
          <a:p>
            <a:r>
              <a:rPr lang="en-US" dirty="0"/>
              <a:t>Maximizing accessibility</a:t>
            </a:r>
          </a:p>
          <a:p>
            <a:r>
              <a:rPr lang="en-US" dirty="0"/>
              <a:t>Easing distribution</a:t>
            </a:r>
          </a:p>
          <a:p>
            <a:r>
              <a:rPr lang="en-US" dirty="0"/>
              <a:t>Simple maintenance</a:t>
            </a:r>
          </a:p>
          <a:p>
            <a:r>
              <a:rPr lang="en-US" dirty="0"/>
              <a:t>… and it’s not all static</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19</a:t>
            </a:fld>
            <a:endParaRPr lang="en-US"/>
          </a:p>
        </p:txBody>
      </p:sp>
    </p:spTree>
    <p:extLst>
      <p:ext uri="{BB962C8B-B14F-4D97-AF65-F5344CB8AC3E}">
        <p14:creationId xmlns:p14="http://schemas.microsoft.com/office/powerpoint/2010/main" val="121694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50576EA4-9325-D946-AD56-9FBFA536B27C}" type="slidenum">
              <a:rPr lang="en-US" smtClean="0"/>
              <a:pPr/>
              <a:t>2</a:t>
            </a:fld>
            <a:endParaRPr lang="en-US"/>
          </a:p>
        </p:txBody>
      </p:sp>
    </p:spTree>
    <p:extLst>
      <p:ext uri="{BB962C8B-B14F-4D97-AF65-F5344CB8AC3E}">
        <p14:creationId xmlns:p14="http://schemas.microsoft.com/office/powerpoint/2010/main" val="59203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OCW Scholar – 8.03SC</a:t>
            </a:r>
          </a:p>
        </p:txBody>
      </p:sp>
      <p:sp>
        <p:nvSpPr>
          <p:cNvPr id="4" name="Slide Number Placeholder 3"/>
          <p:cNvSpPr>
            <a:spLocks noGrp="1"/>
          </p:cNvSpPr>
          <p:nvPr>
            <p:ph type="sldNum" sz="quarter" idx="12"/>
          </p:nvPr>
        </p:nvSpPr>
        <p:spPr/>
        <p:txBody>
          <a:bodyPr/>
          <a:lstStyle/>
          <a:p>
            <a:pPr>
              <a:defRPr/>
            </a:pPr>
            <a:fld id="{3A204628-652C-0D44-B71C-F161069667CD}" type="slidenum">
              <a:rPr lang="en-US" smtClean="0"/>
              <a:pPr>
                <a:defRPr/>
              </a:pPr>
              <a:t>20</a:t>
            </a:fld>
            <a:endParaRPr lang="en-US"/>
          </a:p>
        </p:txBody>
      </p:sp>
      <p:pic>
        <p:nvPicPr>
          <p:cNvPr id="5" name="Picture 4" descr="screenshot-ocw-scholar-8.03-check-yourself-annota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69" y="0"/>
            <a:ext cx="11169134" cy="7265836"/>
          </a:xfrm>
          <a:prstGeom prst="rect">
            <a:avLst/>
          </a:prstGeom>
        </p:spPr>
      </p:pic>
      <p:sp>
        <p:nvSpPr>
          <p:cNvPr id="8" name="Rectangle 7"/>
          <p:cNvSpPr/>
          <p:nvPr/>
        </p:nvSpPr>
        <p:spPr>
          <a:xfrm>
            <a:off x="11570335" y="217336"/>
            <a:ext cx="600164" cy="6226928"/>
          </a:xfrm>
          <a:prstGeom prst="rect">
            <a:avLst/>
          </a:prstGeom>
        </p:spPr>
        <p:txBody>
          <a:bodyPr vert="vert270" wrap="square">
            <a:spAutoFit/>
          </a:bodyPr>
          <a:lstStyle/>
          <a:p>
            <a:r>
              <a:rPr lang="en-US" sz="900" dirty="0" err="1">
                <a:solidFill>
                  <a:srgbClr val="BFBFBF"/>
                </a:solidFill>
              </a:rPr>
              <a:t>Lewin</a:t>
            </a:r>
            <a:r>
              <a:rPr lang="en-US" sz="900" dirty="0">
                <a:solidFill>
                  <a:srgbClr val="BFBFBF"/>
                </a:solidFill>
              </a:rPr>
              <a:t>, Walter, Wit </a:t>
            </a:r>
            <a:r>
              <a:rPr lang="en-US" sz="900" dirty="0" err="1">
                <a:solidFill>
                  <a:srgbClr val="BFBFBF"/>
                </a:solidFill>
              </a:rPr>
              <a:t>Busza</a:t>
            </a:r>
            <a:r>
              <a:rPr lang="en-US" sz="900" dirty="0">
                <a:solidFill>
                  <a:srgbClr val="BFBFBF"/>
                </a:solidFill>
              </a:rPr>
              <a:t>, George </a:t>
            </a:r>
            <a:r>
              <a:rPr lang="en-US" sz="900" dirty="0" err="1">
                <a:solidFill>
                  <a:srgbClr val="BFBFBF"/>
                </a:solidFill>
              </a:rPr>
              <a:t>Stephans</a:t>
            </a:r>
            <a:r>
              <a:rPr lang="en-US" sz="900" dirty="0">
                <a:solidFill>
                  <a:srgbClr val="BFBFBF"/>
                </a:solidFill>
              </a:rPr>
              <a:t>, and Martin Connors. 8.03SC Physics III: Vibrations and Waves, Fall 2012. (MIT </a:t>
            </a:r>
            <a:r>
              <a:rPr lang="en-US" sz="900" dirty="0" err="1">
                <a:solidFill>
                  <a:srgbClr val="BFBFBF"/>
                </a:solidFill>
              </a:rPr>
              <a:t>OpenCourseWare</a:t>
            </a:r>
            <a:r>
              <a:rPr lang="en-US" sz="900" dirty="0">
                <a:solidFill>
                  <a:srgbClr val="BFBFBF"/>
                </a:solidFill>
              </a:rPr>
              <a:t>: Massachusetts Institute of Technology), http://</a:t>
            </a:r>
            <a:r>
              <a:rPr lang="en-US" sz="900" dirty="0" err="1">
                <a:solidFill>
                  <a:srgbClr val="BFBFBF"/>
                </a:solidFill>
              </a:rPr>
              <a:t>ocw.mit.edu</a:t>
            </a:r>
            <a:r>
              <a:rPr lang="en-US" sz="900" dirty="0">
                <a:solidFill>
                  <a:srgbClr val="BFBFBF"/>
                </a:solidFill>
              </a:rPr>
              <a:t>/courses/physics/8-03sc-physics-iii-vibrations-and-waves-fall-2012 (Accessed 7 Nov, 2013). License: Creative Commons BY-NC-SA</a:t>
            </a:r>
          </a:p>
        </p:txBody>
      </p:sp>
      <p:pic>
        <p:nvPicPr>
          <p:cNvPr id="6" name="Picture 5" descr="screenshot-ocw-scholar-900sc-check-yourself-annotated.png"/>
          <p:cNvPicPr>
            <a:picLocks noChangeAspect="1"/>
          </p:cNvPicPr>
          <p:nvPr/>
        </p:nvPicPr>
        <p:blipFill rotWithShape="1">
          <a:blip r:embed="rId4">
            <a:extLst>
              <a:ext uri="{28A0092B-C50C-407E-A947-70E740481C1C}">
                <a14:useLocalDpi xmlns:a14="http://schemas.microsoft.com/office/drawing/2010/main" val="0"/>
              </a:ext>
            </a:extLst>
          </a:blip>
          <a:srcRect l="-901" r="901"/>
          <a:stretch/>
        </p:blipFill>
        <p:spPr>
          <a:xfrm>
            <a:off x="457200" y="1651000"/>
            <a:ext cx="11203303" cy="7288064"/>
          </a:xfrm>
          <a:prstGeom prst="rect">
            <a:avLst/>
          </a:prstGeom>
        </p:spPr>
      </p:pic>
    </p:spTree>
    <p:extLst>
      <p:ext uri="{BB962C8B-B14F-4D97-AF65-F5344CB8AC3E}">
        <p14:creationId xmlns:p14="http://schemas.microsoft.com/office/powerpoint/2010/main" val="199722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solidFill>
                  <a:schemeClr val="bg1"/>
                </a:solidFill>
                <a:effectLst/>
                <a:latin typeface="Arial"/>
                <a:ea typeface="+mj-ea"/>
                <a:cs typeface="Arial"/>
              </a:rPr>
              <a:t>OCW Scholar – BCS9.00SC</a:t>
            </a:r>
            <a:endParaRPr lang="en-US" dirty="0"/>
          </a:p>
        </p:txBody>
      </p:sp>
      <p:sp>
        <p:nvSpPr>
          <p:cNvPr id="4" name="Slide Number Placeholder 3"/>
          <p:cNvSpPr>
            <a:spLocks noGrp="1"/>
          </p:cNvSpPr>
          <p:nvPr>
            <p:ph type="sldNum" sz="quarter" idx="12"/>
          </p:nvPr>
        </p:nvSpPr>
        <p:spPr/>
        <p:txBody>
          <a:bodyPr/>
          <a:lstStyle/>
          <a:p>
            <a:pPr>
              <a:defRPr/>
            </a:pPr>
            <a:fld id="{3A204628-652C-0D44-B71C-F161069667CD}" type="slidenum">
              <a:rPr lang="en-US" smtClean="0"/>
              <a:pPr>
                <a:defRPr/>
              </a:pPr>
              <a:t>21</a:t>
            </a:fld>
            <a:endParaRPr lang="en-US"/>
          </a:p>
        </p:txBody>
      </p:sp>
      <p:pic>
        <p:nvPicPr>
          <p:cNvPr id="6" name="Picture 5" descr="screenshot-ocw-scholar-900sc-check-yourself-annotated.png"/>
          <p:cNvPicPr>
            <a:picLocks noChangeAspect="1"/>
          </p:cNvPicPr>
          <p:nvPr/>
        </p:nvPicPr>
        <p:blipFill rotWithShape="1">
          <a:blip r:embed="rId3">
            <a:extLst>
              <a:ext uri="{28A0092B-C50C-407E-A947-70E740481C1C}">
                <a14:useLocalDpi xmlns:a14="http://schemas.microsoft.com/office/drawing/2010/main" val="0"/>
              </a:ext>
            </a:extLst>
          </a:blip>
          <a:srcRect l="-901" r="901"/>
          <a:stretch/>
        </p:blipFill>
        <p:spPr>
          <a:xfrm>
            <a:off x="457200" y="0"/>
            <a:ext cx="11203303" cy="7288064"/>
          </a:xfrm>
          <a:prstGeom prst="rect">
            <a:avLst/>
          </a:prstGeom>
        </p:spPr>
      </p:pic>
      <p:sp>
        <p:nvSpPr>
          <p:cNvPr id="10" name="Rectangle 9"/>
          <p:cNvSpPr/>
          <p:nvPr/>
        </p:nvSpPr>
        <p:spPr>
          <a:xfrm>
            <a:off x="11594872" y="217336"/>
            <a:ext cx="600164" cy="6226928"/>
          </a:xfrm>
          <a:prstGeom prst="rect">
            <a:avLst/>
          </a:prstGeom>
        </p:spPr>
        <p:txBody>
          <a:bodyPr vert="vert270" wrap="square">
            <a:spAutoFit/>
          </a:bodyPr>
          <a:lstStyle/>
          <a:p>
            <a:r>
              <a:rPr lang="en-US" sz="900" dirty="0" err="1">
                <a:solidFill>
                  <a:srgbClr val="BFBFBF"/>
                </a:solidFill>
              </a:rPr>
              <a:t>Gabrieli</a:t>
            </a:r>
            <a:r>
              <a:rPr lang="en-US" sz="900" dirty="0">
                <a:solidFill>
                  <a:srgbClr val="BFBFBF"/>
                </a:solidFill>
              </a:rPr>
              <a:t>, John. 9.00SC Introduction to Psychology, Fall 2011. (MIT </a:t>
            </a:r>
            <a:r>
              <a:rPr lang="en-US" sz="900" dirty="0" err="1">
                <a:solidFill>
                  <a:srgbClr val="BFBFBF"/>
                </a:solidFill>
              </a:rPr>
              <a:t>OpenCourseWare</a:t>
            </a:r>
            <a:r>
              <a:rPr lang="en-US" sz="900" dirty="0">
                <a:solidFill>
                  <a:srgbClr val="BFBFBF"/>
                </a:solidFill>
              </a:rPr>
              <a:t>: Massachusetts Institute of Technology), http://</a:t>
            </a:r>
            <a:r>
              <a:rPr lang="en-US" sz="900" dirty="0" err="1">
                <a:solidFill>
                  <a:srgbClr val="BFBFBF"/>
                </a:solidFill>
              </a:rPr>
              <a:t>ocw.mit.edu</a:t>
            </a:r>
            <a:r>
              <a:rPr lang="en-US" sz="900" dirty="0">
                <a:solidFill>
                  <a:srgbClr val="BFBFBF"/>
                </a:solidFill>
              </a:rPr>
              <a:t>/courses/brain-and-cognitive-sciences/9-00sc-introduction-to-psychology-fall-2011 (Accessed 7 Nov, 2013). License: Creative Commons BY-NC-SA</a:t>
            </a:r>
          </a:p>
        </p:txBody>
      </p:sp>
    </p:spTree>
    <p:extLst>
      <p:ext uri="{BB962C8B-B14F-4D97-AF65-F5344CB8AC3E}">
        <p14:creationId xmlns:p14="http://schemas.microsoft.com/office/powerpoint/2010/main" val="317269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happens when an MIT course is born digital? </a:t>
            </a:r>
          </a:p>
        </p:txBody>
      </p:sp>
      <p:sp>
        <p:nvSpPr>
          <p:cNvPr id="8" name="Content Placeholder 7"/>
          <p:cNvSpPr>
            <a:spLocks noGrp="1"/>
          </p:cNvSpPr>
          <p:nvPr>
            <p:ph sz="half" idx="2"/>
          </p:nvPr>
        </p:nvSpPr>
        <p:spPr>
          <a:xfrm>
            <a:off x="7288886" y="1600204"/>
            <a:ext cx="4281449" cy="4525963"/>
          </a:xfrm>
        </p:spPr>
        <p:txBody>
          <a:bodyPr/>
          <a:lstStyle/>
          <a:p>
            <a:r>
              <a:rPr lang="en-US" dirty="0"/>
              <a:t>MITx residential course; not a MOOC</a:t>
            </a:r>
          </a:p>
          <a:p>
            <a:r>
              <a:rPr lang="en-US" dirty="0"/>
              <a:t>Interactive reading questions</a:t>
            </a:r>
          </a:p>
          <a:p>
            <a:r>
              <a:rPr lang="en-US" dirty="0"/>
              <a:t>Problem set “checker”</a:t>
            </a:r>
          </a:p>
          <a:p>
            <a:r>
              <a:rPr lang="en-US" dirty="0"/>
              <a:t>Written in OLX</a:t>
            </a:r>
          </a:p>
          <a:p>
            <a:endParaRPr lang="en-US" dirty="0"/>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22</a:t>
            </a:fld>
            <a:endParaRPr lang="en-US"/>
          </a:p>
        </p:txBody>
      </p:sp>
      <p:pic>
        <p:nvPicPr>
          <p:cNvPr id="2" name="Picture 1" descr="Screenshot 2014-11-20 06.36.10.png"/>
          <p:cNvPicPr>
            <a:picLocks noChangeAspect="1"/>
          </p:cNvPicPr>
          <p:nvPr/>
        </p:nvPicPr>
        <p:blipFill rotWithShape="1">
          <a:blip r:embed="rId3">
            <a:extLst>
              <a:ext uri="{28A0092B-C50C-407E-A947-70E740481C1C}">
                <a14:useLocalDpi xmlns:a14="http://schemas.microsoft.com/office/drawing/2010/main" val="0"/>
              </a:ext>
            </a:extLst>
          </a:blip>
          <a:srcRect t="6845" b="728"/>
          <a:stretch/>
        </p:blipFill>
        <p:spPr>
          <a:xfrm>
            <a:off x="120756" y="1696720"/>
            <a:ext cx="7168130" cy="3703320"/>
          </a:xfrm>
          <a:prstGeom prst="rect">
            <a:avLst/>
          </a:prstGeom>
        </p:spPr>
      </p:pic>
    </p:spTree>
    <p:extLst>
      <p:ext uri="{BB962C8B-B14F-4D97-AF65-F5344CB8AC3E}">
        <p14:creationId xmlns:p14="http://schemas.microsoft.com/office/powerpoint/2010/main" val="354568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happens when an MIT course is born digital? </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23</a:t>
            </a:fld>
            <a:endParaRPr lang="en-US"/>
          </a:p>
        </p:txBody>
      </p:sp>
      <p:pic>
        <p:nvPicPr>
          <p:cNvPr id="9" name="Content Placeholder 8" descr="Check pset 1 answers   Problem set 1   18.05x Courseware   MITx.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29755"/>
          <a:stretch/>
        </p:blipFill>
        <p:spPr>
          <a:xfrm>
            <a:off x="608965" y="1231790"/>
            <a:ext cx="10961370" cy="5174374"/>
          </a:xfrm>
        </p:spPr>
      </p:pic>
    </p:spTree>
    <p:extLst>
      <p:ext uri="{BB962C8B-B14F-4D97-AF65-F5344CB8AC3E}">
        <p14:creationId xmlns:p14="http://schemas.microsoft.com/office/powerpoint/2010/main" val="2206033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Open Learning XML (OLX)</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latin typeface="Consolas"/>
                <a:cs typeface="Consolas"/>
              </a:rPr>
              <a:t>&lt;</a:t>
            </a:r>
            <a:r>
              <a:rPr lang="en-US" dirty="0">
                <a:solidFill>
                  <a:srgbClr val="FF0000"/>
                </a:solidFill>
                <a:latin typeface="Consolas"/>
                <a:cs typeface="Consolas"/>
              </a:rPr>
              <a:t>problem</a:t>
            </a:r>
            <a:r>
              <a:rPr lang="en-US" dirty="0">
                <a:latin typeface="Consolas"/>
                <a:cs typeface="Consolas"/>
              </a:rPr>
              <a:t> </a:t>
            </a:r>
            <a:r>
              <a:rPr lang="en-US" dirty="0" err="1">
                <a:solidFill>
                  <a:srgbClr val="0000FF"/>
                </a:solidFill>
                <a:latin typeface="Consolas"/>
                <a:cs typeface="Consolas"/>
              </a:rPr>
              <a:t>url_name</a:t>
            </a:r>
            <a:r>
              <a:rPr lang="en-US" dirty="0">
                <a:latin typeface="Consolas"/>
                <a:cs typeface="Consolas"/>
              </a:rPr>
              <a:t>="</a:t>
            </a:r>
            <a:r>
              <a:rPr lang="en-US" dirty="0">
                <a:solidFill>
                  <a:srgbClr val="FF0000"/>
                </a:solidFill>
                <a:latin typeface="Consolas"/>
                <a:cs typeface="Consolas"/>
              </a:rPr>
              <a:t>ps1-check</a:t>
            </a:r>
            <a:r>
              <a:rPr lang="en-US" dirty="0">
                <a:latin typeface="Consolas"/>
                <a:cs typeface="Consolas"/>
              </a:rPr>
              <a:t>" </a:t>
            </a:r>
            <a:r>
              <a:rPr lang="en-US" dirty="0" err="1">
                <a:solidFill>
                  <a:srgbClr val="0000FF"/>
                </a:solidFill>
                <a:latin typeface="Consolas"/>
                <a:cs typeface="Consolas"/>
              </a:rPr>
              <a:t>showanswer</a:t>
            </a:r>
            <a:r>
              <a:rPr lang="en-US" dirty="0">
                <a:latin typeface="Consolas"/>
                <a:cs typeface="Consolas"/>
              </a:rPr>
              <a:t>="</a:t>
            </a:r>
            <a:r>
              <a:rPr lang="en-US" dirty="0">
                <a:solidFill>
                  <a:srgbClr val="FF0000"/>
                </a:solidFill>
                <a:latin typeface="Consolas"/>
                <a:cs typeface="Consolas"/>
              </a:rPr>
              <a:t>closed</a:t>
            </a:r>
            <a:r>
              <a:rPr lang="en-US" dirty="0">
                <a:latin typeface="Consolas"/>
                <a:cs typeface="Consolas"/>
              </a:rPr>
              <a:t>" </a:t>
            </a:r>
            <a:r>
              <a:rPr lang="en-US" dirty="0" err="1">
                <a:solidFill>
                  <a:srgbClr val="0000FF"/>
                </a:solidFill>
                <a:latin typeface="Consolas"/>
                <a:cs typeface="Consolas"/>
              </a:rPr>
              <a:t>rerandomize</a:t>
            </a:r>
            <a:r>
              <a:rPr lang="en-US" dirty="0">
                <a:latin typeface="Consolas"/>
                <a:cs typeface="Consolas"/>
              </a:rPr>
              <a:t>="</a:t>
            </a:r>
            <a:r>
              <a:rPr lang="en-US" dirty="0">
                <a:solidFill>
                  <a:srgbClr val="FF0000"/>
                </a:solidFill>
                <a:latin typeface="Consolas"/>
                <a:cs typeface="Consolas"/>
              </a:rPr>
              <a:t>never</a:t>
            </a:r>
            <a:r>
              <a:rPr lang="en-US" dirty="0">
                <a:latin typeface="Consolas"/>
                <a:cs typeface="Consolas"/>
              </a:rPr>
              <a:t>" </a:t>
            </a:r>
            <a:r>
              <a:rPr lang="en-US" dirty="0">
                <a:solidFill>
                  <a:srgbClr val="0000FF"/>
                </a:solidFill>
                <a:latin typeface="Consolas"/>
                <a:cs typeface="Consolas"/>
              </a:rPr>
              <a:t>weight</a:t>
            </a:r>
            <a:r>
              <a:rPr lang="en-US" dirty="0">
                <a:latin typeface="Consolas"/>
                <a:cs typeface="Consolas"/>
              </a:rPr>
              <a:t>="</a:t>
            </a:r>
            <a:r>
              <a:rPr lang="en-US" dirty="0">
                <a:solidFill>
                  <a:srgbClr val="FF0000"/>
                </a:solidFill>
                <a:latin typeface="Consolas"/>
                <a:cs typeface="Consolas"/>
              </a:rPr>
              <a:t>0</a:t>
            </a:r>
            <a:r>
              <a:rPr lang="en-US" dirty="0">
                <a:latin typeface="Consolas"/>
                <a:cs typeface="Consolas"/>
              </a:rPr>
              <a:t>" </a:t>
            </a:r>
            <a:r>
              <a:rPr lang="en-US" dirty="0" err="1">
                <a:solidFill>
                  <a:srgbClr val="0000FF"/>
                </a:solidFill>
                <a:latin typeface="Consolas"/>
                <a:cs typeface="Consolas"/>
              </a:rPr>
              <a:t>display_name</a:t>
            </a:r>
            <a:r>
              <a:rPr lang="en-US" dirty="0">
                <a:latin typeface="Consolas"/>
                <a:cs typeface="Consolas"/>
              </a:rPr>
              <a:t>="</a:t>
            </a:r>
            <a:r>
              <a:rPr lang="en-US" dirty="0">
                <a:solidFill>
                  <a:srgbClr val="FF0000"/>
                </a:solidFill>
                <a:latin typeface="Consolas"/>
                <a:cs typeface="Consolas"/>
              </a:rPr>
              <a:t>Check </a:t>
            </a:r>
            <a:r>
              <a:rPr lang="en-US" dirty="0" err="1">
                <a:solidFill>
                  <a:srgbClr val="FF0000"/>
                </a:solidFill>
                <a:latin typeface="Consolas"/>
                <a:cs typeface="Consolas"/>
              </a:rPr>
              <a:t>pset</a:t>
            </a:r>
            <a:r>
              <a:rPr lang="en-US" dirty="0">
                <a:solidFill>
                  <a:srgbClr val="FF0000"/>
                </a:solidFill>
                <a:latin typeface="Consolas"/>
                <a:cs typeface="Consolas"/>
              </a:rPr>
              <a:t> 1 answers</a:t>
            </a:r>
            <a:r>
              <a:rPr lang="en-US" dirty="0">
                <a:latin typeface="Consolas"/>
                <a:cs typeface="Consolas"/>
              </a:rPr>
              <a:t>"&gt;</a:t>
            </a:r>
          </a:p>
          <a:p>
            <a:pPr marL="0" indent="0">
              <a:buNone/>
            </a:pPr>
            <a:r>
              <a:rPr lang="en-US" dirty="0">
                <a:latin typeface="Consolas"/>
                <a:cs typeface="Consolas"/>
              </a:rPr>
              <a:t>  &lt;</a:t>
            </a:r>
            <a:r>
              <a:rPr lang="en-US" dirty="0">
                <a:solidFill>
                  <a:srgbClr val="FF0000"/>
                </a:solidFill>
                <a:latin typeface="Consolas"/>
                <a:cs typeface="Consolas"/>
              </a:rPr>
              <a:t>text</a:t>
            </a:r>
            <a:r>
              <a:rPr lang="en-US" dirty="0">
                <a:latin typeface="Consolas"/>
                <a:cs typeface="Consolas"/>
              </a:rPr>
              <a:t>&gt;</a:t>
            </a:r>
          </a:p>
          <a:p>
            <a:pPr marL="0" indent="0">
              <a:buNone/>
            </a:pPr>
            <a:r>
              <a:rPr lang="en-US" dirty="0">
                <a:latin typeface="Consolas"/>
                <a:cs typeface="Consolas"/>
              </a:rPr>
              <a:t>    &lt;</a:t>
            </a:r>
            <a:r>
              <a:rPr lang="en-US" dirty="0">
                <a:solidFill>
                  <a:srgbClr val="FF0000"/>
                </a:solidFill>
                <a:latin typeface="Consolas"/>
                <a:cs typeface="Consolas"/>
              </a:rPr>
              <a:t>p</a:t>
            </a:r>
            <a:r>
              <a:rPr lang="en-US" dirty="0">
                <a:latin typeface="Consolas"/>
                <a:cs typeface="Consolas"/>
              </a:rPr>
              <a:t>&gt;</a:t>
            </a:r>
            <a:r>
              <a:rPr lang="en-US" dirty="0" err="1">
                <a:latin typeface="Consolas"/>
                <a:cs typeface="Consolas"/>
              </a:rPr>
              <a:t>Probabality</a:t>
            </a:r>
            <a:r>
              <a:rPr lang="en-US" dirty="0">
                <a:latin typeface="Consolas"/>
                <a:cs typeface="Consolas"/>
              </a:rPr>
              <a:t> of two-pair:&lt;</a:t>
            </a:r>
            <a:r>
              <a:rPr lang="en-US" dirty="0" err="1">
                <a:solidFill>
                  <a:srgbClr val="FF0000"/>
                </a:solidFill>
                <a:latin typeface="Consolas"/>
                <a:cs typeface="Consolas"/>
              </a:rPr>
              <a:t>br</a:t>
            </a:r>
            <a:r>
              <a:rPr lang="en-US" dirty="0">
                <a:latin typeface="Consolas"/>
                <a:cs typeface="Consolas"/>
              </a:rPr>
              <a:t>/&gt;</a:t>
            </a:r>
          </a:p>
          <a:p>
            <a:pPr marL="0" indent="0">
              <a:buNone/>
            </a:pPr>
            <a:r>
              <a:rPr lang="en-US" dirty="0">
                <a:latin typeface="Consolas"/>
                <a:cs typeface="Consolas"/>
              </a:rPr>
              <a:t>      &lt;</a:t>
            </a:r>
            <a:r>
              <a:rPr lang="en-US" dirty="0" err="1">
                <a:solidFill>
                  <a:srgbClr val="FF0000"/>
                </a:solidFill>
                <a:latin typeface="Consolas"/>
                <a:cs typeface="Consolas"/>
              </a:rPr>
              <a:t>numericalresponse</a:t>
            </a:r>
            <a:r>
              <a:rPr lang="en-US" dirty="0">
                <a:solidFill>
                  <a:srgbClr val="FF0000"/>
                </a:solidFill>
                <a:latin typeface="Consolas"/>
                <a:cs typeface="Consolas"/>
              </a:rPr>
              <a:t> </a:t>
            </a:r>
            <a:r>
              <a:rPr lang="en-US" dirty="0">
                <a:solidFill>
                  <a:srgbClr val="0000FF"/>
                </a:solidFill>
                <a:latin typeface="Consolas"/>
                <a:cs typeface="Consolas"/>
              </a:rPr>
              <a:t>answer</a:t>
            </a:r>
            <a:r>
              <a:rPr lang="en-US" dirty="0">
                <a:latin typeface="Consolas"/>
                <a:cs typeface="Consolas"/>
              </a:rPr>
              <a:t>="</a:t>
            </a:r>
            <a:r>
              <a:rPr lang="en-US" dirty="0">
                <a:solidFill>
                  <a:srgbClr val="FF0000"/>
                </a:solidFill>
                <a:latin typeface="Consolas"/>
                <a:cs typeface="Consolas"/>
              </a:rPr>
              <a:t>.047539</a:t>
            </a:r>
            <a:r>
              <a:rPr lang="en-US" dirty="0">
                <a:latin typeface="Consolas"/>
                <a:cs typeface="Consolas"/>
              </a:rPr>
              <a:t>"&gt;</a:t>
            </a:r>
          </a:p>
          <a:p>
            <a:pPr marL="0" indent="0">
              <a:buNone/>
            </a:pPr>
            <a:r>
              <a:rPr lang="en-US" dirty="0">
                <a:latin typeface="Consolas"/>
                <a:cs typeface="Consolas"/>
              </a:rPr>
              <a:t>        &lt;</a:t>
            </a:r>
            <a:r>
              <a:rPr lang="en-US" dirty="0" err="1">
                <a:solidFill>
                  <a:srgbClr val="FF0000"/>
                </a:solidFill>
                <a:latin typeface="Consolas"/>
                <a:cs typeface="Consolas"/>
              </a:rPr>
              <a:t>textline</a:t>
            </a:r>
            <a:r>
              <a:rPr lang="en-US" dirty="0">
                <a:latin typeface="Consolas"/>
                <a:cs typeface="Consolas"/>
              </a:rPr>
              <a:t>&gt;</a:t>
            </a:r>
          </a:p>
          <a:p>
            <a:pPr marL="0" indent="0">
              <a:buNone/>
            </a:pPr>
            <a:r>
              <a:rPr lang="en-US" dirty="0">
                <a:latin typeface="Consolas"/>
                <a:cs typeface="Consolas"/>
              </a:rPr>
              <a:t>          &lt;</a:t>
            </a:r>
            <a:r>
              <a:rPr lang="en-US" dirty="0" err="1">
                <a:solidFill>
                  <a:srgbClr val="FF0000"/>
                </a:solidFill>
                <a:latin typeface="Consolas"/>
                <a:cs typeface="Consolas"/>
              </a:rPr>
              <a:t>responseparam</a:t>
            </a:r>
            <a:r>
              <a:rPr lang="en-US" dirty="0">
                <a:solidFill>
                  <a:srgbClr val="FF0000"/>
                </a:solidFill>
                <a:latin typeface="Consolas"/>
                <a:cs typeface="Consolas"/>
              </a:rPr>
              <a:t> </a:t>
            </a:r>
            <a:r>
              <a:rPr lang="en-US" dirty="0">
                <a:solidFill>
                  <a:srgbClr val="0000FF"/>
                </a:solidFill>
                <a:latin typeface="Consolas"/>
                <a:cs typeface="Consolas"/>
              </a:rPr>
              <a:t>type</a:t>
            </a:r>
            <a:r>
              <a:rPr lang="en-US" dirty="0">
                <a:latin typeface="Consolas"/>
                <a:cs typeface="Consolas"/>
              </a:rPr>
              <a:t>="</a:t>
            </a:r>
            <a:r>
              <a:rPr lang="en-US" dirty="0">
                <a:solidFill>
                  <a:srgbClr val="FF0000"/>
                </a:solidFill>
                <a:latin typeface="Consolas"/>
                <a:cs typeface="Consolas"/>
              </a:rPr>
              <a:t>tolerance</a:t>
            </a:r>
            <a:r>
              <a:rPr lang="en-US" dirty="0">
                <a:latin typeface="Consolas"/>
                <a:cs typeface="Consolas"/>
              </a:rPr>
              <a:t>" </a:t>
            </a:r>
            <a:r>
              <a:rPr lang="en-US" dirty="0">
                <a:solidFill>
                  <a:srgbClr val="0000FF"/>
                </a:solidFill>
                <a:latin typeface="Consolas"/>
                <a:cs typeface="Consolas"/>
              </a:rPr>
              <a:t>default</a:t>
            </a:r>
            <a:r>
              <a:rPr lang="en-US" dirty="0">
                <a:latin typeface="Consolas"/>
                <a:cs typeface="Consolas"/>
              </a:rPr>
              <a:t>="</a:t>
            </a:r>
            <a:r>
              <a:rPr lang="en-US" dirty="0">
                <a:solidFill>
                  <a:srgbClr val="FF0000"/>
                </a:solidFill>
                <a:latin typeface="Consolas"/>
                <a:cs typeface="Consolas"/>
              </a:rPr>
              <a:t>0.001</a:t>
            </a:r>
            <a:r>
              <a:rPr lang="en-US" dirty="0">
                <a:latin typeface="Consolas"/>
                <a:cs typeface="Consolas"/>
              </a:rPr>
              <a:t>"/&gt;</a:t>
            </a:r>
          </a:p>
          <a:p>
            <a:pPr marL="0" indent="0">
              <a:buNone/>
            </a:pPr>
            <a:r>
              <a:rPr lang="en-US" dirty="0">
                <a:latin typeface="Consolas"/>
                <a:cs typeface="Consolas"/>
              </a:rPr>
              <a:t>        &lt;/</a:t>
            </a:r>
            <a:r>
              <a:rPr lang="en-US" dirty="0" err="1">
                <a:solidFill>
                  <a:srgbClr val="FF0000"/>
                </a:solidFill>
                <a:latin typeface="Consolas"/>
                <a:cs typeface="Consolas"/>
              </a:rPr>
              <a:t>textline</a:t>
            </a:r>
            <a:r>
              <a:rPr lang="en-US" dirty="0">
                <a:latin typeface="Consolas"/>
                <a:cs typeface="Consolas"/>
              </a:rPr>
              <a:t>&gt;</a:t>
            </a:r>
          </a:p>
          <a:p>
            <a:pPr marL="0" indent="0">
              <a:buNone/>
            </a:pPr>
            <a:r>
              <a:rPr lang="en-US" dirty="0">
                <a:latin typeface="Consolas"/>
                <a:cs typeface="Consolas"/>
              </a:rPr>
              <a:t>      &lt;/</a:t>
            </a:r>
            <a:r>
              <a:rPr lang="en-US" dirty="0" err="1">
                <a:solidFill>
                  <a:srgbClr val="FF0000"/>
                </a:solidFill>
                <a:latin typeface="Consolas"/>
                <a:cs typeface="Consolas"/>
              </a:rPr>
              <a:t>numericalresponse</a:t>
            </a:r>
            <a:r>
              <a:rPr lang="en-US" dirty="0">
                <a:latin typeface="Consolas"/>
                <a:cs typeface="Consolas"/>
              </a:rPr>
              <a:t>&gt;</a:t>
            </a:r>
          </a:p>
          <a:p>
            <a:pPr marL="0" indent="0">
              <a:buNone/>
            </a:pPr>
            <a:r>
              <a:rPr lang="en-US" dirty="0">
                <a:latin typeface="Consolas"/>
                <a:cs typeface="Consolas"/>
              </a:rPr>
              <a:t>    &lt;/</a:t>
            </a:r>
            <a:r>
              <a:rPr lang="en-US" dirty="0">
                <a:solidFill>
                  <a:srgbClr val="FF0000"/>
                </a:solidFill>
                <a:latin typeface="Consolas"/>
                <a:cs typeface="Consolas"/>
              </a:rPr>
              <a:t>p</a:t>
            </a:r>
            <a:r>
              <a:rPr lang="en-US" dirty="0">
                <a:latin typeface="Consolas"/>
                <a:cs typeface="Consolas"/>
              </a:rPr>
              <a:t>&gt;</a:t>
            </a:r>
          </a:p>
          <a:p>
            <a:pPr marL="0" indent="0">
              <a:buNone/>
            </a:pPr>
            <a:r>
              <a:rPr lang="en-US" dirty="0">
                <a:latin typeface="Consolas"/>
                <a:cs typeface="Consolas"/>
              </a:rPr>
              <a:t>  &lt;/</a:t>
            </a:r>
            <a:r>
              <a:rPr lang="en-US" dirty="0">
                <a:solidFill>
                  <a:srgbClr val="FF0000"/>
                </a:solidFill>
                <a:latin typeface="Consolas"/>
                <a:cs typeface="Consolas"/>
              </a:rPr>
              <a:t>text</a:t>
            </a:r>
            <a:r>
              <a:rPr lang="en-US" dirty="0">
                <a:latin typeface="Consolas"/>
                <a:cs typeface="Consolas"/>
              </a:rPr>
              <a:t>&gt;</a:t>
            </a:r>
          </a:p>
          <a:p>
            <a:pPr marL="0" indent="0">
              <a:buNone/>
            </a:pPr>
            <a:r>
              <a:rPr lang="en-US" dirty="0">
                <a:latin typeface="Consolas"/>
                <a:cs typeface="Consolas"/>
              </a:rPr>
              <a:t>&lt;/</a:t>
            </a:r>
            <a:r>
              <a:rPr lang="en-US" dirty="0">
                <a:solidFill>
                  <a:srgbClr val="FF0000"/>
                </a:solidFill>
                <a:latin typeface="Consolas"/>
                <a:cs typeface="Consolas"/>
              </a:rPr>
              <a:t>problem</a:t>
            </a:r>
            <a:r>
              <a:rPr lang="en-US" dirty="0">
                <a:latin typeface="Consolas"/>
                <a:cs typeface="Consolas"/>
              </a:rPr>
              <a:t>&gt;</a:t>
            </a:r>
            <a:endParaRPr lang="en-US" b="0" dirty="0">
              <a:latin typeface="Consolas"/>
              <a:cs typeface="Consolas"/>
            </a:endParaRP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24</a:t>
            </a:fld>
            <a:endParaRPr lang="en-US"/>
          </a:p>
        </p:txBody>
      </p:sp>
    </p:spTree>
    <p:extLst>
      <p:ext uri="{BB962C8B-B14F-4D97-AF65-F5344CB8AC3E}">
        <p14:creationId xmlns:p14="http://schemas.microsoft.com/office/powerpoint/2010/main" val="338131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happens when an MIT professor makes OCW?</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25</a:t>
            </a:fld>
            <a:endParaRPr lang="en-US"/>
          </a:p>
        </p:txBody>
      </p:sp>
      <p:pic>
        <p:nvPicPr>
          <p:cNvPr id="6" name="Picture 5" descr="Screenshot 2014-11-20 06.39.48.png"/>
          <p:cNvPicPr>
            <a:picLocks noChangeAspect="1"/>
          </p:cNvPicPr>
          <p:nvPr/>
        </p:nvPicPr>
        <p:blipFill rotWithShape="1">
          <a:blip r:embed="rId3">
            <a:extLst>
              <a:ext uri="{28A0092B-C50C-407E-A947-70E740481C1C}">
                <a14:useLocalDpi xmlns:a14="http://schemas.microsoft.com/office/drawing/2010/main" val="0"/>
              </a:ext>
            </a:extLst>
          </a:blip>
          <a:srcRect t="4" b="26662"/>
          <a:stretch/>
        </p:blipFill>
        <p:spPr>
          <a:xfrm>
            <a:off x="699419" y="1320800"/>
            <a:ext cx="9091362" cy="5029200"/>
          </a:xfrm>
          <a:prstGeom prst="rect">
            <a:avLst/>
          </a:prstGeom>
        </p:spPr>
      </p:pic>
    </p:spTree>
    <p:extLst>
      <p:ext uri="{BB962C8B-B14F-4D97-AF65-F5344CB8AC3E}">
        <p14:creationId xmlns:p14="http://schemas.microsoft.com/office/powerpoint/2010/main" val="408861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happens when an MIT professor makes OCW?</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26</a:t>
            </a:fld>
            <a:endParaRPr lang="en-US"/>
          </a:p>
        </p:txBody>
      </p:sp>
      <p:pic>
        <p:nvPicPr>
          <p:cNvPr id="8" name="Picture 7" descr="MIT18_05S14_ps1_Page_1.jpg"/>
          <p:cNvPicPr>
            <a:picLocks noChangeAspect="1"/>
          </p:cNvPicPr>
          <p:nvPr/>
        </p:nvPicPr>
        <p:blipFill rotWithShape="1">
          <a:blip r:embed="rId3">
            <a:extLst>
              <a:ext uri="{28A0092B-C50C-407E-A947-70E740481C1C}">
                <a14:useLocalDpi xmlns:a14="http://schemas.microsoft.com/office/drawing/2010/main" val="0"/>
              </a:ext>
            </a:extLst>
          </a:blip>
          <a:srcRect l="10135" t="8074" r="19435" b="67918"/>
          <a:stretch/>
        </p:blipFill>
        <p:spPr>
          <a:xfrm>
            <a:off x="1028700" y="1500611"/>
            <a:ext cx="10012680" cy="4416552"/>
          </a:xfrm>
          <a:prstGeom prst="rect">
            <a:avLst/>
          </a:prstGeom>
          <a:ln>
            <a:solidFill>
              <a:schemeClr val="tx1"/>
            </a:solidFill>
          </a:ln>
        </p:spPr>
      </p:pic>
    </p:spTree>
    <p:extLst>
      <p:ext uri="{BB962C8B-B14F-4D97-AF65-F5344CB8AC3E}">
        <p14:creationId xmlns:p14="http://schemas.microsoft.com/office/powerpoint/2010/main" val="2711050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happens when an MIT professor makes OCW?</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27</a:t>
            </a:fld>
            <a:endParaRPr lang="en-US"/>
          </a:p>
        </p:txBody>
      </p:sp>
      <p:pic>
        <p:nvPicPr>
          <p:cNvPr id="7" name="Content Placeholder 6" descr="Problem Set 1   Assignments   Introduction to Probability and Statistics   Mathematics   MIT OpenCourseWare.png"/>
          <p:cNvPicPr>
            <a:picLocks noGrp="1" noChangeAspect="1"/>
          </p:cNvPicPr>
          <p:nvPr>
            <p:ph idx="1"/>
          </p:nvPr>
        </p:nvPicPr>
        <p:blipFill rotWithShape="1">
          <a:blip r:embed="rId3">
            <a:extLst>
              <a:ext uri="{28A0092B-C50C-407E-A947-70E740481C1C}">
                <a14:useLocalDpi xmlns:a14="http://schemas.microsoft.com/office/drawing/2010/main" val="0"/>
              </a:ext>
            </a:extLst>
          </a:blip>
          <a:srcRect b="32179"/>
          <a:stretch/>
        </p:blipFill>
        <p:spPr>
          <a:xfrm>
            <a:off x="608965" y="1269891"/>
            <a:ext cx="10961370" cy="4775310"/>
          </a:xfrm>
        </p:spPr>
      </p:pic>
    </p:spTree>
    <p:extLst>
      <p:ext uri="{BB962C8B-B14F-4D97-AF65-F5344CB8AC3E}">
        <p14:creationId xmlns:p14="http://schemas.microsoft.com/office/powerpoint/2010/main" val="38606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But can </a:t>
            </a:r>
            <a:r>
              <a:rPr lang="en-US" dirty="0"/>
              <a:t>we make it reusable?</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28</a:t>
            </a:fld>
            <a:endParaRPr lang="en-US"/>
          </a:p>
        </p:txBody>
      </p:sp>
      <p:pic>
        <p:nvPicPr>
          <p:cNvPr id="8" name="Content Placeholder 7" descr="Open Assessments.png"/>
          <p:cNvPicPr>
            <a:picLocks noGrp="1" noChangeAspect="1"/>
          </p:cNvPicPr>
          <p:nvPr>
            <p:ph idx="1"/>
          </p:nvPr>
        </p:nvPicPr>
        <p:blipFill rotWithShape="1">
          <a:blip r:embed="rId3">
            <a:extLst>
              <a:ext uri="{28A0092B-C50C-407E-A947-70E740481C1C}">
                <a14:useLocalDpi xmlns:a14="http://schemas.microsoft.com/office/drawing/2010/main" val="0"/>
              </a:ext>
            </a:extLst>
          </a:blip>
          <a:srcRect b="28466"/>
          <a:stretch/>
        </p:blipFill>
        <p:spPr>
          <a:xfrm>
            <a:off x="608965" y="1333390"/>
            <a:ext cx="10961370" cy="5080110"/>
          </a:xfrm>
        </p:spPr>
      </p:pic>
    </p:spTree>
    <p:extLst>
      <p:ext uri="{BB962C8B-B14F-4D97-AF65-F5344CB8AC3E}">
        <p14:creationId xmlns:p14="http://schemas.microsoft.com/office/powerpoint/2010/main" val="239562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Embedded in MIT OpenCourseWare</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29</a:t>
            </a:fld>
            <a:endParaRPr lang="en-US"/>
          </a:p>
        </p:txBody>
      </p:sp>
      <p:pic>
        <p:nvPicPr>
          <p:cNvPr id="6" name="Content Placeholder 2" descr="oea Problem Set 1   Assignments   Introduction to Probability and Statistics   Mathematics   MIT OpenCourseWare.png"/>
          <p:cNvPicPr>
            <a:picLocks noChangeAspect="1"/>
          </p:cNvPicPr>
          <p:nvPr/>
        </p:nvPicPr>
        <p:blipFill rotWithShape="1">
          <a:blip r:embed="rId3">
            <a:extLst>
              <a:ext uri="{28A0092B-C50C-407E-A947-70E740481C1C}">
                <a14:useLocalDpi xmlns:a14="http://schemas.microsoft.com/office/drawing/2010/main" val="0"/>
              </a:ext>
            </a:extLst>
          </a:blip>
          <a:srcRect t="10744" b="58941"/>
          <a:stretch/>
        </p:blipFill>
        <p:spPr>
          <a:xfrm>
            <a:off x="227965" y="1333500"/>
            <a:ext cx="10961370" cy="5016500"/>
          </a:xfrm>
          <a:prstGeom prst="rect">
            <a:avLst/>
          </a:prstGeom>
        </p:spPr>
      </p:pic>
    </p:spTree>
    <p:extLst>
      <p:ext uri="{BB962C8B-B14F-4D97-AF65-F5344CB8AC3E}">
        <p14:creationId xmlns:p14="http://schemas.microsoft.com/office/powerpoint/2010/main" val="239221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Content and Assessment are Separate</a:t>
            </a:r>
          </a:p>
        </p:txBody>
      </p:sp>
      <p:sp>
        <p:nvSpPr>
          <p:cNvPr id="3" name="Slide Number Placeholder 2"/>
          <p:cNvSpPr>
            <a:spLocks noGrp="1"/>
          </p:cNvSpPr>
          <p:nvPr>
            <p:ph type="sldNum" sz="quarter" idx="12"/>
          </p:nvPr>
        </p:nvSpPr>
        <p:spPr/>
        <p:txBody>
          <a:bodyPr/>
          <a:lstStyle/>
          <a:p>
            <a:pPr>
              <a:defRPr/>
            </a:pPr>
            <a:fld id="{1DB5F5FA-BC7E-8B40-9A8A-56CE96F333A0}" type="slidenum">
              <a:rPr lang="en-US" smtClean="0"/>
              <a:pPr>
                <a:defRPr/>
              </a:pPr>
              <a:t>3</a:t>
            </a:fld>
            <a:endParaRPr lang="en-US"/>
          </a:p>
        </p:txBody>
      </p:sp>
      <p:sp>
        <p:nvSpPr>
          <p:cNvPr id="6" name="Rectangle 5"/>
          <p:cNvSpPr/>
          <p:nvPr/>
        </p:nvSpPr>
        <p:spPr>
          <a:xfrm>
            <a:off x="5456721" y="1511895"/>
            <a:ext cx="959107" cy="42860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p:cNvSpPr txBox="1"/>
          <p:nvPr/>
        </p:nvSpPr>
        <p:spPr>
          <a:xfrm>
            <a:off x="1744288" y="1370733"/>
            <a:ext cx="2084174" cy="3539431"/>
          </a:xfrm>
          <a:prstGeom prst="rect">
            <a:avLst/>
          </a:prstGeom>
          <a:noFill/>
        </p:spPr>
        <p:txBody>
          <a:bodyPr wrap="none" rtlCol="0">
            <a:spAutoFit/>
          </a:bodyPr>
          <a:lstStyle/>
          <a:p>
            <a:pPr algn="ctr"/>
            <a:r>
              <a:rPr lang="en-US" sz="2800" b="1" dirty="0"/>
              <a:t>OER Content</a:t>
            </a:r>
          </a:p>
          <a:p>
            <a:pPr algn="ctr"/>
            <a:endParaRPr lang="en-US" sz="2800" dirty="0"/>
          </a:p>
          <a:p>
            <a:pPr algn="ctr"/>
            <a:endParaRPr lang="en-US" sz="2800" dirty="0"/>
          </a:p>
          <a:p>
            <a:pPr algn="ctr"/>
            <a:r>
              <a:rPr lang="en-US" sz="2800" dirty="0"/>
              <a:t>Videos</a:t>
            </a:r>
          </a:p>
          <a:p>
            <a:pPr algn="ctr"/>
            <a:r>
              <a:rPr lang="en-US" sz="2800" dirty="0"/>
              <a:t>Lectures</a:t>
            </a:r>
          </a:p>
          <a:p>
            <a:pPr algn="ctr"/>
            <a:r>
              <a:rPr lang="en-US" sz="2800" dirty="0"/>
              <a:t>Textbooks</a:t>
            </a:r>
          </a:p>
          <a:p>
            <a:pPr algn="ctr"/>
            <a:r>
              <a:rPr lang="en-US" sz="2800" dirty="0"/>
              <a:t>Webpages</a:t>
            </a:r>
          </a:p>
          <a:p>
            <a:pPr algn="ctr"/>
            <a:r>
              <a:rPr lang="en-US" sz="2800" dirty="0"/>
              <a:t>Assessments</a:t>
            </a:r>
          </a:p>
        </p:txBody>
      </p:sp>
      <p:sp>
        <p:nvSpPr>
          <p:cNvPr id="8" name="TextBox 7"/>
          <p:cNvSpPr txBox="1"/>
          <p:nvPr/>
        </p:nvSpPr>
        <p:spPr>
          <a:xfrm>
            <a:off x="7901729" y="1370733"/>
            <a:ext cx="2790573" cy="3970318"/>
          </a:xfrm>
          <a:prstGeom prst="rect">
            <a:avLst/>
          </a:prstGeom>
          <a:noFill/>
        </p:spPr>
        <p:txBody>
          <a:bodyPr wrap="none" rtlCol="0">
            <a:spAutoFit/>
          </a:bodyPr>
          <a:lstStyle/>
          <a:p>
            <a:pPr algn="ctr"/>
            <a:r>
              <a:rPr lang="en-US" sz="2800" b="1" dirty="0"/>
              <a:t>OER Assessments</a:t>
            </a:r>
          </a:p>
          <a:p>
            <a:pPr algn="ctr"/>
            <a:endParaRPr lang="en-US" sz="2800" dirty="0"/>
          </a:p>
          <a:p>
            <a:pPr algn="ctr"/>
            <a:endParaRPr lang="en-US" sz="2800" dirty="0"/>
          </a:p>
          <a:p>
            <a:pPr algn="ctr"/>
            <a:r>
              <a:rPr lang="en-US" sz="2800" dirty="0"/>
              <a:t>“Easy to Share”</a:t>
            </a:r>
          </a:p>
          <a:p>
            <a:pPr algn="ctr"/>
            <a:r>
              <a:rPr lang="en-US" sz="2800" dirty="0"/>
              <a:t>Static / Isolated</a:t>
            </a:r>
          </a:p>
          <a:p>
            <a:pPr algn="ctr"/>
            <a:endParaRPr lang="en-US" sz="2800" dirty="0"/>
          </a:p>
          <a:p>
            <a:pPr algn="ctr"/>
            <a:r>
              <a:rPr lang="en-US" sz="2800" dirty="0"/>
              <a:t>Separate Quiz</a:t>
            </a:r>
          </a:p>
          <a:p>
            <a:pPr algn="ctr"/>
            <a:r>
              <a:rPr lang="en-US" sz="2800" dirty="0"/>
              <a:t>and Test Systems</a:t>
            </a:r>
          </a:p>
          <a:p>
            <a:pPr algn="ctr"/>
            <a:endParaRPr lang="en-US" sz="2800" dirty="0"/>
          </a:p>
        </p:txBody>
      </p:sp>
      <p:sp>
        <p:nvSpPr>
          <p:cNvPr id="9" name="TextBox 8"/>
          <p:cNvSpPr txBox="1"/>
          <p:nvPr/>
        </p:nvSpPr>
        <p:spPr>
          <a:xfrm>
            <a:off x="4469842" y="5797933"/>
            <a:ext cx="2875983" cy="646331"/>
          </a:xfrm>
          <a:prstGeom prst="rect">
            <a:avLst/>
          </a:prstGeom>
          <a:noFill/>
        </p:spPr>
        <p:txBody>
          <a:bodyPr wrap="none" rtlCol="0">
            <a:spAutoFit/>
          </a:bodyPr>
          <a:lstStyle/>
          <a:p>
            <a:pPr marL="0" lvl="1" algn="ctr"/>
            <a:r>
              <a:rPr lang="en-US" sz="3600" b="1" dirty="0"/>
              <a:t>The Challenge</a:t>
            </a:r>
          </a:p>
        </p:txBody>
      </p:sp>
    </p:spTree>
    <p:extLst>
      <p:ext uri="{BB962C8B-B14F-4D97-AF65-F5344CB8AC3E}">
        <p14:creationId xmlns:p14="http://schemas.microsoft.com/office/powerpoint/2010/main" val="17629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How it works</a:t>
            </a:r>
          </a:p>
        </p:txBody>
      </p:sp>
      <p:sp>
        <p:nvSpPr>
          <p:cNvPr id="6" name="Content Placeholder 5"/>
          <p:cNvSpPr>
            <a:spLocks noGrp="1"/>
          </p:cNvSpPr>
          <p:nvPr>
            <p:ph idx="1"/>
          </p:nvPr>
        </p:nvSpPr>
        <p:spPr/>
        <p:txBody>
          <a:bodyPr>
            <a:normAutofit fontScale="77500" lnSpcReduction="20000"/>
          </a:bodyPr>
          <a:lstStyle/>
          <a:p>
            <a:pPr marL="0" indent="0">
              <a:buNone/>
            </a:pPr>
            <a:r>
              <a:rPr lang="en-US" sz="4100" dirty="0"/>
              <a:t>We pass a URL for the raw OLX code to the open assessments web application:</a:t>
            </a:r>
          </a:p>
          <a:p>
            <a:pPr marL="0" indent="0">
              <a:buNone/>
            </a:pPr>
            <a:endParaRPr lang="en-US" b="0" dirty="0"/>
          </a:p>
          <a:p>
            <a:pPr marL="0" indent="0">
              <a:buNone/>
            </a:pPr>
            <a:r>
              <a:rPr lang="en-US" sz="2600" dirty="0">
                <a:latin typeface="Consolas"/>
                <a:cs typeface="Consolas"/>
              </a:rPr>
              <a:t>http://</a:t>
            </a:r>
            <a:r>
              <a:rPr lang="en-US" sz="2600" dirty="0" err="1">
                <a:latin typeface="Consolas"/>
                <a:cs typeface="Consolas"/>
              </a:rPr>
              <a:t>www.openassessments.com</a:t>
            </a:r>
            <a:r>
              <a:rPr lang="en-US" sz="2600" dirty="0">
                <a:latin typeface="Consolas"/>
                <a:cs typeface="Consolas"/>
              </a:rPr>
              <a:t>/assessments/load?utf8=✓</a:t>
            </a:r>
            <a:r>
              <a:rPr lang="en-US" sz="2600" dirty="0" err="1">
                <a:latin typeface="Consolas"/>
                <a:cs typeface="Consolas"/>
              </a:rPr>
              <a:t>src_url</a:t>
            </a:r>
            <a:r>
              <a:rPr lang="en-US" sz="2600" dirty="0">
                <a:latin typeface="Consolas"/>
                <a:cs typeface="Consolas"/>
              </a:rPr>
              <a:t>=</a:t>
            </a:r>
            <a:r>
              <a:rPr lang="en-US" sz="2600" dirty="0">
                <a:solidFill>
                  <a:srgbClr val="FF0000"/>
                </a:solidFill>
                <a:latin typeface="Consolas"/>
                <a:cs typeface="Consolas"/>
              </a:rPr>
              <a:t>http://…/courses/mathematics/18-05-introduction-to-probability-and-statistics-spring-2014/sequential/ps1.xml</a:t>
            </a:r>
          </a:p>
          <a:p>
            <a:pPr marL="0" indent="0">
              <a:buNone/>
            </a:pPr>
            <a:endParaRPr lang="en-US" b="0" dirty="0"/>
          </a:p>
          <a:p>
            <a:pPr marL="0" indent="0">
              <a:buNone/>
            </a:pPr>
            <a:r>
              <a:rPr lang="en-US" sz="4100" dirty="0"/>
              <a:t>And then to embed it in MIT OCW, we use an </a:t>
            </a:r>
            <a:r>
              <a:rPr lang="en-US" sz="4100" dirty="0" err="1"/>
              <a:t>iframe</a:t>
            </a:r>
            <a:r>
              <a:rPr lang="en-US" sz="4100" dirty="0"/>
              <a:t>:</a:t>
            </a:r>
          </a:p>
          <a:p>
            <a:pPr marL="0" indent="0">
              <a:buNone/>
            </a:pPr>
            <a:endParaRPr lang="en-US" dirty="0"/>
          </a:p>
          <a:p>
            <a:pPr marL="0" indent="0">
              <a:buNone/>
            </a:pPr>
            <a:r>
              <a:rPr lang="en-US" sz="2600" dirty="0">
                <a:latin typeface="Consolas"/>
                <a:cs typeface="Consolas"/>
              </a:rPr>
              <a:t>&lt;</a:t>
            </a:r>
            <a:r>
              <a:rPr lang="en-US" sz="2600" dirty="0" err="1">
                <a:solidFill>
                  <a:srgbClr val="FF0000"/>
                </a:solidFill>
                <a:latin typeface="Consolas"/>
                <a:cs typeface="Consolas"/>
              </a:rPr>
              <a:t>iframe</a:t>
            </a:r>
            <a:r>
              <a:rPr lang="en-US" sz="2600" dirty="0">
                <a:solidFill>
                  <a:srgbClr val="FF0000"/>
                </a:solidFill>
                <a:latin typeface="Consolas"/>
                <a:cs typeface="Consolas"/>
              </a:rPr>
              <a:t> </a:t>
            </a:r>
            <a:r>
              <a:rPr lang="en-US" sz="2600" dirty="0">
                <a:solidFill>
                  <a:srgbClr val="0000FF"/>
                </a:solidFill>
                <a:latin typeface="Consolas"/>
                <a:cs typeface="Consolas"/>
              </a:rPr>
              <a:t>style</a:t>
            </a:r>
            <a:r>
              <a:rPr lang="en-US" sz="2600" dirty="0">
                <a:latin typeface="Consolas"/>
                <a:cs typeface="Consolas"/>
              </a:rPr>
              <a:t>="</a:t>
            </a:r>
            <a:r>
              <a:rPr lang="en-US" sz="2600" dirty="0">
                <a:solidFill>
                  <a:srgbClr val="FF0000"/>
                </a:solidFill>
                <a:latin typeface="Consolas"/>
                <a:cs typeface="Consolas"/>
              </a:rPr>
              <a:t>width: 100%; height: 600px;</a:t>
            </a:r>
            <a:r>
              <a:rPr lang="en-US" sz="2600" dirty="0">
                <a:latin typeface="Consolas"/>
                <a:cs typeface="Consolas"/>
              </a:rPr>
              <a:t>" </a:t>
            </a:r>
            <a:r>
              <a:rPr lang="en-US" sz="2600" dirty="0" err="1">
                <a:solidFill>
                  <a:srgbClr val="0000FF"/>
                </a:solidFill>
                <a:latin typeface="Consolas"/>
                <a:cs typeface="Consolas"/>
              </a:rPr>
              <a:t>src</a:t>
            </a:r>
            <a:r>
              <a:rPr lang="en-US" sz="2600" dirty="0">
                <a:latin typeface="Consolas"/>
                <a:cs typeface="Consolas"/>
              </a:rPr>
              <a:t>="</a:t>
            </a:r>
            <a:r>
              <a:rPr lang="en-US" sz="2600" dirty="0">
                <a:solidFill>
                  <a:srgbClr val="FF0000"/>
                </a:solidFill>
                <a:latin typeface="Consolas"/>
                <a:cs typeface="Consolas"/>
              </a:rPr>
              <a:t>http://</a:t>
            </a:r>
            <a:r>
              <a:rPr lang="en-US" sz="2600" dirty="0" err="1">
                <a:solidFill>
                  <a:srgbClr val="FF0000"/>
                </a:solidFill>
                <a:latin typeface="Consolas"/>
                <a:cs typeface="Consolas"/>
              </a:rPr>
              <a:t>www.openassessments.com</a:t>
            </a:r>
            <a:r>
              <a:rPr lang="en-US" sz="2600" dirty="0">
                <a:solidFill>
                  <a:srgbClr val="FF0000"/>
                </a:solidFill>
                <a:latin typeface="Consolas"/>
                <a:cs typeface="Consolas"/>
              </a:rPr>
              <a:t>/assessments/load?utf8=✓&amp;style=</a:t>
            </a:r>
            <a:r>
              <a:rPr lang="en-US" sz="2600" dirty="0" err="1">
                <a:solidFill>
                  <a:srgbClr val="FF0000"/>
                </a:solidFill>
                <a:latin typeface="Consolas"/>
                <a:cs typeface="Consolas"/>
              </a:rPr>
              <a:t>ocw&amp;src_url</a:t>
            </a:r>
            <a:r>
              <a:rPr lang="en-US" sz="2600" dirty="0">
                <a:solidFill>
                  <a:srgbClr val="FF0000"/>
                </a:solidFill>
                <a:latin typeface="Consolas"/>
                <a:cs typeface="Consolas"/>
              </a:rPr>
              <a:t>=http://…/courses/mathematics/18-05-introduction-to-probability-and-statistics-spring-2014/sequential/ps1.xml</a:t>
            </a:r>
            <a:r>
              <a:rPr lang="en-US" sz="2600" dirty="0">
                <a:latin typeface="Consolas"/>
                <a:cs typeface="Consolas"/>
              </a:rPr>
              <a:t>"&gt;</a:t>
            </a:r>
          </a:p>
          <a:p>
            <a:pPr marL="0" indent="0">
              <a:buNone/>
            </a:pPr>
            <a:endParaRPr lang="en-US" b="0" dirty="0"/>
          </a:p>
          <a:p>
            <a:pPr marL="0" indent="0">
              <a:buNone/>
            </a:pPr>
            <a:endParaRPr lang="en-US" b="0" dirty="0"/>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30</a:t>
            </a:fld>
            <a:endParaRPr lang="en-US"/>
          </a:p>
        </p:txBody>
      </p:sp>
    </p:spTree>
    <p:extLst>
      <p:ext uri="{BB962C8B-B14F-4D97-AF65-F5344CB8AC3E}">
        <p14:creationId xmlns:p14="http://schemas.microsoft.com/office/powerpoint/2010/main" val="350779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Analytics (Mockup)</a:t>
            </a:r>
          </a:p>
        </p:txBody>
      </p:sp>
      <p:pic>
        <p:nvPicPr>
          <p:cNvPr id="4" name="Picture 3" descr="Poker Hands-Analytics-Mockup.png"/>
          <p:cNvPicPr>
            <a:picLocks noChangeAspect="1"/>
          </p:cNvPicPr>
          <p:nvPr/>
        </p:nvPicPr>
        <p:blipFill rotWithShape="1">
          <a:blip r:embed="rId2">
            <a:extLst>
              <a:ext uri="{28A0092B-C50C-407E-A947-70E740481C1C}">
                <a14:useLocalDpi xmlns:a14="http://schemas.microsoft.com/office/drawing/2010/main" val="0"/>
              </a:ext>
            </a:extLst>
          </a:blip>
          <a:srcRect l="-1088" r="1088" b="17467"/>
          <a:stretch/>
        </p:blipFill>
        <p:spPr>
          <a:xfrm>
            <a:off x="608965" y="0"/>
            <a:ext cx="10898830" cy="6858000"/>
          </a:xfrm>
          <a:prstGeom prst="rect">
            <a:avLst/>
          </a:prstGeom>
        </p:spPr>
      </p:pic>
      <p:sp>
        <p:nvSpPr>
          <p:cNvPr id="5" name="Slide Number Placeholder 4"/>
          <p:cNvSpPr>
            <a:spLocks noGrp="1"/>
          </p:cNvSpPr>
          <p:nvPr>
            <p:ph type="sldNum" sz="quarter" idx="12"/>
          </p:nvPr>
        </p:nvSpPr>
        <p:spPr/>
        <p:txBody>
          <a:bodyPr/>
          <a:lstStyle/>
          <a:p>
            <a:fld id="{50576EA4-9325-D946-AD56-9FBFA536B27C}" type="slidenum">
              <a:rPr lang="en-US" smtClean="0"/>
              <a:pPr/>
              <a:t>31</a:t>
            </a:fld>
            <a:endParaRPr lang="en-US"/>
          </a:p>
        </p:txBody>
      </p:sp>
    </p:spTree>
    <p:extLst>
      <p:ext uri="{BB962C8B-B14F-4D97-AF65-F5344CB8AC3E}">
        <p14:creationId xmlns:p14="http://schemas.microsoft.com/office/powerpoint/2010/main" val="165417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Related and Future Work</a:t>
            </a:r>
          </a:p>
        </p:txBody>
      </p:sp>
      <p:sp>
        <p:nvSpPr>
          <p:cNvPr id="3" name="Content Placeholder 2"/>
          <p:cNvSpPr>
            <a:spLocks noGrp="1"/>
          </p:cNvSpPr>
          <p:nvPr>
            <p:ph idx="1"/>
          </p:nvPr>
        </p:nvSpPr>
        <p:spPr/>
        <p:txBody>
          <a:bodyPr/>
          <a:lstStyle/>
          <a:p>
            <a:r>
              <a:rPr lang="en-US" dirty="0"/>
              <a:t>Increasing use</a:t>
            </a:r>
          </a:p>
          <a:p>
            <a:pPr lvl="1"/>
            <a:r>
              <a:rPr lang="en-US" dirty="0"/>
              <a:t>Open Item Banks</a:t>
            </a:r>
          </a:p>
          <a:p>
            <a:pPr lvl="1"/>
            <a:r>
              <a:rPr lang="en-US" dirty="0"/>
              <a:t>Use in Lumen Learning-developed OER course</a:t>
            </a:r>
          </a:p>
          <a:p>
            <a:pPr lvl="1"/>
            <a:r>
              <a:rPr lang="en-US" dirty="0"/>
              <a:t>Extending to additional MIT OCW courses</a:t>
            </a:r>
          </a:p>
          <a:p>
            <a:r>
              <a:rPr lang="en-US" dirty="0"/>
              <a:t>Extending functionality</a:t>
            </a:r>
          </a:p>
          <a:p>
            <a:pPr lvl="1"/>
            <a:r>
              <a:rPr lang="en-US" dirty="0"/>
              <a:t>Additional question types, especially parameterized/interactive ones</a:t>
            </a:r>
          </a:p>
          <a:p>
            <a:r>
              <a:rPr lang="en-US" dirty="0"/>
              <a:t>How will use use it?  </a:t>
            </a:r>
            <a:r>
              <a:rPr lang="en-US" dirty="0">
                <a:hlinkClick r:id="rId2"/>
              </a:rPr>
              <a:t>openassessments.org </a:t>
            </a:r>
            <a:endParaRPr lang="en-US" dirty="0"/>
          </a:p>
        </p:txBody>
      </p:sp>
      <p:sp>
        <p:nvSpPr>
          <p:cNvPr id="4" name="Slide Number Placeholder 3"/>
          <p:cNvSpPr>
            <a:spLocks noGrp="1"/>
          </p:cNvSpPr>
          <p:nvPr>
            <p:ph type="sldNum" sz="quarter" idx="12"/>
          </p:nvPr>
        </p:nvSpPr>
        <p:spPr/>
        <p:txBody>
          <a:bodyPr/>
          <a:lstStyle/>
          <a:p>
            <a:fld id="{50576EA4-9325-D946-AD56-9FBFA536B27C}" type="slidenum">
              <a:rPr lang="en-US" smtClean="0"/>
              <a:pPr/>
              <a:t>32</a:t>
            </a:fld>
            <a:endParaRPr lang="en-US"/>
          </a:p>
        </p:txBody>
      </p:sp>
    </p:spTree>
    <p:extLst>
      <p:ext uri="{BB962C8B-B14F-4D97-AF65-F5344CB8AC3E}">
        <p14:creationId xmlns:p14="http://schemas.microsoft.com/office/powerpoint/2010/main" val="329164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Potential?</a:t>
            </a:r>
          </a:p>
        </p:txBody>
      </p:sp>
      <p:sp>
        <p:nvSpPr>
          <p:cNvPr id="3" name="Content Placeholder 2"/>
          <p:cNvSpPr>
            <a:spLocks noGrp="1"/>
          </p:cNvSpPr>
          <p:nvPr>
            <p:ph idx="1"/>
          </p:nvPr>
        </p:nvSpPr>
        <p:spPr/>
        <p:txBody>
          <a:bodyPr>
            <a:normAutofit lnSpcReduction="10000"/>
          </a:bodyPr>
          <a:lstStyle/>
          <a:p>
            <a:r>
              <a:rPr lang="en-US" dirty="0"/>
              <a:t>Do for assessments and items, what’s been done for content (whole courses, lectures, videos)</a:t>
            </a:r>
          </a:p>
          <a:p>
            <a:r>
              <a:rPr lang="en-US" dirty="0"/>
              <a:t>Embed anywhere</a:t>
            </a:r>
          </a:p>
          <a:p>
            <a:r>
              <a:rPr lang="en-US" dirty="0"/>
              <a:t>Share</a:t>
            </a:r>
          </a:p>
          <a:p>
            <a:pPr lvl="1"/>
            <a:r>
              <a:rPr lang="en-US" dirty="0"/>
              <a:t>Don’t reinvent the wheel for every course</a:t>
            </a:r>
          </a:p>
          <a:p>
            <a:r>
              <a:rPr lang="en-US" dirty="0"/>
              <a:t>Evaluate, record and track Responses</a:t>
            </a:r>
          </a:p>
          <a:p>
            <a:pPr marL="692150" lvl="2" indent="-342900">
              <a:spcBef>
                <a:spcPts val="1200"/>
              </a:spcBef>
              <a:spcAft>
                <a:spcPts val="600"/>
              </a:spcAft>
            </a:pPr>
            <a:r>
              <a:rPr lang="en-US" dirty="0"/>
              <a:t>Scale –&gt; </a:t>
            </a:r>
            <a:r>
              <a:rPr lang="en-US" dirty="0">
                <a:sym typeface="Wingdings"/>
              </a:rPr>
              <a:t>More use of items/assessments for validity</a:t>
            </a:r>
          </a:p>
          <a:p>
            <a:pPr marL="692150" lvl="2" indent="-342900">
              <a:spcBef>
                <a:spcPts val="1200"/>
              </a:spcBef>
              <a:spcAft>
                <a:spcPts val="600"/>
              </a:spcAft>
            </a:pPr>
            <a:r>
              <a:rPr lang="en-US" dirty="0">
                <a:sym typeface="Wingdings"/>
              </a:rPr>
              <a:t>May lead to evidence of impact?</a:t>
            </a:r>
            <a:endParaRPr lang="en-US" dirty="0"/>
          </a:p>
          <a:p>
            <a:endParaRPr lang="en-US" dirty="0"/>
          </a:p>
          <a:p>
            <a:pPr marL="349250" lvl="1" indent="0">
              <a:buNone/>
            </a:pPr>
            <a:endParaRPr lang="en-US" dirty="0"/>
          </a:p>
        </p:txBody>
      </p:sp>
      <p:sp>
        <p:nvSpPr>
          <p:cNvPr id="4" name="Slide Number Placeholder 3"/>
          <p:cNvSpPr>
            <a:spLocks noGrp="1"/>
          </p:cNvSpPr>
          <p:nvPr>
            <p:ph type="sldNum" sz="quarter" idx="12"/>
          </p:nvPr>
        </p:nvSpPr>
        <p:spPr/>
        <p:txBody>
          <a:bodyPr/>
          <a:lstStyle/>
          <a:p>
            <a:pPr>
              <a:defRPr/>
            </a:pPr>
            <a:fld id="{3A204628-652C-0D44-B71C-F161069667CD}" type="slidenum">
              <a:rPr lang="en-US" smtClean="0"/>
              <a:pPr>
                <a:defRPr/>
              </a:pPr>
              <a:t>4</a:t>
            </a:fld>
            <a:endParaRPr lang="en-US"/>
          </a:p>
        </p:txBody>
      </p:sp>
    </p:spTree>
    <p:extLst>
      <p:ext uri="{BB962C8B-B14F-4D97-AF65-F5344CB8AC3E}">
        <p14:creationId xmlns:p14="http://schemas.microsoft.com/office/powerpoint/2010/main" val="130200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Focus: Formative Assessment</a:t>
            </a:r>
          </a:p>
        </p:txBody>
      </p:sp>
      <p:sp>
        <p:nvSpPr>
          <p:cNvPr id="6" name="Content Placeholder 5"/>
          <p:cNvSpPr>
            <a:spLocks noGrp="1"/>
          </p:cNvSpPr>
          <p:nvPr>
            <p:ph idx="1"/>
          </p:nvPr>
        </p:nvSpPr>
        <p:spPr/>
        <p:txBody>
          <a:bodyPr/>
          <a:lstStyle/>
          <a:p>
            <a:r>
              <a:rPr lang="en-US" b="0" dirty="0"/>
              <a:t>Putting mechanisms for students to </a:t>
            </a:r>
            <a:r>
              <a:rPr lang="en-US" u="sng" dirty="0"/>
              <a:t>check their understanding</a:t>
            </a:r>
            <a:r>
              <a:rPr lang="en-US" dirty="0"/>
              <a:t> </a:t>
            </a:r>
            <a:r>
              <a:rPr lang="en-US" b="0" dirty="0"/>
              <a:t>/ mastery of concepts directly in course materials</a:t>
            </a:r>
          </a:p>
          <a:p>
            <a:endParaRPr lang="en-US" b="0" dirty="0"/>
          </a:p>
          <a:p>
            <a:r>
              <a:rPr lang="en-US" b="0" dirty="0"/>
              <a:t>Primarily for </a:t>
            </a:r>
            <a:r>
              <a:rPr lang="en-US" u="sng" dirty="0"/>
              <a:t>formative</a:t>
            </a:r>
            <a:r>
              <a:rPr lang="en-US" b="0" dirty="0"/>
              <a:t> (self-check, understanding) not summative (exams or formal assignments)</a:t>
            </a:r>
          </a:p>
        </p:txBody>
      </p:sp>
      <p:sp>
        <p:nvSpPr>
          <p:cNvPr id="4" name="Slide Number Placeholder 3"/>
          <p:cNvSpPr>
            <a:spLocks noGrp="1"/>
          </p:cNvSpPr>
          <p:nvPr>
            <p:ph type="sldNum" sz="quarter" idx="12"/>
          </p:nvPr>
        </p:nvSpPr>
        <p:spPr/>
        <p:txBody>
          <a:bodyPr/>
          <a:lstStyle/>
          <a:p>
            <a:pPr>
              <a:defRPr/>
            </a:pPr>
            <a:fld id="{9CE9E24D-0CF0-594B-BF98-BA766D9CED46}" type="slidenum">
              <a:rPr lang="en-US" smtClean="0"/>
              <a:pPr>
                <a:defRPr/>
              </a:pPr>
              <a:t>5</a:t>
            </a:fld>
            <a:endParaRPr lang="en-US"/>
          </a:p>
        </p:txBody>
      </p:sp>
    </p:spTree>
    <p:extLst>
      <p:ext uri="{BB962C8B-B14F-4D97-AF65-F5344CB8AC3E}">
        <p14:creationId xmlns:p14="http://schemas.microsoft.com/office/powerpoint/2010/main" val="37025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What’s done today in OER with formative assessment?</a:t>
            </a:r>
          </a:p>
        </p:txBody>
      </p:sp>
      <p:sp>
        <p:nvSpPr>
          <p:cNvPr id="2" name="Text Placeholder 1"/>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a:prstGeom prst="rect">
            <a:avLst/>
          </a:prstGeom>
        </p:spPr>
        <p:txBody>
          <a:bodyPr/>
          <a:lstStyle/>
          <a:p>
            <a:pPr>
              <a:defRPr/>
            </a:pPr>
            <a:fld id="{3A204628-652C-0D44-B71C-F161069667CD}" type="slidenum">
              <a:rPr lang="en-US" smtClean="0"/>
              <a:pPr>
                <a:defRPr/>
              </a:pPr>
              <a:t>6</a:t>
            </a:fld>
            <a:endParaRPr lang="en-US"/>
          </a:p>
        </p:txBody>
      </p:sp>
    </p:spTree>
    <p:extLst>
      <p:ext uri="{BB962C8B-B14F-4D97-AF65-F5344CB8AC3E}">
        <p14:creationId xmlns:p14="http://schemas.microsoft.com/office/powerpoint/2010/main" val="299432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Saylor.org</a:t>
            </a:r>
            <a:r>
              <a:rPr lang="en-US" dirty="0"/>
              <a:t> </a:t>
            </a:r>
            <a:r>
              <a:rPr lang="en-US" dirty="0" err="1"/>
              <a:t>Precalculus</a:t>
            </a:r>
            <a:r>
              <a:rPr lang="en-US" dirty="0"/>
              <a:t> II</a:t>
            </a:r>
          </a:p>
        </p:txBody>
      </p:sp>
      <p:sp>
        <p:nvSpPr>
          <p:cNvPr id="5" name="Content Placeholder 4"/>
          <p:cNvSpPr>
            <a:spLocks noGrp="1"/>
          </p:cNvSpPr>
          <p:nvPr>
            <p:ph idx="1"/>
          </p:nvPr>
        </p:nvSpPr>
        <p:spPr/>
        <p:txBody>
          <a:bodyPr/>
          <a:lstStyle/>
          <a:p>
            <a:r>
              <a:rPr lang="en-US" dirty="0"/>
              <a:t>Course Assessments</a:t>
            </a:r>
          </a:p>
          <a:p>
            <a:r>
              <a:rPr lang="en-US" dirty="0"/>
              <a:t>http://</a:t>
            </a:r>
            <a:r>
              <a:rPr lang="en-US" dirty="0" err="1"/>
              <a:t>www.saylor.org</a:t>
            </a:r>
            <a:r>
              <a:rPr lang="en-US" dirty="0"/>
              <a:t>/courses/ma003/?</a:t>
            </a:r>
            <a:r>
              <a:rPr lang="en-US" dirty="0" err="1"/>
              <a:t>ismissing</a:t>
            </a:r>
            <a:r>
              <a:rPr lang="en-US" dirty="0"/>
              <a:t>=0&amp;resourcetype=4</a:t>
            </a:r>
          </a:p>
        </p:txBody>
      </p:sp>
      <p:sp>
        <p:nvSpPr>
          <p:cNvPr id="2" name="Slide Number Placeholder 1"/>
          <p:cNvSpPr>
            <a:spLocks noGrp="1"/>
          </p:cNvSpPr>
          <p:nvPr>
            <p:ph type="sldNum" sz="quarter" idx="12"/>
          </p:nvPr>
        </p:nvSpPr>
        <p:spPr>
          <a:xfrm>
            <a:off x="0" y="1272223"/>
            <a:ext cx="710459" cy="244476"/>
          </a:xfrm>
        </p:spPr>
        <p:txBody>
          <a:bodyPr>
            <a:normAutofit fontScale="92500" lnSpcReduction="10000"/>
          </a:bodyPr>
          <a:lstStyle/>
          <a:p>
            <a:pPr>
              <a:defRPr/>
            </a:pPr>
            <a:fld id="{1F63FB64-0AA5-CF4A-91CE-5DD43EAAD330}" type="slidenum">
              <a:rPr lang="en-US" smtClean="0"/>
              <a:pPr>
                <a:defRPr/>
              </a:pPr>
              <a:t>7</a:t>
            </a:fld>
            <a:endParaRPr lang="en-US"/>
          </a:p>
        </p:txBody>
      </p:sp>
      <p:sp>
        <p:nvSpPr>
          <p:cNvPr id="6" name="TextBox 5"/>
          <p:cNvSpPr txBox="1"/>
          <p:nvPr/>
        </p:nvSpPr>
        <p:spPr>
          <a:xfrm>
            <a:off x="11748379" y="3501010"/>
            <a:ext cx="369332" cy="3085311"/>
          </a:xfrm>
          <a:prstGeom prst="rect">
            <a:avLst/>
          </a:prstGeom>
          <a:noFill/>
        </p:spPr>
        <p:txBody>
          <a:bodyPr vert="vert270" wrap="square" rtlCol="0">
            <a:spAutoFit/>
          </a:bodyPr>
          <a:lstStyle/>
          <a:p>
            <a:r>
              <a:rPr lang="en-US" sz="1200" dirty="0">
                <a:solidFill>
                  <a:schemeClr val="bg1">
                    <a:lumMod val="75000"/>
                  </a:schemeClr>
                </a:solidFill>
              </a:rPr>
              <a:t>Credit: Saylor Foundation, CC BY</a:t>
            </a:r>
          </a:p>
        </p:txBody>
      </p:sp>
      <p:sp>
        <p:nvSpPr>
          <p:cNvPr id="10" name="Rectangle 9"/>
          <p:cNvSpPr/>
          <p:nvPr/>
        </p:nvSpPr>
        <p:spPr>
          <a:xfrm>
            <a:off x="0" y="0"/>
            <a:ext cx="12179300" cy="68699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0016185" y="35520"/>
            <a:ext cx="2211751" cy="738664"/>
          </a:xfrm>
          <a:prstGeom prst="rect">
            <a:avLst/>
          </a:prstGeom>
          <a:noFill/>
        </p:spPr>
        <p:txBody>
          <a:bodyPr wrap="none" rtlCol="0">
            <a:spAutoFit/>
          </a:bodyPr>
          <a:lstStyle/>
          <a:p>
            <a:pPr marL="0" lvl="1" algn="r"/>
            <a:r>
              <a:rPr lang="en-US" sz="2400" dirty="0">
                <a:solidFill>
                  <a:schemeClr val="tx2"/>
                </a:solidFill>
                <a:ea typeface="MS PGothic" charset="0"/>
                <a:hlinkClick r:id="rId3"/>
              </a:rPr>
              <a:t>www.saylor.org</a:t>
            </a:r>
            <a:r>
              <a:rPr lang="en-US" sz="2400" dirty="0">
                <a:solidFill>
                  <a:schemeClr val="tx2"/>
                </a:solidFill>
                <a:ea typeface="MS PGothic" charset="0"/>
              </a:rPr>
              <a:t> </a:t>
            </a:r>
          </a:p>
          <a:p>
            <a:pPr algn="r"/>
            <a:endParaRPr lang="en-US" dirty="0"/>
          </a:p>
        </p:txBody>
      </p:sp>
      <p:sp>
        <p:nvSpPr>
          <p:cNvPr id="8" name="TextBox 7"/>
          <p:cNvSpPr txBox="1"/>
          <p:nvPr/>
        </p:nvSpPr>
        <p:spPr>
          <a:xfrm>
            <a:off x="10016185" y="35520"/>
            <a:ext cx="2211751" cy="738664"/>
          </a:xfrm>
          <a:prstGeom prst="rect">
            <a:avLst/>
          </a:prstGeom>
          <a:noFill/>
        </p:spPr>
        <p:txBody>
          <a:bodyPr wrap="none" rtlCol="0">
            <a:spAutoFit/>
          </a:bodyPr>
          <a:lstStyle/>
          <a:p>
            <a:pPr marL="0" lvl="1" algn="r"/>
            <a:r>
              <a:rPr lang="en-US" sz="2400" dirty="0">
                <a:solidFill>
                  <a:schemeClr val="tx2"/>
                </a:solidFill>
                <a:ea typeface="MS PGothic" charset="0"/>
                <a:hlinkClick r:id="rId3"/>
              </a:rPr>
              <a:t>www.saylor.org</a:t>
            </a:r>
            <a:r>
              <a:rPr lang="en-US" sz="2400" dirty="0">
                <a:solidFill>
                  <a:schemeClr val="tx2"/>
                </a:solidFill>
                <a:ea typeface="MS PGothic" charset="0"/>
              </a:rPr>
              <a:t> </a:t>
            </a:r>
          </a:p>
          <a:p>
            <a:pPr algn="r"/>
            <a:endParaRPr lang="en-US" dirty="0"/>
          </a:p>
        </p:txBody>
      </p:sp>
      <p:pic>
        <p:nvPicPr>
          <p:cNvPr id="17" name="Picture 16" descr="screenshot-saylor-precalculusii-assessment.png"/>
          <p:cNvPicPr>
            <a:picLocks noChangeAspect="1"/>
          </p:cNvPicPr>
          <p:nvPr/>
        </p:nvPicPr>
        <p:blipFill rotWithShape="1">
          <a:blip r:embed="rId4">
            <a:extLst>
              <a:ext uri="{28A0092B-C50C-407E-A947-70E740481C1C}">
                <a14:useLocalDpi xmlns:a14="http://schemas.microsoft.com/office/drawing/2010/main" val="0"/>
              </a:ext>
            </a:extLst>
          </a:blip>
          <a:srcRect b="76180"/>
          <a:stretch/>
        </p:blipFill>
        <p:spPr>
          <a:xfrm>
            <a:off x="1505141" y="564395"/>
            <a:ext cx="9144000" cy="6293605"/>
          </a:xfrm>
          <a:prstGeom prst="rect">
            <a:avLst/>
          </a:prstGeom>
        </p:spPr>
      </p:pic>
      <p:sp>
        <p:nvSpPr>
          <p:cNvPr id="13" name="Oval 12"/>
          <p:cNvSpPr/>
          <p:nvPr/>
        </p:nvSpPr>
        <p:spPr>
          <a:xfrm>
            <a:off x="3761804" y="4430556"/>
            <a:ext cx="6738911" cy="5327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235170" y="5653926"/>
            <a:ext cx="2092012" cy="5596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748379" y="3501010"/>
            <a:ext cx="369332" cy="3085311"/>
          </a:xfrm>
          <a:prstGeom prst="rect">
            <a:avLst/>
          </a:prstGeom>
          <a:noFill/>
        </p:spPr>
        <p:txBody>
          <a:bodyPr vert="vert270" wrap="square" rtlCol="0">
            <a:spAutoFit/>
          </a:bodyPr>
          <a:lstStyle/>
          <a:p>
            <a:r>
              <a:rPr lang="en-US" sz="1200" dirty="0">
                <a:solidFill>
                  <a:schemeClr val="bg1">
                    <a:lumMod val="75000"/>
                  </a:schemeClr>
                </a:solidFill>
              </a:rPr>
              <a:t>Credit: Saylor Foundation, CC BY</a:t>
            </a:r>
          </a:p>
        </p:txBody>
      </p:sp>
    </p:spTree>
    <p:extLst>
      <p:ext uri="{BB962C8B-B14F-4D97-AF65-F5344CB8AC3E}">
        <p14:creationId xmlns:p14="http://schemas.microsoft.com/office/powerpoint/2010/main" val="82460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Saylor.org</a:t>
            </a:r>
            <a:r>
              <a:rPr lang="en-US" dirty="0"/>
              <a:t> – “Assessment”</a:t>
            </a:r>
          </a:p>
        </p:txBody>
      </p:sp>
      <p:sp>
        <p:nvSpPr>
          <p:cNvPr id="3" name="Content Placeholder 2"/>
          <p:cNvSpPr>
            <a:spLocks noGrp="1"/>
          </p:cNvSpPr>
          <p:nvPr>
            <p:ph sz="quarter" idx="1"/>
          </p:nvPr>
        </p:nvSpPr>
        <p:spPr/>
        <p:txBody>
          <a:bodyPr/>
          <a:lstStyle/>
          <a:p>
            <a:r>
              <a:rPr lang="en-US" dirty="0"/>
              <a:t>http://</a:t>
            </a:r>
            <a:r>
              <a:rPr lang="en-US" dirty="0" err="1"/>
              <a:t>www.saylor.org</a:t>
            </a:r>
            <a:r>
              <a:rPr lang="en-US" dirty="0"/>
              <a:t>/site/</a:t>
            </a:r>
            <a:r>
              <a:rPr lang="en-US" dirty="0" err="1"/>
              <a:t>wp</a:t>
            </a:r>
            <a:r>
              <a:rPr lang="en-US" dirty="0"/>
              <a:t>-content/uploads/2011/11/MA003-1.2.5-PART2.pdf</a:t>
            </a:r>
          </a:p>
        </p:txBody>
      </p:sp>
      <p:sp>
        <p:nvSpPr>
          <p:cNvPr id="4" name="Slide Number Placeholder 3"/>
          <p:cNvSpPr>
            <a:spLocks noGrp="1"/>
          </p:cNvSpPr>
          <p:nvPr>
            <p:ph type="sldNum" sz="quarter" idx="12"/>
          </p:nvPr>
        </p:nvSpPr>
        <p:spPr/>
        <p:txBody>
          <a:bodyPr>
            <a:normAutofit/>
          </a:bodyPr>
          <a:lstStyle/>
          <a:p>
            <a:fld id="{8930BC48-5B4E-3243-875B-0D9E62609D42}" type="slidenum">
              <a:rPr lang="en-US" smtClean="0"/>
              <a:t>8</a:t>
            </a:fld>
            <a:endParaRPr lang="en-US" dirty="0"/>
          </a:p>
        </p:txBody>
      </p:sp>
      <p:pic>
        <p:nvPicPr>
          <p:cNvPr id="5" name="Picture 4" descr="screenshot-saylor-sbctc-assess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366"/>
            <a:ext cx="12179300" cy="6952066"/>
          </a:xfrm>
          <a:prstGeom prst="rect">
            <a:avLst/>
          </a:prstGeom>
        </p:spPr>
      </p:pic>
      <p:sp>
        <p:nvSpPr>
          <p:cNvPr id="6" name="TextBox 5"/>
          <p:cNvSpPr txBox="1"/>
          <p:nvPr/>
        </p:nvSpPr>
        <p:spPr>
          <a:xfrm>
            <a:off x="11748379" y="3501010"/>
            <a:ext cx="369332" cy="3085311"/>
          </a:xfrm>
          <a:prstGeom prst="rect">
            <a:avLst/>
          </a:prstGeom>
          <a:noFill/>
        </p:spPr>
        <p:txBody>
          <a:bodyPr vert="vert270" wrap="square" rtlCol="0">
            <a:spAutoFit/>
          </a:bodyPr>
          <a:lstStyle/>
          <a:p>
            <a:r>
              <a:rPr lang="en-US" sz="1200" dirty="0">
                <a:solidFill>
                  <a:schemeClr val="tx1">
                    <a:lumMod val="50000"/>
                    <a:lumOff val="50000"/>
                  </a:schemeClr>
                </a:solidFill>
              </a:rPr>
              <a:t>Credit: Washington SBCTC, CC BY</a:t>
            </a:r>
          </a:p>
        </p:txBody>
      </p:sp>
    </p:spTree>
    <p:extLst>
      <p:ext uri="{BB962C8B-B14F-4D97-AF65-F5344CB8AC3E}">
        <p14:creationId xmlns:p14="http://schemas.microsoft.com/office/powerpoint/2010/main" val="313717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pPr>
              <a:defRPr/>
            </a:pPr>
            <a:fld id="{1DB5F5FA-BC7E-8B40-9A8A-56CE96F333A0}" type="slidenum">
              <a:rPr lang="en-US" smtClean="0"/>
              <a:pPr>
                <a:defRPr/>
              </a:pPr>
              <a:t>9</a:t>
            </a:fld>
            <a:endParaRPr lang="en-US"/>
          </a:p>
        </p:txBody>
      </p:sp>
      <p:pic>
        <p:nvPicPr>
          <p:cNvPr id="4" name="Picture 3" descr="screenshot-edx-dashboard-edi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1050" cy="7753350"/>
          </a:xfrm>
          <a:prstGeom prst="rect">
            <a:avLst/>
          </a:prstGeom>
        </p:spPr>
      </p:pic>
      <p:sp>
        <p:nvSpPr>
          <p:cNvPr id="5" name="Rectangle 4"/>
          <p:cNvSpPr/>
          <p:nvPr/>
        </p:nvSpPr>
        <p:spPr>
          <a:xfrm>
            <a:off x="910475" y="6639163"/>
            <a:ext cx="10741993" cy="230832"/>
          </a:xfrm>
          <a:prstGeom prst="rect">
            <a:avLst/>
          </a:prstGeom>
        </p:spPr>
        <p:txBody>
          <a:bodyPr wrap="square">
            <a:spAutoFit/>
          </a:bodyPr>
          <a:lstStyle/>
          <a:p>
            <a:pPr algn="ctr"/>
            <a:r>
              <a:rPr lang="en-US" sz="900" dirty="0">
                <a:solidFill>
                  <a:schemeClr val="bg1">
                    <a:lumMod val="65000"/>
                  </a:schemeClr>
                </a:solidFill>
                <a:latin typeface="Arial"/>
                <a:ea typeface="ＭＳ Ｐゴシック" charset="0"/>
                <a:cs typeface="Arial"/>
              </a:rPr>
              <a:t>Unless otherwise</a:t>
            </a:r>
            <a:r>
              <a:rPr lang="en-US" sz="900" baseline="0" dirty="0">
                <a:solidFill>
                  <a:schemeClr val="bg1">
                    <a:lumMod val="65000"/>
                  </a:schemeClr>
                </a:solidFill>
                <a:latin typeface="Arial"/>
                <a:ea typeface="ＭＳ Ｐゴシック" charset="0"/>
                <a:cs typeface="Arial"/>
              </a:rPr>
              <a:t> specified this </a:t>
            </a:r>
            <a:r>
              <a:rPr lang="en-US" sz="900" b="0" i="0" dirty="0">
                <a:solidFill>
                  <a:schemeClr val="bg1">
                    <a:lumMod val="65000"/>
                  </a:schemeClr>
                </a:solidFill>
                <a:latin typeface="Arial"/>
                <a:ea typeface="Lucida Grande"/>
                <a:cs typeface="Arial"/>
              </a:rPr>
              <a:t>work is licensed under a Creative Commons Attribution 3.0 License.</a:t>
            </a:r>
            <a:endParaRPr lang="en-US" sz="900" dirty="0">
              <a:solidFill>
                <a:schemeClr val="bg1">
                  <a:lumMod val="65000"/>
                </a:schemeClr>
              </a:solidFill>
              <a:latin typeface="Arial"/>
              <a:ea typeface="ＭＳ Ｐゴシック" charset="0"/>
              <a:cs typeface="Arial"/>
            </a:endParaRPr>
          </a:p>
        </p:txBody>
      </p:sp>
    </p:spTree>
    <p:extLst>
      <p:ext uri="{BB962C8B-B14F-4D97-AF65-F5344CB8AC3E}">
        <p14:creationId xmlns:p14="http://schemas.microsoft.com/office/powerpoint/2010/main" val="70335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11151</TotalTime>
  <Words>1561</Words>
  <Application>Microsoft Macintosh PowerPoint</Application>
  <PresentationFormat>Custom</PresentationFormat>
  <Paragraphs>205</Paragraphs>
  <Slides>32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Consolas</vt:lpstr>
      <vt:lpstr>Office Theme</vt:lpstr>
      <vt:lpstr>The Best of Both Worlds: Transforming OpenCourseWare in the age of Interactivity</vt:lpstr>
      <vt:lpstr>Background</vt:lpstr>
      <vt:lpstr>Content and Assessment are Separate</vt:lpstr>
      <vt:lpstr>The Potential?</vt:lpstr>
      <vt:lpstr>Focus: Formative Assessment</vt:lpstr>
      <vt:lpstr>What’s done today in OER with formative assessment?</vt:lpstr>
      <vt:lpstr>Saylor.org Precalculus II</vt:lpstr>
      <vt:lpstr>Saylor.org – “Assessment”</vt:lpstr>
      <vt:lpstr>PowerPoint Presentation</vt:lpstr>
      <vt:lpstr>6.002x</vt:lpstr>
      <vt:lpstr>6.002x</vt:lpstr>
      <vt:lpstr>Our Approach: OpenAssessments.org</vt:lpstr>
      <vt:lpstr>openassessments.org</vt:lpstr>
      <vt:lpstr>What is OpenAssessments.org?</vt:lpstr>
      <vt:lpstr>How do you use it?</vt:lpstr>
      <vt:lpstr>PowerPoint Presentation</vt:lpstr>
      <vt:lpstr>Using Open Embedded Assessments in MIT OpenCourseWare</vt:lpstr>
      <vt:lpstr>MIT OpenCourseWare</vt:lpstr>
      <vt:lpstr>Why does MIT make OCW the way it does?</vt:lpstr>
      <vt:lpstr>OCW Scholar – 8.03SC</vt:lpstr>
      <vt:lpstr>OCW Scholar – BCS9.00SC</vt:lpstr>
      <vt:lpstr>What happens when an MIT course is born digital? </vt:lpstr>
      <vt:lpstr>What happens when an MIT course is born digital? </vt:lpstr>
      <vt:lpstr>Open Learning XML (OLX)</vt:lpstr>
      <vt:lpstr>What happens when an MIT professor makes OCW?</vt:lpstr>
      <vt:lpstr>What happens when an MIT professor makes OCW?</vt:lpstr>
      <vt:lpstr>What happens when an MIT professor makes OCW?</vt:lpstr>
      <vt:lpstr>But can we make it reusable?</vt:lpstr>
      <vt:lpstr>Embedded in MIT OpenCourseWare</vt:lpstr>
      <vt:lpstr>How it works</vt:lpstr>
      <vt:lpstr>Analytics (Mockup)</vt:lpstr>
      <vt:lpstr>Related and Future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of Both Worlds: Transforming OpenCourseWare in an age of Interactivity</dc:title>
  <dc:subject/>
  <dc:creator>Brandon Muramatsu and Peter Pinch</dc:creator>
  <cp:keywords/>
  <dc:description>Unless otherwise specified this work is licensed under a Creative Commons Attribution 4.0 International License</dc:description>
  <cp:lastModifiedBy>Brandon Muramatsu</cp:lastModifiedBy>
  <cp:revision>309</cp:revision>
  <dcterms:created xsi:type="dcterms:W3CDTF">2014-06-16T17:45:32Z</dcterms:created>
  <dcterms:modified xsi:type="dcterms:W3CDTF">2021-03-27T00:14:29Z</dcterms:modified>
  <cp:category/>
</cp:coreProperties>
</file>