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419" r:id="rId2"/>
    <p:sldId id="496" r:id="rId3"/>
    <p:sldId id="497" r:id="rId4"/>
    <p:sldId id="499" r:id="rId5"/>
    <p:sldId id="469" r:id="rId6"/>
    <p:sldId id="480" r:id="rId7"/>
    <p:sldId id="489" r:id="rId8"/>
    <p:sldId id="492" r:id="rId9"/>
    <p:sldId id="493" r:id="rId10"/>
    <p:sldId id="504" r:id="rId11"/>
    <p:sldId id="483" r:id="rId12"/>
    <p:sldId id="498" r:id="rId13"/>
    <p:sldId id="501" r:id="rId14"/>
    <p:sldId id="502" r:id="rId15"/>
    <p:sldId id="505" r:id="rId16"/>
    <p:sldId id="500" r:id="rId17"/>
    <p:sldId id="503" r:id="rId18"/>
    <p:sldId id="506" r:id="rId19"/>
    <p:sldId id="485" r:id="rId20"/>
    <p:sldId id="486" r:id="rId21"/>
    <p:sldId id="495" r:id="rId22"/>
    <p:sldId id="507" r:id="rId23"/>
    <p:sldId id="475" r:id="rId24"/>
    <p:sldId id="479" r:id="rId25"/>
    <p:sldId id="476" r:id="rId26"/>
    <p:sldId id="477" r:id="rId27"/>
    <p:sldId id="478" r:id="rId28"/>
    <p:sldId id="471" r:id="rId29"/>
    <p:sldId id="473" r:id="rId30"/>
    <p:sldId id="474" r:id="rId31"/>
    <p:sldId id="472" r:id="rId32"/>
    <p:sldId id="508" r:id="rId33"/>
    <p:sldId id="509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82624" autoAdjust="0"/>
  </p:normalViewPr>
  <p:slideViewPr>
    <p:cSldViewPr>
      <p:cViewPr varScale="1">
        <p:scale>
          <a:sx n="103" d="100"/>
          <a:sy n="103" d="100"/>
        </p:scale>
        <p:origin x="15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0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C780177-12DC-9047-94D6-5A3473A6E4FE}" type="datetime1">
              <a:rPr lang="en-US"/>
              <a:pPr>
                <a:defRPr/>
              </a:pPr>
              <a:t>3/26/21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D261DF3-89AD-104D-BC5F-2503B890E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2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FD0267F-703E-894D-8C0F-361BBC5AC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962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42BB07-9221-2243-AC66-00993FAD350B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Cite as: Muramatsu, B., Ball, J.,</a:t>
            </a:r>
            <a:r>
              <a:rPr lang="en-US" baseline="0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Duffin</a:t>
            </a:r>
            <a:r>
              <a:rPr lang="en-US" dirty="0">
                <a:solidFill>
                  <a:srgbClr val="000000"/>
                </a:solidFill>
              </a:rPr>
              <a:t>, J., Wiley, D. &amp; Merriman, J. (2013, November). Opening up assessment: Open tools and item banks. Open Education 2013. Park City, UT.</a:t>
            </a:r>
          </a:p>
          <a:p>
            <a:endParaRPr lang="en-US" baseline="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Unless otherwise specified this work is licensed under a Creative Commons Attribution 3.0 License.</a:t>
            </a:r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EC70D03-F231-C941-81C0-EB7CC0484FEE}" type="slidenum">
              <a:rPr lang="en-US" sz="1200">
                <a:latin typeface="Calibri" charset="0"/>
              </a:rPr>
              <a:pPr algn="r"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73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41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93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03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11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99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29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27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21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67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70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47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3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3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Fletcher, K. (2013).</a:t>
            </a:r>
            <a:r>
              <a:rPr lang="en-US" baseline="0" dirty="0"/>
              <a:t> Real Remix Revisited. </a:t>
            </a:r>
            <a:r>
              <a:rPr lang="en-US" dirty="0">
                <a:solidFill>
                  <a:srgbClr val="000000"/>
                </a:solidFill>
              </a:rPr>
              <a:t>Open Education 2013. Park City, UT. Retrieved from: </a:t>
            </a:r>
            <a:r>
              <a:rPr lang="en-US" dirty="0" err="1">
                <a:solidFill>
                  <a:srgbClr val="000000"/>
                </a:solidFill>
              </a:rPr>
              <a:t>bit.ly</a:t>
            </a:r>
            <a:r>
              <a:rPr lang="en-US" dirty="0">
                <a:solidFill>
                  <a:srgbClr val="000000"/>
                </a:solidFill>
              </a:rPr>
              <a:t>/fletcher-opened13</a:t>
            </a:r>
          </a:p>
          <a:p>
            <a:endParaRPr lang="en-US" dirty="0"/>
          </a:p>
          <a:p>
            <a:r>
              <a:rPr lang="en-US" dirty="0"/>
              <a:t>CC-By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15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Fletcher, K. (2013).</a:t>
            </a:r>
            <a:r>
              <a:rPr lang="en-US" baseline="0" dirty="0"/>
              <a:t> Real Remix Revisited. </a:t>
            </a:r>
            <a:r>
              <a:rPr lang="en-US" dirty="0">
                <a:solidFill>
                  <a:srgbClr val="000000"/>
                </a:solidFill>
              </a:rPr>
              <a:t>Open Education 2013. Park City, UT. Retrieved from: </a:t>
            </a:r>
            <a:r>
              <a:rPr lang="en-US" dirty="0" err="1">
                <a:solidFill>
                  <a:srgbClr val="000000"/>
                </a:solidFill>
              </a:rPr>
              <a:t>bit.ly</a:t>
            </a:r>
            <a:r>
              <a:rPr lang="en-US" dirty="0">
                <a:solidFill>
                  <a:srgbClr val="000000"/>
                </a:solidFill>
              </a:rPr>
              <a:t>/fletcher-opened13</a:t>
            </a:r>
          </a:p>
          <a:p>
            <a:endParaRPr lang="en-US" dirty="0"/>
          </a:p>
          <a:p>
            <a:r>
              <a:rPr lang="en-US" dirty="0"/>
              <a:t>CC-By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87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Fletcher, K. (2013).</a:t>
            </a:r>
            <a:r>
              <a:rPr lang="en-US" baseline="0" dirty="0"/>
              <a:t> Real Remix Revisited. </a:t>
            </a:r>
            <a:r>
              <a:rPr lang="en-US" dirty="0">
                <a:solidFill>
                  <a:srgbClr val="000000"/>
                </a:solidFill>
              </a:rPr>
              <a:t>Open Education 2013. Park City, UT. Retrieved from: </a:t>
            </a:r>
            <a:r>
              <a:rPr lang="en-US" dirty="0" err="1">
                <a:solidFill>
                  <a:srgbClr val="000000"/>
                </a:solidFill>
              </a:rPr>
              <a:t>bit.ly</a:t>
            </a:r>
            <a:r>
              <a:rPr lang="en-US" dirty="0">
                <a:solidFill>
                  <a:srgbClr val="000000"/>
                </a:solidFill>
              </a:rPr>
              <a:t>/fletcher-opened13</a:t>
            </a:r>
          </a:p>
          <a:p>
            <a:endParaRPr lang="en-US" dirty="0"/>
          </a:p>
          <a:p>
            <a:r>
              <a:rPr lang="en-US" dirty="0"/>
              <a:t>CC-By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4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Fletcher, K. (2013).</a:t>
            </a:r>
            <a:r>
              <a:rPr lang="en-US" baseline="0" dirty="0"/>
              <a:t> Real Remix Revisited. </a:t>
            </a:r>
            <a:r>
              <a:rPr lang="en-US" dirty="0">
                <a:solidFill>
                  <a:srgbClr val="000000"/>
                </a:solidFill>
              </a:rPr>
              <a:t>Open Education 2013. Park City, UT. Retrieved from: </a:t>
            </a:r>
            <a:r>
              <a:rPr lang="en-US" dirty="0" err="1">
                <a:solidFill>
                  <a:srgbClr val="000000"/>
                </a:solidFill>
              </a:rPr>
              <a:t>bit.ly</a:t>
            </a:r>
            <a:r>
              <a:rPr lang="en-US" dirty="0">
                <a:solidFill>
                  <a:srgbClr val="000000"/>
                </a:solidFill>
              </a:rPr>
              <a:t>/fletcher-opened13</a:t>
            </a:r>
          </a:p>
          <a:p>
            <a:endParaRPr lang="en-US" dirty="0"/>
          </a:p>
          <a:p>
            <a:r>
              <a:rPr lang="en-US" dirty="0"/>
              <a:t>CC-By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231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3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9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55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48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36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3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42BB07-9221-2243-AC66-00993FAD350B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Cite as: Muramatsu, B., Ball, J.,</a:t>
            </a:r>
            <a:r>
              <a:rPr lang="en-US" baseline="0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Duffin</a:t>
            </a:r>
            <a:r>
              <a:rPr lang="en-US" dirty="0">
                <a:solidFill>
                  <a:srgbClr val="000000"/>
                </a:solidFill>
              </a:rPr>
              <a:t>, J., Wiley, D. &amp; Merriman, J. (2013, November). Opening up assessment: Open tools and item banks. Open Education 2013. Park City, UT.</a:t>
            </a:r>
          </a:p>
          <a:p>
            <a:endParaRPr lang="en-US" baseline="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Unless otherwise specified this work is licensed under a Creative Commons Attribution 3.0 License.</a:t>
            </a:r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EC70D03-F231-C941-81C0-EB7CC0484FEE}" type="slidenum">
              <a:rPr lang="en-US" sz="1200">
                <a:latin typeface="Calibri" charset="0"/>
              </a:rPr>
              <a:pPr algn="r" eaLnBrk="1" hangingPunct="1"/>
              <a:t>33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73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2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28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A8BA-B25C-EF4E-8753-A6C1CB5A49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57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D0267F-703E-894D-8C0F-361BBC5ACE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2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lIns="274320"/>
          <a:lstStyle>
            <a:lvl1pPr marL="0" indent="0"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D4AC8-B039-7043-9BD8-576F30751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163" y="2595563"/>
            <a:ext cx="3952875" cy="367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438" y="2595563"/>
            <a:ext cx="3954462" cy="367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272F2-E0B3-F24A-9322-A51F6F7D2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3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5F5FA-BC7E-8B40-9A8A-56CE96F33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65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B0394-CAFC-8C41-A7B5-E599B56FF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43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1D17C-F9E5-8F47-9C53-21066E98A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3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A07A6-973A-0F46-A9DF-D7C705E92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9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DB61D-2748-EF4D-9CE1-445FF552A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123950"/>
            <a:ext cx="2227263" cy="5141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123950"/>
            <a:ext cx="6534150" cy="5141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ED811-D733-B14E-8BEB-0990E8E0C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7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8913813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163" y="1700808"/>
            <a:ext cx="8059737" cy="446449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04628-652C-0D44-B71C-F16106966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2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8913813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163" y="1700808"/>
            <a:ext cx="3952875" cy="456505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438" y="1700808"/>
            <a:ext cx="3954462" cy="456505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272F2-E0B3-F24A-9322-A51F6F7D2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2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532813" cy="3505200"/>
          </a:xfrm>
          <a:noFill/>
        </p:spPr>
        <p:txBody>
          <a:bodyPr lIns="274320" anchor="t"/>
          <a:lstStyle>
            <a:lvl1pPr algn="ctr">
              <a:defRPr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B53FC-492A-1E4E-B319-4131EE3A1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2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532813" cy="3505200"/>
          </a:xfrm>
          <a:noFill/>
        </p:spPr>
        <p:txBody>
          <a:bodyPr lIns="274320" anchor="t"/>
          <a:lstStyle>
            <a:lvl1pPr algn="ctr">
              <a:defRPr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8F669-D710-6B4D-BCAD-F3772DCA3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8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81200"/>
            <a:ext cx="8532813" cy="3505200"/>
          </a:xfrm>
          <a:noFill/>
        </p:spPr>
        <p:txBody>
          <a:bodyPr lIns="274320" anchor="t"/>
          <a:lstStyle>
            <a:lvl1pPr algn="l">
              <a:defRPr i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90740-6F1D-C940-A0EA-2010EFD16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4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163" y="2348881"/>
            <a:ext cx="8059737" cy="381642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08542-FB9C-DC4C-931E-144AD54F7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5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lIns="182880" anchor="ctr" anchorCtr="0"/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9E24D-0CF0-594B-BF98-BA766D9C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2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8270"/>
            <a:ext cx="4040188" cy="639762"/>
          </a:xfrm>
        </p:spPr>
        <p:txBody>
          <a:bodyPr tIns="0" anchor="t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18270"/>
            <a:ext cx="4041775" cy="639762"/>
          </a:xfrm>
        </p:spPr>
        <p:txBody>
          <a:bodyPr tIns="0" anchor="t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8032"/>
            <a:ext cx="4041775" cy="3951288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913813" cy="914400"/>
          </a:xfrm>
        </p:spPr>
        <p:txBody>
          <a:bodyPr lIns="457200"/>
          <a:lstStyle>
            <a:lvl1pPr marL="0" indent="0">
              <a:defRPr/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B3F13-613C-A742-A304-D7DAF671C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45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1123950"/>
            <a:ext cx="8913813" cy="914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315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65163" y="2348880"/>
            <a:ext cx="8059737" cy="39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188" y="1889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95959"/>
                </a:solidFill>
                <a:ea typeface="+mn-ea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775" y="188913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595959"/>
                </a:solidFill>
                <a:ea typeface="+mn-ea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988" y="65690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595959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2F6C7D60-A525-C045-A2EC-36ECB273C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300" y="0"/>
            <a:ext cx="8545513" cy="1889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65163" y="6675438"/>
            <a:ext cx="8248650" cy="18256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9" r:id="rId1"/>
    <p:sldLayoutId id="2147485421" r:id="rId2"/>
    <p:sldLayoutId id="2147485429" r:id="rId3"/>
    <p:sldLayoutId id="2147485422" r:id="rId4"/>
    <p:sldLayoutId id="2147485423" r:id="rId5"/>
    <p:sldLayoutId id="2147485424" r:id="rId6"/>
    <p:sldLayoutId id="2147485420" r:id="rId7"/>
    <p:sldLayoutId id="2147485413" r:id="rId8"/>
    <p:sldLayoutId id="2147485427" r:id="rId9"/>
    <p:sldLayoutId id="2147485425" r:id="rId10"/>
    <p:sldLayoutId id="2147485428" r:id="rId11"/>
    <p:sldLayoutId id="2147485414" r:id="rId12"/>
    <p:sldLayoutId id="2147485415" r:id="rId13"/>
    <p:sldLayoutId id="2147485416" r:id="rId14"/>
    <p:sldLayoutId id="2147485417" r:id="rId15"/>
    <p:sldLayoutId id="2147485418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/>
          <a:ea typeface="+mj-ea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-128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-128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-128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ts val="1200"/>
        </a:spcBef>
        <a:spcAft>
          <a:spcPts val="600"/>
        </a:spcAft>
        <a:buClr>
          <a:schemeClr val="accent1"/>
        </a:buClr>
        <a:buSzPct val="80000"/>
        <a:buFont typeface="Wingdings 2" charset="0"/>
        <a:buChar char=""/>
        <a:defRPr sz="2400" b="1">
          <a:solidFill>
            <a:srgbClr val="595959"/>
          </a:solidFill>
          <a:latin typeface="Arial"/>
          <a:ea typeface="+mn-ea"/>
          <a:cs typeface="Arial"/>
        </a:defRPr>
      </a:lvl1pPr>
      <a:lvl2pPr marL="685800" indent="-336550" algn="l" rtl="0" eaLnBrk="0" fontAlgn="base" hangingPunct="0">
        <a:spcBef>
          <a:spcPts val="600"/>
        </a:spcBef>
        <a:spcAft>
          <a:spcPts val="300"/>
        </a:spcAft>
        <a:buClr>
          <a:srgbClr val="51640B"/>
        </a:buClr>
        <a:buSzPct val="80000"/>
        <a:buFont typeface="Wingdings 2" charset="0"/>
        <a:buChar char=""/>
        <a:defRPr sz="2000">
          <a:solidFill>
            <a:srgbClr val="595959"/>
          </a:solidFill>
          <a:latin typeface="Arial"/>
          <a:ea typeface="+mn-ea"/>
          <a:cs typeface="Arial"/>
        </a:defRPr>
      </a:lvl2pPr>
      <a:lvl3pPr marL="1035050" indent="-349250" algn="l" rtl="0" eaLnBrk="0" fontAlgn="base" hangingPunct="0">
        <a:spcBef>
          <a:spcPts val="600"/>
        </a:spcBef>
        <a:spcAft>
          <a:spcPts val="300"/>
        </a:spcAft>
        <a:buClr>
          <a:schemeClr val="accent1"/>
        </a:buClr>
        <a:buSzPct val="80000"/>
        <a:buFont typeface="Wingdings 2" charset="0"/>
        <a:buChar char=""/>
        <a:defRPr sz="2000">
          <a:solidFill>
            <a:srgbClr val="595959"/>
          </a:solidFill>
          <a:latin typeface="Arial"/>
          <a:ea typeface="+mn-ea"/>
          <a:cs typeface="Arial"/>
        </a:defRPr>
      </a:lvl3pPr>
      <a:lvl4pPr marL="1371600" indent="-336550" algn="l" rtl="0" eaLnBrk="0" fontAlgn="base" hangingPunct="0">
        <a:spcBef>
          <a:spcPts val="600"/>
        </a:spcBef>
        <a:spcAft>
          <a:spcPts val="300"/>
        </a:spcAft>
        <a:buClr>
          <a:srgbClr val="51640B"/>
        </a:buClr>
        <a:buSzPct val="80000"/>
        <a:buFont typeface="Wingdings 2" charset="0"/>
        <a:buChar char=""/>
        <a:defRPr sz="2000">
          <a:solidFill>
            <a:srgbClr val="595959"/>
          </a:solidFill>
          <a:latin typeface="Arial"/>
          <a:ea typeface="+mn-ea"/>
          <a:cs typeface="Arial"/>
        </a:defRPr>
      </a:lvl4pPr>
      <a:lvl5pPr marL="1720850" indent="-349250" algn="l" rtl="0" eaLnBrk="0" fontAlgn="base" hangingPunct="0">
        <a:spcBef>
          <a:spcPts val="600"/>
        </a:spcBef>
        <a:spcAft>
          <a:spcPts val="300"/>
        </a:spcAft>
        <a:buClr>
          <a:schemeClr val="accent1"/>
        </a:buClr>
        <a:buSzPct val="80000"/>
        <a:buFont typeface="Wingdings 2" charset="0"/>
        <a:buChar char=""/>
        <a:defRPr sz="2000">
          <a:solidFill>
            <a:srgbClr val="595959"/>
          </a:solidFill>
          <a:latin typeface="Arial"/>
          <a:ea typeface="+mn-ea"/>
          <a:cs typeface="Arial"/>
        </a:defRPr>
      </a:lvl5pPr>
      <a:lvl6pPr marL="2178050" indent="-349250" algn="l" rtl="0" fontAlgn="base">
        <a:spcBef>
          <a:spcPts val="600"/>
        </a:spcBef>
        <a:spcAft>
          <a:spcPts val="300"/>
        </a:spcAft>
        <a:buClr>
          <a:schemeClr val="accent1"/>
        </a:buClr>
        <a:buSzPct val="80000"/>
        <a:buFont typeface="Wingdings 2" charset="2"/>
        <a:buChar char=""/>
        <a:defRPr sz="2000">
          <a:solidFill>
            <a:srgbClr val="595959"/>
          </a:solidFill>
          <a:latin typeface="+mn-lt"/>
          <a:ea typeface="+mn-ea"/>
          <a:cs typeface="+mn-cs"/>
        </a:defRPr>
      </a:lvl6pPr>
      <a:lvl7pPr marL="2635250" indent="-349250" algn="l" rtl="0" fontAlgn="base">
        <a:spcBef>
          <a:spcPts val="600"/>
        </a:spcBef>
        <a:spcAft>
          <a:spcPts val="300"/>
        </a:spcAft>
        <a:buClr>
          <a:schemeClr val="accent1"/>
        </a:buClr>
        <a:buSzPct val="80000"/>
        <a:buFont typeface="Wingdings 2" charset="2"/>
        <a:buChar char=""/>
        <a:defRPr sz="2000">
          <a:solidFill>
            <a:srgbClr val="595959"/>
          </a:solidFill>
          <a:latin typeface="+mn-lt"/>
          <a:ea typeface="+mn-ea"/>
          <a:cs typeface="+mn-cs"/>
        </a:defRPr>
      </a:lvl7pPr>
      <a:lvl8pPr marL="3092450" indent="-349250" algn="l" rtl="0" fontAlgn="base">
        <a:spcBef>
          <a:spcPts val="600"/>
        </a:spcBef>
        <a:spcAft>
          <a:spcPts val="300"/>
        </a:spcAft>
        <a:buClr>
          <a:schemeClr val="accent1"/>
        </a:buClr>
        <a:buSzPct val="80000"/>
        <a:buFont typeface="Wingdings 2" charset="2"/>
        <a:buChar char=""/>
        <a:defRPr sz="2000">
          <a:solidFill>
            <a:srgbClr val="595959"/>
          </a:solidFill>
          <a:latin typeface="+mn-lt"/>
          <a:ea typeface="+mn-ea"/>
          <a:cs typeface="+mn-cs"/>
        </a:defRPr>
      </a:lvl8pPr>
      <a:lvl9pPr marL="3549650" indent="-349250" algn="l" rtl="0" fontAlgn="base">
        <a:spcBef>
          <a:spcPts val="600"/>
        </a:spcBef>
        <a:spcAft>
          <a:spcPts val="300"/>
        </a:spcAft>
        <a:buClr>
          <a:schemeClr val="accent1"/>
        </a:buClr>
        <a:buSzPct val="80000"/>
        <a:buFont typeface="Wingdings 2" charset="2"/>
        <a:buChar char=""/>
        <a:defRPr sz="2000">
          <a:solidFill>
            <a:srgbClr val="59595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mura@mit.edu" TargetMode="External"/><Relationship Id="rId7" Type="http://schemas.openxmlformats.org/officeDocument/2006/relationships/hyperlink" Target="mailto:merrima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joel@opentapestry.com" TargetMode="External"/><Relationship Id="rId5" Type="http://schemas.openxmlformats.org/officeDocument/2006/relationships/hyperlink" Target="mailto:david.wiley@gmail.com" TargetMode="External"/><Relationship Id="rId4" Type="http://schemas.openxmlformats.org/officeDocument/2006/relationships/hyperlink" Target="mailto:justin@opentapestry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penAssessments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mura@mit.edu" TargetMode="External"/><Relationship Id="rId7" Type="http://schemas.openxmlformats.org/officeDocument/2006/relationships/hyperlink" Target="mailto:merriman@mit.ed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joel@opentapestry.com" TargetMode="External"/><Relationship Id="rId5" Type="http://schemas.openxmlformats.org/officeDocument/2006/relationships/hyperlink" Target="mailto:david.wiley@gmail.com" TargetMode="External"/><Relationship Id="rId4" Type="http://schemas.openxmlformats.org/officeDocument/2006/relationships/hyperlink" Target="mailto:justin@opentapestry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pencourselibrary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pencourselibrary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/>
          <p:cNvSpPr>
            <a:spLocks noGrp="1"/>
          </p:cNvSpPr>
          <p:nvPr>
            <p:ph type="ctrTitle" idx="4294967295"/>
          </p:nvPr>
        </p:nvSpPr>
        <p:spPr>
          <a:xfrm>
            <a:off x="0" y="1828800"/>
            <a:ext cx="8915400" cy="1206500"/>
          </a:xfrm>
        </p:spPr>
        <p:txBody>
          <a:bodyPr/>
          <a:lstStyle/>
          <a:p>
            <a:pPr eaLnBrk="1" hangingPunct="1"/>
            <a:r>
              <a:rPr lang="en-US" sz="3000" b="1" dirty="0">
                <a:latin typeface="Arial" charset="0"/>
                <a:ea typeface="ＭＳ Ｐゴシック" charset="0"/>
              </a:rPr>
              <a:t>Opening up Assessment:</a:t>
            </a:r>
            <a:br>
              <a:rPr lang="en-US" sz="3000" b="1" dirty="0">
                <a:latin typeface="Arial" charset="0"/>
                <a:ea typeface="ＭＳ Ｐゴシック" charset="0"/>
              </a:rPr>
            </a:br>
            <a:r>
              <a:rPr lang="en-US" sz="3000" b="1" dirty="0">
                <a:latin typeface="Arial" charset="0"/>
                <a:ea typeface="ＭＳ Ｐゴシック" charset="0"/>
              </a:rPr>
              <a:t>Open Tools and Item Banks</a:t>
            </a:r>
          </a:p>
        </p:txBody>
      </p:sp>
      <p:sp>
        <p:nvSpPr>
          <p:cNvPr id="20482" name="Subtitle 4"/>
          <p:cNvSpPr>
            <a:spLocks noGrp="1"/>
          </p:cNvSpPr>
          <p:nvPr>
            <p:ph type="subTitle" idx="4294967295"/>
          </p:nvPr>
        </p:nvSpPr>
        <p:spPr>
          <a:xfrm>
            <a:off x="665163" y="3035300"/>
            <a:ext cx="8250237" cy="3822700"/>
          </a:xfrm>
          <a:solidFill>
            <a:srgbClr val="E4E6DE"/>
          </a:solidFill>
        </p:spPr>
        <p:txBody>
          <a:bodyPr lIns="292608" tIns="91440" rIns="274320" bIns="91440">
            <a:normAutofit/>
          </a:bodyPr>
          <a:lstStyle/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Font typeface="Wingdings 2" charset="0"/>
              <a:buNone/>
            </a:pPr>
            <a:endParaRPr lang="en-US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Brandon Muramatsu</a:t>
            </a:r>
            <a:r>
              <a:rPr lang="en-US" sz="2200" b="0" dirty="0">
                <a:latin typeface="Arial" charset="0"/>
                <a:ea typeface="ＭＳ Ｐゴシック" charset="0"/>
              </a:rPr>
              <a:t>, </a:t>
            </a:r>
            <a:r>
              <a:rPr lang="en-US" sz="2200" b="0" dirty="0">
                <a:latin typeface="Arial" charset="0"/>
                <a:ea typeface="ＭＳ Ｐゴシック" charset="0"/>
                <a:hlinkClick r:id="rId3"/>
              </a:rPr>
              <a:t>mura@mit.edu</a:t>
            </a:r>
            <a:br>
              <a:rPr lang="en-US" sz="2200" b="0" dirty="0">
                <a:latin typeface="Arial" charset="0"/>
                <a:ea typeface="ＭＳ Ｐゴシック" charset="0"/>
              </a:rPr>
            </a:b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Justin Ball</a:t>
            </a:r>
            <a:r>
              <a:rPr lang="en-US" sz="2200" b="0" dirty="0">
                <a:latin typeface="Arial" charset="0"/>
                <a:ea typeface="ＭＳ Ｐゴシック" charset="0"/>
              </a:rPr>
              <a:t>, </a:t>
            </a:r>
            <a:r>
              <a:rPr lang="en-US" sz="2200" b="0" dirty="0">
                <a:latin typeface="Arial" charset="0"/>
                <a:ea typeface="ＭＳ Ｐゴシック" charset="0"/>
                <a:hlinkClick r:id="rId4"/>
              </a:rPr>
              <a:t>justin@opentapestry.com</a:t>
            </a:r>
            <a:r>
              <a:rPr lang="en-US" sz="2200" b="0" dirty="0">
                <a:latin typeface="Arial" charset="0"/>
                <a:ea typeface="ＭＳ Ｐゴシック" charset="0"/>
              </a:rPr>
              <a:t> </a:t>
            </a:r>
            <a:br>
              <a:rPr lang="en-US" sz="2200" b="0" dirty="0">
                <a:latin typeface="Arial" charset="0"/>
                <a:ea typeface="ＭＳ Ｐゴシック" charset="0"/>
              </a:rPr>
            </a:b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David Wiley</a:t>
            </a:r>
            <a:r>
              <a:rPr lang="en-US" sz="2200" b="0" dirty="0">
                <a:latin typeface="Arial" charset="0"/>
                <a:ea typeface="ＭＳ Ｐゴシック" charset="0"/>
              </a:rPr>
              <a:t>, </a:t>
            </a:r>
            <a:r>
              <a:rPr lang="en-US" sz="2200" b="0" dirty="0">
                <a:latin typeface="Arial" charset="0"/>
                <a:ea typeface="ＭＳ Ｐゴシック" charset="0"/>
                <a:hlinkClick r:id="rId5"/>
              </a:rPr>
              <a:t>david.wiley@gmail.com</a:t>
            </a: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None/>
            </a:pP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Joel </a:t>
            </a:r>
            <a:r>
              <a:rPr lang="en-US" sz="2200" dirty="0" err="1">
                <a:latin typeface="Arial" charset="0"/>
                <a:ea typeface="ＭＳ Ｐゴシック" charset="0"/>
              </a:rPr>
              <a:t>Duffin</a:t>
            </a:r>
            <a:r>
              <a:rPr lang="en-US" sz="2200" b="0" dirty="0">
                <a:latin typeface="Arial" charset="0"/>
                <a:ea typeface="ＭＳ Ｐゴシック" charset="0"/>
              </a:rPr>
              <a:t>, </a:t>
            </a:r>
            <a:r>
              <a:rPr lang="en-US" sz="2200" b="0" dirty="0">
                <a:latin typeface="Arial" charset="0"/>
                <a:ea typeface="ＭＳ Ｐゴシック" charset="0"/>
                <a:hlinkClick r:id="rId6"/>
              </a:rPr>
              <a:t>joel@opentapestry.com</a:t>
            </a: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None/>
            </a:pP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200" b="0" dirty="0">
                <a:latin typeface="Arial" charset="0"/>
                <a:ea typeface="ＭＳ Ｐゴシック" charset="0"/>
              </a:rPr>
              <a:t>Jeff Merriman, </a:t>
            </a:r>
            <a:r>
              <a:rPr lang="en-US" sz="2200" b="0" dirty="0">
                <a:latin typeface="Arial" charset="0"/>
                <a:ea typeface="ＭＳ Ｐゴシック" charset="0"/>
                <a:hlinkClick r:id="rId7"/>
              </a:rPr>
              <a:t>merriman@mit.edu</a:t>
            </a:r>
            <a:endParaRPr lang="en-US" sz="2200" b="0" dirty="0">
              <a:latin typeface="Arial" charset="0"/>
              <a:ea typeface="ＭＳ Ｐゴシック" charset="0"/>
            </a:endParaRPr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8789988" y="65690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5BF8FC95-E035-B34D-B559-CE1F330C4A81}" type="slidenum">
              <a:rPr lang="en-US" sz="800">
                <a:solidFill>
                  <a:srgbClr val="595959"/>
                </a:solidFill>
              </a:rPr>
              <a:pPr algn="ctr" eaLnBrk="1" hangingPunct="1"/>
              <a:t>1</a:t>
            </a:fld>
            <a:endParaRPr lang="en-US" sz="800">
              <a:solidFill>
                <a:srgbClr val="5959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6239053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</a:rPr>
              <a:t>Cite as: Muramatsu, B., Ball, J., </a:t>
            </a:r>
            <a:r>
              <a:rPr lang="en-US" sz="1200" dirty="0" err="1">
                <a:solidFill>
                  <a:srgbClr val="7F7F7F"/>
                </a:solidFill>
              </a:rPr>
              <a:t>Duffin</a:t>
            </a:r>
            <a:r>
              <a:rPr lang="en-US" sz="1200" dirty="0">
                <a:solidFill>
                  <a:srgbClr val="7F7F7F"/>
                </a:solidFill>
              </a:rPr>
              <a:t>, J., Wiley, D. &amp; Merriman, J. (2013, November).</a:t>
            </a:r>
            <a:br>
              <a:rPr lang="en-US" sz="1200" dirty="0">
                <a:solidFill>
                  <a:srgbClr val="7F7F7F"/>
                </a:solidFill>
              </a:rPr>
            </a:br>
            <a:r>
              <a:rPr lang="en-US" sz="1200" dirty="0">
                <a:solidFill>
                  <a:srgbClr val="7F7F7F"/>
                </a:solidFill>
              </a:rPr>
              <a:t>Opening up assessment: Open tools and item banks. Open Education 2013. Park City, UT.</a:t>
            </a:r>
          </a:p>
          <a:p>
            <a:pPr algn="ctr"/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3" name="Picture 2" descr="logo-OpenEd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860032" cy="1263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08542-FB9C-DC4C-931E-144AD54F7BC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screenshot-mit-ocw-schola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843"/>
          <a:stretch/>
        </p:blipFill>
        <p:spPr>
          <a:xfrm>
            <a:off x="0" y="366761"/>
            <a:ext cx="9144000" cy="5934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651605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BFBFBF"/>
                </a:solidFill>
              </a:rPr>
              <a:t>MIT </a:t>
            </a:r>
            <a:r>
              <a:rPr lang="en-US" sz="900" dirty="0" err="1">
                <a:solidFill>
                  <a:srgbClr val="BFBFBF"/>
                </a:solidFill>
              </a:rPr>
              <a:t>OpenCourseWare</a:t>
            </a:r>
            <a:r>
              <a:rPr lang="en-US" sz="900" dirty="0">
                <a:solidFill>
                  <a:srgbClr val="BFBFBF"/>
                </a:solidFill>
              </a:rPr>
              <a:t>: Massachusetts Institute of Technology, http://</a:t>
            </a:r>
            <a:r>
              <a:rPr lang="en-US" sz="900" dirty="0" err="1">
                <a:solidFill>
                  <a:srgbClr val="BFBFBF"/>
                </a:solidFill>
              </a:rPr>
              <a:t>ocw.mit.edu</a:t>
            </a:r>
            <a:r>
              <a:rPr lang="en-US" sz="900" dirty="0">
                <a:solidFill>
                  <a:srgbClr val="BFBFBF"/>
                </a:solidFill>
              </a:rPr>
              <a:t>/courses/</a:t>
            </a:r>
            <a:r>
              <a:rPr lang="en-US" sz="900" dirty="0" err="1">
                <a:solidFill>
                  <a:srgbClr val="BFBFBF"/>
                </a:solidFill>
              </a:rPr>
              <a:t>ocw</a:t>
            </a:r>
            <a:r>
              <a:rPr lang="en-US" sz="900" dirty="0">
                <a:solidFill>
                  <a:srgbClr val="BFBFBF"/>
                </a:solidFill>
              </a:rPr>
              <a:t>-scholar/ (Accessed 7 Nov, 2013). License: Creative Commons BY-NC-SA</a:t>
            </a:r>
          </a:p>
        </p:txBody>
      </p:sp>
    </p:spTree>
    <p:extLst>
      <p:ext uri="{BB962C8B-B14F-4D97-AF65-F5344CB8AC3E}">
        <p14:creationId xmlns:p14="http://schemas.microsoft.com/office/powerpoint/2010/main" val="395896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OCW Scholar – 8.03SC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screenshot-ocw-scholar-8.03-check-yourself-annota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9484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1560" y="6377553"/>
            <a:ext cx="79208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BFBFBF"/>
                </a:solidFill>
              </a:rPr>
              <a:t>Lewin</a:t>
            </a:r>
            <a:r>
              <a:rPr lang="en-US" sz="900" dirty="0">
                <a:solidFill>
                  <a:srgbClr val="BFBFBF"/>
                </a:solidFill>
              </a:rPr>
              <a:t>, Walter, Wit </a:t>
            </a:r>
            <a:r>
              <a:rPr lang="en-US" sz="900" dirty="0" err="1">
                <a:solidFill>
                  <a:srgbClr val="BFBFBF"/>
                </a:solidFill>
              </a:rPr>
              <a:t>Busza</a:t>
            </a:r>
            <a:r>
              <a:rPr lang="en-US" sz="900" dirty="0">
                <a:solidFill>
                  <a:srgbClr val="BFBFBF"/>
                </a:solidFill>
              </a:rPr>
              <a:t>, George </a:t>
            </a:r>
            <a:r>
              <a:rPr lang="en-US" sz="900" dirty="0" err="1">
                <a:solidFill>
                  <a:srgbClr val="BFBFBF"/>
                </a:solidFill>
              </a:rPr>
              <a:t>Stephans</a:t>
            </a:r>
            <a:r>
              <a:rPr lang="en-US" sz="900" dirty="0">
                <a:solidFill>
                  <a:srgbClr val="BFBFBF"/>
                </a:solidFill>
              </a:rPr>
              <a:t>, and Martin Connors. 8.03SC Physics III: Vibrations and Waves, Fall 2012. (MIT </a:t>
            </a:r>
            <a:r>
              <a:rPr lang="en-US" sz="900" dirty="0" err="1">
                <a:solidFill>
                  <a:srgbClr val="BFBFBF"/>
                </a:solidFill>
              </a:rPr>
              <a:t>OpenCourseWare</a:t>
            </a:r>
            <a:r>
              <a:rPr lang="en-US" sz="900" dirty="0">
                <a:solidFill>
                  <a:srgbClr val="BFBFBF"/>
                </a:solidFill>
              </a:rPr>
              <a:t>: Massachusetts Institute of Technology), http://</a:t>
            </a:r>
            <a:r>
              <a:rPr lang="en-US" sz="900" dirty="0" err="1">
                <a:solidFill>
                  <a:srgbClr val="BFBFBF"/>
                </a:solidFill>
              </a:rPr>
              <a:t>ocw.mit.edu</a:t>
            </a:r>
            <a:r>
              <a:rPr lang="en-US" sz="900" dirty="0">
                <a:solidFill>
                  <a:srgbClr val="BFBFBF"/>
                </a:solidFill>
              </a:rPr>
              <a:t>/courses/physics/8-03sc-physics-iii-vibrations-and-waves-fall-2012 (Accessed 7 Nov, 2013). License: Creative Commons BY-NC-SA</a:t>
            </a:r>
          </a:p>
        </p:txBody>
      </p:sp>
    </p:spTree>
    <p:extLst>
      <p:ext uri="{BB962C8B-B14F-4D97-AF65-F5344CB8AC3E}">
        <p14:creationId xmlns:p14="http://schemas.microsoft.com/office/powerpoint/2010/main" val="1370526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OCW Scholar – BCS9.00SC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 descr="screenshot-ocw-scholar-900sc-check-yourself-annota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948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1560" y="651605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BFBFBF"/>
                </a:solidFill>
              </a:rPr>
              <a:t>Gabrieli</a:t>
            </a:r>
            <a:r>
              <a:rPr lang="en-US" sz="900" dirty="0">
                <a:solidFill>
                  <a:srgbClr val="BFBFBF"/>
                </a:solidFill>
              </a:rPr>
              <a:t>, John. 9.00SC Introduction to Psychology, Fall 2011. (MIT </a:t>
            </a:r>
            <a:r>
              <a:rPr lang="en-US" sz="900" dirty="0" err="1">
                <a:solidFill>
                  <a:srgbClr val="BFBFBF"/>
                </a:solidFill>
              </a:rPr>
              <a:t>OpenCourseWare</a:t>
            </a:r>
            <a:r>
              <a:rPr lang="en-US" sz="900" dirty="0">
                <a:solidFill>
                  <a:srgbClr val="BFBFBF"/>
                </a:solidFill>
              </a:rPr>
              <a:t>: Massachusetts Institute of Technology), http://</a:t>
            </a:r>
            <a:r>
              <a:rPr lang="en-US" sz="900" dirty="0" err="1">
                <a:solidFill>
                  <a:srgbClr val="BFBFBF"/>
                </a:solidFill>
              </a:rPr>
              <a:t>ocw.mit.edu</a:t>
            </a:r>
            <a:r>
              <a:rPr lang="en-US" sz="900" dirty="0">
                <a:solidFill>
                  <a:srgbClr val="BFBFBF"/>
                </a:solidFill>
              </a:rPr>
              <a:t>/courses/brain-and-cognitive-sciences/9-00sc-introduction-to-psychology-fall-2011 (Accessed 7 Nov, 2013). License: Creative Commons BY-NC-SA</a:t>
            </a:r>
          </a:p>
        </p:txBody>
      </p:sp>
    </p:spTree>
    <p:extLst>
      <p:ext uri="{BB962C8B-B14F-4D97-AF65-F5344CB8AC3E}">
        <p14:creationId xmlns:p14="http://schemas.microsoft.com/office/powerpoint/2010/main" val="3482748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OCW Scholar – 8.01SC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 descr="screenshot-mit-ocw-scholar-24. Angular Momentum-annotated-cropp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050"/>
            <a:ext cx="9144000" cy="5749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6337974"/>
            <a:ext cx="80648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BFBFBF"/>
                </a:solidFill>
              </a:rPr>
              <a:t>Lewin</a:t>
            </a:r>
            <a:r>
              <a:rPr lang="en-US" sz="900" dirty="0">
                <a:solidFill>
                  <a:srgbClr val="BFBFBF"/>
                </a:solidFill>
              </a:rPr>
              <a:t>, Walter, Peter </a:t>
            </a:r>
            <a:r>
              <a:rPr lang="en-US" sz="900" dirty="0" err="1">
                <a:solidFill>
                  <a:srgbClr val="BFBFBF"/>
                </a:solidFill>
              </a:rPr>
              <a:t>Dourmashkin</a:t>
            </a:r>
            <a:r>
              <a:rPr lang="en-US" sz="900" dirty="0">
                <a:solidFill>
                  <a:srgbClr val="BFBFBF"/>
                </a:solidFill>
              </a:rPr>
              <a:t>, Thomas </a:t>
            </a:r>
            <a:r>
              <a:rPr lang="en-US" sz="900" dirty="0" err="1">
                <a:solidFill>
                  <a:srgbClr val="BFBFBF"/>
                </a:solidFill>
              </a:rPr>
              <a:t>Greytak</a:t>
            </a:r>
            <a:r>
              <a:rPr lang="en-US" sz="900" dirty="0">
                <a:solidFill>
                  <a:srgbClr val="BFBFBF"/>
                </a:solidFill>
              </a:rPr>
              <a:t>, Craig Watkins, Andy Neely, </a:t>
            </a:r>
            <a:r>
              <a:rPr lang="en-US" sz="900" dirty="0" err="1">
                <a:solidFill>
                  <a:srgbClr val="BFBFBF"/>
                </a:solidFill>
              </a:rPr>
              <a:t>Sahana</a:t>
            </a:r>
            <a:r>
              <a:rPr lang="en-US" sz="900" dirty="0">
                <a:solidFill>
                  <a:srgbClr val="BFBFBF"/>
                </a:solidFill>
              </a:rPr>
              <a:t> Murthy, J. </a:t>
            </a:r>
            <a:r>
              <a:rPr lang="en-US" sz="900" dirty="0" err="1">
                <a:solidFill>
                  <a:srgbClr val="BFBFBF"/>
                </a:solidFill>
              </a:rPr>
              <a:t>Litster</a:t>
            </a:r>
            <a:r>
              <a:rPr lang="en-US" sz="900" dirty="0">
                <a:solidFill>
                  <a:srgbClr val="BFBFBF"/>
                </a:solidFill>
              </a:rPr>
              <a:t>, and Matthew </a:t>
            </a:r>
            <a:r>
              <a:rPr lang="en-US" sz="900" dirty="0" err="1">
                <a:solidFill>
                  <a:srgbClr val="BFBFBF"/>
                </a:solidFill>
              </a:rPr>
              <a:t>Strafuss</a:t>
            </a:r>
            <a:r>
              <a:rPr lang="en-US" sz="900" dirty="0">
                <a:solidFill>
                  <a:srgbClr val="BFBFBF"/>
                </a:solidFill>
              </a:rPr>
              <a:t>. 8.01SC Physics I: Classical Mechanics, Fall 2010. (MIT </a:t>
            </a:r>
            <a:r>
              <a:rPr lang="en-US" sz="900" dirty="0" err="1">
                <a:solidFill>
                  <a:srgbClr val="BFBFBF"/>
                </a:solidFill>
              </a:rPr>
              <a:t>OpenCourseWare</a:t>
            </a:r>
            <a:r>
              <a:rPr lang="en-US" sz="900" dirty="0">
                <a:solidFill>
                  <a:srgbClr val="BFBFBF"/>
                </a:solidFill>
              </a:rPr>
              <a:t>: Massachusetts Institute of Technology), http://</a:t>
            </a:r>
            <a:r>
              <a:rPr lang="en-US" sz="900" dirty="0" err="1">
                <a:solidFill>
                  <a:srgbClr val="BFBFBF"/>
                </a:solidFill>
              </a:rPr>
              <a:t>ocw.mit.edu</a:t>
            </a:r>
            <a:r>
              <a:rPr lang="en-US" sz="900" dirty="0">
                <a:solidFill>
                  <a:srgbClr val="BFBFBF"/>
                </a:solidFill>
              </a:rPr>
              <a:t>/courses/physics/8-01sc-physics-i-classical-mechanics-fall-2010 (Accessed 7 Nov, 2013). License: Creative Commons BY-NC-SA</a:t>
            </a:r>
          </a:p>
        </p:txBody>
      </p:sp>
    </p:spTree>
    <p:extLst>
      <p:ext uri="{BB962C8B-B14F-4D97-AF65-F5344CB8AC3E}">
        <p14:creationId xmlns:p14="http://schemas.microsoft.com/office/powerpoint/2010/main" val="3005277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 descr="MIT8_01SC_quiz24_Page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b="31888"/>
          <a:stretch/>
        </p:blipFill>
        <p:spPr>
          <a:xfrm>
            <a:off x="179512" y="-9144"/>
            <a:ext cx="881653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337974"/>
            <a:ext cx="80648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rgbClr val="BFBFBF"/>
                </a:solidFill>
              </a:rPr>
              <a:t>Lewin</a:t>
            </a:r>
            <a:r>
              <a:rPr lang="en-US" sz="900" dirty="0">
                <a:solidFill>
                  <a:srgbClr val="BFBFBF"/>
                </a:solidFill>
              </a:rPr>
              <a:t>, Walter, Peter </a:t>
            </a:r>
            <a:r>
              <a:rPr lang="en-US" sz="900" dirty="0" err="1">
                <a:solidFill>
                  <a:srgbClr val="BFBFBF"/>
                </a:solidFill>
              </a:rPr>
              <a:t>Dourmashkin</a:t>
            </a:r>
            <a:r>
              <a:rPr lang="en-US" sz="900" dirty="0">
                <a:solidFill>
                  <a:srgbClr val="BFBFBF"/>
                </a:solidFill>
              </a:rPr>
              <a:t>, Thomas </a:t>
            </a:r>
            <a:r>
              <a:rPr lang="en-US" sz="900" dirty="0" err="1">
                <a:solidFill>
                  <a:srgbClr val="BFBFBF"/>
                </a:solidFill>
              </a:rPr>
              <a:t>Greytak</a:t>
            </a:r>
            <a:r>
              <a:rPr lang="en-US" sz="900" dirty="0">
                <a:solidFill>
                  <a:srgbClr val="BFBFBF"/>
                </a:solidFill>
              </a:rPr>
              <a:t>, Craig Watkins, Andy Neely, </a:t>
            </a:r>
            <a:r>
              <a:rPr lang="en-US" sz="900" dirty="0" err="1">
                <a:solidFill>
                  <a:srgbClr val="BFBFBF"/>
                </a:solidFill>
              </a:rPr>
              <a:t>Sahana</a:t>
            </a:r>
            <a:r>
              <a:rPr lang="en-US" sz="900" dirty="0">
                <a:solidFill>
                  <a:srgbClr val="BFBFBF"/>
                </a:solidFill>
              </a:rPr>
              <a:t> Murthy, J. </a:t>
            </a:r>
            <a:r>
              <a:rPr lang="en-US" sz="900" dirty="0" err="1">
                <a:solidFill>
                  <a:srgbClr val="BFBFBF"/>
                </a:solidFill>
              </a:rPr>
              <a:t>Litster</a:t>
            </a:r>
            <a:r>
              <a:rPr lang="en-US" sz="900" dirty="0">
                <a:solidFill>
                  <a:srgbClr val="BFBFBF"/>
                </a:solidFill>
              </a:rPr>
              <a:t>, and Matthew </a:t>
            </a:r>
            <a:r>
              <a:rPr lang="en-US" sz="900" dirty="0" err="1">
                <a:solidFill>
                  <a:srgbClr val="BFBFBF"/>
                </a:solidFill>
              </a:rPr>
              <a:t>Strafuss</a:t>
            </a:r>
            <a:r>
              <a:rPr lang="en-US" sz="900" dirty="0">
                <a:solidFill>
                  <a:srgbClr val="BFBFBF"/>
                </a:solidFill>
              </a:rPr>
              <a:t>. 8.01SC Physics I: Classical Mechanics, Fall 2010. (MIT </a:t>
            </a:r>
            <a:r>
              <a:rPr lang="en-US" sz="900" dirty="0" err="1">
                <a:solidFill>
                  <a:srgbClr val="BFBFBF"/>
                </a:solidFill>
              </a:rPr>
              <a:t>OpenCourseWare</a:t>
            </a:r>
            <a:r>
              <a:rPr lang="en-US" sz="900" dirty="0">
                <a:solidFill>
                  <a:srgbClr val="BFBFBF"/>
                </a:solidFill>
              </a:rPr>
              <a:t>: Massachusetts Institute of Technology), http://</a:t>
            </a:r>
            <a:r>
              <a:rPr lang="en-US" sz="900" dirty="0" err="1">
                <a:solidFill>
                  <a:srgbClr val="BFBFBF"/>
                </a:solidFill>
              </a:rPr>
              <a:t>ocw.mit.edu</a:t>
            </a:r>
            <a:r>
              <a:rPr lang="en-US" sz="900" dirty="0">
                <a:solidFill>
                  <a:srgbClr val="BFBFBF"/>
                </a:solidFill>
              </a:rPr>
              <a:t>/courses/physics/8-01sc-physics-i-classical-mechanics-fall-2010 (Accessed 7 Nov, 2013). License: Creative Commons BY-NC-SA</a:t>
            </a:r>
          </a:p>
        </p:txBody>
      </p:sp>
    </p:spTree>
    <p:extLst>
      <p:ext uri="{BB962C8B-B14F-4D97-AF65-F5344CB8AC3E}">
        <p14:creationId xmlns:p14="http://schemas.microsoft.com/office/powerpoint/2010/main" val="3031337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 descr="screenshot-edx-dashboard-edit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8059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90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6.002x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6" name="Picture 5" descr="screenshot-6.002x-week5-vid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30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18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6.002x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 descr="screenshot-6.002x-week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745"/>
            <a:ext cx="9144000" cy="63025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0368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Approach</a:t>
            </a:r>
            <a:br>
              <a:rPr lang="en-US" dirty="0"/>
            </a:br>
            <a:r>
              <a:rPr lang="en-US" dirty="0" err="1"/>
              <a:t>OpenAssessments.org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09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openassessments.org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 descr="screenshot-openassessments.c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302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505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openassessments.org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 descr="screenshot-openassessments.c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302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698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openassessments.org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Picture 3" descr="screenshot-openassessments.com-de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3025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43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Proof-of-Concept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err="1">
                <a:hlinkClick r:id="rId3"/>
              </a:rPr>
              <a:t>OpenAssessments.org</a:t>
            </a:r>
            <a:r>
              <a:rPr lang="en-US" dirty="0"/>
              <a:t> </a:t>
            </a:r>
          </a:p>
          <a:p>
            <a:r>
              <a:rPr lang="en-US" dirty="0"/>
              <a:t>Embed an assessment in any web content</a:t>
            </a:r>
          </a:p>
          <a:p>
            <a:r>
              <a:rPr lang="en-US" dirty="0"/>
              <a:t>Focus on formative assessments</a:t>
            </a:r>
          </a:p>
          <a:p>
            <a:r>
              <a:rPr lang="en-US" dirty="0"/>
              <a:t>Start with limited question types (multiple-choice/single answer, short answer)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2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Demo!</a:t>
            </a:r>
            <a:br>
              <a:rPr lang="en-US" dirty="0"/>
            </a:br>
            <a:r>
              <a:rPr lang="en-US" dirty="0"/>
              <a:t>(cross your fingers)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Justin Ball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8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might we embed assessments?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90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OERPub</a:t>
            </a:r>
            <a:r>
              <a:rPr lang="en-US" dirty="0"/>
              <a:t> – Real Remix Realized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 descr="realremixrealized-131106092716-phpapp01_Page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3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OERPub</a:t>
            </a:r>
            <a:r>
              <a:rPr lang="en-US" dirty="0"/>
              <a:t> – Learning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9E24D-0CF0-594B-BF98-BA766D9CED4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realremixrealized-131106092716-phpapp01_Page_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"/>
            <a:ext cx="9143085" cy="68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15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OERPub</a:t>
            </a:r>
            <a:r>
              <a:rPr lang="en-US" dirty="0"/>
              <a:t> – Transmogrified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icture 3" descr="realremixrealized-131106092716-phpapp01_Page_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5" cy="68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26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OERPub</a:t>
            </a:r>
            <a:r>
              <a:rPr lang="en-US" dirty="0"/>
              <a:t> – Everywhere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4" name="Picture 3" descr="realremixrealized-131106092716-phpapp01_Page_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OERPub</a:t>
            </a:r>
            <a:r>
              <a:rPr lang="en-US" baseline="0" dirty="0"/>
              <a:t> </a:t>
            </a:r>
            <a:r>
              <a:rPr lang="en-US" baseline="0" dirty="0" err="1"/>
              <a:t>TextBook</a:t>
            </a:r>
            <a:r>
              <a:rPr lang="en-US" baseline="0" dirty="0"/>
              <a:t> Editor - Momentum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 descr="screenshot-oerpub-moment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" y="836712"/>
            <a:ext cx="9144000" cy="5165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722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OERPub</a:t>
            </a:r>
            <a:r>
              <a:rPr lang="en-US" sz="3600" baseline="0" dirty="0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 </a:t>
            </a:r>
            <a:r>
              <a:rPr lang="en-US" sz="3600" baseline="0" dirty="0" err="1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TextBook</a:t>
            </a:r>
            <a:r>
              <a:rPr lang="en-US" sz="3600" baseline="0" dirty="0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 Editor – Worked Example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" name="Picture 3" descr="screenshot-oerpub-worked-exampl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65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42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Assessment are Separate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23928" y="1844824"/>
            <a:ext cx="720080" cy="36724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2610" y="1916832"/>
            <a:ext cx="2418701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OER Content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Videos</a:t>
            </a:r>
          </a:p>
          <a:p>
            <a:pPr algn="ctr"/>
            <a:r>
              <a:rPr lang="en-US" sz="2800" dirty="0"/>
              <a:t>Lectures</a:t>
            </a:r>
          </a:p>
          <a:p>
            <a:pPr algn="ctr"/>
            <a:r>
              <a:rPr lang="en-US" sz="2800" dirty="0"/>
              <a:t>Textbooks</a:t>
            </a:r>
          </a:p>
          <a:p>
            <a:pPr algn="ctr"/>
            <a:r>
              <a:rPr lang="en-US" sz="2800" dirty="0"/>
              <a:t>Webpages</a:t>
            </a:r>
          </a:p>
          <a:p>
            <a:pPr algn="ctr"/>
            <a:r>
              <a:rPr lang="en-US" sz="2800" dirty="0"/>
              <a:t>Assessments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7733" y="1916832"/>
            <a:ext cx="3364598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Current State of</a:t>
            </a:r>
          </a:p>
          <a:p>
            <a:pPr algn="ctr"/>
            <a:r>
              <a:rPr lang="en-US" sz="2800" b="1" dirty="0"/>
              <a:t>OER Assessments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PDF Files</a:t>
            </a:r>
          </a:p>
          <a:p>
            <a:pPr algn="ctr"/>
            <a:r>
              <a:rPr lang="en-US" sz="2800" dirty="0"/>
              <a:t>Static</a:t>
            </a:r>
          </a:p>
          <a:p>
            <a:pPr algn="ctr"/>
            <a:r>
              <a:rPr lang="en-US" sz="2800" dirty="0"/>
              <a:t>Contained in</a:t>
            </a:r>
            <a:br>
              <a:rPr lang="en-US" sz="2800" dirty="0"/>
            </a:br>
            <a:r>
              <a:rPr lang="en-US" sz="2800" dirty="0"/>
              <a:t>Separate Quiz </a:t>
            </a:r>
          </a:p>
          <a:p>
            <a:pPr algn="ctr"/>
            <a:r>
              <a:rPr lang="en-US" sz="2800" dirty="0"/>
              <a:t>&amp; Test Systems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5776" y="5805264"/>
            <a:ext cx="3339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3600" b="1" dirty="0"/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467926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OERPub</a:t>
            </a:r>
            <a:r>
              <a:rPr lang="en-US" sz="3600" baseline="0" dirty="0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 </a:t>
            </a:r>
            <a:r>
              <a:rPr lang="en-US" sz="3600" baseline="0" dirty="0" err="1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TextBook</a:t>
            </a:r>
            <a:r>
              <a:rPr lang="en-US" sz="3600" baseline="0" dirty="0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 Editor – Worked Example Continued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" name="Picture 3" descr="screenshot-oerpub-worked-example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65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8765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OERPub</a:t>
            </a:r>
            <a:r>
              <a:rPr lang="en-US" sz="3600" baseline="0" dirty="0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 </a:t>
            </a:r>
            <a:r>
              <a:rPr lang="en-US" sz="3600" baseline="0" dirty="0" err="1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TextBook</a:t>
            </a:r>
            <a:r>
              <a:rPr lang="en-US" sz="3600" baseline="0" dirty="0">
                <a:solidFill>
                  <a:schemeClr val="bg1"/>
                </a:solidFill>
                <a:effectLst/>
                <a:latin typeface="Arial"/>
                <a:ea typeface="+mj-ea"/>
                <a:cs typeface="Arial"/>
              </a:rPr>
              <a:t> Editor – With </a:t>
            </a:r>
            <a:r>
              <a:rPr lang="en-US" dirty="0"/>
              <a:t>Embedded Assessment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B5F5FA-BC7E-8B40-9A8A-56CE96F333A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" name="Picture 3" descr="screenshot-oerpub-worked-example-3-m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165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5127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 Item Banks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Wiley</a:t>
            </a:r>
          </a:p>
          <a:p>
            <a:r>
              <a:rPr lang="en-US" dirty="0" err="1"/>
              <a:t>Bueller</a:t>
            </a:r>
            <a:r>
              <a:rPr lang="en-US" dirty="0"/>
              <a:t>?... </a:t>
            </a:r>
            <a:r>
              <a:rPr lang="en-US" dirty="0" err="1"/>
              <a:t>Bueller</a:t>
            </a:r>
            <a:r>
              <a:rPr lang="en-US" dirty="0"/>
              <a:t>?... </a:t>
            </a:r>
            <a:r>
              <a:rPr lang="en-US" dirty="0" err="1"/>
              <a:t>Bueller</a:t>
            </a:r>
            <a:r>
              <a:rPr lang="en-US" dirty="0"/>
              <a:t>?...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2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/>
          <p:cNvSpPr>
            <a:spLocks noGrp="1"/>
          </p:cNvSpPr>
          <p:nvPr>
            <p:ph type="ctrTitle" idx="4294967295"/>
          </p:nvPr>
        </p:nvSpPr>
        <p:spPr>
          <a:xfrm>
            <a:off x="0" y="1828800"/>
            <a:ext cx="8915400" cy="1206500"/>
          </a:xfrm>
        </p:spPr>
        <p:txBody>
          <a:bodyPr/>
          <a:lstStyle/>
          <a:p>
            <a:pPr eaLnBrk="1" hangingPunct="1"/>
            <a:r>
              <a:rPr lang="en-US" sz="3000" b="1" dirty="0">
                <a:latin typeface="Arial" charset="0"/>
                <a:ea typeface="ＭＳ Ｐゴシック" charset="0"/>
              </a:rPr>
              <a:t>Opening up Assessment:</a:t>
            </a:r>
            <a:br>
              <a:rPr lang="en-US" sz="3000" b="1" dirty="0">
                <a:latin typeface="Arial" charset="0"/>
                <a:ea typeface="ＭＳ Ｐゴシック" charset="0"/>
              </a:rPr>
            </a:br>
            <a:r>
              <a:rPr lang="en-US" sz="3000" b="1" dirty="0">
                <a:latin typeface="Arial" charset="0"/>
                <a:ea typeface="ＭＳ Ｐゴシック" charset="0"/>
              </a:rPr>
              <a:t>Open Tools and Item Banks</a:t>
            </a:r>
          </a:p>
        </p:txBody>
      </p:sp>
      <p:sp>
        <p:nvSpPr>
          <p:cNvPr id="20482" name="Subtitle 4"/>
          <p:cNvSpPr>
            <a:spLocks noGrp="1"/>
          </p:cNvSpPr>
          <p:nvPr>
            <p:ph type="subTitle" idx="4294967295"/>
          </p:nvPr>
        </p:nvSpPr>
        <p:spPr>
          <a:xfrm>
            <a:off x="665163" y="3035300"/>
            <a:ext cx="8250237" cy="3822700"/>
          </a:xfrm>
          <a:solidFill>
            <a:srgbClr val="E4E6DE"/>
          </a:solidFill>
        </p:spPr>
        <p:txBody>
          <a:bodyPr lIns="292608" tIns="91440" rIns="274320" bIns="91440">
            <a:normAutofit/>
          </a:bodyPr>
          <a:lstStyle/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Font typeface="Wingdings 2" charset="0"/>
              <a:buNone/>
            </a:pPr>
            <a:endParaRPr lang="en-US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Brandon Muramatsu</a:t>
            </a:r>
            <a:r>
              <a:rPr lang="en-US" sz="2200" b="0" dirty="0">
                <a:latin typeface="Arial" charset="0"/>
                <a:ea typeface="ＭＳ Ｐゴシック" charset="0"/>
              </a:rPr>
              <a:t>, </a:t>
            </a:r>
            <a:r>
              <a:rPr lang="en-US" sz="2200" b="0" dirty="0">
                <a:latin typeface="Arial" charset="0"/>
                <a:ea typeface="ＭＳ Ｐゴシック" charset="0"/>
                <a:hlinkClick r:id="rId3"/>
              </a:rPr>
              <a:t>mura@mit.edu</a:t>
            </a:r>
            <a:br>
              <a:rPr lang="en-US" sz="2200" b="0" dirty="0">
                <a:latin typeface="Arial" charset="0"/>
                <a:ea typeface="ＭＳ Ｐゴシック" charset="0"/>
              </a:rPr>
            </a:b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Justin Ball</a:t>
            </a:r>
            <a:r>
              <a:rPr lang="en-US" sz="2200" b="0" dirty="0">
                <a:latin typeface="Arial" charset="0"/>
                <a:ea typeface="ＭＳ Ｐゴシック" charset="0"/>
              </a:rPr>
              <a:t>, </a:t>
            </a:r>
            <a:r>
              <a:rPr lang="en-US" sz="2200" b="0" dirty="0">
                <a:latin typeface="Arial" charset="0"/>
                <a:ea typeface="ＭＳ Ｐゴシック" charset="0"/>
                <a:hlinkClick r:id="rId4"/>
              </a:rPr>
              <a:t>justin@opentapestry.com</a:t>
            </a:r>
            <a:r>
              <a:rPr lang="en-US" sz="2200" b="0" dirty="0">
                <a:latin typeface="Arial" charset="0"/>
                <a:ea typeface="ＭＳ Ｐゴシック" charset="0"/>
              </a:rPr>
              <a:t> </a:t>
            </a:r>
            <a:br>
              <a:rPr lang="en-US" sz="2200" b="0" dirty="0">
                <a:latin typeface="Arial" charset="0"/>
                <a:ea typeface="ＭＳ Ｐゴシック" charset="0"/>
              </a:rPr>
            </a:b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David Wiley</a:t>
            </a:r>
            <a:r>
              <a:rPr lang="en-US" sz="2200" b="0" dirty="0">
                <a:latin typeface="Arial" charset="0"/>
                <a:ea typeface="ＭＳ Ｐゴシック" charset="0"/>
              </a:rPr>
              <a:t>, </a:t>
            </a:r>
            <a:r>
              <a:rPr lang="en-US" sz="2200" b="0" dirty="0">
                <a:latin typeface="Arial" charset="0"/>
                <a:ea typeface="ＭＳ Ｐゴシック" charset="0"/>
                <a:hlinkClick r:id="rId5"/>
              </a:rPr>
              <a:t>david.wiley@gmail.com</a:t>
            </a: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None/>
            </a:pP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200" dirty="0">
                <a:latin typeface="Arial" charset="0"/>
                <a:ea typeface="ＭＳ Ｐゴシック" charset="0"/>
              </a:rPr>
              <a:t>Joel </a:t>
            </a:r>
            <a:r>
              <a:rPr lang="en-US" sz="2200" dirty="0" err="1">
                <a:latin typeface="Arial" charset="0"/>
                <a:ea typeface="ＭＳ Ｐゴシック" charset="0"/>
              </a:rPr>
              <a:t>Duffin</a:t>
            </a:r>
            <a:r>
              <a:rPr lang="en-US" sz="2200" b="0" dirty="0">
                <a:latin typeface="Arial" charset="0"/>
                <a:ea typeface="ＭＳ Ｐゴシック" charset="0"/>
              </a:rPr>
              <a:t>, </a:t>
            </a:r>
            <a:r>
              <a:rPr lang="en-US" sz="2200" b="0" dirty="0">
                <a:latin typeface="Arial" charset="0"/>
                <a:ea typeface="ＭＳ Ｐゴシック" charset="0"/>
                <a:hlinkClick r:id="rId6"/>
              </a:rPr>
              <a:t>joel@opentapestry.com</a:t>
            </a: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None/>
            </a:pPr>
            <a:endParaRPr lang="en-US" sz="2200" b="0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200"/>
              </a:spcBef>
              <a:spcAft>
                <a:spcPct val="0"/>
              </a:spcAft>
              <a:buFont typeface="Wingdings 2" charset="0"/>
              <a:buNone/>
            </a:pPr>
            <a:r>
              <a:rPr lang="en-US" sz="2200" b="0" dirty="0">
                <a:latin typeface="Arial" charset="0"/>
                <a:ea typeface="ＭＳ Ｐゴシック" charset="0"/>
              </a:rPr>
              <a:t>Jeff Merriman, </a:t>
            </a:r>
            <a:r>
              <a:rPr lang="en-US" sz="2200" b="0" dirty="0">
                <a:latin typeface="Arial" charset="0"/>
                <a:ea typeface="ＭＳ Ｐゴシック" charset="0"/>
                <a:hlinkClick r:id="rId7"/>
              </a:rPr>
              <a:t>merriman@mit.edu</a:t>
            </a:r>
            <a:endParaRPr lang="en-US" sz="2200" b="0" dirty="0">
              <a:latin typeface="Arial" charset="0"/>
              <a:ea typeface="ＭＳ Ｐゴシック" charset="0"/>
            </a:endParaRPr>
          </a:p>
        </p:txBody>
      </p:sp>
      <p:sp>
        <p:nvSpPr>
          <p:cNvPr id="20483" name="Slide Number Placeholder 3"/>
          <p:cNvSpPr txBox="1">
            <a:spLocks noGrp="1"/>
          </p:cNvSpPr>
          <p:nvPr/>
        </p:nvSpPr>
        <p:spPr bwMode="auto">
          <a:xfrm>
            <a:off x="8789988" y="6569075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5BF8FC95-E035-B34D-B559-CE1F330C4A81}" type="slidenum">
              <a:rPr lang="en-US" sz="800">
                <a:solidFill>
                  <a:srgbClr val="595959"/>
                </a:solidFill>
              </a:rPr>
              <a:pPr algn="ctr" eaLnBrk="1" hangingPunct="1"/>
              <a:t>33</a:t>
            </a:fld>
            <a:endParaRPr lang="en-US" sz="800">
              <a:solidFill>
                <a:srgbClr val="5959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568" y="6639163"/>
            <a:ext cx="80648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Unless otherwise</a:t>
            </a:r>
            <a:r>
              <a:rPr lang="en-US" sz="900" baseline="0" dirty="0">
                <a:solidFill>
                  <a:schemeClr val="bg1">
                    <a:lumMod val="65000"/>
                  </a:schemeClr>
                </a:solidFill>
                <a:latin typeface="Arial"/>
                <a:ea typeface="ＭＳ Ｐゴシック" charset="0"/>
                <a:cs typeface="Arial"/>
              </a:rPr>
              <a:t> specified this </a:t>
            </a:r>
            <a:r>
              <a:rPr lang="en-US" sz="900" b="0" i="0" dirty="0">
                <a:solidFill>
                  <a:schemeClr val="bg1">
                    <a:lumMod val="65000"/>
                  </a:schemeClr>
                </a:solidFill>
                <a:latin typeface="Arial"/>
                <a:ea typeface="Lucida Grande"/>
                <a:cs typeface="Arial"/>
              </a:rPr>
              <a:t>work is licensed under a Creative Commons Attribution 3.0 License.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6239053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</a:rPr>
              <a:t>Cite as: Muramatsu, B., Ball, J., </a:t>
            </a:r>
            <a:r>
              <a:rPr lang="en-US" sz="1200" dirty="0" err="1">
                <a:solidFill>
                  <a:srgbClr val="7F7F7F"/>
                </a:solidFill>
              </a:rPr>
              <a:t>Duffin</a:t>
            </a:r>
            <a:r>
              <a:rPr lang="en-US" sz="1200" dirty="0">
                <a:solidFill>
                  <a:srgbClr val="7F7F7F"/>
                </a:solidFill>
              </a:rPr>
              <a:t>, J., Wiley, D. &amp; Merriman, J. (2013, November).</a:t>
            </a:r>
            <a:br>
              <a:rPr lang="en-US" sz="1200" dirty="0">
                <a:solidFill>
                  <a:srgbClr val="7F7F7F"/>
                </a:solidFill>
              </a:rPr>
            </a:br>
            <a:r>
              <a:rPr lang="en-US" sz="1200" dirty="0">
                <a:solidFill>
                  <a:srgbClr val="7F7F7F"/>
                </a:solidFill>
              </a:rPr>
              <a:t>Opening up assessment: Open tools and item banks. Open Education 2013. Park City, UT.</a:t>
            </a:r>
          </a:p>
          <a:p>
            <a:pPr algn="ctr"/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3" name="Picture 2" descr="logo-OpenEd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04664"/>
            <a:ext cx="4860032" cy="126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45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Potential?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for assessments and items, what’s been done for content (whole courses, lectures, videos)</a:t>
            </a:r>
          </a:p>
          <a:p>
            <a:r>
              <a:rPr lang="en-US" dirty="0"/>
              <a:t>Embed Anywhere</a:t>
            </a:r>
          </a:p>
          <a:p>
            <a:r>
              <a:rPr lang="en-US" dirty="0"/>
              <a:t>Share</a:t>
            </a:r>
          </a:p>
          <a:p>
            <a:pPr lvl="1"/>
            <a:r>
              <a:rPr lang="en-US" dirty="0"/>
              <a:t>Don’t reinvent the wheel for every course</a:t>
            </a:r>
          </a:p>
          <a:p>
            <a:r>
              <a:rPr lang="en-US" dirty="0"/>
              <a:t>Evaluate, Record and Track Responses</a:t>
            </a:r>
          </a:p>
          <a:p>
            <a:pPr marL="692150" lvl="2" indent="-34290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Scale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More use of items/assessments for validity</a:t>
            </a:r>
          </a:p>
          <a:p>
            <a:pPr marL="692150" lvl="2" indent="-342900">
              <a:spcBef>
                <a:spcPts val="1200"/>
              </a:spcBef>
              <a:spcAft>
                <a:spcPts val="600"/>
              </a:spcAft>
            </a:pPr>
            <a:r>
              <a:rPr lang="en-US" dirty="0">
                <a:sym typeface="Wingdings"/>
              </a:rPr>
              <a:t>May lead to evidence of impact?</a:t>
            </a:r>
            <a:endParaRPr lang="en-US" dirty="0"/>
          </a:p>
          <a:p>
            <a:endParaRPr lang="en-US" dirty="0"/>
          </a:p>
          <a:p>
            <a:pPr marL="34925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8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Focus: Formative Assessment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Putting mechanisms for students to </a:t>
            </a:r>
            <a:r>
              <a:rPr lang="en-US" u="sng" dirty="0"/>
              <a:t>check their understanding</a:t>
            </a:r>
            <a:r>
              <a:rPr lang="en-US" dirty="0"/>
              <a:t> </a:t>
            </a:r>
            <a:r>
              <a:rPr lang="en-US" b="0" dirty="0"/>
              <a:t>/ mastery of concepts directly in course materials</a:t>
            </a:r>
          </a:p>
          <a:p>
            <a:endParaRPr lang="en-US" b="0" dirty="0"/>
          </a:p>
          <a:p>
            <a:r>
              <a:rPr lang="en-US" b="0" dirty="0"/>
              <a:t>Primarily for </a:t>
            </a:r>
            <a:r>
              <a:rPr lang="en-US" u="sng" dirty="0"/>
              <a:t>formative</a:t>
            </a:r>
            <a:r>
              <a:rPr lang="en-US" b="0" dirty="0"/>
              <a:t> (self-check, understanding) not summative (exams or formal assignments)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9E24D-0CF0-594B-BF98-BA766D9CED4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7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What’s done today in OER with embedded formative assessment?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0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Saylor Foundation – </a:t>
            </a:r>
            <a:r>
              <a:rPr lang="en-US" dirty="0" err="1"/>
              <a:t>saylor.org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04628-652C-0D44-B71C-F161069667C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screenshot-saylor-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7212" cy="14274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7035" y="35520"/>
            <a:ext cx="2133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en-US" sz="2400" dirty="0">
                <a:solidFill>
                  <a:schemeClr val="tx2"/>
                </a:solidFill>
                <a:ea typeface="MS PGothic" charset="0"/>
                <a:hlinkClick r:id="rId4"/>
              </a:rPr>
              <a:t>www.saylor.org</a:t>
            </a:r>
            <a:r>
              <a:rPr lang="en-US" sz="2400" dirty="0">
                <a:solidFill>
                  <a:schemeClr val="tx2"/>
                </a:solidFill>
                <a:ea typeface="MS PGothic" charset="0"/>
              </a:rPr>
              <a:t> </a:t>
            </a:r>
          </a:p>
          <a:p>
            <a:pPr algn="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20472" y="3501009"/>
            <a:ext cx="369332" cy="30853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Credit: Saylor Foundation, CC BY</a:t>
            </a:r>
          </a:p>
        </p:txBody>
      </p:sp>
    </p:spTree>
    <p:extLst>
      <p:ext uri="{BB962C8B-B14F-4D97-AF65-F5344CB8AC3E}">
        <p14:creationId xmlns:p14="http://schemas.microsoft.com/office/powerpoint/2010/main" val="127447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Saylor.org</a:t>
            </a:r>
            <a:r>
              <a:rPr lang="en-US" dirty="0"/>
              <a:t> </a:t>
            </a:r>
            <a:r>
              <a:rPr lang="en-US" dirty="0" err="1"/>
              <a:t>Precalculus</a:t>
            </a:r>
            <a:r>
              <a:rPr lang="en-US" dirty="0"/>
              <a:t> II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Assessments</a:t>
            </a:r>
          </a:p>
          <a:p>
            <a:r>
              <a:rPr lang="en-US" dirty="0"/>
              <a:t>http://</a:t>
            </a:r>
            <a:r>
              <a:rPr lang="en-US" dirty="0" err="1"/>
              <a:t>www.saylor.org</a:t>
            </a:r>
            <a:r>
              <a:rPr lang="en-US" dirty="0"/>
              <a:t>/courses/ma003/?</a:t>
            </a:r>
            <a:r>
              <a:rPr lang="en-US" dirty="0" err="1"/>
              <a:t>ismissing</a:t>
            </a:r>
            <a:r>
              <a:rPr lang="en-US" dirty="0"/>
              <a:t>=0&amp;resourcetype=4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1272223"/>
            <a:ext cx="533400" cy="244476"/>
          </a:xfrm>
        </p:spPr>
        <p:txBody>
          <a:bodyPr>
            <a:normAutofit/>
          </a:bodyPr>
          <a:lstStyle/>
          <a:p>
            <a:pPr>
              <a:defRPr/>
            </a:pPr>
            <a:fld id="{1F63FB64-0AA5-CF4A-91CE-5DD43EAAD33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" name="Picture 11" descr="screenshot-saylor-precalculusii-assessme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74"/>
          <a:stretch/>
        </p:blipFill>
        <p:spPr>
          <a:xfrm>
            <a:off x="0" y="556592"/>
            <a:ext cx="9144000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0472" y="3501009"/>
            <a:ext cx="369332" cy="30853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Credit: Saylor Foundation, CC BY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47035" y="35520"/>
            <a:ext cx="21334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r"/>
            <a:r>
              <a:rPr lang="en-US" sz="2400" dirty="0">
                <a:solidFill>
                  <a:schemeClr val="tx2"/>
                </a:solidFill>
                <a:ea typeface="MS PGothic" charset="0"/>
                <a:hlinkClick r:id="rId4"/>
              </a:rPr>
              <a:t>www.saylor.org</a:t>
            </a:r>
            <a:r>
              <a:rPr lang="en-US" sz="2400" dirty="0">
                <a:solidFill>
                  <a:schemeClr val="tx2"/>
                </a:solidFill>
                <a:ea typeface="MS PGothic" charset="0"/>
              </a:rPr>
              <a:t> </a:t>
            </a:r>
          </a:p>
          <a:p>
            <a:pPr algn="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2541786" y="4430555"/>
            <a:ext cx="6224262" cy="532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129" y="5603186"/>
            <a:ext cx="1570645" cy="559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9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Saylor.org</a:t>
            </a:r>
            <a:r>
              <a:rPr lang="en-US" dirty="0"/>
              <a:t> – “Assessment”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www.saylor.org</a:t>
            </a:r>
            <a:r>
              <a:rPr lang="en-US" dirty="0"/>
              <a:t>/site/</a:t>
            </a:r>
            <a:r>
              <a:rPr lang="en-US" dirty="0" err="1"/>
              <a:t>wp</a:t>
            </a:r>
            <a:r>
              <a:rPr lang="en-US" dirty="0"/>
              <a:t>-content/uploads/2011/11/MA003-1.2.5-PART2.pdf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930BC48-5B4E-3243-875B-0D9E62609D42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screenshot-saylor-sbctc-assessm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763"/>
            <a:ext cx="9144000" cy="6153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20472" y="3501009"/>
            <a:ext cx="369332" cy="30853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Washington SBCTC, CC BY</a:t>
            </a:r>
          </a:p>
        </p:txBody>
      </p:sp>
    </p:spTree>
    <p:extLst>
      <p:ext uri="{BB962C8B-B14F-4D97-AF65-F5344CB8AC3E}">
        <p14:creationId xmlns:p14="http://schemas.microsoft.com/office/powerpoint/2010/main" val="3739910315"/>
      </p:ext>
    </p:extLst>
  </p:cSld>
  <p:clrMapOvr>
    <a:masterClrMapping/>
  </p:clrMapOvr>
</p:sld>
</file>

<file path=ppt/theme/theme1.xml><?xml version="1.0" encoding="utf-8"?>
<a:theme xmlns:a="http://schemas.openxmlformats.org/drawingml/2006/main" name="Perspective">
  <a:themeElements>
    <a:clrScheme name="Perspective 1">
      <a:dk1>
        <a:srgbClr val="000000"/>
      </a:dk1>
      <a:lt1>
        <a:srgbClr val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FFFFFF"/>
      </a:accent3>
      <a:accent4>
        <a:srgbClr val="000000"/>
      </a:accent4>
      <a:accent5>
        <a:srgbClr val="CEE0AB"/>
      </a:accent5>
      <a:accent6>
        <a:srgbClr val="CB6A02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ＭＳ Ｐゴシック"/>
        <a:cs typeface="Arial"/>
      </a:majorFont>
      <a:minorFont>
        <a:latin typeface="Century Gothic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erspective 1">
        <a:dk1>
          <a:srgbClr val="000000"/>
        </a:dk1>
        <a:lt1>
          <a:srgbClr val="FFFFFF"/>
        </a:lt1>
        <a:dk2>
          <a:srgbClr val="333333"/>
        </a:dk2>
        <a:lt2>
          <a:srgbClr val="BBC0AC"/>
        </a:lt2>
        <a:accent1>
          <a:srgbClr val="A2C816"/>
        </a:accent1>
        <a:accent2>
          <a:srgbClr val="E07602"/>
        </a:accent2>
        <a:accent3>
          <a:srgbClr val="FFFFFF"/>
        </a:accent3>
        <a:accent4>
          <a:srgbClr val="000000"/>
        </a:accent4>
        <a:accent5>
          <a:srgbClr val="CEE0AB"/>
        </a:accent5>
        <a:accent6>
          <a:srgbClr val="CB6A02"/>
        </a:accent6>
        <a:hlink>
          <a:srgbClr val="8DA440"/>
        </a:hlink>
        <a:folHlink>
          <a:srgbClr val="4C4F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4618</TotalTime>
  <Words>1320</Words>
  <Application>Microsoft Macintosh PowerPoint</Application>
  <PresentationFormat>On-screen Show (4:3)</PresentationFormat>
  <Paragraphs>192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Gothic</vt:lpstr>
      <vt:lpstr>Wingdings</vt:lpstr>
      <vt:lpstr>Wingdings 2</vt:lpstr>
      <vt:lpstr>Perspective</vt:lpstr>
      <vt:lpstr>Opening up Assessment: Open Tools and Item Banks</vt:lpstr>
      <vt:lpstr>openassessments.org</vt:lpstr>
      <vt:lpstr>Content and Assessment are Separate</vt:lpstr>
      <vt:lpstr>The Potential?</vt:lpstr>
      <vt:lpstr>Focus: Formative Assessment</vt:lpstr>
      <vt:lpstr>What’s done today in OER with embedded formative assessment?</vt:lpstr>
      <vt:lpstr>Saylor Foundation – saylor.org</vt:lpstr>
      <vt:lpstr>Saylor.org Precalculus II</vt:lpstr>
      <vt:lpstr>Saylor.org – “Assessment”</vt:lpstr>
      <vt:lpstr>PowerPoint Presentation</vt:lpstr>
      <vt:lpstr>OCW Scholar – 8.03SC</vt:lpstr>
      <vt:lpstr>OCW Scholar – BCS9.00SC</vt:lpstr>
      <vt:lpstr>OCW Scholar – 8.01SC </vt:lpstr>
      <vt:lpstr>PowerPoint Presentation</vt:lpstr>
      <vt:lpstr>PowerPoint Presentation</vt:lpstr>
      <vt:lpstr>6.002x</vt:lpstr>
      <vt:lpstr>6.002x</vt:lpstr>
      <vt:lpstr>Our Approach OpenAssessments.org</vt:lpstr>
      <vt:lpstr>openassessments.org</vt:lpstr>
      <vt:lpstr>openassessments.org</vt:lpstr>
      <vt:lpstr>Proof-of-Concept</vt:lpstr>
      <vt:lpstr>Demo! (cross your fingers)</vt:lpstr>
      <vt:lpstr>Where might we embed assessments?</vt:lpstr>
      <vt:lpstr>OERPub – Real Remix Realized</vt:lpstr>
      <vt:lpstr>OERPub – Learning Content</vt:lpstr>
      <vt:lpstr>OERPub – Transmogrified</vt:lpstr>
      <vt:lpstr>OERPub – Everywhere</vt:lpstr>
      <vt:lpstr>OERPub TextBook Editor - Momentum</vt:lpstr>
      <vt:lpstr>OERPub TextBook Editor – Worked Example</vt:lpstr>
      <vt:lpstr>OERPub TextBook Editor – Worked Example Continued</vt:lpstr>
      <vt:lpstr>OERPub TextBook Editor – With Embedded Assessment</vt:lpstr>
      <vt:lpstr>Open Item Banks</vt:lpstr>
      <vt:lpstr>Opening up Assessment: Open Tools and Item Banks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up Assessment: Open Tools and Services</dc:title>
  <dc:subject/>
  <dc:creator>Brandon Muramatsu, Justin Ball, Joel Duffin, David Wiley and Jeff Merriman</dc:creator>
  <cp:keywords/>
  <dc:description>Unless otherwise specified this work is licensed under a Creative Commons Attribution 3.0 License</dc:description>
  <cp:lastModifiedBy>Brandon Muramatsu</cp:lastModifiedBy>
  <cp:revision>421</cp:revision>
  <cp:lastPrinted>2013-11-08T19:00:18Z</cp:lastPrinted>
  <dcterms:created xsi:type="dcterms:W3CDTF">2010-12-15T20:38:35Z</dcterms:created>
  <dcterms:modified xsi:type="dcterms:W3CDTF">2021-03-26T23:46:54Z</dcterms:modified>
  <cp:category/>
</cp:coreProperties>
</file>