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9"/>
  </p:notesMasterIdLst>
  <p:handoutMasterIdLst>
    <p:handoutMasterId r:id="rId20"/>
  </p:handoutMasterIdLst>
  <p:sldIdLst>
    <p:sldId id="256" r:id="rId2"/>
    <p:sldId id="257" r:id="rId3"/>
    <p:sldId id="291" r:id="rId4"/>
    <p:sldId id="299" r:id="rId5"/>
    <p:sldId id="288" r:id="rId6"/>
    <p:sldId id="289" r:id="rId7"/>
    <p:sldId id="279" r:id="rId8"/>
    <p:sldId id="282" r:id="rId9"/>
    <p:sldId id="264" r:id="rId10"/>
    <p:sldId id="265" r:id="rId11"/>
    <p:sldId id="266" r:id="rId12"/>
    <p:sldId id="267" r:id="rId13"/>
    <p:sldId id="258" r:id="rId14"/>
    <p:sldId id="259" r:id="rId15"/>
    <p:sldId id="284" r:id="rId16"/>
    <p:sldId id="297" r:id="rId17"/>
    <p:sldId id="29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22" autoAdjust="0"/>
    <p:restoredTop sz="97036" autoAdjust="0"/>
  </p:normalViewPr>
  <p:slideViewPr>
    <p:cSldViewPr snapToGrid="0" snapToObjects="1">
      <p:cViewPr varScale="1">
        <p:scale>
          <a:sx n="127" d="100"/>
          <a:sy n="127" d="100"/>
        </p:scale>
        <p:origin x="1096"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769DE3D-7B00-AF43-81CD-DC0BEEB2B7E4}" type="datetimeFigureOut">
              <a:rPr lang="en-US" smtClean="0"/>
              <a:t>3/26/21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8A826D1-8241-454E-933A-9F22DDBE2ABF}" type="slidenum">
              <a:rPr lang="en-US" smtClean="0"/>
              <a:t>‹#›</a:t>
            </a:fld>
            <a:endParaRPr lang="en-US" dirty="0"/>
          </a:p>
        </p:txBody>
      </p:sp>
    </p:spTree>
    <p:extLst>
      <p:ext uri="{BB962C8B-B14F-4D97-AF65-F5344CB8AC3E}">
        <p14:creationId xmlns:p14="http://schemas.microsoft.com/office/powerpoint/2010/main" val="24456842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9A8D0B-7D5B-2D4F-8255-ECB3B31275D1}" type="datetimeFigureOut">
              <a:rPr lang="en-US" smtClean="0"/>
              <a:t>3/26/21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D57B60-0DCA-D74E-821B-6FA3F637D8E4}" type="slidenum">
              <a:rPr lang="en-US" smtClean="0"/>
              <a:t>‹#›</a:t>
            </a:fld>
            <a:endParaRPr lang="en-US" dirty="0"/>
          </a:p>
        </p:txBody>
      </p:sp>
    </p:spTree>
    <p:extLst>
      <p:ext uri="{BB962C8B-B14F-4D97-AF65-F5344CB8AC3E}">
        <p14:creationId xmlns:p14="http://schemas.microsoft.com/office/powerpoint/2010/main" val="210820212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FE094B9-8294-0646-833D-B6FFDD7CD1CB}" type="datetime1">
              <a:rPr lang="en-US" smtClean="0"/>
              <a:t>3/26/21</a:t>
            </a:fld>
            <a:endParaRPr lang="en-US" dirty="0"/>
          </a:p>
        </p:txBody>
      </p:sp>
      <p:sp>
        <p:nvSpPr>
          <p:cNvPr id="5" name="Footer Placeholder 4"/>
          <p:cNvSpPr>
            <a:spLocks noGrp="1"/>
          </p:cNvSpPr>
          <p:nvPr>
            <p:ph type="ftr" sz="quarter" idx="11"/>
          </p:nvPr>
        </p:nvSpPr>
        <p:spPr/>
        <p:txBody>
          <a:bodyPr/>
          <a:lstStyle/>
          <a:p>
            <a:r>
              <a:rPr lang="en-US" dirty="0"/>
              <a:t>RS_CLIx presentation 09_2015</a:t>
            </a:r>
          </a:p>
        </p:txBody>
      </p:sp>
      <p:sp>
        <p:nvSpPr>
          <p:cNvPr id="6" name="Slide Number Placeholder 5"/>
          <p:cNvSpPr>
            <a:spLocks noGrp="1"/>
          </p:cNvSpPr>
          <p:nvPr>
            <p:ph type="sldNum" sz="quarter" idx="12"/>
          </p:nvPr>
        </p:nvSpPr>
        <p:spPr/>
        <p:txBody>
          <a:bodyPr/>
          <a:lstStyle/>
          <a:p>
            <a:fld id="{0FA4BB09-5167-7E44-93D6-1675DC79E64B}" type="slidenum">
              <a:rPr lang="en-US" smtClean="0"/>
              <a:t>‹#›</a:t>
            </a:fld>
            <a:endParaRPr lang="en-US" dirty="0"/>
          </a:p>
        </p:txBody>
      </p:sp>
    </p:spTree>
    <p:extLst>
      <p:ext uri="{BB962C8B-B14F-4D97-AF65-F5344CB8AC3E}">
        <p14:creationId xmlns:p14="http://schemas.microsoft.com/office/powerpoint/2010/main" val="1709123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C90AE1-727A-2C46-84BC-DA30C1CE4BB7}" type="datetime1">
              <a:rPr lang="en-US" smtClean="0"/>
              <a:t>3/26/21</a:t>
            </a:fld>
            <a:endParaRPr lang="en-US" dirty="0"/>
          </a:p>
        </p:txBody>
      </p:sp>
      <p:sp>
        <p:nvSpPr>
          <p:cNvPr id="5" name="Footer Placeholder 4"/>
          <p:cNvSpPr>
            <a:spLocks noGrp="1"/>
          </p:cNvSpPr>
          <p:nvPr>
            <p:ph type="ftr" sz="quarter" idx="11"/>
          </p:nvPr>
        </p:nvSpPr>
        <p:spPr/>
        <p:txBody>
          <a:bodyPr/>
          <a:lstStyle/>
          <a:p>
            <a:r>
              <a:rPr lang="en-US" dirty="0"/>
              <a:t>RS_CLIx presentation 09_2015</a:t>
            </a:r>
          </a:p>
        </p:txBody>
      </p:sp>
      <p:sp>
        <p:nvSpPr>
          <p:cNvPr id="6" name="Slide Number Placeholder 5"/>
          <p:cNvSpPr>
            <a:spLocks noGrp="1"/>
          </p:cNvSpPr>
          <p:nvPr>
            <p:ph type="sldNum" sz="quarter" idx="12"/>
          </p:nvPr>
        </p:nvSpPr>
        <p:spPr/>
        <p:txBody>
          <a:bodyPr/>
          <a:lstStyle/>
          <a:p>
            <a:fld id="{0FA4BB09-5167-7E44-93D6-1675DC79E64B}" type="slidenum">
              <a:rPr lang="en-US" smtClean="0"/>
              <a:t>‹#›</a:t>
            </a:fld>
            <a:endParaRPr lang="en-US" dirty="0"/>
          </a:p>
        </p:txBody>
      </p:sp>
    </p:spTree>
    <p:extLst>
      <p:ext uri="{BB962C8B-B14F-4D97-AF65-F5344CB8AC3E}">
        <p14:creationId xmlns:p14="http://schemas.microsoft.com/office/powerpoint/2010/main" val="399114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9739EC-94AF-5848-9D1B-9E114F9186E0}" type="datetime1">
              <a:rPr lang="en-US" smtClean="0"/>
              <a:t>3/26/21</a:t>
            </a:fld>
            <a:endParaRPr lang="en-US" dirty="0"/>
          </a:p>
        </p:txBody>
      </p:sp>
      <p:sp>
        <p:nvSpPr>
          <p:cNvPr id="5" name="Footer Placeholder 4"/>
          <p:cNvSpPr>
            <a:spLocks noGrp="1"/>
          </p:cNvSpPr>
          <p:nvPr>
            <p:ph type="ftr" sz="quarter" idx="11"/>
          </p:nvPr>
        </p:nvSpPr>
        <p:spPr/>
        <p:txBody>
          <a:bodyPr/>
          <a:lstStyle/>
          <a:p>
            <a:r>
              <a:rPr lang="en-US" dirty="0"/>
              <a:t>RS_CLIx presentation 09_2015</a:t>
            </a:r>
          </a:p>
        </p:txBody>
      </p:sp>
      <p:sp>
        <p:nvSpPr>
          <p:cNvPr id="6" name="Slide Number Placeholder 5"/>
          <p:cNvSpPr>
            <a:spLocks noGrp="1"/>
          </p:cNvSpPr>
          <p:nvPr>
            <p:ph type="sldNum" sz="quarter" idx="12"/>
          </p:nvPr>
        </p:nvSpPr>
        <p:spPr/>
        <p:txBody>
          <a:bodyPr/>
          <a:lstStyle/>
          <a:p>
            <a:fld id="{0FA4BB09-5167-7E44-93D6-1675DC79E64B}" type="slidenum">
              <a:rPr lang="en-US" smtClean="0"/>
              <a:t>‹#›</a:t>
            </a:fld>
            <a:endParaRPr lang="en-US" dirty="0"/>
          </a:p>
        </p:txBody>
      </p:sp>
    </p:spTree>
    <p:extLst>
      <p:ext uri="{BB962C8B-B14F-4D97-AF65-F5344CB8AC3E}">
        <p14:creationId xmlns:p14="http://schemas.microsoft.com/office/powerpoint/2010/main" val="3388128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0C7EC3-D633-9148-8D53-656C2508EBE7}" type="datetime1">
              <a:rPr lang="en-US" smtClean="0"/>
              <a:t>3/26/21</a:t>
            </a:fld>
            <a:endParaRPr lang="en-US" dirty="0"/>
          </a:p>
        </p:txBody>
      </p:sp>
      <p:sp>
        <p:nvSpPr>
          <p:cNvPr id="5" name="Footer Placeholder 4"/>
          <p:cNvSpPr>
            <a:spLocks noGrp="1"/>
          </p:cNvSpPr>
          <p:nvPr>
            <p:ph type="ftr" sz="quarter" idx="11"/>
          </p:nvPr>
        </p:nvSpPr>
        <p:spPr/>
        <p:txBody>
          <a:bodyPr/>
          <a:lstStyle/>
          <a:p>
            <a:r>
              <a:rPr lang="en-US" dirty="0"/>
              <a:t>RS_CLIx presentation 09_2015</a:t>
            </a:r>
          </a:p>
        </p:txBody>
      </p:sp>
      <p:sp>
        <p:nvSpPr>
          <p:cNvPr id="6" name="Slide Number Placeholder 5"/>
          <p:cNvSpPr>
            <a:spLocks noGrp="1"/>
          </p:cNvSpPr>
          <p:nvPr>
            <p:ph type="sldNum" sz="quarter" idx="12"/>
          </p:nvPr>
        </p:nvSpPr>
        <p:spPr/>
        <p:txBody>
          <a:bodyPr/>
          <a:lstStyle/>
          <a:p>
            <a:fld id="{0FA4BB09-5167-7E44-93D6-1675DC79E64B}" type="slidenum">
              <a:rPr lang="en-US" smtClean="0"/>
              <a:t>‹#›</a:t>
            </a:fld>
            <a:endParaRPr lang="en-US" dirty="0"/>
          </a:p>
        </p:txBody>
      </p:sp>
    </p:spTree>
    <p:extLst>
      <p:ext uri="{BB962C8B-B14F-4D97-AF65-F5344CB8AC3E}">
        <p14:creationId xmlns:p14="http://schemas.microsoft.com/office/powerpoint/2010/main" val="3363690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93AA9B-9F60-3743-9274-A2C2ABA8FE2E}" type="datetime1">
              <a:rPr lang="en-US" smtClean="0"/>
              <a:t>3/26/21</a:t>
            </a:fld>
            <a:endParaRPr lang="en-US" dirty="0"/>
          </a:p>
        </p:txBody>
      </p:sp>
      <p:sp>
        <p:nvSpPr>
          <p:cNvPr id="5" name="Footer Placeholder 4"/>
          <p:cNvSpPr>
            <a:spLocks noGrp="1"/>
          </p:cNvSpPr>
          <p:nvPr>
            <p:ph type="ftr" sz="quarter" idx="11"/>
          </p:nvPr>
        </p:nvSpPr>
        <p:spPr/>
        <p:txBody>
          <a:bodyPr/>
          <a:lstStyle/>
          <a:p>
            <a:r>
              <a:rPr lang="en-US" dirty="0"/>
              <a:t>RS_CLIx presentation 09_2015</a:t>
            </a:r>
          </a:p>
        </p:txBody>
      </p:sp>
      <p:sp>
        <p:nvSpPr>
          <p:cNvPr id="6" name="Slide Number Placeholder 5"/>
          <p:cNvSpPr>
            <a:spLocks noGrp="1"/>
          </p:cNvSpPr>
          <p:nvPr>
            <p:ph type="sldNum" sz="quarter" idx="12"/>
          </p:nvPr>
        </p:nvSpPr>
        <p:spPr/>
        <p:txBody>
          <a:bodyPr/>
          <a:lstStyle/>
          <a:p>
            <a:fld id="{0FA4BB09-5167-7E44-93D6-1675DC79E64B}" type="slidenum">
              <a:rPr lang="en-US" smtClean="0"/>
              <a:t>‹#›</a:t>
            </a:fld>
            <a:endParaRPr lang="en-US" dirty="0"/>
          </a:p>
        </p:txBody>
      </p:sp>
    </p:spTree>
    <p:extLst>
      <p:ext uri="{BB962C8B-B14F-4D97-AF65-F5344CB8AC3E}">
        <p14:creationId xmlns:p14="http://schemas.microsoft.com/office/powerpoint/2010/main" val="637613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49BBAB-E8E2-B34E-8242-D432872E38BD}" type="datetime1">
              <a:rPr lang="en-US" smtClean="0"/>
              <a:t>3/26/21</a:t>
            </a:fld>
            <a:endParaRPr lang="en-US" dirty="0"/>
          </a:p>
        </p:txBody>
      </p:sp>
      <p:sp>
        <p:nvSpPr>
          <p:cNvPr id="6" name="Footer Placeholder 5"/>
          <p:cNvSpPr>
            <a:spLocks noGrp="1"/>
          </p:cNvSpPr>
          <p:nvPr>
            <p:ph type="ftr" sz="quarter" idx="11"/>
          </p:nvPr>
        </p:nvSpPr>
        <p:spPr/>
        <p:txBody>
          <a:bodyPr/>
          <a:lstStyle/>
          <a:p>
            <a:r>
              <a:rPr lang="en-US" dirty="0"/>
              <a:t>RS_CLIx presentation 09_2015</a:t>
            </a:r>
          </a:p>
        </p:txBody>
      </p:sp>
      <p:sp>
        <p:nvSpPr>
          <p:cNvPr id="7" name="Slide Number Placeholder 6"/>
          <p:cNvSpPr>
            <a:spLocks noGrp="1"/>
          </p:cNvSpPr>
          <p:nvPr>
            <p:ph type="sldNum" sz="quarter" idx="12"/>
          </p:nvPr>
        </p:nvSpPr>
        <p:spPr/>
        <p:txBody>
          <a:bodyPr/>
          <a:lstStyle/>
          <a:p>
            <a:fld id="{0FA4BB09-5167-7E44-93D6-1675DC79E64B}" type="slidenum">
              <a:rPr lang="en-US" smtClean="0"/>
              <a:t>‹#›</a:t>
            </a:fld>
            <a:endParaRPr lang="en-US" dirty="0"/>
          </a:p>
        </p:txBody>
      </p:sp>
    </p:spTree>
    <p:extLst>
      <p:ext uri="{BB962C8B-B14F-4D97-AF65-F5344CB8AC3E}">
        <p14:creationId xmlns:p14="http://schemas.microsoft.com/office/powerpoint/2010/main" val="3955690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114383-62AF-1A4E-ACC0-0184DDDB336F}" type="datetime1">
              <a:rPr lang="en-US" smtClean="0"/>
              <a:t>3/26/21</a:t>
            </a:fld>
            <a:endParaRPr lang="en-US" dirty="0"/>
          </a:p>
        </p:txBody>
      </p:sp>
      <p:sp>
        <p:nvSpPr>
          <p:cNvPr id="8" name="Footer Placeholder 7"/>
          <p:cNvSpPr>
            <a:spLocks noGrp="1"/>
          </p:cNvSpPr>
          <p:nvPr>
            <p:ph type="ftr" sz="quarter" idx="11"/>
          </p:nvPr>
        </p:nvSpPr>
        <p:spPr/>
        <p:txBody>
          <a:bodyPr/>
          <a:lstStyle/>
          <a:p>
            <a:r>
              <a:rPr lang="en-US" dirty="0"/>
              <a:t>RS_CLIx presentation 09_2015</a:t>
            </a:r>
          </a:p>
        </p:txBody>
      </p:sp>
      <p:sp>
        <p:nvSpPr>
          <p:cNvPr id="9" name="Slide Number Placeholder 8"/>
          <p:cNvSpPr>
            <a:spLocks noGrp="1"/>
          </p:cNvSpPr>
          <p:nvPr>
            <p:ph type="sldNum" sz="quarter" idx="12"/>
          </p:nvPr>
        </p:nvSpPr>
        <p:spPr/>
        <p:txBody>
          <a:bodyPr/>
          <a:lstStyle/>
          <a:p>
            <a:fld id="{0FA4BB09-5167-7E44-93D6-1675DC79E64B}" type="slidenum">
              <a:rPr lang="en-US" smtClean="0"/>
              <a:t>‹#›</a:t>
            </a:fld>
            <a:endParaRPr lang="en-US" dirty="0"/>
          </a:p>
        </p:txBody>
      </p:sp>
    </p:spTree>
    <p:extLst>
      <p:ext uri="{BB962C8B-B14F-4D97-AF65-F5344CB8AC3E}">
        <p14:creationId xmlns:p14="http://schemas.microsoft.com/office/powerpoint/2010/main" val="2750176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5DFDD8C-B5C6-1245-92B5-5744261476F4}" type="datetime1">
              <a:rPr lang="en-US" smtClean="0"/>
              <a:t>3/26/21</a:t>
            </a:fld>
            <a:endParaRPr lang="en-US" dirty="0"/>
          </a:p>
        </p:txBody>
      </p:sp>
      <p:sp>
        <p:nvSpPr>
          <p:cNvPr id="4" name="Footer Placeholder 3"/>
          <p:cNvSpPr>
            <a:spLocks noGrp="1"/>
          </p:cNvSpPr>
          <p:nvPr>
            <p:ph type="ftr" sz="quarter" idx="11"/>
          </p:nvPr>
        </p:nvSpPr>
        <p:spPr/>
        <p:txBody>
          <a:bodyPr/>
          <a:lstStyle/>
          <a:p>
            <a:r>
              <a:rPr lang="en-US" dirty="0"/>
              <a:t>RS_CLIx presentation 09_2015</a:t>
            </a:r>
          </a:p>
        </p:txBody>
      </p:sp>
      <p:sp>
        <p:nvSpPr>
          <p:cNvPr id="5" name="Slide Number Placeholder 4"/>
          <p:cNvSpPr>
            <a:spLocks noGrp="1"/>
          </p:cNvSpPr>
          <p:nvPr>
            <p:ph type="sldNum" sz="quarter" idx="12"/>
          </p:nvPr>
        </p:nvSpPr>
        <p:spPr/>
        <p:txBody>
          <a:bodyPr/>
          <a:lstStyle/>
          <a:p>
            <a:fld id="{0FA4BB09-5167-7E44-93D6-1675DC79E64B}" type="slidenum">
              <a:rPr lang="en-US" smtClean="0"/>
              <a:t>‹#›</a:t>
            </a:fld>
            <a:endParaRPr lang="en-US" dirty="0"/>
          </a:p>
        </p:txBody>
      </p:sp>
    </p:spTree>
    <p:extLst>
      <p:ext uri="{BB962C8B-B14F-4D97-AF65-F5344CB8AC3E}">
        <p14:creationId xmlns:p14="http://schemas.microsoft.com/office/powerpoint/2010/main" val="378506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F8BA9E-47D9-C643-897F-EA3F145D36D7}" type="datetime1">
              <a:rPr lang="en-US" smtClean="0"/>
              <a:t>3/26/21</a:t>
            </a:fld>
            <a:endParaRPr lang="en-US" dirty="0"/>
          </a:p>
        </p:txBody>
      </p:sp>
      <p:sp>
        <p:nvSpPr>
          <p:cNvPr id="3" name="Footer Placeholder 2"/>
          <p:cNvSpPr>
            <a:spLocks noGrp="1"/>
          </p:cNvSpPr>
          <p:nvPr>
            <p:ph type="ftr" sz="quarter" idx="11"/>
          </p:nvPr>
        </p:nvSpPr>
        <p:spPr/>
        <p:txBody>
          <a:bodyPr/>
          <a:lstStyle/>
          <a:p>
            <a:r>
              <a:rPr lang="en-US" dirty="0"/>
              <a:t>RS_CLIx presentation 09_2015</a:t>
            </a:r>
          </a:p>
        </p:txBody>
      </p:sp>
      <p:sp>
        <p:nvSpPr>
          <p:cNvPr id="4" name="Slide Number Placeholder 3"/>
          <p:cNvSpPr>
            <a:spLocks noGrp="1"/>
          </p:cNvSpPr>
          <p:nvPr>
            <p:ph type="sldNum" sz="quarter" idx="12"/>
          </p:nvPr>
        </p:nvSpPr>
        <p:spPr/>
        <p:txBody>
          <a:bodyPr/>
          <a:lstStyle/>
          <a:p>
            <a:fld id="{0FA4BB09-5167-7E44-93D6-1675DC79E64B}" type="slidenum">
              <a:rPr lang="en-US" smtClean="0"/>
              <a:t>‹#›</a:t>
            </a:fld>
            <a:endParaRPr lang="en-US" dirty="0"/>
          </a:p>
        </p:txBody>
      </p:sp>
    </p:spTree>
    <p:extLst>
      <p:ext uri="{BB962C8B-B14F-4D97-AF65-F5344CB8AC3E}">
        <p14:creationId xmlns:p14="http://schemas.microsoft.com/office/powerpoint/2010/main" val="1651465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CA92A8E-DA06-2A4E-9C95-8EB68564462B}" type="datetime1">
              <a:rPr lang="en-US" smtClean="0"/>
              <a:t>3/26/21</a:t>
            </a:fld>
            <a:endParaRPr lang="en-US" dirty="0"/>
          </a:p>
        </p:txBody>
      </p:sp>
      <p:sp>
        <p:nvSpPr>
          <p:cNvPr id="6" name="Footer Placeholder 5"/>
          <p:cNvSpPr>
            <a:spLocks noGrp="1"/>
          </p:cNvSpPr>
          <p:nvPr>
            <p:ph type="ftr" sz="quarter" idx="11"/>
          </p:nvPr>
        </p:nvSpPr>
        <p:spPr/>
        <p:txBody>
          <a:bodyPr/>
          <a:lstStyle/>
          <a:p>
            <a:r>
              <a:rPr lang="en-US" dirty="0"/>
              <a:t>RS_CLIx presentation 09_2015</a:t>
            </a:r>
          </a:p>
        </p:txBody>
      </p:sp>
      <p:sp>
        <p:nvSpPr>
          <p:cNvPr id="7" name="Slide Number Placeholder 6"/>
          <p:cNvSpPr>
            <a:spLocks noGrp="1"/>
          </p:cNvSpPr>
          <p:nvPr>
            <p:ph type="sldNum" sz="quarter" idx="12"/>
          </p:nvPr>
        </p:nvSpPr>
        <p:spPr/>
        <p:txBody>
          <a:bodyPr/>
          <a:lstStyle/>
          <a:p>
            <a:fld id="{0FA4BB09-5167-7E44-93D6-1675DC79E64B}" type="slidenum">
              <a:rPr lang="en-US" smtClean="0"/>
              <a:t>‹#›</a:t>
            </a:fld>
            <a:endParaRPr lang="en-US" dirty="0"/>
          </a:p>
        </p:txBody>
      </p:sp>
    </p:spTree>
    <p:extLst>
      <p:ext uri="{BB962C8B-B14F-4D97-AF65-F5344CB8AC3E}">
        <p14:creationId xmlns:p14="http://schemas.microsoft.com/office/powerpoint/2010/main" val="2573861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90D1EA-0755-5945-A955-BCA239E05E6A}" type="datetime1">
              <a:rPr lang="en-US" smtClean="0"/>
              <a:t>3/26/21</a:t>
            </a:fld>
            <a:endParaRPr lang="en-US" dirty="0"/>
          </a:p>
        </p:txBody>
      </p:sp>
      <p:sp>
        <p:nvSpPr>
          <p:cNvPr id="6" name="Footer Placeholder 5"/>
          <p:cNvSpPr>
            <a:spLocks noGrp="1"/>
          </p:cNvSpPr>
          <p:nvPr>
            <p:ph type="ftr" sz="quarter" idx="11"/>
          </p:nvPr>
        </p:nvSpPr>
        <p:spPr/>
        <p:txBody>
          <a:bodyPr/>
          <a:lstStyle/>
          <a:p>
            <a:r>
              <a:rPr lang="en-US" dirty="0"/>
              <a:t>RS_CLIx presentation 09_2015</a:t>
            </a:r>
          </a:p>
        </p:txBody>
      </p:sp>
      <p:sp>
        <p:nvSpPr>
          <p:cNvPr id="7" name="Slide Number Placeholder 6"/>
          <p:cNvSpPr>
            <a:spLocks noGrp="1"/>
          </p:cNvSpPr>
          <p:nvPr>
            <p:ph type="sldNum" sz="quarter" idx="12"/>
          </p:nvPr>
        </p:nvSpPr>
        <p:spPr/>
        <p:txBody>
          <a:bodyPr/>
          <a:lstStyle/>
          <a:p>
            <a:fld id="{0FA4BB09-5167-7E44-93D6-1675DC79E64B}" type="slidenum">
              <a:rPr lang="en-US" smtClean="0"/>
              <a:t>‹#›</a:t>
            </a:fld>
            <a:endParaRPr lang="en-US" dirty="0"/>
          </a:p>
        </p:txBody>
      </p:sp>
    </p:spTree>
    <p:extLst>
      <p:ext uri="{BB962C8B-B14F-4D97-AF65-F5344CB8AC3E}">
        <p14:creationId xmlns:p14="http://schemas.microsoft.com/office/powerpoint/2010/main" val="401487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43F235-2478-D74A-B661-CFC0576379C1}" type="datetime1">
              <a:rPr lang="en-US" smtClean="0"/>
              <a:t>3/26/21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RS_CLIx presentation 09_2015</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A4BB09-5167-7E44-93D6-1675DC79E64B}" type="slidenum">
              <a:rPr lang="en-US" smtClean="0"/>
              <a:t>‹#›</a:t>
            </a:fld>
            <a:endParaRPr lang="en-US" dirty="0"/>
          </a:p>
        </p:txBody>
      </p:sp>
    </p:spTree>
    <p:extLst>
      <p:ext uri="{BB962C8B-B14F-4D97-AF65-F5344CB8AC3E}">
        <p14:creationId xmlns:p14="http://schemas.microsoft.com/office/powerpoint/2010/main" val="135268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38995"/>
            <a:ext cx="7772400" cy="1470025"/>
          </a:xfrm>
        </p:spPr>
        <p:txBody>
          <a:bodyPr/>
          <a:lstStyle/>
          <a:p>
            <a:r>
              <a:rPr lang="en-US" dirty="0"/>
              <a:t>CLIx</a:t>
            </a:r>
            <a:br>
              <a:rPr lang="en-US" dirty="0"/>
            </a:br>
            <a:r>
              <a:rPr lang="en-US" dirty="0"/>
              <a:t>Connected </a:t>
            </a:r>
            <a:r>
              <a:rPr lang="en-US"/>
              <a:t>Learning Initiative</a:t>
            </a:r>
            <a:endParaRPr lang="en-US" dirty="0"/>
          </a:p>
        </p:txBody>
      </p:sp>
      <p:sp>
        <p:nvSpPr>
          <p:cNvPr id="3" name="Subtitle 2"/>
          <p:cNvSpPr>
            <a:spLocks noGrp="1"/>
          </p:cNvSpPr>
          <p:nvPr>
            <p:ph type="subTitle" idx="1"/>
          </p:nvPr>
        </p:nvSpPr>
        <p:spPr>
          <a:xfrm>
            <a:off x="1371600" y="3886199"/>
            <a:ext cx="6400800" cy="2134885"/>
          </a:xfrm>
        </p:spPr>
        <p:txBody>
          <a:bodyPr>
            <a:normAutofit fontScale="32500" lnSpcReduction="20000"/>
          </a:bodyPr>
          <a:lstStyle/>
          <a:p>
            <a:r>
              <a:rPr lang="en-US" sz="6200" dirty="0">
                <a:solidFill>
                  <a:schemeClr val="tx1"/>
                </a:solidFill>
              </a:rPr>
              <a:t>A </a:t>
            </a:r>
            <a:r>
              <a:rPr lang="en-US" sz="6200" b="1" dirty="0">
                <a:solidFill>
                  <a:schemeClr val="tx1"/>
                </a:solidFill>
              </a:rPr>
              <a:t>bold</a:t>
            </a:r>
            <a:r>
              <a:rPr lang="en-US" sz="6200" dirty="0">
                <a:solidFill>
                  <a:schemeClr val="tx1"/>
                </a:solidFill>
              </a:rPr>
              <a:t> and </a:t>
            </a:r>
            <a:r>
              <a:rPr lang="en-US" sz="6200" b="1" dirty="0">
                <a:solidFill>
                  <a:schemeClr val="tx1"/>
                </a:solidFill>
              </a:rPr>
              <a:t>innovative</a:t>
            </a:r>
            <a:r>
              <a:rPr lang="en-US" sz="6200" dirty="0">
                <a:solidFill>
                  <a:schemeClr val="tx1"/>
                </a:solidFill>
              </a:rPr>
              <a:t> partnership </a:t>
            </a:r>
          </a:p>
          <a:p>
            <a:r>
              <a:rPr lang="en-US" sz="4400" dirty="0">
                <a:solidFill>
                  <a:schemeClr val="tx1"/>
                </a:solidFill>
              </a:rPr>
              <a:t>between </a:t>
            </a:r>
          </a:p>
          <a:p>
            <a:r>
              <a:rPr lang="en-US" sz="4400" dirty="0">
                <a:solidFill>
                  <a:schemeClr val="tx1"/>
                </a:solidFill>
              </a:rPr>
              <a:t>Tata Groups (Tata Trust, Tata Institute of Social Sciences Center for Education Innovation and Action Research) and Massachusetts Institute of Technology </a:t>
            </a:r>
          </a:p>
          <a:p>
            <a:endParaRPr lang="en-US" dirty="0"/>
          </a:p>
          <a:p>
            <a:endParaRPr lang="en-US" dirty="0"/>
          </a:p>
          <a:p>
            <a:endParaRPr lang="en-US" dirty="0"/>
          </a:p>
          <a:p>
            <a:r>
              <a:rPr lang="en-US" dirty="0"/>
              <a:t>Brandon </a:t>
            </a:r>
            <a:r>
              <a:rPr lang="en-US" dirty="0" err="1"/>
              <a:t>Muramatsu</a:t>
            </a:r>
            <a:r>
              <a:rPr lang="en-US" dirty="0"/>
              <a:t> and Rita Sahu</a:t>
            </a:r>
          </a:p>
          <a:p>
            <a:r>
              <a:rPr lang="en-US" dirty="0"/>
              <a:t>[Office of Digital Learning, MIT]</a:t>
            </a:r>
          </a:p>
          <a:p>
            <a:r>
              <a:rPr lang="en-US" dirty="0"/>
              <a:t>November 18, 2015</a:t>
            </a:r>
          </a:p>
          <a:p>
            <a:endParaRPr lang="en-US" dirty="0"/>
          </a:p>
        </p:txBody>
      </p:sp>
    </p:spTree>
    <p:extLst>
      <p:ext uri="{BB962C8B-B14F-4D97-AF65-F5344CB8AC3E}">
        <p14:creationId xmlns:p14="http://schemas.microsoft.com/office/powerpoint/2010/main" val="1465374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Technology</a:t>
            </a:r>
          </a:p>
        </p:txBody>
      </p:sp>
      <p:sp>
        <p:nvSpPr>
          <p:cNvPr id="3" name="Content Placeholder 2"/>
          <p:cNvSpPr>
            <a:spLocks noGrp="1"/>
          </p:cNvSpPr>
          <p:nvPr>
            <p:ph idx="1"/>
          </p:nvPr>
        </p:nvSpPr>
        <p:spPr/>
        <p:txBody>
          <a:bodyPr>
            <a:normAutofit/>
          </a:bodyPr>
          <a:lstStyle/>
          <a:p>
            <a:pPr marL="0" indent="0">
              <a:buNone/>
            </a:pPr>
            <a:r>
              <a:rPr lang="en-US" dirty="0"/>
              <a:t>Collaborate with India partners to design and develop tools to author, manage, and deliver learning experiences through a CLIx platform</a:t>
            </a:r>
          </a:p>
          <a:p>
            <a:pPr lvl="1"/>
            <a:r>
              <a:rPr lang="en-US" dirty="0"/>
              <a:t>Infrastructure (computing devices, network, power) upon which learners will access the CLIx learning experience</a:t>
            </a:r>
          </a:p>
          <a:p>
            <a:pPr lvl="1"/>
            <a:r>
              <a:rPr lang="en-US" dirty="0"/>
              <a:t>Research (data collection, access controls)</a:t>
            </a:r>
          </a:p>
          <a:p>
            <a:pPr lvl="1"/>
            <a:endParaRPr lang="en-US" dirty="0"/>
          </a:p>
          <a:p>
            <a:pPr lvl="1"/>
            <a:endParaRPr lang="en-IN" dirty="0"/>
          </a:p>
          <a:p>
            <a:pPr fontAlgn="base"/>
            <a:endParaRPr lang="en-US" dirty="0"/>
          </a:p>
          <a:p>
            <a:pPr marL="457200" lvl="1" indent="0">
              <a:buNone/>
            </a:pPr>
            <a:endParaRPr lang="en-US" dirty="0"/>
          </a:p>
        </p:txBody>
      </p:sp>
    </p:spTree>
    <p:extLst>
      <p:ext uri="{BB962C8B-B14F-4D97-AF65-F5344CB8AC3E}">
        <p14:creationId xmlns:p14="http://schemas.microsoft.com/office/powerpoint/2010/main" val="4229271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0000"/>
                </a:solidFill>
              </a:rPr>
              <a:t>Group: Research</a:t>
            </a:r>
          </a:p>
        </p:txBody>
      </p:sp>
      <p:sp>
        <p:nvSpPr>
          <p:cNvPr id="3" name="Content Placeholder 2"/>
          <p:cNvSpPr>
            <a:spLocks noGrp="1"/>
          </p:cNvSpPr>
          <p:nvPr>
            <p:ph idx="1"/>
          </p:nvPr>
        </p:nvSpPr>
        <p:spPr/>
        <p:txBody>
          <a:bodyPr>
            <a:normAutofit/>
          </a:bodyPr>
          <a:lstStyle/>
          <a:p>
            <a:pPr marL="0" indent="0">
              <a:buNone/>
            </a:pPr>
            <a:r>
              <a:rPr lang="en-US" dirty="0"/>
              <a:t>Evaluate the impact of the initiative on student learning and performance outcomes</a:t>
            </a:r>
            <a:endParaRPr lang="en-US" b="1" dirty="0">
              <a:solidFill>
                <a:schemeClr val="accent6"/>
              </a:solidFill>
            </a:endParaRPr>
          </a:p>
          <a:p>
            <a:pPr marL="0" indent="0">
              <a:buNone/>
            </a:pPr>
            <a:endParaRPr lang="en-US" dirty="0"/>
          </a:p>
          <a:p>
            <a:pPr marL="0" indent="0">
              <a:buNone/>
            </a:pPr>
            <a:endParaRPr lang="en-US" dirty="0"/>
          </a:p>
        </p:txBody>
      </p:sp>
      <p:sp>
        <p:nvSpPr>
          <p:cNvPr id="4" name="Rectangle 3"/>
          <p:cNvSpPr/>
          <p:nvPr/>
        </p:nvSpPr>
        <p:spPr>
          <a:xfrm>
            <a:off x="1677511" y="3944908"/>
            <a:ext cx="5957513" cy="97858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guide subsequent phases  </a:t>
            </a:r>
          </a:p>
          <a:p>
            <a:pPr algn="ctr"/>
            <a:r>
              <a:rPr lang="en-US" dirty="0"/>
              <a:t>- propose recommendations for future implementation</a:t>
            </a:r>
          </a:p>
        </p:txBody>
      </p:sp>
      <p:sp>
        <p:nvSpPr>
          <p:cNvPr id="6" name="Chevron 5"/>
          <p:cNvSpPr/>
          <p:nvPr/>
        </p:nvSpPr>
        <p:spPr>
          <a:xfrm rot="5400000">
            <a:off x="4310212" y="2958680"/>
            <a:ext cx="635047" cy="594439"/>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1190427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Implementation</a:t>
            </a:r>
          </a:p>
        </p:txBody>
      </p:sp>
      <p:sp>
        <p:nvSpPr>
          <p:cNvPr id="3" name="Content Placeholder 2"/>
          <p:cNvSpPr>
            <a:spLocks noGrp="1"/>
          </p:cNvSpPr>
          <p:nvPr>
            <p:ph idx="1"/>
          </p:nvPr>
        </p:nvSpPr>
        <p:spPr/>
        <p:txBody>
          <a:bodyPr>
            <a:normAutofit lnSpcReduction="10000"/>
          </a:bodyPr>
          <a:lstStyle/>
          <a:p>
            <a:pPr marL="0" lvl="2" indent="0">
              <a:buNone/>
            </a:pPr>
            <a:r>
              <a:rPr lang="en-US" sz="2800" dirty="0"/>
              <a:t>Implement learning experiences in partnership with state governments and other partners to reach 150,000 students, 1,000 schools, 2700 teachers (3 years)</a:t>
            </a:r>
          </a:p>
          <a:p>
            <a:pPr lvl="1"/>
            <a:r>
              <a:rPr lang="en-US" dirty="0"/>
              <a:t>help create a local ecosystem (collaborating with community + experts)</a:t>
            </a:r>
          </a:p>
          <a:p>
            <a:pPr lvl="2"/>
            <a:r>
              <a:rPr lang="en-US" dirty="0"/>
              <a:t>school evaluation and studies </a:t>
            </a:r>
          </a:p>
          <a:p>
            <a:pPr lvl="2"/>
            <a:r>
              <a:rPr lang="en-US" dirty="0"/>
              <a:t>working with field support teams</a:t>
            </a:r>
          </a:p>
          <a:p>
            <a:pPr lvl="1"/>
            <a:r>
              <a:rPr lang="en-US" dirty="0"/>
              <a:t>i</a:t>
            </a:r>
            <a:r>
              <a:rPr lang="en-US" sz="2800" dirty="0"/>
              <a:t>ntegrate technology and platform to build connectivity of communities</a:t>
            </a:r>
          </a:p>
          <a:p>
            <a:pPr lvl="1"/>
            <a:r>
              <a:rPr lang="en-US" dirty="0"/>
              <a:t>coordinate with other groups</a:t>
            </a:r>
            <a:endParaRPr lang="en-US" sz="2800" dirty="0"/>
          </a:p>
        </p:txBody>
      </p:sp>
    </p:spTree>
    <p:extLst>
      <p:ext uri="{BB962C8B-B14F-4D97-AF65-F5344CB8AC3E}">
        <p14:creationId xmlns:p14="http://schemas.microsoft.com/office/powerpoint/2010/main" val="369241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First Half, 2015</a:t>
            </a:r>
          </a:p>
        </p:txBody>
      </p:sp>
      <p:sp>
        <p:nvSpPr>
          <p:cNvPr id="3" name="Content Placeholder 2"/>
          <p:cNvSpPr>
            <a:spLocks noGrp="1"/>
          </p:cNvSpPr>
          <p:nvPr>
            <p:ph idx="1"/>
          </p:nvPr>
        </p:nvSpPr>
        <p:spPr/>
        <p:txBody>
          <a:bodyPr/>
          <a:lstStyle/>
          <a:p>
            <a:pPr marL="514350" indent="-457200"/>
            <a:r>
              <a:rPr lang="en-US" dirty="0"/>
              <a:t>Closure with partners (development and implementation) </a:t>
            </a:r>
          </a:p>
          <a:p>
            <a:pPr marL="514350" indent="-457200"/>
            <a:r>
              <a:rPr lang="en-US" dirty="0"/>
              <a:t>Launch of key activities in the following dimensions: Project Management, Curriculum, Technology, Implementation, Research, Documentation</a:t>
            </a:r>
          </a:p>
          <a:p>
            <a:pPr lvl="1"/>
            <a:endParaRPr lang="en-US" dirty="0"/>
          </a:p>
        </p:txBody>
      </p:sp>
    </p:spTree>
    <p:extLst>
      <p:ext uri="{BB962C8B-B14F-4D97-AF65-F5344CB8AC3E}">
        <p14:creationId xmlns:p14="http://schemas.microsoft.com/office/powerpoint/2010/main" val="2433582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Events, 2015</a:t>
            </a:r>
          </a:p>
        </p:txBody>
      </p:sp>
      <p:sp>
        <p:nvSpPr>
          <p:cNvPr id="3" name="Content Placeholder 2"/>
          <p:cNvSpPr>
            <a:spLocks noGrp="1"/>
          </p:cNvSpPr>
          <p:nvPr>
            <p:ph idx="1"/>
          </p:nvPr>
        </p:nvSpPr>
        <p:spPr/>
        <p:txBody>
          <a:bodyPr>
            <a:normAutofit fontScale="70000" lnSpcReduction="20000"/>
          </a:bodyPr>
          <a:lstStyle/>
          <a:p>
            <a:r>
              <a:rPr lang="en-US" dirty="0"/>
              <a:t>Feb 18-19</a:t>
            </a:r>
            <a:r>
              <a:rPr lang="en-US" baseline="30000" dirty="0"/>
              <a:t>th</a:t>
            </a:r>
            <a:r>
              <a:rPr lang="en-US" dirty="0"/>
              <a:t> (Bangalore, India) – </a:t>
            </a:r>
            <a:r>
              <a:rPr lang="en-US" b="1" dirty="0">
                <a:solidFill>
                  <a:srgbClr val="008000"/>
                </a:solidFill>
              </a:rPr>
              <a:t>Introduction &amp; Orientation to CLIx workshop </a:t>
            </a:r>
          </a:p>
          <a:p>
            <a:pPr lvl="1"/>
            <a:r>
              <a:rPr lang="en-US" dirty="0"/>
              <a:t>Reviewing core CLIx objectives </a:t>
            </a:r>
          </a:p>
          <a:p>
            <a:pPr lvl="1"/>
            <a:r>
              <a:rPr lang="en-US" dirty="0"/>
              <a:t>Creating working groups</a:t>
            </a:r>
            <a:endParaRPr lang="en-US" sz="3200" dirty="0"/>
          </a:p>
          <a:p>
            <a:endParaRPr lang="en-US" b="1" dirty="0">
              <a:solidFill>
                <a:srgbClr val="008000"/>
              </a:solidFill>
            </a:endParaRPr>
          </a:p>
          <a:p>
            <a:r>
              <a:rPr lang="en-US" dirty="0"/>
              <a:t>Apr 11</a:t>
            </a:r>
            <a:r>
              <a:rPr lang="en-US" baseline="30000" dirty="0"/>
              <a:t>th</a:t>
            </a:r>
            <a:r>
              <a:rPr lang="en-US" dirty="0"/>
              <a:t> (Mumbai, India) – </a:t>
            </a:r>
            <a:r>
              <a:rPr lang="en-US" b="1" dirty="0">
                <a:solidFill>
                  <a:srgbClr val="008000"/>
                </a:solidFill>
              </a:rPr>
              <a:t>Implementation workshop </a:t>
            </a:r>
          </a:p>
          <a:p>
            <a:pPr lvl="1"/>
            <a:r>
              <a:rPr lang="en-US" dirty="0"/>
              <a:t>Discussing implementation framework and strategies</a:t>
            </a:r>
            <a:endParaRPr lang="en-US" sz="2400" dirty="0"/>
          </a:p>
          <a:p>
            <a:pPr lvl="1"/>
            <a:endParaRPr lang="en-US" b="1" dirty="0">
              <a:solidFill>
                <a:srgbClr val="008000"/>
              </a:solidFill>
            </a:endParaRPr>
          </a:p>
          <a:p>
            <a:r>
              <a:rPr lang="en-US" dirty="0"/>
              <a:t>Apr 25-29</a:t>
            </a:r>
            <a:r>
              <a:rPr lang="en-US" baseline="30000" dirty="0"/>
              <a:t>th</a:t>
            </a:r>
            <a:r>
              <a:rPr lang="en-US" dirty="0"/>
              <a:t> (Mumbai, India) – </a:t>
            </a:r>
            <a:r>
              <a:rPr lang="en-US" b="1" dirty="0">
                <a:solidFill>
                  <a:srgbClr val="008000"/>
                </a:solidFill>
              </a:rPr>
              <a:t>Launch workshop</a:t>
            </a:r>
          </a:p>
          <a:p>
            <a:pPr lvl="1"/>
            <a:r>
              <a:rPr lang="en-US" dirty="0"/>
              <a:t>Building shared CLIx understanding</a:t>
            </a:r>
            <a:endParaRPr lang="en-US" sz="3200" dirty="0"/>
          </a:p>
          <a:p>
            <a:pPr lvl="1"/>
            <a:r>
              <a:rPr lang="en-US" dirty="0"/>
              <a:t>Discussing scope of  program</a:t>
            </a:r>
            <a:endParaRPr lang="en-US" sz="3200" dirty="0"/>
          </a:p>
          <a:p>
            <a:endParaRPr lang="en-US" b="1" dirty="0">
              <a:solidFill>
                <a:srgbClr val="008000"/>
              </a:solidFill>
            </a:endParaRPr>
          </a:p>
          <a:p>
            <a:r>
              <a:rPr lang="en-US" dirty="0"/>
              <a:t>Jul 20</a:t>
            </a:r>
            <a:r>
              <a:rPr lang="en-US" baseline="30000" dirty="0"/>
              <a:t>th</a:t>
            </a:r>
            <a:r>
              <a:rPr lang="en-US" dirty="0"/>
              <a:t> (Mumbai, India) – </a:t>
            </a:r>
            <a:r>
              <a:rPr lang="en-US" b="1" dirty="0">
                <a:solidFill>
                  <a:srgbClr val="008000"/>
                </a:solidFill>
              </a:rPr>
              <a:t>Review workshop</a:t>
            </a:r>
          </a:p>
          <a:p>
            <a:pPr lvl="1"/>
            <a:r>
              <a:rPr lang="en-US" dirty="0"/>
              <a:t>Reviewing project status</a:t>
            </a:r>
            <a:endParaRPr lang="en-US" b="1" dirty="0">
              <a:solidFill>
                <a:srgbClr val="008000"/>
              </a:solidFill>
            </a:endParaRPr>
          </a:p>
          <a:p>
            <a:endParaRPr lang="en-US" b="1" dirty="0">
              <a:solidFill>
                <a:srgbClr val="008000"/>
              </a:solidFill>
            </a:endParaRPr>
          </a:p>
          <a:p>
            <a:pPr marL="400050" lvl="2" indent="0">
              <a:buNone/>
            </a:pPr>
            <a:endParaRPr lang="en-US" sz="2800" dirty="0"/>
          </a:p>
          <a:p>
            <a:endParaRPr lang="en-US" b="1" dirty="0">
              <a:solidFill>
                <a:srgbClr val="008000"/>
              </a:solidFill>
            </a:endParaRPr>
          </a:p>
          <a:p>
            <a:pPr marL="0" indent="0">
              <a:buNone/>
            </a:pPr>
            <a:endParaRPr lang="en-US" b="1" dirty="0">
              <a:solidFill>
                <a:srgbClr val="008000"/>
              </a:solidFill>
            </a:endParaRPr>
          </a:p>
          <a:p>
            <a:endParaRPr lang="en-US" b="1" dirty="0">
              <a:solidFill>
                <a:srgbClr val="008000"/>
              </a:solidFill>
            </a:endParaRPr>
          </a:p>
          <a:p>
            <a:endParaRPr lang="en-US" b="1" dirty="0">
              <a:solidFill>
                <a:srgbClr val="008000"/>
              </a:solidFill>
            </a:endParaRPr>
          </a:p>
        </p:txBody>
      </p:sp>
    </p:spTree>
    <p:extLst>
      <p:ext uri="{BB962C8B-B14F-4D97-AF65-F5344CB8AC3E}">
        <p14:creationId xmlns:p14="http://schemas.microsoft.com/office/powerpoint/2010/main" val="501950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Events, 2015 (cont.)</a:t>
            </a:r>
          </a:p>
        </p:txBody>
      </p:sp>
      <p:sp>
        <p:nvSpPr>
          <p:cNvPr id="3" name="Content Placeholder 2"/>
          <p:cNvSpPr>
            <a:spLocks noGrp="1"/>
          </p:cNvSpPr>
          <p:nvPr>
            <p:ph idx="1"/>
          </p:nvPr>
        </p:nvSpPr>
        <p:spPr/>
        <p:txBody>
          <a:bodyPr>
            <a:normAutofit fontScale="85000" lnSpcReduction="20000"/>
          </a:bodyPr>
          <a:lstStyle/>
          <a:p>
            <a:r>
              <a:rPr lang="en-US" dirty="0"/>
              <a:t>Aug 3-14</a:t>
            </a:r>
            <a:r>
              <a:rPr lang="en-US" baseline="30000" dirty="0"/>
              <a:t>th</a:t>
            </a:r>
            <a:r>
              <a:rPr lang="en-US" dirty="0"/>
              <a:t> (Cambridge, US) – </a:t>
            </a:r>
            <a:r>
              <a:rPr lang="en-US" b="1" dirty="0">
                <a:solidFill>
                  <a:srgbClr val="008000"/>
                </a:solidFill>
              </a:rPr>
              <a:t>Design Camp workshop </a:t>
            </a:r>
          </a:p>
          <a:p>
            <a:pPr marL="0" indent="0">
              <a:buNone/>
            </a:pPr>
            <a:r>
              <a:rPr lang="en-US" dirty="0">
                <a:solidFill>
                  <a:srgbClr val="000000"/>
                </a:solidFill>
              </a:rPr>
              <a:t>[Preceded </a:t>
            </a:r>
            <a:r>
              <a:rPr lang="en-US" dirty="0"/>
              <a:t>by course 11.132x - </a:t>
            </a:r>
            <a:r>
              <a:rPr lang="en-US" i="1" dirty="0"/>
              <a:t>Design and Development of Education Technology</a:t>
            </a:r>
            <a:r>
              <a:rPr lang="en-US" dirty="0"/>
              <a:t>]</a:t>
            </a:r>
          </a:p>
          <a:p>
            <a:pPr marL="0" indent="0">
              <a:buNone/>
            </a:pPr>
            <a:endParaRPr lang="en-US" dirty="0"/>
          </a:p>
          <a:p>
            <a:pPr marL="0" indent="0" algn="ctr">
              <a:buNone/>
            </a:pPr>
            <a:r>
              <a:rPr lang="en-US" dirty="0"/>
              <a:t>	</a:t>
            </a:r>
            <a:r>
              <a:rPr lang="en-US" u="sng" dirty="0"/>
              <a:t>Goals </a:t>
            </a:r>
          </a:p>
          <a:p>
            <a:pPr marL="0" indent="0" algn="ctr">
              <a:buNone/>
            </a:pPr>
            <a:endParaRPr lang="en-US" u="sng" dirty="0"/>
          </a:p>
          <a:p>
            <a:pPr lvl="1"/>
            <a:r>
              <a:rPr lang="en-US" dirty="0"/>
              <a:t>To make the participants familiar with the EdTech design process in a hands-on way</a:t>
            </a:r>
          </a:p>
          <a:p>
            <a:pPr lvl="1"/>
            <a:r>
              <a:rPr lang="en-US" dirty="0"/>
              <a:t>To start designing tools and modules that could be integrated into the final curriculum </a:t>
            </a:r>
          </a:p>
          <a:p>
            <a:pPr lvl="1"/>
            <a:r>
              <a:rPr lang="en-US" dirty="0"/>
              <a:t>To facilitate team building across the larger team as well as within each domain group</a:t>
            </a:r>
          </a:p>
          <a:p>
            <a:pPr marL="457200" lvl="1" indent="0">
              <a:buNone/>
            </a:pPr>
            <a:endParaRPr lang="en-US" b="1" dirty="0">
              <a:solidFill>
                <a:srgbClr val="008000"/>
              </a:solidFill>
            </a:endParaRPr>
          </a:p>
          <a:p>
            <a:endParaRPr lang="en-US" dirty="0"/>
          </a:p>
        </p:txBody>
      </p:sp>
    </p:spTree>
    <p:extLst>
      <p:ext uri="{BB962C8B-B14F-4D97-AF65-F5344CB8AC3E}">
        <p14:creationId xmlns:p14="http://schemas.microsoft.com/office/powerpoint/2010/main" val="214171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a:t>
            </a:r>
          </a:p>
        </p:txBody>
      </p:sp>
      <p:sp>
        <p:nvSpPr>
          <p:cNvPr id="3" name="Content Placeholder 2"/>
          <p:cNvSpPr>
            <a:spLocks noGrp="1"/>
          </p:cNvSpPr>
          <p:nvPr>
            <p:ph idx="1"/>
          </p:nvPr>
        </p:nvSpPr>
        <p:spPr/>
        <p:txBody>
          <a:bodyPr>
            <a:normAutofit fontScale="62500" lnSpcReduction="20000"/>
          </a:bodyPr>
          <a:lstStyle/>
          <a:p>
            <a:r>
              <a:rPr lang="en-US" b="1" dirty="0"/>
              <a:t>Connectivity</a:t>
            </a:r>
            <a:r>
              <a:rPr lang="en-US" dirty="0"/>
              <a:t> – if connectivity fluctuates, the scope of the offering will be impacted. This can further affect collaboration efforts between students across schools/states, amongst other key variables. </a:t>
            </a:r>
          </a:p>
          <a:p>
            <a:r>
              <a:rPr lang="en-US" b="1" dirty="0"/>
              <a:t>Availability of teachers to facilitate the course </a:t>
            </a:r>
            <a:r>
              <a:rPr lang="en-US" dirty="0"/>
              <a:t>– currently, not sure what to expect from the states in terms of teacher availability and time commitments. The teacher is a key motivator and fulcrum point. For example, his/her immediate feedback can impact how things move.</a:t>
            </a:r>
          </a:p>
          <a:p>
            <a:r>
              <a:rPr lang="en-US" b="1" dirty="0"/>
              <a:t>Structured within school timetable </a:t>
            </a:r>
            <a:r>
              <a:rPr lang="en-US" dirty="0"/>
              <a:t>– if courses are not coordinated within this, it can be a serious deterrent to course participation and completion. Assuming that students stay beyond school hours in most schools, there will be logistical complications in terms of human resources to man the labs, as an instance.</a:t>
            </a:r>
          </a:p>
          <a:p>
            <a:r>
              <a:rPr lang="en-US" b="1" dirty="0"/>
              <a:t>Assessments and feedback mechanism </a:t>
            </a:r>
            <a:r>
              <a:rPr lang="en-US" dirty="0"/>
              <a:t>- effective mechanisms to provide meaningful and if possible immediate feedback to students on tasks that they do is essential. No feedback can also be a deterrent to participation.</a:t>
            </a:r>
          </a:p>
          <a:p>
            <a:endParaRPr lang="en-US" dirty="0"/>
          </a:p>
        </p:txBody>
      </p:sp>
    </p:spTree>
    <p:extLst>
      <p:ext uri="{BB962C8B-B14F-4D97-AF65-F5344CB8AC3E}">
        <p14:creationId xmlns:p14="http://schemas.microsoft.com/office/powerpoint/2010/main" val="793656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sz="6000" dirty="0">
                <a:solidFill>
                  <a:srgbClr val="008000"/>
                </a:solidFill>
              </a:rPr>
              <a:t>Thank you!</a:t>
            </a:r>
          </a:p>
        </p:txBody>
      </p:sp>
    </p:spTree>
    <p:extLst>
      <p:ext uri="{BB962C8B-B14F-4D97-AF65-F5344CB8AC3E}">
        <p14:creationId xmlns:p14="http://schemas.microsoft.com/office/powerpoint/2010/main" val="109725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 of Collaboration</a:t>
            </a:r>
          </a:p>
        </p:txBody>
      </p:sp>
      <p:sp>
        <p:nvSpPr>
          <p:cNvPr id="3" name="Content Placeholder 2"/>
          <p:cNvSpPr>
            <a:spLocks noGrp="1"/>
          </p:cNvSpPr>
          <p:nvPr>
            <p:ph idx="1"/>
          </p:nvPr>
        </p:nvSpPr>
        <p:spPr/>
        <p:txBody>
          <a:bodyPr>
            <a:normAutofit/>
          </a:bodyPr>
          <a:lstStyle/>
          <a:p>
            <a:r>
              <a:rPr lang="en-US" dirty="0"/>
              <a:t>To improve the professional &amp; academic prospects of high school students in underserved communities in India </a:t>
            </a:r>
          </a:p>
          <a:p>
            <a:pPr lvl="1"/>
            <a:r>
              <a:rPr lang="en-US" sz="2600" dirty="0"/>
              <a:t>Scope (3 years): 150,000 students, 1,000 schools, 2700 teachers</a:t>
            </a:r>
          </a:p>
          <a:p>
            <a:pPr lvl="1"/>
            <a:endParaRPr lang="en-US" sz="2600" dirty="0"/>
          </a:p>
          <a:p>
            <a:pPr lvl="1"/>
            <a:endParaRPr lang="en-US" sz="2600" dirty="0"/>
          </a:p>
          <a:p>
            <a:pPr marL="457200" lvl="1" indent="0">
              <a:buNone/>
            </a:pPr>
            <a:endParaRPr lang="en-US" sz="2600" dirty="0"/>
          </a:p>
          <a:p>
            <a:pPr marL="0" indent="0" algn="ctr">
              <a:buNone/>
            </a:pPr>
            <a:endParaRPr lang="en-US" sz="1300" dirty="0"/>
          </a:p>
          <a:p>
            <a:pPr marL="0" indent="0" algn="ctr">
              <a:buNone/>
            </a:pPr>
            <a:endParaRPr lang="en-US" sz="1300" dirty="0"/>
          </a:p>
          <a:p>
            <a:pPr marL="0" indent="0" algn="ctr">
              <a:buNone/>
            </a:pPr>
            <a:endParaRPr lang="en-US" sz="1300" dirty="0"/>
          </a:p>
          <a:p>
            <a:pPr marL="0" indent="0" algn="ctr">
              <a:buNone/>
            </a:pPr>
            <a:endParaRPr lang="en-US" sz="1300" dirty="0"/>
          </a:p>
          <a:p>
            <a:pPr marL="0" indent="0">
              <a:buNone/>
            </a:pPr>
            <a:endParaRPr lang="en-US" dirty="0"/>
          </a:p>
        </p:txBody>
      </p:sp>
      <p:sp>
        <p:nvSpPr>
          <p:cNvPr id="4" name="Rectangle 3"/>
          <p:cNvSpPr/>
          <p:nvPr/>
        </p:nvSpPr>
        <p:spPr>
          <a:xfrm>
            <a:off x="1297118" y="4377230"/>
            <a:ext cx="2769886" cy="122940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a:t>By incorporating thoughtful pedagogical design &amp; contemporary technology  </a:t>
            </a:r>
          </a:p>
        </p:txBody>
      </p:sp>
      <p:sp>
        <p:nvSpPr>
          <p:cNvPr id="6" name="Rectangle 5"/>
          <p:cNvSpPr/>
          <p:nvPr/>
        </p:nvSpPr>
        <p:spPr>
          <a:xfrm>
            <a:off x="4931747" y="3964566"/>
            <a:ext cx="2877980" cy="200684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dirty="0"/>
              <a:t>That will help provide sustainable quality learning experiences at scale in English, Mathematics, and Science (Physics, Chemistry, Biology)</a:t>
            </a:r>
          </a:p>
        </p:txBody>
      </p:sp>
      <p:sp>
        <p:nvSpPr>
          <p:cNvPr id="7" name="Chevron 6"/>
          <p:cNvSpPr/>
          <p:nvPr/>
        </p:nvSpPr>
        <p:spPr>
          <a:xfrm>
            <a:off x="4323724" y="4742000"/>
            <a:ext cx="378326" cy="432320"/>
          </a:xfrm>
          <a:prstGeom prst="chevr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896147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Outcomes</a:t>
            </a:r>
          </a:p>
        </p:txBody>
      </p:sp>
      <p:sp>
        <p:nvSpPr>
          <p:cNvPr id="3" name="Content Placeholder 2"/>
          <p:cNvSpPr>
            <a:spLocks noGrp="1"/>
          </p:cNvSpPr>
          <p:nvPr>
            <p:ph idx="1"/>
          </p:nvPr>
        </p:nvSpPr>
        <p:spPr>
          <a:xfrm>
            <a:off x="457200" y="1600200"/>
            <a:ext cx="8229600" cy="5100747"/>
          </a:xfrm>
        </p:spPr>
        <p:txBody>
          <a:bodyPr>
            <a:normAutofit/>
          </a:bodyPr>
          <a:lstStyle/>
          <a:p>
            <a:r>
              <a:rPr lang="en-US" dirty="0"/>
              <a:t>To raise social capital and expand educational opportunities for India’s youth substantially and positively </a:t>
            </a:r>
          </a:p>
          <a:p>
            <a:r>
              <a:rPr lang="en-US" dirty="0"/>
              <a:t>To provide continuous professional development for teachers via content knowledge pedagogy, teaching skills, and digital literacy</a:t>
            </a:r>
          </a:p>
        </p:txBody>
      </p:sp>
      <p:sp>
        <p:nvSpPr>
          <p:cNvPr id="5" name="Down Arrow 4"/>
          <p:cNvSpPr/>
          <p:nvPr/>
        </p:nvSpPr>
        <p:spPr>
          <a:xfrm>
            <a:off x="4067003" y="5160810"/>
            <a:ext cx="307066" cy="45933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1526815" y="5768760"/>
            <a:ext cx="6039701" cy="54039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Arrive at a model that can have global relevance</a:t>
            </a:r>
          </a:p>
        </p:txBody>
      </p:sp>
    </p:spTree>
    <p:extLst>
      <p:ext uri="{BB962C8B-B14F-4D97-AF65-F5344CB8AC3E}">
        <p14:creationId xmlns:p14="http://schemas.microsoft.com/office/powerpoint/2010/main" val="3003083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p>
        </p:txBody>
      </p:sp>
      <p:sp>
        <p:nvSpPr>
          <p:cNvPr id="3" name="Content Placeholder 2"/>
          <p:cNvSpPr>
            <a:spLocks noGrp="1"/>
          </p:cNvSpPr>
          <p:nvPr>
            <p:ph idx="1"/>
          </p:nvPr>
        </p:nvSpPr>
        <p:spPr/>
        <p:txBody>
          <a:bodyPr>
            <a:normAutofit fontScale="25000" lnSpcReduction="20000"/>
          </a:bodyPr>
          <a:lstStyle/>
          <a:p>
            <a:pPr marL="0" indent="0">
              <a:buNone/>
            </a:pPr>
            <a:r>
              <a:rPr lang="en-GB" sz="7000" dirty="0"/>
              <a:t>A number of studies of elementary schooling have established poor learning levels across states and school systems </a:t>
            </a:r>
          </a:p>
          <a:p>
            <a:pPr marL="0" indent="0">
              <a:buNone/>
            </a:pPr>
            <a:endParaRPr lang="en-GB" sz="7000" dirty="0"/>
          </a:p>
          <a:p>
            <a:pPr lvl="1"/>
            <a:r>
              <a:rPr lang="en-GB" sz="7000" dirty="0"/>
              <a:t>by the end of grade VIII, about 20% have developed critical abilities that enhance their life opportunities and employability</a:t>
            </a:r>
          </a:p>
          <a:p>
            <a:pPr lvl="1"/>
            <a:r>
              <a:rPr lang="en-GB" sz="7000" dirty="0"/>
              <a:t>a severe undersupply and shortage of Science, Mathematics, and English teachers </a:t>
            </a:r>
          </a:p>
          <a:p>
            <a:pPr lvl="2"/>
            <a:r>
              <a:rPr lang="en-GB" sz="7000" dirty="0"/>
              <a:t>Teacher  Education continues to remain conservative and resistant to modernization </a:t>
            </a:r>
          </a:p>
          <a:p>
            <a:pPr lvl="2"/>
            <a:endParaRPr lang="en-GB" sz="7000" dirty="0"/>
          </a:p>
          <a:p>
            <a:pPr marL="914400" lvl="2" indent="0">
              <a:buNone/>
            </a:pPr>
            <a:endParaRPr lang="en-GB" sz="7000" dirty="0"/>
          </a:p>
          <a:p>
            <a:pPr lvl="1"/>
            <a:r>
              <a:rPr lang="en-US" sz="7000" dirty="0"/>
              <a:t>children constitute over one-third of India’s population of approx. 1.2 billion people, which means India is home to 400 million children &gt; </a:t>
            </a:r>
            <a:r>
              <a:rPr lang="en-US" sz="6600" dirty="0"/>
              <a:t>every sixth child in the world lives in India</a:t>
            </a:r>
            <a:endParaRPr lang="en-GB" sz="6600" dirty="0"/>
          </a:p>
          <a:p>
            <a:pPr lvl="1"/>
            <a:r>
              <a:rPr lang="en-GB" sz="7000" dirty="0"/>
              <a:t>Timing and climate are right to trigger changes</a:t>
            </a:r>
            <a:endParaRPr lang="en-GB" sz="9600" dirty="0"/>
          </a:p>
          <a:p>
            <a:pPr marL="0" indent="0">
              <a:buNone/>
            </a:pPr>
            <a:endParaRPr lang="en-US" u="sng" dirty="0"/>
          </a:p>
          <a:p>
            <a:pPr marL="0" indent="0" algn="ctr">
              <a:buNone/>
            </a:pPr>
            <a:endParaRPr lang="en-GB" sz="1600" dirty="0"/>
          </a:p>
          <a:p>
            <a:pPr marL="0" indent="0" algn="ctr">
              <a:buNone/>
            </a:pPr>
            <a:endParaRPr lang="en-GB" sz="1400" dirty="0"/>
          </a:p>
          <a:p>
            <a:pPr marL="0" indent="0" algn="ctr">
              <a:buNone/>
            </a:pPr>
            <a:endParaRPr lang="en-GB" sz="1400" dirty="0"/>
          </a:p>
          <a:p>
            <a:pPr marL="0" indent="0" algn="ctr">
              <a:buNone/>
            </a:pPr>
            <a:endParaRPr lang="en-GB" sz="1400" dirty="0"/>
          </a:p>
          <a:p>
            <a:pPr marL="0" indent="0" algn="ctr">
              <a:buNone/>
            </a:pPr>
            <a:endParaRPr lang="en-GB" sz="1400" dirty="0"/>
          </a:p>
          <a:p>
            <a:pPr marL="0" indent="0" algn="ctr">
              <a:buNone/>
            </a:pPr>
            <a:endParaRPr lang="en-GB" sz="1400" dirty="0"/>
          </a:p>
          <a:p>
            <a:pPr marL="0" indent="0" algn="ctr">
              <a:buNone/>
            </a:pPr>
            <a:endParaRPr lang="en-GB" sz="1400" dirty="0"/>
          </a:p>
          <a:p>
            <a:pPr marL="0" indent="0" algn="ctr">
              <a:buNone/>
            </a:pPr>
            <a:endParaRPr lang="en-GB" sz="1400" dirty="0"/>
          </a:p>
          <a:p>
            <a:pPr marL="0" indent="0" algn="ctr">
              <a:buNone/>
            </a:pPr>
            <a:endParaRPr lang="en-GB" sz="1400" dirty="0"/>
          </a:p>
          <a:p>
            <a:pPr marL="0" indent="0" algn="ctr">
              <a:buNone/>
            </a:pPr>
            <a:r>
              <a:rPr lang="en-GB" sz="4400" dirty="0"/>
              <a:t>The National Assessment Survey by NCERT (</a:t>
            </a:r>
            <a:r>
              <a:rPr lang="en-US" sz="4400" dirty="0"/>
              <a:t>National Council of Educational Research and Training)</a:t>
            </a:r>
          </a:p>
          <a:p>
            <a:endParaRPr lang="en-US" dirty="0"/>
          </a:p>
        </p:txBody>
      </p:sp>
    </p:spTree>
    <p:extLst>
      <p:ext uri="{BB962C8B-B14F-4D97-AF65-F5344CB8AC3E}">
        <p14:creationId xmlns:p14="http://schemas.microsoft.com/office/powerpoint/2010/main" val="1550242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12541" y="0"/>
            <a:ext cx="6678262" cy="5329369"/>
          </a:xfrm>
          <a:prstGeom prst="rect">
            <a:avLst/>
          </a:prstGeom>
        </p:spPr>
      </p:pic>
      <p:sp>
        <p:nvSpPr>
          <p:cNvPr id="4" name="Down Arrow 3"/>
          <p:cNvSpPr/>
          <p:nvPr/>
        </p:nvSpPr>
        <p:spPr>
          <a:xfrm>
            <a:off x="4323731" y="5417501"/>
            <a:ext cx="324279" cy="297218"/>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 name="Rectangle 4"/>
          <p:cNvSpPr/>
          <p:nvPr/>
        </p:nvSpPr>
        <p:spPr>
          <a:xfrm>
            <a:off x="418861" y="5849820"/>
            <a:ext cx="8296145" cy="72953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Focus &gt; conceptual understanding and application of foundational concepts  through active learning &gt; emphasis will be on “Learning by Doing”</a:t>
            </a:r>
          </a:p>
        </p:txBody>
      </p:sp>
    </p:spTree>
    <p:extLst>
      <p:ext uri="{BB962C8B-B14F-4D97-AF65-F5344CB8AC3E}">
        <p14:creationId xmlns:p14="http://schemas.microsoft.com/office/powerpoint/2010/main" val="3531202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0" y="974090"/>
            <a:ext cx="9144000" cy="2446020"/>
          </a:xfrm>
          <a:prstGeom prst="rect">
            <a:avLst/>
          </a:prstGeom>
        </p:spPr>
      </p:pic>
      <p:sp>
        <p:nvSpPr>
          <p:cNvPr id="3" name="Down Arrow 2"/>
          <p:cNvSpPr/>
          <p:nvPr/>
        </p:nvSpPr>
        <p:spPr>
          <a:xfrm>
            <a:off x="4323731" y="3782790"/>
            <a:ext cx="486418" cy="459339"/>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 name="Rectangle 3"/>
          <p:cNvSpPr/>
          <p:nvPr/>
        </p:nvSpPr>
        <p:spPr>
          <a:xfrm>
            <a:off x="1783543" y="4390739"/>
            <a:ext cx="6039701" cy="185086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Multiple elements for delivering learning experiences and professional development at scale and for providing support for the learning communities</a:t>
            </a:r>
          </a:p>
        </p:txBody>
      </p:sp>
    </p:spTree>
    <p:extLst>
      <p:ext uri="{BB962C8B-B14F-4D97-AF65-F5344CB8AC3E}">
        <p14:creationId xmlns:p14="http://schemas.microsoft.com/office/powerpoint/2010/main" val="2051020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658" y="-180714"/>
            <a:ext cx="8229600" cy="864893"/>
          </a:xfrm>
        </p:spPr>
        <p:txBody>
          <a:bodyPr>
            <a:normAutofit/>
          </a:bodyPr>
          <a:lstStyle/>
          <a:p>
            <a:r>
              <a:rPr lang="en-US" sz="3600" dirty="0"/>
              <a:t>CLIx Ecosystem</a:t>
            </a:r>
          </a:p>
        </p:txBody>
      </p:sp>
      <p:sp>
        <p:nvSpPr>
          <p:cNvPr id="4" name="Rectangle 3"/>
          <p:cNvSpPr/>
          <p:nvPr/>
        </p:nvSpPr>
        <p:spPr>
          <a:xfrm>
            <a:off x="2172170" y="802134"/>
            <a:ext cx="1637482" cy="71859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Tata Groups </a:t>
            </a:r>
          </a:p>
          <a:p>
            <a:pPr algn="ctr"/>
            <a:r>
              <a:rPr lang="en-US" sz="1400" dirty="0"/>
              <a:t>(Tata Trust, TISS)</a:t>
            </a:r>
          </a:p>
        </p:txBody>
      </p:sp>
      <p:sp>
        <p:nvSpPr>
          <p:cNvPr id="5" name="Rectangle 4"/>
          <p:cNvSpPr/>
          <p:nvPr/>
        </p:nvSpPr>
        <p:spPr>
          <a:xfrm>
            <a:off x="5917004" y="804126"/>
            <a:ext cx="1535209" cy="71859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MIT </a:t>
            </a:r>
          </a:p>
          <a:p>
            <a:pPr algn="ctr"/>
            <a:r>
              <a:rPr lang="en-US" sz="1400" dirty="0"/>
              <a:t>(ODL, STEP)</a:t>
            </a:r>
          </a:p>
        </p:txBody>
      </p:sp>
      <p:sp>
        <p:nvSpPr>
          <p:cNvPr id="6" name="Rectangle 5"/>
          <p:cNvSpPr/>
          <p:nvPr/>
        </p:nvSpPr>
        <p:spPr>
          <a:xfrm>
            <a:off x="1489120" y="3227366"/>
            <a:ext cx="2320532" cy="718596"/>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Dev. Partners </a:t>
            </a:r>
          </a:p>
          <a:p>
            <a:pPr algn="ctr"/>
            <a:r>
              <a:rPr lang="en-US" sz="1200" dirty="0">
                <a:solidFill>
                  <a:schemeClr val="tx1"/>
                </a:solidFill>
              </a:rPr>
              <a:t>(Tata Class Edge, NIAS, Eklavya, HBCSE)</a:t>
            </a:r>
          </a:p>
        </p:txBody>
      </p:sp>
      <p:sp>
        <p:nvSpPr>
          <p:cNvPr id="7" name="Rectangle 6"/>
          <p:cNvSpPr/>
          <p:nvPr/>
        </p:nvSpPr>
        <p:spPr>
          <a:xfrm>
            <a:off x="5484589" y="3227366"/>
            <a:ext cx="2184841" cy="718596"/>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Impl. Partners       </a:t>
            </a:r>
            <a:r>
              <a:rPr lang="en-US" sz="1200" dirty="0">
                <a:solidFill>
                  <a:srgbClr val="000000"/>
                </a:solidFill>
              </a:rPr>
              <a:t>(Govts. &gt; Chhattisgarh, Mizoram, Rajasthan, Telangana)</a:t>
            </a:r>
          </a:p>
        </p:txBody>
      </p:sp>
      <p:cxnSp>
        <p:nvCxnSpPr>
          <p:cNvPr id="9" name="Straight Arrow Connector 8"/>
          <p:cNvCxnSpPr/>
          <p:nvPr/>
        </p:nvCxnSpPr>
        <p:spPr>
          <a:xfrm>
            <a:off x="2706858" y="1716551"/>
            <a:ext cx="1" cy="137508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2692168" y="1690363"/>
            <a:ext cx="4626374" cy="140326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H="1">
            <a:off x="1871408" y="1721289"/>
            <a:ext cx="4645102" cy="137233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4561557" y="3491874"/>
            <a:ext cx="414597" cy="646331"/>
          </a:xfrm>
          <a:prstGeom prst="rect">
            <a:avLst/>
          </a:prstGeom>
          <a:noFill/>
        </p:spPr>
        <p:txBody>
          <a:bodyPr wrap="none" rtlCol="0">
            <a:spAutoFit/>
          </a:bodyPr>
          <a:lstStyle/>
          <a:p>
            <a:r>
              <a:rPr lang="en-US" sz="3600" dirty="0">
                <a:solidFill>
                  <a:srgbClr val="FF0000"/>
                </a:solidFill>
              </a:rPr>
              <a:t>+</a:t>
            </a:r>
          </a:p>
        </p:txBody>
      </p:sp>
      <p:sp>
        <p:nvSpPr>
          <p:cNvPr id="16" name="Rectangle 15"/>
          <p:cNvSpPr/>
          <p:nvPr/>
        </p:nvSpPr>
        <p:spPr>
          <a:xfrm>
            <a:off x="3512928" y="4382486"/>
            <a:ext cx="2320532" cy="718596"/>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Field Implementation Teams</a:t>
            </a:r>
          </a:p>
        </p:txBody>
      </p:sp>
      <p:sp>
        <p:nvSpPr>
          <p:cNvPr id="17" name="Oval 16"/>
          <p:cNvSpPr/>
          <p:nvPr/>
        </p:nvSpPr>
        <p:spPr>
          <a:xfrm>
            <a:off x="2172170" y="5815617"/>
            <a:ext cx="5497260" cy="835578"/>
          </a:xfrm>
          <a:prstGeom prst="ellipse">
            <a:avLst/>
          </a:prstGeom>
          <a:solidFill>
            <a:schemeClr val="accent6">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chemeClr val="tx1"/>
                </a:solidFill>
              </a:rPr>
              <a:t>Schools </a:t>
            </a:r>
          </a:p>
          <a:p>
            <a:pPr algn="ctr"/>
            <a:r>
              <a:rPr lang="en-US" sz="1200" dirty="0">
                <a:solidFill>
                  <a:schemeClr val="tx1"/>
                </a:solidFill>
              </a:rPr>
              <a:t>(Students + Teachers + Parents + Community)</a:t>
            </a:r>
          </a:p>
        </p:txBody>
      </p:sp>
      <p:cxnSp>
        <p:nvCxnSpPr>
          <p:cNvPr id="21" name="Straight Arrow Connector 20"/>
          <p:cNvCxnSpPr/>
          <p:nvPr/>
        </p:nvCxnSpPr>
        <p:spPr>
          <a:xfrm>
            <a:off x="4730666" y="5214001"/>
            <a:ext cx="1" cy="55554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4" name="Oval 23"/>
          <p:cNvSpPr/>
          <p:nvPr/>
        </p:nvSpPr>
        <p:spPr>
          <a:xfrm>
            <a:off x="4478012" y="3391602"/>
            <a:ext cx="551397" cy="769570"/>
          </a:xfrm>
          <a:prstGeom prst="ellipse">
            <a:avLst/>
          </a:prstGeom>
          <a:solidFill>
            <a:schemeClr val="accent3">
              <a:lumMod val="60000"/>
              <a:lumOff val="40000"/>
              <a:alpha val="5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2" name="TextBox 31"/>
          <p:cNvSpPr txBox="1"/>
          <p:nvPr/>
        </p:nvSpPr>
        <p:spPr>
          <a:xfrm>
            <a:off x="4563576" y="953642"/>
            <a:ext cx="414597" cy="646331"/>
          </a:xfrm>
          <a:prstGeom prst="rect">
            <a:avLst/>
          </a:prstGeom>
          <a:noFill/>
        </p:spPr>
        <p:txBody>
          <a:bodyPr wrap="none" rtlCol="0">
            <a:spAutoFit/>
          </a:bodyPr>
          <a:lstStyle/>
          <a:p>
            <a:r>
              <a:rPr lang="en-US" sz="3600" dirty="0">
                <a:solidFill>
                  <a:srgbClr val="FF0000"/>
                </a:solidFill>
              </a:rPr>
              <a:t>+</a:t>
            </a:r>
          </a:p>
        </p:txBody>
      </p:sp>
      <p:sp>
        <p:nvSpPr>
          <p:cNvPr id="33" name="Oval 32"/>
          <p:cNvSpPr/>
          <p:nvPr/>
        </p:nvSpPr>
        <p:spPr>
          <a:xfrm>
            <a:off x="4480031" y="853370"/>
            <a:ext cx="551397" cy="769570"/>
          </a:xfrm>
          <a:prstGeom prst="ellipse">
            <a:avLst/>
          </a:prstGeom>
          <a:solidFill>
            <a:schemeClr val="accent3">
              <a:lumMod val="60000"/>
              <a:lumOff val="40000"/>
              <a:alpha val="5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34" name="Straight Arrow Connector 33"/>
          <p:cNvCxnSpPr/>
          <p:nvPr/>
        </p:nvCxnSpPr>
        <p:spPr>
          <a:xfrm flipH="1">
            <a:off x="5883588" y="4140197"/>
            <a:ext cx="785322" cy="25900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a:off x="2723570" y="4161172"/>
            <a:ext cx="739231" cy="23802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6501820" y="1718543"/>
            <a:ext cx="1" cy="1375085"/>
          </a:xfrm>
          <a:prstGeom prst="straightConnector1">
            <a:avLst/>
          </a:prstGeom>
          <a:ln>
            <a:solidFill>
              <a:schemeClr val="tx1"/>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72" name="Rectangle 71"/>
          <p:cNvSpPr/>
          <p:nvPr/>
        </p:nvSpPr>
        <p:spPr>
          <a:xfrm>
            <a:off x="7723596" y="2853365"/>
            <a:ext cx="1303442" cy="1495697"/>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rgbClr val="000000"/>
                </a:solidFill>
              </a:rPr>
              <a:t>Chhattisgarh – RMSA;</a:t>
            </a:r>
          </a:p>
          <a:p>
            <a:pPr algn="ctr"/>
            <a:r>
              <a:rPr lang="en-US" sz="1200" dirty="0">
                <a:solidFill>
                  <a:srgbClr val="000000"/>
                </a:solidFill>
              </a:rPr>
              <a:t>Mizoram – MZU;</a:t>
            </a:r>
          </a:p>
          <a:p>
            <a:pPr algn="ctr"/>
            <a:r>
              <a:rPr lang="en-US" sz="1200" dirty="0">
                <a:solidFill>
                  <a:srgbClr val="000000"/>
                </a:solidFill>
              </a:rPr>
              <a:t>Rajasthan – CERP; Telangana - SCERT</a:t>
            </a:r>
          </a:p>
        </p:txBody>
      </p:sp>
      <p:sp>
        <p:nvSpPr>
          <p:cNvPr id="73" name="Rectangle 72"/>
          <p:cNvSpPr/>
          <p:nvPr/>
        </p:nvSpPr>
        <p:spPr>
          <a:xfrm>
            <a:off x="6098785" y="4400646"/>
            <a:ext cx="2954256" cy="584776"/>
          </a:xfrm>
          <a:prstGeom prst="rect">
            <a:avLst/>
          </a:prstGeom>
        </p:spPr>
        <p:txBody>
          <a:bodyPr wrap="square">
            <a:spAutoFit/>
          </a:bodyPr>
          <a:lstStyle/>
          <a:p>
            <a:pPr algn="r"/>
            <a:r>
              <a:rPr lang="en-US" sz="800" dirty="0"/>
              <a:t>RMSA – Rashtriya Madhyamik Shiksha Abhiyan</a:t>
            </a:r>
          </a:p>
          <a:p>
            <a:pPr algn="r"/>
            <a:r>
              <a:rPr lang="en-US" sz="800" dirty="0"/>
              <a:t>CERP – Center for Education &amp; Practices</a:t>
            </a:r>
          </a:p>
          <a:p>
            <a:pPr algn="r"/>
            <a:r>
              <a:rPr lang="en-US" sz="800" dirty="0"/>
              <a:t>SCERT – State Council for Educational Research &amp; Training</a:t>
            </a:r>
          </a:p>
          <a:p>
            <a:pPr algn="r"/>
            <a:r>
              <a:rPr lang="en-US" sz="800" dirty="0"/>
              <a:t>MZU – Mizoram University</a:t>
            </a:r>
          </a:p>
        </p:txBody>
      </p:sp>
      <p:sp>
        <p:nvSpPr>
          <p:cNvPr id="23" name="Rectangle 22"/>
          <p:cNvSpPr/>
          <p:nvPr/>
        </p:nvSpPr>
        <p:spPr>
          <a:xfrm>
            <a:off x="89713" y="4404436"/>
            <a:ext cx="2954256" cy="707886"/>
          </a:xfrm>
          <a:prstGeom prst="rect">
            <a:avLst/>
          </a:prstGeom>
        </p:spPr>
        <p:txBody>
          <a:bodyPr wrap="square">
            <a:spAutoFit/>
          </a:bodyPr>
          <a:lstStyle/>
          <a:p>
            <a:r>
              <a:rPr lang="en-US" sz="800" dirty="0"/>
              <a:t>NIAS – National Institute of Advanced Studies (Biology)</a:t>
            </a:r>
          </a:p>
          <a:p>
            <a:r>
              <a:rPr lang="en-US" sz="800" dirty="0"/>
              <a:t>Eklavya – Chemistry, Physics</a:t>
            </a:r>
          </a:p>
          <a:p>
            <a:r>
              <a:rPr lang="en-US" sz="800" dirty="0"/>
              <a:t>HBCSE – Homi Bhabha Centre for Science Education (i2C &gt; Knowledge Lab) </a:t>
            </a:r>
          </a:p>
          <a:p>
            <a:r>
              <a:rPr lang="en-US" sz="800" dirty="0"/>
              <a:t>Tata Class Edge - English</a:t>
            </a:r>
          </a:p>
        </p:txBody>
      </p:sp>
    </p:spTree>
    <p:extLst>
      <p:ext uri="{BB962C8B-B14F-4D97-AF65-F5344CB8AC3E}">
        <p14:creationId xmlns:p14="http://schemas.microsoft.com/office/powerpoint/2010/main" val="2213282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658" y="-321834"/>
            <a:ext cx="8229600" cy="1143000"/>
          </a:xfrm>
        </p:spPr>
        <p:txBody>
          <a:bodyPr>
            <a:normAutofit/>
          </a:bodyPr>
          <a:lstStyle/>
          <a:p>
            <a:r>
              <a:rPr lang="en-US" sz="3600" dirty="0"/>
              <a:t>CLIx Ecosystem (cont.)</a:t>
            </a:r>
          </a:p>
        </p:txBody>
      </p:sp>
      <p:sp>
        <p:nvSpPr>
          <p:cNvPr id="4" name="Rectangle 3"/>
          <p:cNvSpPr/>
          <p:nvPr/>
        </p:nvSpPr>
        <p:spPr>
          <a:xfrm>
            <a:off x="2172170" y="802134"/>
            <a:ext cx="1637482" cy="71859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Tata Groups </a:t>
            </a:r>
          </a:p>
          <a:p>
            <a:pPr algn="ctr"/>
            <a:r>
              <a:rPr lang="en-US" sz="1400" dirty="0"/>
              <a:t>(TISS, Tata Trust)</a:t>
            </a:r>
          </a:p>
        </p:txBody>
      </p:sp>
      <p:sp>
        <p:nvSpPr>
          <p:cNvPr id="5" name="Rectangle 4"/>
          <p:cNvSpPr/>
          <p:nvPr/>
        </p:nvSpPr>
        <p:spPr>
          <a:xfrm>
            <a:off x="5917004" y="804126"/>
            <a:ext cx="1535209" cy="71859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a:t>MIT </a:t>
            </a:r>
          </a:p>
          <a:p>
            <a:pPr algn="ctr"/>
            <a:r>
              <a:rPr lang="en-US" sz="1400" dirty="0"/>
              <a:t>(ODL, STEP)</a:t>
            </a:r>
          </a:p>
        </p:txBody>
      </p:sp>
      <p:sp>
        <p:nvSpPr>
          <p:cNvPr id="6" name="Rectangle 5"/>
          <p:cNvSpPr/>
          <p:nvPr/>
        </p:nvSpPr>
        <p:spPr>
          <a:xfrm>
            <a:off x="1489120" y="3227366"/>
            <a:ext cx="2320532" cy="718596"/>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 </a:t>
            </a:r>
          </a:p>
          <a:p>
            <a:pPr algn="ctr"/>
            <a:r>
              <a:rPr lang="en-US" dirty="0"/>
              <a:t>Dev. Partners </a:t>
            </a:r>
          </a:p>
          <a:p>
            <a:pPr algn="ctr"/>
            <a:r>
              <a:rPr lang="en-US" sz="1200" dirty="0">
                <a:solidFill>
                  <a:schemeClr val="tx1"/>
                </a:solidFill>
              </a:rPr>
              <a:t>(Tata Class Edge, NIAS, Eklavya, HBCSE)</a:t>
            </a:r>
          </a:p>
          <a:p>
            <a:pPr algn="ctr"/>
            <a:endParaRPr lang="en-US" sz="1200" dirty="0">
              <a:solidFill>
                <a:schemeClr val="tx1"/>
              </a:solidFill>
            </a:endParaRPr>
          </a:p>
        </p:txBody>
      </p:sp>
      <p:sp>
        <p:nvSpPr>
          <p:cNvPr id="7" name="Rectangle 6"/>
          <p:cNvSpPr/>
          <p:nvPr/>
        </p:nvSpPr>
        <p:spPr>
          <a:xfrm>
            <a:off x="5484589" y="3227366"/>
            <a:ext cx="2184841" cy="718596"/>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Impl. Partners       </a:t>
            </a:r>
            <a:r>
              <a:rPr lang="en-US" sz="1200" dirty="0">
                <a:solidFill>
                  <a:srgbClr val="000000"/>
                </a:solidFill>
              </a:rPr>
              <a:t>(Govts. &gt; Chhattisgarh, Mizoram, Rajasthan, Telangana)</a:t>
            </a:r>
          </a:p>
        </p:txBody>
      </p:sp>
      <p:cxnSp>
        <p:nvCxnSpPr>
          <p:cNvPr id="9" name="Straight Arrow Connector 8"/>
          <p:cNvCxnSpPr/>
          <p:nvPr/>
        </p:nvCxnSpPr>
        <p:spPr>
          <a:xfrm>
            <a:off x="2706858" y="1716551"/>
            <a:ext cx="1" cy="137508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2692168" y="1690363"/>
            <a:ext cx="4626374" cy="140326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H="1">
            <a:off x="1871408" y="1721289"/>
            <a:ext cx="4645102" cy="1372339"/>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4561557" y="3491874"/>
            <a:ext cx="414597" cy="646331"/>
          </a:xfrm>
          <a:prstGeom prst="rect">
            <a:avLst/>
          </a:prstGeom>
          <a:noFill/>
        </p:spPr>
        <p:txBody>
          <a:bodyPr wrap="none" rtlCol="0">
            <a:spAutoFit/>
          </a:bodyPr>
          <a:lstStyle/>
          <a:p>
            <a:r>
              <a:rPr lang="en-US" sz="3600" dirty="0">
                <a:solidFill>
                  <a:srgbClr val="FF0000"/>
                </a:solidFill>
              </a:rPr>
              <a:t>+</a:t>
            </a:r>
          </a:p>
        </p:txBody>
      </p:sp>
      <p:sp>
        <p:nvSpPr>
          <p:cNvPr id="16" name="Rectangle 15"/>
          <p:cNvSpPr/>
          <p:nvPr/>
        </p:nvSpPr>
        <p:spPr>
          <a:xfrm>
            <a:off x="3512928" y="4382486"/>
            <a:ext cx="2320532" cy="718596"/>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Field Implementation Teams</a:t>
            </a:r>
          </a:p>
        </p:txBody>
      </p:sp>
      <p:sp>
        <p:nvSpPr>
          <p:cNvPr id="17" name="Oval 16"/>
          <p:cNvSpPr/>
          <p:nvPr/>
        </p:nvSpPr>
        <p:spPr>
          <a:xfrm>
            <a:off x="2172170" y="5815617"/>
            <a:ext cx="5497260" cy="835578"/>
          </a:xfrm>
          <a:prstGeom prst="ellipse">
            <a:avLst/>
          </a:prstGeom>
          <a:solidFill>
            <a:schemeClr val="accent6">
              <a:lumMod val="60000"/>
              <a:lumOff val="40000"/>
            </a:schemeClr>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a:solidFill>
                  <a:schemeClr val="tx1"/>
                </a:solidFill>
              </a:rPr>
              <a:t>Schools </a:t>
            </a:r>
          </a:p>
          <a:p>
            <a:pPr algn="ctr"/>
            <a:r>
              <a:rPr lang="en-US" sz="1200" dirty="0">
                <a:solidFill>
                  <a:schemeClr val="tx1"/>
                </a:solidFill>
              </a:rPr>
              <a:t>(Students + Teachers + Parents + Community)</a:t>
            </a:r>
          </a:p>
        </p:txBody>
      </p:sp>
      <p:cxnSp>
        <p:nvCxnSpPr>
          <p:cNvPr id="21" name="Straight Arrow Connector 20"/>
          <p:cNvCxnSpPr/>
          <p:nvPr/>
        </p:nvCxnSpPr>
        <p:spPr>
          <a:xfrm>
            <a:off x="4730666" y="5214001"/>
            <a:ext cx="1" cy="55554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4" name="Oval 23"/>
          <p:cNvSpPr/>
          <p:nvPr/>
        </p:nvSpPr>
        <p:spPr>
          <a:xfrm>
            <a:off x="4478012" y="3391602"/>
            <a:ext cx="551397" cy="769570"/>
          </a:xfrm>
          <a:prstGeom prst="ellipse">
            <a:avLst/>
          </a:prstGeom>
          <a:solidFill>
            <a:schemeClr val="accent3">
              <a:lumMod val="60000"/>
              <a:lumOff val="40000"/>
              <a:alpha val="5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5" name="Frame 24"/>
          <p:cNvSpPr/>
          <p:nvPr/>
        </p:nvSpPr>
        <p:spPr>
          <a:xfrm>
            <a:off x="-1" y="6170650"/>
            <a:ext cx="1362437" cy="534769"/>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6" name="Frame 25"/>
          <p:cNvSpPr/>
          <p:nvPr/>
        </p:nvSpPr>
        <p:spPr>
          <a:xfrm>
            <a:off x="0" y="5418630"/>
            <a:ext cx="1362437" cy="534769"/>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7" name="Frame 26"/>
          <p:cNvSpPr/>
          <p:nvPr/>
        </p:nvSpPr>
        <p:spPr>
          <a:xfrm>
            <a:off x="0" y="4641572"/>
            <a:ext cx="1362437" cy="534769"/>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8" name="Frame 27"/>
          <p:cNvSpPr/>
          <p:nvPr/>
        </p:nvSpPr>
        <p:spPr>
          <a:xfrm>
            <a:off x="0" y="3892977"/>
            <a:ext cx="1362437" cy="534769"/>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9" name="Frame 28"/>
          <p:cNvSpPr/>
          <p:nvPr/>
        </p:nvSpPr>
        <p:spPr>
          <a:xfrm>
            <a:off x="0" y="2368732"/>
            <a:ext cx="1362437" cy="534769"/>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0" name="Frame 29"/>
          <p:cNvSpPr/>
          <p:nvPr/>
        </p:nvSpPr>
        <p:spPr>
          <a:xfrm>
            <a:off x="0" y="3120352"/>
            <a:ext cx="1362437" cy="534769"/>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32" name="TextBox 31"/>
          <p:cNvSpPr txBox="1"/>
          <p:nvPr/>
        </p:nvSpPr>
        <p:spPr>
          <a:xfrm>
            <a:off x="4563576" y="953642"/>
            <a:ext cx="414597" cy="646331"/>
          </a:xfrm>
          <a:prstGeom prst="rect">
            <a:avLst/>
          </a:prstGeom>
          <a:noFill/>
        </p:spPr>
        <p:txBody>
          <a:bodyPr wrap="none" rtlCol="0">
            <a:spAutoFit/>
          </a:bodyPr>
          <a:lstStyle/>
          <a:p>
            <a:r>
              <a:rPr lang="en-US" sz="3600" dirty="0">
                <a:solidFill>
                  <a:srgbClr val="FF0000"/>
                </a:solidFill>
              </a:rPr>
              <a:t>+</a:t>
            </a:r>
          </a:p>
        </p:txBody>
      </p:sp>
      <p:sp>
        <p:nvSpPr>
          <p:cNvPr id="33" name="Oval 32"/>
          <p:cNvSpPr/>
          <p:nvPr/>
        </p:nvSpPr>
        <p:spPr>
          <a:xfrm>
            <a:off x="4480031" y="853370"/>
            <a:ext cx="551397" cy="769570"/>
          </a:xfrm>
          <a:prstGeom prst="ellipse">
            <a:avLst/>
          </a:prstGeom>
          <a:solidFill>
            <a:schemeClr val="accent3">
              <a:lumMod val="60000"/>
              <a:lumOff val="40000"/>
              <a:alpha val="51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34" name="Straight Arrow Connector 33"/>
          <p:cNvCxnSpPr/>
          <p:nvPr/>
        </p:nvCxnSpPr>
        <p:spPr>
          <a:xfrm flipH="1">
            <a:off x="5883588" y="4140197"/>
            <a:ext cx="785322" cy="25900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a:off x="2723570" y="4161172"/>
            <a:ext cx="739231" cy="23802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p:nvPr/>
        </p:nvCxnSpPr>
        <p:spPr>
          <a:xfrm>
            <a:off x="6501820" y="1718543"/>
            <a:ext cx="1" cy="1375085"/>
          </a:xfrm>
          <a:prstGeom prst="straightConnector1">
            <a:avLst/>
          </a:prstGeom>
          <a:ln>
            <a:solidFill>
              <a:schemeClr val="tx1"/>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50" name="TextBox 49"/>
          <p:cNvSpPr txBox="1"/>
          <p:nvPr/>
        </p:nvSpPr>
        <p:spPr>
          <a:xfrm>
            <a:off x="181326" y="2467631"/>
            <a:ext cx="990300" cy="307777"/>
          </a:xfrm>
          <a:prstGeom prst="rect">
            <a:avLst/>
          </a:prstGeom>
          <a:noFill/>
        </p:spPr>
        <p:txBody>
          <a:bodyPr wrap="none" rtlCol="0">
            <a:spAutoFit/>
          </a:bodyPr>
          <a:lstStyle/>
          <a:p>
            <a:r>
              <a:rPr lang="en-US" sz="1400" dirty="0"/>
              <a:t>Curriculum</a:t>
            </a:r>
          </a:p>
        </p:txBody>
      </p:sp>
      <p:sp>
        <p:nvSpPr>
          <p:cNvPr id="51" name="TextBox 50"/>
          <p:cNvSpPr txBox="1"/>
          <p:nvPr/>
        </p:nvSpPr>
        <p:spPr>
          <a:xfrm>
            <a:off x="169109" y="3244077"/>
            <a:ext cx="1022385" cy="307777"/>
          </a:xfrm>
          <a:prstGeom prst="rect">
            <a:avLst/>
          </a:prstGeom>
          <a:noFill/>
        </p:spPr>
        <p:txBody>
          <a:bodyPr wrap="none" rtlCol="0">
            <a:spAutoFit/>
          </a:bodyPr>
          <a:lstStyle/>
          <a:p>
            <a:r>
              <a:rPr lang="en-US" sz="1400" dirty="0"/>
              <a:t>Technology</a:t>
            </a:r>
          </a:p>
        </p:txBody>
      </p:sp>
      <p:sp>
        <p:nvSpPr>
          <p:cNvPr id="52" name="TextBox 51"/>
          <p:cNvSpPr txBox="1"/>
          <p:nvPr/>
        </p:nvSpPr>
        <p:spPr>
          <a:xfrm>
            <a:off x="18728" y="4012829"/>
            <a:ext cx="1360418" cy="307777"/>
          </a:xfrm>
          <a:prstGeom prst="rect">
            <a:avLst/>
          </a:prstGeom>
          <a:noFill/>
        </p:spPr>
        <p:txBody>
          <a:bodyPr wrap="none" rtlCol="0">
            <a:spAutoFit/>
          </a:bodyPr>
          <a:lstStyle/>
          <a:p>
            <a:r>
              <a:rPr lang="en-US" sz="1400" dirty="0"/>
              <a:t>Implementation</a:t>
            </a:r>
          </a:p>
        </p:txBody>
      </p:sp>
      <p:sp>
        <p:nvSpPr>
          <p:cNvPr id="53" name="TextBox 52"/>
          <p:cNvSpPr txBox="1"/>
          <p:nvPr/>
        </p:nvSpPr>
        <p:spPr>
          <a:xfrm>
            <a:off x="254673" y="4733437"/>
            <a:ext cx="849862" cy="307777"/>
          </a:xfrm>
          <a:prstGeom prst="rect">
            <a:avLst/>
          </a:prstGeom>
          <a:noFill/>
        </p:spPr>
        <p:txBody>
          <a:bodyPr wrap="none" rtlCol="0">
            <a:spAutoFit/>
          </a:bodyPr>
          <a:lstStyle/>
          <a:p>
            <a:r>
              <a:rPr lang="en-US" sz="1400" dirty="0"/>
              <a:t>Research</a:t>
            </a:r>
          </a:p>
        </p:txBody>
      </p:sp>
      <p:sp>
        <p:nvSpPr>
          <p:cNvPr id="54" name="TextBox 53"/>
          <p:cNvSpPr txBox="1"/>
          <p:nvPr/>
        </p:nvSpPr>
        <p:spPr>
          <a:xfrm>
            <a:off x="39475" y="5537605"/>
            <a:ext cx="1322285" cy="307777"/>
          </a:xfrm>
          <a:prstGeom prst="rect">
            <a:avLst/>
          </a:prstGeom>
          <a:noFill/>
        </p:spPr>
        <p:txBody>
          <a:bodyPr wrap="none" rtlCol="0">
            <a:spAutoFit/>
          </a:bodyPr>
          <a:lstStyle/>
          <a:p>
            <a:r>
              <a:rPr lang="en-US" sz="1400" dirty="0"/>
              <a:t>Documentation</a:t>
            </a:r>
          </a:p>
        </p:txBody>
      </p:sp>
      <p:sp>
        <p:nvSpPr>
          <p:cNvPr id="55" name="TextBox 54"/>
          <p:cNvSpPr txBox="1"/>
          <p:nvPr/>
        </p:nvSpPr>
        <p:spPr>
          <a:xfrm>
            <a:off x="39475" y="6172661"/>
            <a:ext cx="1165541" cy="523220"/>
          </a:xfrm>
          <a:prstGeom prst="rect">
            <a:avLst/>
          </a:prstGeom>
          <a:noFill/>
        </p:spPr>
        <p:txBody>
          <a:bodyPr wrap="none" rtlCol="0">
            <a:spAutoFit/>
          </a:bodyPr>
          <a:lstStyle/>
          <a:p>
            <a:pPr algn="ctr"/>
            <a:r>
              <a:rPr lang="en-US" sz="1400" dirty="0"/>
              <a:t>Project </a:t>
            </a:r>
          </a:p>
          <a:p>
            <a:pPr algn="ctr"/>
            <a:r>
              <a:rPr lang="en-US" sz="1400" dirty="0"/>
              <a:t>Management</a:t>
            </a:r>
          </a:p>
        </p:txBody>
      </p:sp>
      <p:sp>
        <p:nvSpPr>
          <p:cNvPr id="56" name="Frame 55"/>
          <p:cNvSpPr/>
          <p:nvPr/>
        </p:nvSpPr>
        <p:spPr>
          <a:xfrm flipV="1">
            <a:off x="118984" y="1303528"/>
            <a:ext cx="235944" cy="852288"/>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0" name="Frame 59"/>
          <p:cNvSpPr/>
          <p:nvPr/>
        </p:nvSpPr>
        <p:spPr>
          <a:xfrm flipV="1">
            <a:off x="421765" y="1305520"/>
            <a:ext cx="235944" cy="852288"/>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1" name="Frame 60"/>
          <p:cNvSpPr/>
          <p:nvPr/>
        </p:nvSpPr>
        <p:spPr>
          <a:xfrm flipV="1">
            <a:off x="724546" y="1307512"/>
            <a:ext cx="235944" cy="852288"/>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2" name="Frame 61"/>
          <p:cNvSpPr/>
          <p:nvPr/>
        </p:nvSpPr>
        <p:spPr>
          <a:xfrm flipV="1">
            <a:off x="1027327" y="1309504"/>
            <a:ext cx="235944" cy="852288"/>
          </a:xfrm>
          <a:prstGeom prst="fram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63" name="TextBox 62"/>
          <p:cNvSpPr txBox="1"/>
          <p:nvPr/>
        </p:nvSpPr>
        <p:spPr>
          <a:xfrm rot="5400000" flipH="1" flipV="1">
            <a:off x="-62533" y="1588707"/>
            <a:ext cx="578629" cy="307777"/>
          </a:xfrm>
          <a:prstGeom prst="rect">
            <a:avLst/>
          </a:prstGeom>
          <a:noFill/>
        </p:spPr>
        <p:txBody>
          <a:bodyPr wrap="none" rtlCol="0">
            <a:spAutoFit/>
          </a:bodyPr>
          <a:lstStyle/>
          <a:p>
            <a:r>
              <a:rPr lang="en-US" sz="1400" dirty="0"/>
              <a:t>Math</a:t>
            </a:r>
          </a:p>
        </p:txBody>
      </p:sp>
      <p:sp>
        <p:nvSpPr>
          <p:cNvPr id="64" name="TextBox 63"/>
          <p:cNvSpPr txBox="1"/>
          <p:nvPr/>
        </p:nvSpPr>
        <p:spPr>
          <a:xfrm rot="5400000" flipH="1" flipV="1">
            <a:off x="155988" y="1568505"/>
            <a:ext cx="736099" cy="307777"/>
          </a:xfrm>
          <a:prstGeom prst="rect">
            <a:avLst/>
          </a:prstGeom>
          <a:noFill/>
        </p:spPr>
        <p:txBody>
          <a:bodyPr wrap="none" rtlCol="0">
            <a:spAutoFit/>
          </a:bodyPr>
          <a:lstStyle/>
          <a:p>
            <a:r>
              <a:rPr lang="en-US" sz="1400" dirty="0"/>
              <a:t>Science</a:t>
            </a:r>
          </a:p>
        </p:txBody>
      </p:sp>
      <p:sp>
        <p:nvSpPr>
          <p:cNvPr id="65" name="TextBox 64"/>
          <p:cNvSpPr txBox="1"/>
          <p:nvPr/>
        </p:nvSpPr>
        <p:spPr>
          <a:xfrm rot="5400000" flipH="1" flipV="1">
            <a:off x="481267" y="1590699"/>
            <a:ext cx="698115" cy="307777"/>
          </a:xfrm>
          <a:prstGeom prst="rect">
            <a:avLst/>
          </a:prstGeom>
          <a:noFill/>
        </p:spPr>
        <p:txBody>
          <a:bodyPr wrap="none" rtlCol="0">
            <a:spAutoFit/>
          </a:bodyPr>
          <a:lstStyle/>
          <a:p>
            <a:r>
              <a:rPr lang="en-US" sz="1400" dirty="0"/>
              <a:t>English</a:t>
            </a:r>
          </a:p>
        </p:txBody>
      </p:sp>
      <p:sp>
        <p:nvSpPr>
          <p:cNvPr id="66" name="TextBox 65"/>
          <p:cNvSpPr txBox="1"/>
          <p:nvPr/>
        </p:nvSpPr>
        <p:spPr>
          <a:xfrm rot="5400000" flipH="1" flipV="1">
            <a:off x="919135" y="1573158"/>
            <a:ext cx="412593" cy="307777"/>
          </a:xfrm>
          <a:prstGeom prst="rect">
            <a:avLst/>
          </a:prstGeom>
          <a:noFill/>
        </p:spPr>
        <p:txBody>
          <a:bodyPr wrap="none" rtlCol="0">
            <a:spAutoFit/>
          </a:bodyPr>
          <a:lstStyle/>
          <a:p>
            <a:r>
              <a:rPr lang="en-US" sz="1400" dirty="0"/>
              <a:t>i2C</a:t>
            </a:r>
          </a:p>
        </p:txBody>
      </p:sp>
      <p:cxnSp>
        <p:nvCxnSpPr>
          <p:cNvPr id="67" name="Straight Arrow Connector 66"/>
          <p:cNvCxnSpPr/>
          <p:nvPr/>
        </p:nvCxnSpPr>
        <p:spPr>
          <a:xfrm flipV="1">
            <a:off x="254673" y="2133689"/>
            <a:ext cx="1" cy="23504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9" name="Straight Arrow Connector 68"/>
          <p:cNvCxnSpPr/>
          <p:nvPr/>
        </p:nvCxnSpPr>
        <p:spPr>
          <a:xfrm flipV="1">
            <a:off x="524036" y="2135681"/>
            <a:ext cx="1" cy="23504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p:nvPr/>
        </p:nvCxnSpPr>
        <p:spPr>
          <a:xfrm flipV="1">
            <a:off x="841507" y="2135681"/>
            <a:ext cx="1" cy="23504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1" name="Straight Arrow Connector 70"/>
          <p:cNvCxnSpPr/>
          <p:nvPr/>
        </p:nvCxnSpPr>
        <p:spPr>
          <a:xfrm flipV="1">
            <a:off x="1144288" y="2137673"/>
            <a:ext cx="1" cy="23504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72" name="Rectangle 71"/>
          <p:cNvSpPr/>
          <p:nvPr/>
        </p:nvSpPr>
        <p:spPr>
          <a:xfrm>
            <a:off x="7723596" y="2853365"/>
            <a:ext cx="1303442" cy="1495697"/>
          </a:xfrm>
          <a:prstGeom prst="rect">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200" dirty="0">
                <a:solidFill>
                  <a:srgbClr val="000000"/>
                </a:solidFill>
              </a:rPr>
              <a:t>Chhattisgarh – RMSA;</a:t>
            </a:r>
          </a:p>
          <a:p>
            <a:pPr algn="ctr"/>
            <a:r>
              <a:rPr lang="en-US" sz="1200" dirty="0">
                <a:solidFill>
                  <a:srgbClr val="000000"/>
                </a:solidFill>
              </a:rPr>
              <a:t>Mizoram – MZU;</a:t>
            </a:r>
          </a:p>
          <a:p>
            <a:pPr algn="ctr"/>
            <a:r>
              <a:rPr lang="en-US" sz="1200" dirty="0">
                <a:solidFill>
                  <a:srgbClr val="000000"/>
                </a:solidFill>
              </a:rPr>
              <a:t>Rajasthan – CERP; Telangana - SCERT</a:t>
            </a:r>
          </a:p>
        </p:txBody>
      </p:sp>
    </p:spTree>
    <p:extLst>
      <p:ext uri="{BB962C8B-B14F-4D97-AF65-F5344CB8AC3E}">
        <p14:creationId xmlns:p14="http://schemas.microsoft.com/office/powerpoint/2010/main" val="400454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Curriculum</a:t>
            </a:r>
          </a:p>
        </p:txBody>
      </p:sp>
      <p:sp>
        <p:nvSpPr>
          <p:cNvPr id="3" name="Content Placeholder 2"/>
          <p:cNvSpPr>
            <a:spLocks noGrp="1"/>
          </p:cNvSpPr>
          <p:nvPr>
            <p:ph idx="1"/>
          </p:nvPr>
        </p:nvSpPr>
        <p:spPr/>
        <p:txBody>
          <a:bodyPr>
            <a:normAutofit fontScale="85000" lnSpcReduction="10000"/>
          </a:bodyPr>
          <a:lstStyle/>
          <a:p>
            <a:pPr marL="457200" lvl="2" indent="-457200"/>
            <a:r>
              <a:rPr lang="en-US" sz="2800" dirty="0"/>
              <a:t>Collaborate with India teams to guide, design, and develop </a:t>
            </a:r>
          </a:p>
          <a:p>
            <a:pPr marL="800100" lvl="3" indent="-342900"/>
            <a:r>
              <a:rPr lang="en-US" dirty="0"/>
              <a:t>curriculum</a:t>
            </a:r>
          </a:p>
          <a:p>
            <a:pPr marL="1257300" lvl="4" indent="-342900"/>
            <a:r>
              <a:rPr lang="en-US" dirty="0"/>
              <a:t>existing classroom and teaching conditions, scope, content selection criteria and pedagogy </a:t>
            </a:r>
          </a:p>
          <a:p>
            <a:pPr marL="800100" lvl="3" indent="-342900"/>
            <a:r>
              <a:rPr lang="en-US" dirty="0"/>
              <a:t>teacher professional development activities and materials</a:t>
            </a:r>
          </a:p>
          <a:p>
            <a:pPr marL="457200" lvl="2" indent="-457200"/>
            <a:r>
              <a:rPr lang="en-US" sz="2800" dirty="0"/>
              <a:t>Host design camps</a:t>
            </a:r>
          </a:p>
          <a:p>
            <a:pPr marL="914400" lvl="3" indent="-457200"/>
            <a:r>
              <a:rPr lang="en-US" dirty="0"/>
              <a:t>professional development of India collaborators</a:t>
            </a:r>
          </a:p>
          <a:p>
            <a:pPr marL="457200" lvl="2" indent="-457200"/>
            <a:r>
              <a:rPr lang="en-US" sz="2800" dirty="0"/>
              <a:t>Offer online education technology courses (e.g. 11.132x </a:t>
            </a:r>
            <a:r>
              <a:rPr lang="en-US" sz="2800" i="1" dirty="0"/>
              <a:t>Design and Development of Education Technology </a:t>
            </a:r>
            <a:r>
              <a:rPr lang="en-US" sz="2800" dirty="0"/>
              <a:t>&amp;</a:t>
            </a:r>
            <a:r>
              <a:rPr lang="en-US" sz="2800" i="1" dirty="0"/>
              <a:t> </a:t>
            </a:r>
            <a:r>
              <a:rPr lang="en-US" sz="2800" dirty="0"/>
              <a:t>11.133x </a:t>
            </a:r>
            <a:r>
              <a:rPr lang="en-US" sz="2800" i="1" dirty="0"/>
              <a:t>Implementation and Evaluation of Education Technology</a:t>
            </a:r>
            <a:r>
              <a:rPr lang="en-US" sz="2800" dirty="0"/>
              <a:t>)</a:t>
            </a:r>
          </a:p>
          <a:p>
            <a:pPr marL="0" lvl="2" indent="0">
              <a:buNone/>
            </a:pPr>
            <a:endParaRPr lang="en-US" sz="2800" dirty="0"/>
          </a:p>
          <a:p>
            <a:pPr marL="0" lvl="2" indent="0">
              <a:buNone/>
            </a:pPr>
            <a:endParaRPr lang="en-US" sz="2800" dirty="0"/>
          </a:p>
          <a:p>
            <a:pPr marL="914400" lvl="4" indent="0">
              <a:buNone/>
            </a:pPr>
            <a:r>
              <a:rPr lang="en-US" dirty="0"/>
              <a:t>            </a:t>
            </a:r>
          </a:p>
          <a:p>
            <a:pPr marL="914400" lvl="4" indent="0">
              <a:buNone/>
            </a:pPr>
            <a:endParaRPr lang="en-US" b="1" dirty="0">
              <a:solidFill>
                <a:srgbClr val="F79646"/>
              </a:solidFill>
            </a:endParaRPr>
          </a:p>
          <a:p>
            <a:pPr marL="914400" lvl="4" indent="0">
              <a:buNone/>
            </a:pPr>
            <a:endParaRPr lang="en-US" b="1" dirty="0">
              <a:solidFill>
                <a:srgbClr val="F79646"/>
              </a:solidFill>
            </a:endParaRPr>
          </a:p>
          <a:p>
            <a:pPr marL="914400" lvl="4" indent="0">
              <a:buNone/>
            </a:pPr>
            <a:endParaRPr lang="en-US" b="1" dirty="0">
              <a:solidFill>
                <a:srgbClr val="F79646"/>
              </a:solidFill>
            </a:endParaRPr>
          </a:p>
          <a:p>
            <a:pPr marL="914400" lvl="4" indent="0">
              <a:buNone/>
            </a:pPr>
            <a:endParaRPr lang="en-US" b="1" dirty="0">
              <a:solidFill>
                <a:srgbClr val="F79646"/>
              </a:solidFill>
            </a:endParaRPr>
          </a:p>
          <a:p>
            <a:pPr marL="0" indent="0">
              <a:buNone/>
            </a:pPr>
            <a:endParaRPr lang="en-US" dirty="0"/>
          </a:p>
        </p:txBody>
      </p:sp>
    </p:spTree>
    <p:extLst>
      <p:ext uri="{BB962C8B-B14F-4D97-AF65-F5344CB8AC3E}">
        <p14:creationId xmlns:p14="http://schemas.microsoft.com/office/powerpoint/2010/main" val="3160160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31223</TotalTime>
  <Words>1108</Words>
  <Application>Microsoft Macintosh PowerPoint</Application>
  <PresentationFormat>On-screen Show (4:3)</PresentationFormat>
  <Paragraphs>169</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CLIx Connected Learning Initiative</vt:lpstr>
      <vt:lpstr>Goal of Collaboration</vt:lpstr>
      <vt:lpstr>Key Outcomes</vt:lpstr>
      <vt:lpstr>Motivation</vt:lpstr>
      <vt:lpstr>PowerPoint Presentation</vt:lpstr>
      <vt:lpstr>PowerPoint Presentation</vt:lpstr>
      <vt:lpstr>CLIx Ecosystem</vt:lpstr>
      <vt:lpstr>CLIx Ecosystem (cont.)</vt:lpstr>
      <vt:lpstr>Group: Curriculum</vt:lpstr>
      <vt:lpstr>Group: Technology</vt:lpstr>
      <vt:lpstr>Group: Research</vt:lpstr>
      <vt:lpstr>Group: Implementation</vt:lpstr>
      <vt:lpstr>First Half, 2015</vt:lpstr>
      <vt:lpstr>Main Events, 2015</vt:lpstr>
      <vt:lpstr>Main Events, 2015 (cont.)</vt:lpstr>
      <vt:lpstr>Challenges</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CLIx Connected Learning Initiative</dc:title>
  <dc:subject/>
  <dc:creator>Rita Sahu and Brandon Muramatsu</dc:creator>
  <cp:keywords/>
  <dc:description>Unless otherwise specified this work is licensed under a Creative Commons Attribution 4.0 International license</dc:description>
  <cp:lastModifiedBy>Brandon Muramatsu</cp:lastModifiedBy>
  <cp:revision>278</cp:revision>
  <cp:lastPrinted>2015-11-10T13:56:38Z</cp:lastPrinted>
  <dcterms:created xsi:type="dcterms:W3CDTF">2015-08-26T22:45:28Z</dcterms:created>
  <dcterms:modified xsi:type="dcterms:W3CDTF">2021-03-27T00:26:35Z</dcterms:modified>
  <cp:category/>
</cp:coreProperties>
</file>