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50" r:id="rId2"/>
    <p:sldMasterId id="2147483658" r:id="rId3"/>
  </p:sldMasterIdLst>
  <p:notesMasterIdLst>
    <p:notesMasterId r:id="rId23"/>
  </p:notesMasterIdLst>
  <p:handoutMasterIdLst>
    <p:handoutMasterId r:id="rId24"/>
  </p:handoutMasterIdLst>
  <p:sldIdLst>
    <p:sldId id="256" r:id="rId4"/>
    <p:sldId id="313" r:id="rId5"/>
    <p:sldId id="301" r:id="rId6"/>
    <p:sldId id="299" r:id="rId7"/>
    <p:sldId id="291" r:id="rId8"/>
    <p:sldId id="263" r:id="rId9"/>
    <p:sldId id="300" r:id="rId10"/>
    <p:sldId id="270" r:id="rId11"/>
    <p:sldId id="314" r:id="rId12"/>
    <p:sldId id="302" r:id="rId13"/>
    <p:sldId id="304" r:id="rId14"/>
    <p:sldId id="303" r:id="rId15"/>
    <p:sldId id="311" r:id="rId16"/>
    <p:sldId id="315" r:id="rId17"/>
    <p:sldId id="312" r:id="rId18"/>
    <p:sldId id="305" r:id="rId19"/>
    <p:sldId id="306" r:id="rId20"/>
    <p:sldId id="308" r:id="rId21"/>
    <p:sldId id="26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CD0920"/>
    <a:srgbClr val="E4020C"/>
    <a:srgbClr val="E9020C"/>
    <a:srgbClr val="F0020C"/>
    <a:srgbClr val="D32E10"/>
    <a:srgbClr val="CD2930"/>
    <a:srgbClr val="A42329"/>
    <a:srgbClr val="CC0A24"/>
    <a:srgbClr val="E32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2" autoAdjust="0"/>
    <p:restoredTop sz="75824" autoAdjust="0"/>
  </p:normalViewPr>
  <p:slideViewPr>
    <p:cSldViewPr snapToGrid="0" snapToObjects="1">
      <p:cViewPr varScale="1">
        <p:scale>
          <a:sx n="126" d="100"/>
          <a:sy n="126" d="100"/>
        </p:scale>
        <p:origin x="108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01256-401A-734F-B0CF-C0776BF48409}" type="datetime1">
              <a:rPr lang="en-US" smtClean="0"/>
              <a:pPr/>
              <a:t>3/26/21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D93B1-CA35-2041-82BE-0E881EF24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274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41829-84C3-E44D-B916-A9C0F02A57A6}" type="datetime1">
              <a:rPr lang="en-US" smtClean="0"/>
              <a:pPr/>
              <a:t>3/26/21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4E4A9-6150-E547-9205-3D5FDEAE9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Cite as: Muramatsu, B. (2018, April). Quality OER at Scale in India: The Curriculum, Interactive Tools and Platforms of the Connected Learning Initiative. Open Education Global 2018. Delft, Netherlands.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Unless otherwise specified this work is licensed under a Creative Commons Attribution 4.0 International License.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Curriculum, tools &amp; platforms</a:t>
            </a:r>
          </a:p>
          <a:p>
            <a:r>
              <a:rPr lang="en-US" dirty="0"/>
              <a:t>Strong philosophical beliefs</a:t>
            </a:r>
          </a:p>
          <a:p>
            <a:r>
              <a:rPr lang="en-US" dirty="0"/>
              <a:t>Capacity at all levels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01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 panose="020B0604020202020204" pitchFamily="34" charset="0"/>
              <a:buChar char="•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Began with a conversation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 panose="020B0604020202020204" pitchFamily="34" charset="0"/>
              <a:buChar char="•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What could we do to bring opportunity to underserved communities, especially for those that might not continue into college or university? Education as opportunity. Relevance.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 panose="020B0604020202020204" pitchFamily="34" charset="0"/>
              <a:buChar char="•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Scale of the challenge: ~ 250 million students  (U.S. total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population 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325 million, 50 million students)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 panose="020B0604020202020204" pitchFamily="34" charset="0"/>
              <a:buChar char="•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Cultivate conditions for irreversible change -&gt; Capacity Building, Partnerships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 panose="020B0604020202020204" pitchFamily="34" charset="0"/>
              <a:buChar char="•"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Universal primary education, growth of secondary education (lower and upper)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8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7713"/>
            <a:ext cx="6629400" cy="3729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64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724956"/>
            <a:ext cx="5029200" cy="44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 panose="020B0604020202020204" pitchFamily="34" charset="0"/>
              <a:buNone/>
            </a:pPr>
            <a:endParaRPr lang="en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7713"/>
            <a:ext cx="6629400" cy="3729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824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CLIx is currently implemented in 4 states, about 33,000 students, 2,100 teacher, 460 schools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" sz="1200" b="0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Government schools in under-resourced / “rural” areas</a:t>
            </a:r>
            <a:endParaRPr dirty="0"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583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lvl="0" indent="0" rtl="0">
              <a:spcBef>
                <a:spcPts val="1600"/>
              </a:spcBef>
              <a:spcAft>
                <a:spcPts val="0"/>
              </a:spcAft>
              <a:buClr>
                <a:srgbClr val="6FA8DC"/>
              </a:buClr>
              <a:buSzPts val="2400"/>
              <a:buFont typeface="Arial" panose="020B0604020202020204" pitchFamily="34" charset="0"/>
              <a:buNone/>
            </a:pPr>
            <a:r>
              <a:rPr lang="en-US" dirty="0"/>
              <a:t>Three Pillars</a:t>
            </a:r>
          </a:p>
          <a:p>
            <a:pPr marL="247650" lvl="0" indent="-171450" rtl="0">
              <a:spcBef>
                <a:spcPts val="1600"/>
              </a:spcBef>
              <a:spcAft>
                <a:spcPts val="0"/>
              </a:spcAft>
              <a:buClr>
                <a:srgbClr val="6FA8DC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Collaboration / Peer discussion</a:t>
            </a:r>
          </a:p>
          <a:p>
            <a:pPr marL="247650" lvl="0" indent="-171450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Safe space to learn from mistakes</a:t>
            </a:r>
          </a:p>
          <a:p>
            <a:pPr marL="247650" lvl="0" indent="-17145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Authenticity / Relevance</a:t>
            </a:r>
          </a:p>
        </p:txBody>
      </p:sp>
    </p:spTree>
    <p:extLst>
      <p:ext uri="{BB962C8B-B14F-4D97-AF65-F5344CB8AC3E}">
        <p14:creationId xmlns:p14="http://schemas.microsoft.com/office/powerpoint/2010/main" val="782814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School Computer and Science Labs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Limited utilization – MS Paint, Word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Nearly universally disconnected – no Internet, no web browsing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Disuse and disrepair -&gt; “top up” to 10 working terminals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schools with a client/server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Think compute capability a decade 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Windows XP -&gt; Chrome end of life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11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 hasCustomPrompt="1"/>
          </p:nvPr>
        </p:nvSpPr>
        <p:spPr>
          <a:xfrm>
            <a:off x="630823" y="2200692"/>
            <a:ext cx="8229600" cy="75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30824" y="2952243"/>
            <a:ext cx="8228169" cy="784005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26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Author Name(s)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473812" y="4246982"/>
            <a:ext cx="3395763" cy="305116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22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00.00.0000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30824" y="4560309"/>
            <a:ext cx="8228169" cy="2986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>
              <a:buNone/>
              <a:defRPr sz="2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erial"/>
                <a:cs typeface="Aerial"/>
              </a:defRPr>
            </a:lvl2pPr>
            <a:lvl3pPr>
              <a:defRPr sz="1800">
                <a:solidFill>
                  <a:srgbClr val="FFFFFF"/>
                </a:solidFill>
                <a:latin typeface="Aerial"/>
                <a:cs typeface="Aerial"/>
              </a:defRPr>
            </a:lvl3pPr>
            <a:lvl4pPr>
              <a:defRPr sz="1800">
                <a:solidFill>
                  <a:srgbClr val="FFFFFF"/>
                </a:solidFill>
                <a:latin typeface="Aerial"/>
                <a:cs typeface="Aerial"/>
              </a:defRPr>
            </a:lvl4pPr>
            <a:lvl5pPr>
              <a:defRPr sz="1800">
                <a:solidFill>
                  <a:srgbClr val="FFFFFF"/>
                </a:solidFill>
                <a:latin typeface="Aerial"/>
                <a:cs typeface="Aerial"/>
              </a:defRPr>
            </a:lvl5pPr>
          </a:lstStyle>
          <a:p>
            <a:pPr lvl="0"/>
            <a:r>
              <a:rPr lang="en-US" dirty="0"/>
              <a:t>Click to edit keywords</a:t>
            </a:r>
          </a:p>
        </p:txBody>
      </p:sp>
    </p:spTree>
    <p:extLst>
      <p:ext uri="{BB962C8B-B14F-4D97-AF65-F5344CB8AC3E}">
        <p14:creationId xmlns:p14="http://schemas.microsoft.com/office/powerpoint/2010/main" val="36179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 descr="Graphic Element_PPT-1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7350" y="73377"/>
            <a:ext cx="62907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38E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A3238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7351" y="1304633"/>
            <a:ext cx="8669100" cy="3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8872478" y="4869201"/>
            <a:ext cx="258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3"/>
              <a:buFont typeface="Cabin"/>
              <a:buNone/>
            </a:pPr>
            <a:fld id="{00000000-1234-1234-1234-123412341234}" type="slidenum">
              <a:rPr lang="en" sz="105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05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82080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5"/>
          <p:cNvSpPr>
            <a:spLocks noGrp="1"/>
          </p:cNvSpPr>
          <p:nvPr>
            <p:ph type="title" hasCustomPrompt="1"/>
          </p:nvPr>
        </p:nvSpPr>
        <p:spPr>
          <a:xfrm>
            <a:off x="630823" y="2208903"/>
            <a:ext cx="8229600" cy="75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30824" y="2952243"/>
            <a:ext cx="8228169" cy="430910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26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207784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>
          <a:xfrm>
            <a:off x="630823" y="2208903"/>
            <a:ext cx="8229600" cy="75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Thank You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30824" y="2952243"/>
            <a:ext cx="8228169" cy="1284909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26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Author Name(s) and Email(s)</a:t>
            </a:r>
          </a:p>
        </p:txBody>
      </p:sp>
    </p:spTree>
    <p:extLst>
      <p:ext uri="{BB962C8B-B14F-4D97-AF65-F5344CB8AC3E}">
        <p14:creationId xmlns:p14="http://schemas.microsoft.com/office/powerpoint/2010/main" val="385718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1">
            <a:extLst>
              <a:ext uri="{FF2B5EF4-FFF2-40B4-BE49-F238E27FC236}">
                <a16:creationId xmlns:a16="http://schemas.microsoft.com/office/drawing/2014/main" id="{6DABB8B3-AF15-5A41-8E0A-46F35DA58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642" y="114303"/>
            <a:ext cx="6327725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 b="1" baseline="0">
                <a:solidFill>
                  <a:srgbClr val="A3238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DD8C4-B254-9441-83C0-3E7E2B855E54}"/>
              </a:ext>
            </a:extLst>
          </p:cNvPr>
          <p:cNvCxnSpPr/>
          <p:nvPr userDrawn="1"/>
        </p:nvCxnSpPr>
        <p:spPr>
          <a:xfrm>
            <a:off x="0" y="1246253"/>
            <a:ext cx="9144000" cy="1588"/>
          </a:xfrm>
          <a:prstGeom prst="line">
            <a:avLst/>
          </a:prstGeom>
          <a:ln w="25400" cap="flat" cmpd="sng" algn="ctr">
            <a:solidFill>
              <a:srgbClr val="5087C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CD9CEE-8FE1-1743-8CED-2E46914F6D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125" y="1400175"/>
            <a:ext cx="8180388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856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5"/>
          <p:cNvSpPr>
            <a:spLocks noGrp="1"/>
          </p:cNvSpPr>
          <p:nvPr>
            <p:ph type="title" hasCustomPrompt="1"/>
          </p:nvPr>
        </p:nvSpPr>
        <p:spPr>
          <a:xfrm>
            <a:off x="630823" y="2208903"/>
            <a:ext cx="8229600" cy="75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30824" y="2952243"/>
            <a:ext cx="8228169" cy="430910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26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 hasCustomPrompt="1"/>
          </p:nvPr>
        </p:nvSpPr>
        <p:spPr>
          <a:xfrm>
            <a:off x="630823" y="2200692"/>
            <a:ext cx="8229600" cy="75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30824" y="2952243"/>
            <a:ext cx="8228169" cy="784005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26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Author Name(s)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473812" y="4246982"/>
            <a:ext cx="3395763" cy="305116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22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00.00.0000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30824" y="4560309"/>
            <a:ext cx="8228169" cy="2986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>
              <a:buNone/>
              <a:defRPr sz="2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erial"/>
                <a:cs typeface="Aerial"/>
              </a:defRPr>
            </a:lvl2pPr>
            <a:lvl3pPr>
              <a:defRPr sz="1800">
                <a:solidFill>
                  <a:srgbClr val="FFFFFF"/>
                </a:solidFill>
                <a:latin typeface="Aerial"/>
                <a:cs typeface="Aerial"/>
              </a:defRPr>
            </a:lvl3pPr>
            <a:lvl4pPr>
              <a:defRPr sz="1800">
                <a:solidFill>
                  <a:srgbClr val="FFFFFF"/>
                </a:solidFill>
                <a:latin typeface="Aerial"/>
                <a:cs typeface="Aerial"/>
              </a:defRPr>
            </a:lvl4pPr>
            <a:lvl5pPr>
              <a:defRPr sz="1800">
                <a:solidFill>
                  <a:srgbClr val="FFFFFF"/>
                </a:solidFill>
                <a:latin typeface="Aerial"/>
                <a:cs typeface="Aerial"/>
              </a:defRPr>
            </a:lvl5pPr>
          </a:lstStyle>
          <a:p>
            <a:pPr lvl="0"/>
            <a:r>
              <a:rPr lang="en-US" dirty="0"/>
              <a:t>Click to edit keywords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0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492643" y="254032"/>
            <a:ext cx="6327725" cy="660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baseline="0">
                <a:solidFill>
                  <a:srgbClr val="A3238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92643" y="1304634"/>
            <a:ext cx="8199768" cy="3449852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lnSpc>
                <a:spcPct val="100000"/>
              </a:lnSpc>
              <a:buFont typeface="Arial"/>
              <a:buChar char="•"/>
              <a:defRPr sz="2800" b="0">
                <a:latin typeface="Arial"/>
                <a:cs typeface="Arial"/>
              </a:defRPr>
            </a:lvl1pPr>
            <a:lvl2pPr marL="690563" indent="-344488">
              <a:lnSpc>
                <a:spcPct val="100000"/>
              </a:lnSpc>
              <a:buSzPct val="90000"/>
              <a:buFont typeface="Courier New"/>
              <a:buChar char="o"/>
              <a:defRPr sz="2600" b="0">
                <a:latin typeface="Arial"/>
                <a:cs typeface="Arial"/>
              </a:defRPr>
            </a:lvl2pPr>
            <a:lvl3pPr marL="912813" indent="-222250" defTabSz="690563">
              <a:lnSpc>
                <a:spcPct val="100000"/>
              </a:lnSpc>
              <a:buSzPct val="90000"/>
              <a:buFont typeface="Wingdings" charset="2"/>
              <a:buChar char="§"/>
              <a:defRPr sz="2200" b="0"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827549" y="9935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ED1C24"/>
              </a:solidFill>
              <a:latin typeface="Verdana"/>
              <a:cs typeface="Verdan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98986"/>
            <a:ext cx="9144000" cy="1191"/>
          </a:xfrm>
          <a:prstGeom prst="line">
            <a:avLst/>
          </a:prstGeom>
          <a:ln w="25400" cap="flat" cmpd="sng" algn="ctr">
            <a:solidFill>
              <a:srgbClr val="5087C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492643" y="254032"/>
            <a:ext cx="6327725" cy="660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baseline="0">
                <a:solidFill>
                  <a:srgbClr val="A3238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0"/>
          </p:nvPr>
        </p:nvSpPr>
        <p:spPr>
          <a:xfrm>
            <a:off x="492643" y="1304634"/>
            <a:ext cx="3863500" cy="3449852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buFont typeface="Arial"/>
              <a:buChar char="•"/>
              <a:defRPr sz="2800" b="0">
                <a:latin typeface="Arial"/>
                <a:cs typeface="Arial"/>
              </a:defRPr>
            </a:lvl1pPr>
            <a:lvl2pPr marL="690563" indent="-344488">
              <a:buSzPct val="90000"/>
              <a:buFont typeface="Courier New"/>
              <a:buChar char="o"/>
              <a:defRPr sz="2600" b="0">
                <a:latin typeface="Arial"/>
                <a:cs typeface="Arial"/>
              </a:defRPr>
            </a:lvl2pPr>
            <a:lvl3pPr marL="912813" indent="-222250" defTabSz="690563">
              <a:buSzPct val="90000"/>
              <a:buFont typeface="Wingdings" charset="2"/>
              <a:buChar char="§"/>
              <a:defRPr sz="2200" b="0"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1"/>
          </p:nvPr>
        </p:nvSpPr>
        <p:spPr>
          <a:xfrm>
            <a:off x="4812926" y="1303231"/>
            <a:ext cx="3822211" cy="3449852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buFont typeface="Arial"/>
              <a:buChar char="•"/>
              <a:defRPr sz="2800" b="0">
                <a:latin typeface="Arial"/>
                <a:cs typeface="Arial"/>
              </a:defRPr>
            </a:lvl1pPr>
            <a:lvl2pPr marL="690563" indent="-344488">
              <a:buSzPct val="90000"/>
              <a:buFont typeface="Courier New"/>
              <a:buChar char="o"/>
              <a:defRPr sz="2600" b="0">
                <a:latin typeface="Arial"/>
                <a:cs typeface="Arial"/>
              </a:defRPr>
            </a:lvl2pPr>
            <a:lvl3pPr marL="912813" indent="-222250" defTabSz="690563">
              <a:buSzPct val="90000"/>
              <a:buFont typeface="Wingdings" charset="2"/>
              <a:buChar char="§"/>
              <a:defRPr sz="2200" b="0"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98986"/>
            <a:ext cx="9144000" cy="1191"/>
          </a:xfrm>
          <a:prstGeom prst="line">
            <a:avLst/>
          </a:prstGeom>
          <a:ln w="25400" cap="flat" cmpd="sng" algn="ctr">
            <a:solidFill>
              <a:srgbClr val="5087C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66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492643" y="254032"/>
            <a:ext cx="6327725" cy="660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0"/>
          </p:nvPr>
        </p:nvSpPr>
        <p:spPr>
          <a:xfrm>
            <a:off x="492643" y="1755938"/>
            <a:ext cx="3863500" cy="2998548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buFont typeface="Arial"/>
              <a:buChar char="•"/>
              <a:defRPr sz="2800" b="0">
                <a:latin typeface="Arial"/>
                <a:cs typeface="Arial"/>
              </a:defRPr>
            </a:lvl1pPr>
            <a:lvl2pPr marL="690563" indent="-344488">
              <a:buSzPct val="90000"/>
              <a:buFont typeface="Courier New"/>
              <a:buChar char="o"/>
              <a:defRPr sz="2600" b="0">
                <a:latin typeface="Arial"/>
                <a:cs typeface="Arial"/>
              </a:defRPr>
            </a:lvl2pPr>
            <a:lvl3pPr marL="912813" indent="-222250" defTabSz="690563">
              <a:buSzPct val="90000"/>
              <a:buFont typeface="Wingdings" charset="2"/>
              <a:buChar char="§"/>
              <a:defRPr sz="2200" b="0"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1"/>
          </p:nvPr>
        </p:nvSpPr>
        <p:spPr>
          <a:xfrm>
            <a:off x="4812926" y="1754534"/>
            <a:ext cx="3822211" cy="2998548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buFont typeface="Arial"/>
              <a:buChar char="•"/>
              <a:defRPr sz="2800" b="0">
                <a:latin typeface="Arial"/>
                <a:cs typeface="Arial"/>
              </a:defRPr>
            </a:lvl1pPr>
            <a:lvl2pPr marL="690563" indent="-344488">
              <a:buSzPct val="90000"/>
              <a:buFont typeface="Courier New"/>
              <a:buChar char="o"/>
              <a:defRPr sz="2600" b="0">
                <a:latin typeface="Arial"/>
                <a:cs typeface="Arial"/>
              </a:defRPr>
            </a:lvl2pPr>
            <a:lvl3pPr marL="912813" indent="-222250" defTabSz="690563">
              <a:buSzPct val="90000"/>
              <a:buFont typeface="Wingdings" charset="2"/>
              <a:buChar char="§"/>
              <a:defRPr sz="2200" b="0"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2126" y="1204912"/>
            <a:ext cx="3863975" cy="442913"/>
          </a:xfrm>
          <a:prstGeom prst="rect">
            <a:avLst/>
          </a:prstGeom>
          <a:solidFill>
            <a:schemeClr val="tx2"/>
          </a:solidFill>
        </p:spPr>
        <p:txBody>
          <a:bodyPr vert="horz" anchor="ctr">
            <a:normAutofit/>
          </a:bodyPr>
          <a:lstStyle>
            <a:lvl1pPr algn="ctr">
              <a:defRPr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771162" y="1204912"/>
            <a:ext cx="3863975" cy="442913"/>
          </a:xfrm>
          <a:prstGeom prst="rect">
            <a:avLst/>
          </a:prstGeom>
          <a:solidFill>
            <a:srgbClr val="5484B6"/>
          </a:solidFill>
        </p:spPr>
        <p:txBody>
          <a:bodyPr vert="horz" anchor="ctr">
            <a:normAutofit/>
          </a:bodyPr>
          <a:lstStyle>
            <a:lvl1pPr algn="ctr">
              <a:defRPr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98986"/>
            <a:ext cx="9144000" cy="1191"/>
          </a:xfrm>
          <a:prstGeom prst="line">
            <a:avLst/>
          </a:prstGeom>
          <a:ln w="25400" cap="flat" cmpd="sng" algn="ctr">
            <a:solidFill>
              <a:srgbClr val="5087C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8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enta PPT-0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4" name="Picture 3" descr="Clix Logo-01.png">
            <a:extLst>
              <a:ext uri="{FF2B5EF4-FFF2-40B4-BE49-F238E27FC236}">
                <a16:creationId xmlns:a16="http://schemas.microsoft.com/office/drawing/2014/main" id="{78565728-AD19-A74C-9758-3799E3A605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7469" t="37324" r="15258" b="36781"/>
          <a:stretch>
            <a:fillRect/>
          </a:stretch>
        </p:blipFill>
        <p:spPr>
          <a:xfrm>
            <a:off x="6106333" y="285284"/>
            <a:ext cx="2879534" cy="8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5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</p:sldLayoutIdLst>
  <p:hf sldNum="0" hdr="0" dt="0"/>
  <p:txStyles>
    <p:titleStyle>
      <a:lvl1pPr algn="r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rcRect r="2916"/>
          <a:stretch>
            <a:fillRect/>
          </a:stretch>
        </p:blipFill>
        <p:spPr>
          <a:xfrm>
            <a:off x="1721508" y="2571750"/>
            <a:ext cx="7422493" cy="266700"/>
          </a:xfrm>
          <a:prstGeom prst="rect">
            <a:avLst/>
          </a:prstGeom>
        </p:spPr>
      </p:pic>
      <p:pic>
        <p:nvPicPr>
          <p:cNvPr id="3" name="Picture 2" descr="Graphic Element_PPT-13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1524" y="0"/>
            <a:ext cx="9165524" cy="5155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1" r:id="rId2"/>
  </p:sldLayoutIdLst>
  <p:hf sldNum="0" hdr="0" dt="0"/>
  <p:txStyles>
    <p:titleStyle>
      <a:lvl1pPr algn="r" defTabSz="457200" rtl="0" eaLnBrk="1" latinLnBrk="0" hangingPunct="1">
        <a:spcBef>
          <a:spcPct val="0"/>
        </a:spcBef>
        <a:buNone/>
        <a:defRPr sz="2200" kern="1200" baseline="0">
          <a:ln>
            <a:noFill/>
          </a:ln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 Element_PPT-14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Clix Logo-01.png">
            <a:extLst>
              <a:ext uri="{FF2B5EF4-FFF2-40B4-BE49-F238E27FC236}">
                <a16:creationId xmlns:a16="http://schemas.microsoft.com/office/drawing/2014/main" id="{DFE89BB3-10B2-504B-A12A-8D0AE34779B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17469" t="37324" r="15258" b="36781"/>
          <a:stretch>
            <a:fillRect/>
          </a:stretch>
        </p:blipFill>
        <p:spPr>
          <a:xfrm>
            <a:off x="6820367" y="291670"/>
            <a:ext cx="1855341" cy="5356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9" r:id="rId2"/>
    <p:sldLayoutId id="2147483662" r:id="rId3"/>
    <p:sldLayoutId id="2147483663" r:id="rId4"/>
    <p:sldLayoutId id="2147483673" r:id="rId5"/>
    <p:sldLayoutId id="2147483674" r:id="rId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ED1C24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lix.tiss.ed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OER at Scale in India</a:t>
            </a:r>
            <a:br>
              <a:rPr lang="en-US" dirty="0"/>
            </a:br>
            <a:r>
              <a:rPr lang="en-US" sz="2700" b="0" dirty="0"/>
              <a:t>The Curriculum, Interactive Tools and Platforms of the Connected Learning Initiative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/>
        <p:txBody>
          <a:bodyPr anchor="b"/>
          <a:lstStyle/>
          <a:p>
            <a:r>
              <a:rPr lang="en-US" sz="2400" dirty="0"/>
              <a:t>Brandon Muramatsu, </a:t>
            </a:r>
            <a:r>
              <a:rPr lang="en-US" sz="2400" dirty="0" err="1"/>
              <a:t>mura@mit.edu</a:t>
            </a:r>
            <a:endParaRPr lang="en-US" sz="2400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2"/>
          </p:nvPr>
        </p:nvSpPr>
        <p:spPr>
          <a:xfrm>
            <a:off x="5463230" y="3736248"/>
            <a:ext cx="3395763" cy="305116"/>
          </a:xfrm>
        </p:spPr>
        <p:txBody>
          <a:bodyPr/>
          <a:lstStyle/>
          <a:p>
            <a:r>
              <a:rPr lang="en-US" sz="2400" dirty="0"/>
              <a:t>April 24, 2018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E2BBD-C262-DC4B-84BC-C7F83867B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39878" y="1122124"/>
            <a:ext cx="8228169" cy="298687"/>
          </a:xfr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11D0E-0B02-504D-AF6F-F444475FFE4A}"/>
              </a:ext>
            </a:extLst>
          </p:cNvPr>
          <p:cNvSpPr/>
          <p:nvPr/>
        </p:nvSpPr>
        <p:spPr>
          <a:xfrm>
            <a:off x="235131" y="4430756"/>
            <a:ext cx="8623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 as: Muramatsu, B. (2018, April). Quality OER at Scale in India: The Curriculum, Interactive Tools and Platforms of the Connected Learning Initiative. Open Education Global 2018. Delft, Netherlands.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581CC5-E547-464A-BB1E-2DE5ACC60860}"/>
              </a:ext>
            </a:extLst>
          </p:cNvPr>
          <p:cNvSpPr/>
          <p:nvPr/>
        </p:nvSpPr>
        <p:spPr>
          <a:xfrm>
            <a:off x="1" y="489242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9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DF33-A4EB-994C-8B28-DF90F72E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“Open”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95FF2-79DD-2741-AE26-FFD4688311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642" y="1304635"/>
            <a:ext cx="8358281" cy="374801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To reach the scale needed, the processes, curriculum and tools developed by CLIx must be readily usable by others (in India).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project is using “OER Release” to describe a release of CLIx products for others to use as if they were “Open Educational Resources”.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OER Release will include:</a:t>
            </a:r>
          </a:p>
          <a:p>
            <a:pPr>
              <a:lnSpc>
                <a:spcPct val="120000"/>
              </a:lnSpc>
            </a:pPr>
            <a:r>
              <a:rPr lang="en-US" dirty="0"/>
              <a:t>Software platforms (e.g., gStudio / CLIx Platform, </a:t>
            </a:r>
            <a:r>
              <a:rPr lang="en-US" dirty="0" err="1"/>
              <a:t>Unplatform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Interactive tools (e.g., Police Quad, Open Story Tool)</a:t>
            </a:r>
          </a:p>
          <a:p>
            <a:pPr>
              <a:lnSpc>
                <a:spcPct val="120000"/>
              </a:lnSpc>
            </a:pPr>
            <a:r>
              <a:rPr lang="en-US" dirty="0"/>
              <a:t>CLIx modules (e.g., English Beginner, Geometric Reasoning)</a:t>
            </a:r>
          </a:p>
          <a:p>
            <a:pPr>
              <a:lnSpc>
                <a:spcPct val="120000"/>
              </a:lnSpc>
            </a:pPr>
            <a:r>
              <a:rPr lang="en-US" dirty="0"/>
              <a:t>Teacher Professional Development materials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F3DB0-0C57-7743-B423-A970B78D86CE}"/>
              </a:ext>
            </a:extLst>
          </p:cNvPr>
          <p:cNvSpPr/>
          <p:nvPr/>
        </p:nvSpPr>
        <p:spPr>
          <a:xfrm>
            <a:off x="8943054" y="20247"/>
            <a:ext cx="276999" cy="512325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02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E3CD78-CC0E-DB45-B2DA-AD4A44A2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5R Activities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09CA49-3075-1243-871E-304234EAD3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Retain</a:t>
            </a:r>
            <a:r>
              <a:rPr lang="en-US" dirty="0"/>
              <a:t> - the right to make, own, and control copies of the content (e.g., download, duplicate, store, and manage)</a:t>
            </a:r>
          </a:p>
          <a:p>
            <a:r>
              <a:rPr lang="en-US" b="1" dirty="0"/>
              <a:t>Reuse</a:t>
            </a:r>
            <a:r>
              <a:rPr lang="en-US" dirty="0"/>
              <a:t> - the right to use the content in a wide range of ways (e.g., in a class, in a study group, on a website, in a video)</a:t>
            </a:r>
          </a:p>
          <a:p>
            <a:r>
              <a:rPr lang="en-US" b="1" dirty="0"/>
              <a:t>Revise</a:t>
            </a:r>
            <a:r>
              <a:rPr lang="en-US" dirty="0"/>
              <a:t> - the right to adapt, adjust, modify, or alter the content itself (e.g., translate the content into another language)</a:t>
            </a:r>
          </a:p>
          <a:p>
            <a:r>
              <a:rPr lang="en-US" b="1" dirty="0"/>
              <a:t>Remix</a:t>
            </a:r>
            <a:r>
              <a:rPr lang="en-US" dirty="0"/>
              <a:t> - the right to combine the original or revised content with other material to create something new (e.g., incorporate the content into a mashup)</a:t>
            </a:r>
          </a:p>
          <a:p>
            <a:r>
              <a:rPr lang="en-US" b="1" dirty="0"/>
              <a:t>Redistribute</a:t>
            </a:r>
            <a:r>
              <a:rPr lang="en-US" dirty="0"/>
              <a:t> - the right to share copies of the original content, your revisions, or your remixes with others (e.g., give a copy of the content to a friend)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6701C-04DF-204A-A53E-3DBE99E463C5}"/>
              </a:ext>
            </a:extLst>
          </p:cNvPr>
          <p:cNvSpPr txBox="1"/>
          <p:nvPr/>
        </p:nvSpPr>
        <p:spPr>
          <a:xfrm>
            <a:off x="240031" y="4897922"/>
            <a:ext cx="905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This material was created by David Wiley and published freely under a Creative Commons Attribution 4.0 license at http://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opencontent.org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/definition/.</a:t>
            </a:r>
            <a:endParaRPr lang="en-US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9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75BE-AE93-994C-9B69-17223412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23E94-AD41-B644-9BFC-3C491B8446B1}"/>
              </a:ext>
            </a:extLst>
          </p:cNvPr>
          <p:cNvSpPr/>
          <p:nvPr/>
        </p:nvSpPr>
        <p:spPr>
          <a:xfrm>
            <a:off x="492643" y="1594735"/>
            <a:ext cx="1730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BY-SA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095F4F-174A-9246-89EB-EABDED674B6D}"/>
              </a:ext>
            </a:extLst>
          </p:cNvPr>
          <p:cNvSpPr/>
          <p:nvPr/>
        </p:nvSpPr>
        <p:spPr>
          <a:xfrm>
            <a:off x="492643" y="1986231"/>
            <a:ext cx="362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Typical ”open” CC license in India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E64712-0D25-624E-AFF6-A1B9F74A0F84}"/>
              </a:ext>
            </a:extLst>
          </p:cNvPr>
          <p:cNvSpPr/>
          <p:nvPr/>
        </p:nvSpPr>
        <p:spPr>
          <a:xfrm>
            <a:off x="4561178" y="1594735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B5FD77-78C8-1C4A-B18F-5AF6B756D6F0}"/>
              </a:ext>
            </a:extLst>
          </p:cNvPr>
          <p:cNvSpPr/>
          <p:nvPr/>
        </p:nvSpPr>
        <p:spPr>
          <a:xfrm>
            <a:off x="4561177" y="1987258"/>
            <a:ext cx="44422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Recommended by Creative Commons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*Commercially friendly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copy-left condition, most interoperable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*Required by Grant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68C54C-B742-D04F-AA4E-27E81E7DCAA6}"/>
              </a:ext>
            </a:extLst>
          </p:cNvPr>
          <p:cNvCxnSpPr>
            <a:cxnSpLocks/>
          </p:cNvCxnSpPr>
          <p:nvPr/>
        </p:nvCxnSpPr>
        <p:spPr>
          <a:xfrm>
            <a:off x="2233207" y="1821175"/>
            <a:ext cx="2147899" cy="0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388B6-97C8-F442-B817-7710D76706A5}"/>
              </a:ext>
            </a:extLst>
          </p:cNvPr>
          <p:cNvSpPr/>
          <p:nvPr/>
        </p:nvSpPr>
        <p:spPr>
          <a:xfrm>
            <a:off x="492643" y="3503819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AGPL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07D54F-FF99-4B42-8FBD-463968AFE1CD}"/>
              </a:ext>
            </a:extLst>
          </p:cNvPr>
          <p:cNvSpPr/>
          <p:nvPr/>
        </p:nvSpPr>
        <p:spPr>
          <a:xfrm>
            <a:off x="4561178" y="3503819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License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9F17F1-9F9A-2241-8458-891DF6348E58}"/>
              </a:ext>
            </a:extLst>
          </p:cNvPr>
          <p:cNvSpPr/>
          <p:nvPr/>
        </p:nvSpPr>
        <p:spPr>
          <a:xfrm>
            <a:off x="4561176" y="3867495"/>
            <a:ext cx="4442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*Commercially friendly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copy-left condition, very interoperable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448C76-4CE1-A34E-8606-86D30A651199}"/>
              </a:ext>
            </a:extLst>
          </p:cNvPr>
          <p:cNvSpPr/>
          <p:nvPr/>
        </p:nvSpPr>
        <p:spPr>
          <a:xfrm>
            <a:off x="492643" y="1157890"/>
            <a:ext cx="80767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Content modules, Teacher Professional Development materials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FFDC01-C7E9-D44D-B130-D224CC815BAF}"/>
              </a:ext>
            </a:extLst>
          </p:cNvPr>
          <p:cNvSpPr/>
          <p:nvPr/>
        </p:nvSpPr>
        <p:spPr>
          <a:xfrm>
            <a:off x="492643" y="3128336"/>
            <a:ext cx="47633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Software Platforms, Interactive Tools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1F68E4-7EE3-7A4E-BEDD-086A35069327}"/>
              </a:ext>
            </a:extLst>
          </p:cNvPr>
          <p:cNvCxnSpPr>
            <a:cxnSpLocks/>
          </p:cNvCxnSpPr>
          <p:nvPr/>
        </p:nvCxnSpPr>
        <p:spPr>
          <a:xfrm>
            <a:off x="2233207" y="3743759"/>
            <a:ext cx="2147899" cy="0"/>
          </a:xfrm>
          <a:prstGeom prst="straightConnector1">
            <a:avLst/>
          </a:prstGeom>
          <a:ln w="50800"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3BF7B4E-2290-9E40-BB1F-DF532ABB471A}"/>
              </a:ext>
            </a:extLst>
          </p:cNvPr>
          <p:cNvSpPr/>
          <p:nvPr/>
        </p:nvSpPr>
        <p:spPr>
          <a:xfrm>
            <a:off x="492643" y="3867495"/>
            <a:ext cx="3621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“Protects” original developer’s commercial interest, can commercialize but must share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34DBF4-E1FE-BD49-92F1-DFBF162C5AE9}"/>
              </a:ext>
            </a:extLst>
          </p:cNvPr>
          <p:cNvSpPr/>
          <p:nvPr/>
        </p:nvSpPr>
        <p:spPr>
          <a:xfrm>
            <a:off x="3528028" y="394456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“strong philosophical beliefs”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7E9B16-1D79-7946-88F2-60C42B357C1E}"/>
              </a:ext>
            </a:extLst>
          </p:cNvPr>
          <p:cNvSpPr/>
          <p:nvPr/>
        </p:nvSpPr>
        <p:spPr>
          <a:xfrm>
            <a:off x="8943054" y="20247"/>
            <a:ext cx="276999" cy="512325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96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C289-9D73-F64D-A04B-5659D08E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D008-E6A7-7842-8686-EC70AF81EB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 to OER, some new authors</a:t>
            </a:r>
          </a:p>
          <a:p>
            <a:r>
              <a:rPr lang="en-US" dirty="0"/>
              <a:t>What’s possible? Khan Academy, </a:t>
            </a:r>
            <a:r>
              <a:rPr lang="en-US" dirty="0" err="1"/>
              <a:t>PhETs</a:t>
            </a:r>
            <a:r>
              <a:rPr lang="en-US" dirty="0"/>
              <a:t>, Logo, etc.</a:t>
            </a:r>
          </a:p>
          <a:p>
            <a:r>
              <a:rPr lang="en-US" dirty="0"/>
              <a:t>Reuse existing &amp; contextualize for curriculum</a:t>
            </a:r>
            <a:br>
              <a:rPr lang="en-US" dirty="0"/>
            </a:br>
            <a:r>
              <a:rPr lang="en-US" dirty="0"/>
              <a:t>–or– design new?</a:t>
            </a:r>
          </a:p>
          <a:p>
            <a:pPr lvl="1"/>
            <a:r>
              <a:rPr lang="en-US" dirty="0"/>
              <a:t>Nuance of licenses</a:t>
            </a:r>
          </a:p>
          <a:p>
            <a:pPr lvl="1"/>
            <a:r>
              <a:rPr lang="en-US" dirty="0"/>
              <a:t>Much of traditional Indian OER used in printed materials (textbooks and workbooks)</a:t>
            </a:r>
          </a:p>
          <a:p>
            <a:pPr lvl="1"/>
            <a:r>
              <a:rPr lang="en-US" dirty="0"/>
              <a:t>Attribution 👍, format 👋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ED5B0-8CDD-5942-B643-5F2309DA052B}"/>
              </a:ext>
            </a:extLst>
          </p:cNvPr>
          <p:cNvSpPr/>
          <p:nvPr/>
        </p:nvSpPr>
        <p:spPr>
          <a:xfrm>
            <a:off x="5446822" y="39445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“capacity”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887BB-5C85-A349-85F3-BC848A50E839}"/>
              </a:ext>
            </a:extLst>
          </p:cNvPr>
          <p:cNvSpPr/>
          <p:nvPr/>
        </p:nvSpPr>
        <p:spPr>
          <a:xfrm>
            <a:off x="8943054" y="20247"/>
            <a:ext cx="276999" cy="512325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32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D10C-5971-964D-940E-6FD3F4BA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Pedagogy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30E3B-1886-CF4C-B48A-3306AE2A93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Contemporary pedagogies</a:t>
            </a:r>
          </a:p>
          <a:p>
            <a:pPr lvl="1"/>
            <a:r>
              <a:rPr lang="en-US" dirty="0"/>
              <a:t>Changing expectations about teacher pedagogy</a:t>
            </a:r>
          </a:p>
          <a:p>
            <a:pPr lvl="1"/>
            <a:r>
              <a:rPr lang="en-US" dirty="0"/>
              <a:t>Curriculum &amp; learning experiences…move rote to active learning</a:t>
            </a:r>
          </a:p>
          <a:p>
            <a:pPr lvl="1"/>
            <a:r>
              <a:rPr lang="en-US" dirty="0"/>
              <a:t>Learner and teacher empowerment…teacher exploration of learning materials, mostly lightly guided teaching experiences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28C323-AB1B-5148-9149-21AD9E967D0E}"/>
              </a:ext>
            </a:extLst>
          </p:cNvPr>
          <p:cNvSpPr/>
          <p:nvPr/>
        </p:nvSpPr>
        <p:spPr>
          <a:xfrm>
            <a:off x="5436838" y="438515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“strong philosophical beliefs”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5C9F5-BAD7-3F4B-8B77-D6F4A457B8FA}"/>
              </a:ext>
            </a:extLst>
          </p:cNvPr>
          <p:cNvSpPr/>
          <p:nvPr/>
        </p:nvSpPr>
        <p:spPr>
          <a:xfrm>
            <a:off x="8943054" y="20247"/>
            <a:ext cx="276999" cy="512325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00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55B4C-1EDC-3A42-9784-F7F4F291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CLIx’s</a:t>
            </a:r>
            <a:r>
              <a:rPr lang="en-US" dirty="0"/>
              <a:t> OER Release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E7535-5C59-9E4B-809A-E9727C08F7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3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A60774-02DC-7040-B2A0-4A159190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CLIx Modules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BC066-75A1-D949-80F7-5A15057D15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643" y="1304633"/>
            <a:ext cx="8543694" cy="383886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🌐 Websites to explore modules</a:t>
            </a:r>
          </a:p>
          <a:p>
            <a:pPr>
              <a:lnSpc>
                <a:spcPct val="120000"/>
              </a:lnSpc>
            </a:pPr>
            <a:r>
              <a:rPr lang="en-US" dirty="0"/>
              <a:t>📙 “</a:t>
            </a:r>
            <a:r>
              <a:rPr lang="en-US" dirty="0" err="1"/>
              <a:t>ePub</a:t>
            </a:r>
            <a:r>
              <a:rPr lang="en-US" dirty="0"/>
              <a:t>” of module distribution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Core learning materials are accessible, renders in some </a:t>
            </a:r>
            <a:r>
              <a:rPr lang="en-US" dirty="0" err="1"/>
              <a:t>ePub</a:t>
            </a:r>
            <a:r>
              <a:rPr lang="en-US" dirty="0"/>
              <a:t> readers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~50-500MB compressed (zip) file with module content as HTML, </a:t>
            </a:r>
          </a:p>
          <a:p>
            <a:pPr>
              <a:lnSpc>
                <a:spcPct val="120000"/>
              </a:lnSpc>
            </a:pPr>
            <a:r>
              <a:rPr lang="en-US" dirty="0"/>
              <a:t>📙 </a:t>
            </a:r>
            <a:r>
              <a:rPr lang="en-US" dirty="0" err="1"/>
              <a:t>ePub</a:t>
            </a:r>
            <a:r>
              <a:rPr lang="en-US" dirty="0"/>
              <a:t>(s) + 🖥 </a:t>
            </a:r>
            <a:r>
              <a:rPr lang="en-US" dirty="0" err="1"/>
              <a:t>Unplatform</a:t>
            </a:r>
            <a:r>
              <a:rPr lang="en-US" dirty="0"/>
              <a:t> distribution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Some (but not all) learning activities are accessible (some are specific to gStudio)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~2GB compressed (zip) file loaded into </a:t>
            </a:r>
            <a:r>
              <a:rPr lang="en-US" dirty="0" err="1"/>
              <a:t>Unplatform</a:t>
            </a:r>
            <a:r>
              <a:rPr lang="en-US" dirty="0"/>
              <a:t> as a player, which also allows access to some (but not all) of the interactive tools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Ubuntu, Mac, Windows versions</a:t>
            </a:r>
          </a:p>
          <a:p>
            <a:pPr>
              <a:lnSpc>
                <a:spcPct val="120000"/>
              </a:lnSpc>
            </a:pPr>
            <a:r>
              <a:rPr lang="en-US" dirty="0"/>
              <a:t>🌐 CLIx Platform with all modules and interactive tools distribution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45-60GB Virtual machine with all modules and interactive tools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CoreOS installation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0B4A3-217C-0142-98B1-52579C0C2F74}"/>
              </a:ext>
            </a:extLst>
          </p:cNvPr>
          <p:cNvSpPr txBox="1"/>
          <p:nvPr/>
        </p:nvSpPr>
        <p:spPr>
          <a:xfrm>
            <a:off x="4886184" y="1441793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Reusable, Revise, Retain, Remix, Redistribute</a:t>
            </a:r>
          </a:p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Editable HTML, and media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AC2C6-159C-8240-9BC2-76C9822B5BFF}"/>
              </a:ext>
            </a:extLst>
          </p:cNvPr>
          <p:cNvSpPr txBox="1"/>
          <p:nvPr/>
        </p:nvSpPr>
        <p:spPr>
          <a:xfrm>
            <a:off x="7774796" y="4011751"/>
            <a:ext cx="979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with</a:t>
            </a:r>
          </a:p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&amp; </a:t>
            </a:r>
          </a:p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authoring </a:t>
            </a:r>
          </a:p>
          <a:p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0C19-F476-344A-860D-B91DC3A7B3D7}"/>
              </a:ext>
            </a:extLst>
          </p:cNvPr>
          <p:cNvSpPr/>
          <p:nvPr/>
        </p:nvSpPr>
        <p:spPr>
          <a:xfrm>
            <a:off x="8943054" y="20247"/>
            <a:ext cx="276999" cy="512325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5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BDAB3C-52DF-9744-9824-85806311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get CLIx software &amp; content?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4186A-3197-6346-8888-B0D084B88C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643" y="1304634"/>
            <a:ext cx="8199768" cy="38388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Well…</a:t>
            </a:r>
          </a:p>
          <a:p>
            <a:pPr>
              <a:lnSpc>
                <a:spcPct val="120000"/>
              </a:lnSpc>
            </a:pPr>
            <a:r>
              <a:rPr lang="en-US" dirty="0"/>
              <a:t>Some software is available now via </a:t>
            </a:r>
            <a:r>
              <a:rPr lang="en-US" dirty="0" err="1"/>
              <a:t>Github</a:t>
            </a:r>
            <a:r>
              <a:rPr lang="en-US" dirty="0"/>
              <a:t>: </a:t>
            </a:r>
            <a:r>
              <a:rPr lang="en-US" dirty="0" err="1"/>
              <a:t>Unplatform</a:t>
            </a:r>
            <a:r>
              <a:rPr lang="en-US" dirty="0"/>
              <a:t>, Open Educational Assessments (players and authoring), Open Story Tool, Run Kitty Run, Video Player</a:t>
            </a:r>
          </a:p>
          <a:p>
            <a:pPr>
              <a:lnSpc>
                <a:spcPct val="120000"/>
              </a:lnSpc>
            </a:pPr>
            <a:r>
              <a:rPr lang="en-US" dirty="0"/>
              <a:t>Rest of software should be available by ~August 2018: gStudio / CLIx Platform, math and science interactives, runtime of StarLogo NOVA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And…</a:t>
            </a:r>
          </a:p>
          <a:p>
            <a:pPr>
              <a:lnSpc>
                <a:spcPct val="120000"/>
              </a:lnSpc>
            </a:pPr>
            <a:r>
              <a:rPr lang="en-US" dirty="0"/>
              <a:t>Curriculum modules and Teacher Professional Development materials should be available by ~August 2018 from the CLIx website </a:t>
            </a:r>
            <a:r>
              <a:rPr lang="en-US" dirty="0">
                <a:hlinkClick r:id="rId2"/>
              </a:rPr>
              <a:t>clix.tiss.edu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26F6CB-048D-144B-8202-2F8320849D11}"/>
              </a:ext>
            </a:extLst>
          </p:cNvPr>
          <p:cNvSpPr/>
          <p:nvPr/>
        </p:nvSpPr>
        <p:spPr>
          <a:xfrm>
            <a:off x="8943054" y="20247"/>
            <a:ext cx="276999" cy="512325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40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69FBD9-BED6-1741-BEA5-4B368010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Opportunities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FBD7E-57F3-7041-892C-CCA32C7F57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642" y="1304634"/>
            <a:ext cx="8468478" cy="34498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most open licenses</a:t>
            </a:r>
          </a:p>
          <a:p>
            <a:r>
              <a:rPr lang="en-US" dirty="0"/>
              <a:t>Authoring workflow &amp; CMS—easier revision, retention</a:t>
            </a:r>
          </a:p>
          <a:p>
            <a:pPr lvl="1"/>
            <a:r>
              <a:rPr lang="en-US" dirty="0" err="1"/>
              <a:t>OERPub</a:t>
            </a:r>
            <a:endParaRPr lang="en-US" dirty="0"/>
          </a:p>
          <a:p>
            <a:pPr lvl="1"/>
            <a:r>
              <a:rPr lang="en-US" dirty="0"/>
              <a:t>Google Docs -&gt; translator -&gt; (customized) ePub3 -&gt; player platforms</a:t>
            </a:r>
          </a:p>
          <a:p>
            <a:pPr lvl="1"/>
            <a:r>
              <a:rPr lang="en-US" dirty="0"/>
              <a:t>Strong structure in production (well formed HTML) and a true Content Management System</a:t>
            </a:r>
          </a:p>
          <a:p>
            <a:r>
              <a:rPr lang="en-US" dirty="0"/>
              <a:t>Having versions available for you!*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96AC1-9B8C-8F44-80A7-74D579659BA3}"/>
              </a:ext>
            </a:extLst>
          </p:cNvPr>
          <p:cNvSpPr txBox="1"/>
          <p:nvPr/>
        </p:nvSpPr>
        <p:spPr>
          <a:xfrm>
            <a:off x="2784102" y="4523653"/>
            <a:ext cx="6359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Verdana"/>
                <a:cs typeface="Verdana"/>
              </a:rPr>
              <a:t>* You’re more likely to be able to use the process and software rather than the</a:t>
            </a:r>
          </a:p>
          <a:p>
            <a:r>
              <a:rPr lang="en-US" sz="1200" dirty="0">
                <a:solidFill>
                  <a:schemeClr val="accent1"/>
                </a:solidFill>
                <a:latin typeface="Verdana"/>
                <a:cs typeface="Verdana"/>
              </a:rPr>
              <a:t>   curriculum modules as they’re highly localized to the Indian context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B2DAD-81E5-E144-8363-1D916B2D5C2E}"/>
              </a:ext>
            </a:extLst>
          </p:cNvPr>
          <p:cNvSpPr/>
          <p:nvPr/>
        </p:nvSpPr>
        <p:spPr>
          <a:xfrm>
            <a:off x="8943054" y="20247"/>
            <a:ext cx="276999" cy="512325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01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7F5162-DADA-CF4C-A5F3-B5D7D85C0A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98204" y="1016001"/>
            <a:ext cx="3111500" cy="311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9154" y="4253989"/>
            <a:ext cx="8229600" cy="7524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1236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55B4C-1EDC-3A42-9784-F7F4F291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CLIx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444877-0A14-6D45-8A5E-6893E6D9D5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6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D0E093-0412-394D-A6DE-BB504020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CLIx in the Classroom</a:t>
            </a:r>
          </a:p>
        </p:txBody>
      </p:sp>
      <p:pic>
        <p:nvPicPr>
          <p:cNvPr id="4" name="Shape 211">
            <a:extLst>
              <a:ext uri="{FF2B5EF4-FFF2-40B4-BE49-F238E27FC236}">
                <a16:creationId xmlns:a16="http://schemas.microsoft.com/office/drawing/2014/main" id="{D075A526-CEE3-634A-86EF-A8168392801A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588" y="7753"/>
            <a:ext cx="8721067" cy="51357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AD7061-42CB-AB46-BA00-9065EB2454F4}"/>
              </a:ext>
            </a:extLst>
          </p:cNvPr>
          <p:cNvSpPr/>
          <p:nvPr/>
        </p:nvSpPr>
        <p:spPr>
          <a:xfrm>
            <a:off x="8943054" y="20247"/>
            <a:ext cx="276999" cy="512325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77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305" y="2814161"/>
            <a:ext cx="1903750" cy="117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4">
            <a:alphaModFix/>
          </a:blip>
          <a:srcRect l="19072" r="19072"/>
          <a:stretch/>
        </p:blipFill>
        <p:spPr>
          <a:xfrm>
            <a:off x="345034" y="2619533"/>
            <a:ext cx="1255674" cy="125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52" y="1347528"/>
            <a:ext cx="1801239" cy="11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6">
            <a:alphaModFix/>
          </a:blip>
          <a:srcRect l="9671" r="9671"/>
          <a:stretch/>
        </p:blipFill>
        <p:spPr>
          <a:xfrm>
            <a:off x="7281654" y="1352274"/>
            <a:ext cx="1605220" cy="123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7">
            <a:alphaModFix/>
          </a:blip>
          <a:srcRect l="9659" t="29368" r="11101" b="32060"/>
          <a:stretch/>
        </p:blipFill>
        <p:spPr>
          <a:xfrm>
            <a:off x="3539008" y="2963407"/>
            <a:ext cx="1916851" cy="57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105" y="4033129"/>
            <a:ext cx="1019531" cy="85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9">
            <a:alphaModFix/>
          </a:blip>
          <a:srcRect t="29031" b="27370"/>
          <a:stretch/>
        </p:blipFill>
        <p:spPr>
          <a:xfrm>
            <a:off x="1821067" y="4152325"/>
            <a:ext cx="2109047" cy="56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10">
            <a:alphaModFix/>
          </a:blip>
          <a:srcRect l="3809" r="5692"/>
          <a:stretch/>
        </p:blipFill>
        <p:spPr>
          <a:xfrm>
            <a:off x="4268546" y="3872005"/>
            <a:ext cx="1520107" cy="10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11">
            <a:alphaModFix/>
          </a:blip>
          <a:srcRect l="16487" r="16245"/>
          <a:stretch/>
        </p:blipFill>
        <p:spPr>
          <a:xfrm>
            <a:off x="5980475" y="3795872"/>
            <a:ext cx="1310575" cy="12062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" name="Shape 363"/>
          <p:cNvGrpSpPr/>
          <p:nvPr/>
        </p:nvGrpSpPr>
        <p:grpSpPr>
          <a:xfrm>
            <a:off x="7652391" y="3810140"/>
            <a:ext cx="1067141" cy="1211878"/>
            <a:chOff x="3590452" y="1989463"/>
            <a:chExt cx="1520100" cy="1719978"/>
          </a:xfrm>
        </p:grpSpPr>
        <p:pic>
          <p:nvPicPr>
            <p:cNvPr id="364" name="Shape 36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657550" y="1989463"/>
              <a:ext cx="1114226" cy="1119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Shape 365"/>
            <p:cNvSpPr txBox="1"/>
            <p:nvPr/>
          </p:nvSpPr>
          <p:spPr>
            <a:xfrm>
              <a:off x="3590452" y="3337741"/>
              <a:ext cx="1520100" cy="3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/>
                <a:t>Inter-University Centre for Astronomy and Astrophysics</a:t>
              </a:r>
              <a:endParaRPr sz="800" dirty="0"/>
            </a:p>
          </p:txBody>
        </p:sp>
      </p:grpSp>
      <p:grpSp>
        <p:nvGrpSpPr>
          <p:cNvPr id="366" name="Shape 366"/>
          <p:cNvGrpSpPr/>
          <p:nvPr/>
        </p:nvGrpSpPr>
        <p:grpSpPr>
          <a:xfrm>
            <a:off x="7281654" y="2563623"/>
            <a:ext cx="1605220" cy="1232249"/>
            <a:chOff x="4947975" y="2209500"/>
            <a:chExt cx="1698825" cy="1405875"/>
          </a:xfrm>
        </p:grpSpPr>
        <p:pic>
          <p:nvPicPr>
            <p:cNvPr id="367" name="Shape 367"/>
            <p:cNvPicPr preferRelativeResize="0"/>
            <p:nvPr/>
          </p:nvPicPr>
          <p:blipFill rotWithShape="1">
            <a:blip r:embed="rId13">
              <a:alphaModFix/>
            </a:blip>
            <a:srcRect l="5687" b="5383"/>
            <a:stretch/>
          </p:blipFill>
          <p:spPr>
            <a:xfrm>
              <a:off x="4947975" y="2209500"/>
              <a:ext cx="1698825" cy="111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Shape 368"/>
            <p:cNvSpPr txBox="1"/>
            <p:nvPr/>
          </p:nvSpPr>
          <p:spPr>
            <a:xfrm>
              <a:off x="5265950" y="3243675"/>
              <a:ext cx="1194900" cy="3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National Institute of Advanced Studies</a:t>
              </a:r>
              <a:endParaRPr sz="800"/>
            </a:p>
          </p:txBody>
        </p:sp>
      </p:grpSp>
      <p:pic>
        <p:nvPicPr>
          <p:cNvPr id="369" name="Shape 369"/>
          <p:cNvPicPr preferRelativeResize="0"/>
          <p:nvPr/>
        </p:nvPicPr>
        <p:blipFill rotWithShape="1">
          <a:blip r:embed="rId14">
            <a:alphaModFix/>
          </a:blip>
          <a:srcRect l="13180" t="11806" r="8828" b="14267"/>
          <a:stretch/>
        </p:blipFill>
        <p:spPr>
          <a:xfrm>
            <a:off x="5623961" y="2883653"/>
            <a:ext cx="1241618" cy="7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 descr="Clix Logo-01.png"/>
          <p:cNvPicPr preferRelativeResize="0"/>
          <p:nvPr/>
        </p:nvPicPr>
        <p:blipFill rotWithShape="1">
          <a:blip r:embed="rId15">
            <a:alphaModFix/>
          </a:blip>
          <a:srcRect l="17470" t="37323" r="15257" b="36780"/>
          <a:stretch/>
        </p:blipFill>
        <p:spPr>
          <a:xfrm>
            <a:off x="3297594" y="293183"/>
            <a:ext cx="2451752" cy="7059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20458" y="1319149"/>
            <a:ext cx="537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>
                <a:solidFill>
                  <a:srgbClr val="A22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Ecosystem Of Partners</a:t>
            </a:r>
          </a:p>
          <a:p>
            <a:pPr algn="ctr"/>
            <a:r>
              <a:rPr lang="en-IN" sz="1800" dirty="0">
                <a:solidFill>
                  <a:srgbClr val="A22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Governments, Civil Society Organisations, Universities, Research Institutes, Philanthropic Organisations, Schools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CF405C-39FF-E542-A6D8-893C2A21D0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034" y="251793"/>
            <a:ext cx="2292416" cy="5765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956290E-4244-8B45-93CC-7EE37333989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8955"/>
          <a:stretch/>
        </p:blipFill>
        <p:spPr>
          <a:xfrm>
            <a:off x="6077565" y="372441"/>
            <a:ext cx="2818466" cy="7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38E"/>
              </a:buClr>
              <a:buSzPts val="575"/>
              <a:buFont typeface="Arial"/>
              <a:buNone/>
            </a:pPr>
            <a:r>
              <a:rPr lang="en" sz="2400" dirty="0"/>
              <a:t>CLIx – The Connected Learning Initiative</a:t>
            </a:r>
            <a:endParaRPr sz="2400" dirty="0"/>
          </a:p>
        </p:txBody>
      </p:sp>
      <p:sp>
        <p:nvSpPr>
          <p:cNvPr id="103" name="Shape 103"/>
          <p:cNvSpPr/>
          <p:nvPr/>
        </p:nvSpPr>
        <p:spPr>
          <a:xfrm>
            <a:off x="3159975" y="1072658"/>
            <a:ext cx="2577863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38E"/>
              </a:buClr>
              <a:buSzPts val="500"/>
              <a:buFont typeface="Arial"/>
              <a:buNone/>
            </a:pPr>
            <a:r>
              <a:rPr lang="en" sz="2200" b="1" i="0" u="none" strike="noStrike" cap="none" dirty="0">
                <a:solidFill>
                  <a:srgbClr val="A3238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Quality at Scale</a:t>
            </a:r>
            <a:endParaRPr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02598" y="3473132"/>
            <a:ext cx="2374454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800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I</a:t>
            </a:r>
            <a:r>
              <a:rPr lang="en" sz="1800" b="0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mprove the </a:t>
            </a:r>
            <a:r>
              <a:rPr lang="en" sz="1800" b="1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professional</a:t>
            </a:r>
            <a:r>
              <a:rPr lang="en" sz="1800" b="0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 and </a:t>
            </a:r>
            <a:r>
              <a:rPr lang="en" sz="1800" b="1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academic</a:t>
            </a:r>
            <a:r>
              <a:rPr lang="en" sz="1800" b="0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 prospects of </a:t>
            </a:r>
            <a:r>
              <a:rPr lang="en" sz="1800" b="1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high school </a:t>
            </a:r>
            <a:r>
              <a:rPr lang="en" sz="1800" b="0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students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3527449" y="3473132"/>
            <a:ext cx="221038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bin"/>
              <a:buNone/>
            </a:pPr>
            <a:r>
              <a:rPr lang="en" sz="1800" b="0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Improve </a:t>
            </a:r>
            <a:r>
              <a:rPr lang="en" sz="1800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teacher education </a:t>
            </a:r>
            <a:r>
              <a:rPr lang="en" sz="1800" b="0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and </a:t>
            </a:r>
            <a:r>
              <a:rPr lang="en" sz="1800" b="1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transform teacher practice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6111833" y="3473132"/>
            <a:ext cx="2670526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50"/>
              <a:buFont typeface="Cabin"/>
              <a:buNone/>
            </a:pPr>
            <a:r>
              <a:rPr lang="en" sz="1800" b="1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“Platform” </a:t>
            </a:r>
            <a:r>
              <a:rPr lang="en" sz="1800" b="0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Cabin"/>
                <a:cs typeface="Arial" panose="020B0604020202020204" pitchFamily="34" charset="0"/>
                <a:sym typeface="Cabin"/>
              </a:rPr>
              <a:t>for curriculum, professional development of teachers, research and innovation in education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145480" y="3119133"/>
            <a:ext cx="1079700" cy="3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38E"/>
              </a:buClr>
              <a:buSzPts val="425"/>
              <a:buFont typeface="Arial"/>
              <a:buNone/>
            </a:pPr>
            <a:r>
              <a:rPr lang="en" sz="1700" b="1" i="0" u="none" strike="noStrike" cap="none" dirty="0">
                <a:solidFill>
                  <a:srgbClr val="A3238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Students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3941953" y="3085935"/>
            <a:ext cx="1092600" cy="3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07F"/>
              </a:buClr>
              <a:buSzPts val="425"/>
              <a:buFont typeface="Arial"/>
              <a:buNone/>
            </a:pPr>
            <a:r>
              <a:rPr lang="en" sz="1700" b="1" i="0" u="none" strike="noStrike" cap="none" dirty="0">
                <a:solidFill>
                  <a:srgbClr val="E3007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Teachers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6731739" y="3119133"/>
            <a:ext cx="1049700" cy="3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7C7"/>
              </a:buClr>
              <a:buSzPts val="425"/>
              <a:buFont typeface="Arial"/>
              <a:buNone/>
            </a:pPr>
            <a:r>
              <a:rPr lang="en" sz="1700" b="1" i="0" u="none" strike="noStrike" cap="none" dirty="0">
                <a:solidFill>
                  <a:srgbClr val="5087C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Platform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893369-C074-0F42-82C4-7ABBAD5FD8D8}"/>
              </a:ext>
            </a:extLst>
          </p:cNvPr>
          <p:cNvGrpSpPr/>
          <p:nvPr/>
        </p:nvGrpSpPr>
        <p:grpSpPr>
          <a:xfrm>
            <a:off x="602598" y="1577861"/>
            <a:ext cx="7697340" cy="215280"/>
            <a:chOff x="602598" y="1577861"/>
            <a:chExt cx="7697340" cy="2152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0C0F6F0-1FF1-8242-A3B7-D0539BBE857D}"/>
                </a:ext>
              </a:extLst>
            </p:cNvPr>
            <p:cNvCxnSpPr>
              <a:cxnSpLocks/>
            </p:cNvCxnSpPr>
            <p:nvPr/>
          </p:nvCxnSpPr>
          <p:spPr>
            <a:xfrm>
              <a:off x="602598" y="1594793"/>
              <a:ext cx="7692616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1B1E60A-11CA-1C45-83EE-ED81B102791D}"/>
                </a:ext>
              </a:extLst>
            </p:cNvPr>
            <p:cNvCxnSpPr>
              <a:cxnSpLocks/>
            </p:cNvCxnSpPr>
            <p:nvPr/>
          </p:nvCxnSpPr>
          <p:spPr>
            <a:xfrm>
              <a:off x="607320" y="1577861"/>
              <a:ext cx="0" cy="215279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2A3996D-6106-7E4E-88FE-979F05A77D17}"/>
                </a:ext>
              </a:extLst>
            </p:cNvPr>
            <p:cNvCxnSpPr>
              <a:cxnSpLocks/>
            </p:cNvCxnSpPr>
            <p:nvPr/>
          </p:nvCxnSpPr>
          <p:spPr>
            <a:xfrm>
              <a:off x="8299938" y="1577862"/>
              <a:ext cx="0" cy="215279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C55B6D3-0415-484D-8273-88305ACE3582}"/>
              </a:ext>
            </a:extLst>
          </p:cNvPr>
          <p:cNvSpPr/>
          <p:nvPr/>
        </p:nvSpPr>
        <p:spPr>
          <a:xfrm>
            <a:off x="8943054" y="20247"/>
            <a:ext cx="276999" cy="512325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0754A-5DAF-DC47-BDED-C8E25FC4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67" y="1892647"/>
            <a:ext cx="1097280" cy="1097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00554-1E49-3B4E-B7F3-575444F8F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953" y="1901889"/>
            <a:ext cx="1097280" cy="1097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1C261-768A-8E4B-A002-4B4B6CB47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739" y="1892647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577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38E"/>
              </a:buClr>
              <a:buSzPts val="2200"/>
              <a:buFont typeface="Arial"/>
              <a:buNone/>
            </a:pPr>
            <a:r>
              <a:rPr lang="en" dirty="0">
                <a:sym typeface="Arial"/>
              </a:rPr>
              <a:t>CLIx as of D</a:t>
            </a:r>
            <a:r>
              <a:rPr lang="en" dirty="0"/>
              <a:t>ecember 2017</a:t>
            </a:r>
            <a:endParaRPr dirty="0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037389"/>
            <a:ext cx="6494497" cy="410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lix Logo-01.png">
            <a:extLst>
              <a:ext uri="{FF2B5EF4-FFF2-40B4-BE49-F238E27FC236}">
                <a16:creationId xmlns:a16="http://schemas.microsoft.com/office/drawing/2014/main" id="{D19504E3-7286-C745-95C1-57483FBB85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469" t="37324" r="15258" b="36781"/>
          <a:stretch>
            <a:fillRect/>
          </a:stretch>
        </p:blipFill>
        <p:spPr>
          <a:xfrm>
            <a:off x="6820367" y="291670"/>
            <a:ext cx="1855341" cy="5356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FCDB83-7368-5049-849B-7FF63FB9B487}"/>
              </a:ext>
            </a:extLst>
          </p:cNvPr>
          <p:cNvCxnSpPr/>
          <p:nvPr/>
        </p:nvCxnSpPr>
        <p:spPr>
          <a:xfrm>
            <a:off x="0" y="998986"/>
            <a:ext cx="9144000" cy="1191"/>
          </a:xfrm>
          <a:prstGeom prst="line">
            <a:avLst/>
          </a:prstGeom>
          <a:ln w="25400" cap="flat" cmpd="sng" algn="ctr">
            <a:solidFill>
              <a:srgbClr val="5087C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49AD6D5-04E7-024E-86D9-14A5D48663EE}"/>
              </a:ext>
            </a:extLst>
          </p:cNvPr>
          <p:cNvSpPr/>
          <p:nvPr/>
        </p:nvSpPr>
        <p:spPr>
          <a:xfrm>
            <a:off x="8943054" y="20247"/>
            <a:ext cx="276999" cy="512325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56E4-19EE-2748-9A23-D1284804DF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025"/>
            <a:ext cx="6291263" cy="66198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CLIx Learning Dimensions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E5140-3EE5-0A46-9CE2-1272634A1F2B}"/>
              </a:ext>
            </a:extLst>
          </p:cNvPr>
          <p:cNvSpPr/>
          <p:nvPr/>
        </p:nvSpPr>
        <p:spPr>
          <a:xfrm>
            <a:off x="5220183" y="1474233"/>
            <a:ext cx="1948950" cy="621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80D161-65E6-854D-A092-0B8EE0E91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7800"/>
            <a:ext cx="5486400" cy="4787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00D489-F6D4-0A4A-9408-D8E18E531F2D}"/>
              </a:ext>
            </a:extLst>
          </p:cNvPr>
          <p:cNvSpPr/>
          <p:nvPr/>
        </p:nvSpPr>
        <p:spPr>
          <a:xfrm>
            <a:off x="8943054" y="20247"/>
            <a:ext cx="276999" cy="512325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37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429000" y="37775"/>
            <a:ext cx="1549400" cy="17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Activating </a:t>
            </a:r>
            <a:endParaRPr sz="2000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ICT Labs &amp; </a:t>
            </a:r>
            <a:endParaRPr sz="2000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Hands-on Learning</a:t>
            </a:r>
            <a:endParaRPr sz="2000" dirty="0"/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t="2189" b="-1661"/>
          <a:stretch/>
        </p:blipFill>
        <p:spPr>
          <a:xfrm>
            <a:off x="-11476" y="14076"/>
            <a:ext cx="3426501" cy="265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r="8484"/>
          <a:stretch/>
        </p:blipFill>
        <p:spPr>
          <a:xfrm>
            <a:off x="-11476" y="2590800"/>
            <a:ext cx="3426501" cy="25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0978" y="2971800"/>
            <a:ext cx="554075" cy="7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6">
            <a:alphaModFix/>
          </a:blip>
          <a:srcRect l="14777" t="11463" b="10763"/>
          <a:stretch/>
        </p:blipFill>
        <p:spPr>
          <a:xfrm>
            <a:off x="4026700" y="4495800"/>
            <a:ext cx="773900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Shape 269"/>
          <p:cNvGrpSpPr/>
          <p:nvPr/>
        </p:nvGrpSpPr>
        <p:grpSpPr>
          <a:xfrm>
            <a:off x="3868862" y="1963037"/>
            <a:ext cx="669675" cy="838200"/>
            <a:chOff x="4038600" y="1843076"/>
            <a:chExt cx="669675" cy="838200"/>
          </a:xfrm>
        </p:grpSpPr>
        <p:pic>
          <p:nvPicPr>
            <p:cNvPr id="270" name="Shape 27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038600" y="1843076"/>
              <a:ext cx="669675" cy="83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Shape 271"/>
            <p:cNvSpPr txBox="1"/>
            <p:nvPr/>
          </p:nvSpPr>
          <p:spPr>
            <a:xfrm>
              <a:off x="4038600" y="22860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Server</a:t>
              </a:r>
              <a:endParaRPr sz="800"/>
            </a:p>
          </p:txBody>
        </p:sp>
      </p:grpSp>
      <p:pic>
        <p:nvPicPr>
          <p:cNvPr id="272" name="Shape 2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2898" y="3823900"/>
            <a:ext cx="563882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3551300" y="3124200"/>
            <a:ext cx="454800" cy="3810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9">
            <a:alphaModFix/>
          </a:blip>
          <a:srcRect l="14626" t="23077" r="7976"/>
          <a:stretch/>
        </p:blipFill>
        <p:spPr>
          <a:xfrm>
            <a:off x="4978400" y="14076"/>
            <a:ext cx="4165600" cy="260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10">
            <a:alphaModFix/>
          </a:blip>
          <a:srcRect t="5118" r="11871" b="-5118"/>
          <a:stretch/>
        </p:blipFill>
        <p:spPr>
          <a:xfrm>
            <a:off x="4978400" y="2620802"/>
            <a:ext cx="4165600" cy="265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2996CE-E979-7D4E-8C44-07022CB16778}"/>
              </a:ext>
            </a:extLst>
          </p:cNvPr>
          <p:cNvSpPr/>
          <p:nvPr/>
        </p:nvSpPr>
        <p:spPr>
          <a:xfrm>
            <a:off x="8943054" y="20247"/>
            <a:ext cx="276999" cy="512325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Arial"/>
                <a:ea typeface="ＭＳ Ｐゴシック" charset="0"/>
                <a:cs typeface="Arial"/>
              </a:rPr>
              <a:t>Unless otherwise</a:t>
            </a:r>
            <a:r>
              <a:rPr lang="en-US" sz="600" baseline="0" dirty="0">
                <a:solidFill>
                  <a:schemeClr val="bg1">
                    <a:lumMod val="85000"/>
                  </a:schemeClr>
                </a:solidFill>
                <a:latin typeface="Arial"/>
                <a:ea typeface="ＭＳ Ｐゴシック" charset="0"/>
                <a:cs typeface="Arial"/>
              </a:rPr>
              <a:t> specified this </a:t>
            </a:r>
            <a:r>
              <a:rPr lang="en-US" sz="600" b="0" i="0" dirty="0">
                <a:solidFill>
                  <a:schemeClr val="bg1">
                    <a:lumMod val="85000"/>
                  </a:schemeClr>
                </a:solidFill>
                <a:latin typeface="Arial"/>
                <a:ea typeface="Lucida Grande"/>
                <a:cs typeface="Arial"/>
              </a:rPr>
              <a:t>work is licensed under a Creative Commons Attribution </a:t>
            </a: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Arial"/>
                <a:ea typeface="Lucida Grande"/>
                <a:cs typeface="Arial"/>
              </a:rPr>
              <a:t>4.0 International</a:t>
            </a:r>
            <a:r>
              <a:rPr lang="en-US" sz="600" b="0" i="0" dirty="0">
                <a:solidFill>
                  <a:schemeClr val="bg1">
                    <a:lumMod val="85000"/>
                  </a:schemeClr>
                </a:solidFill>
                <a:latin typeface="Arial"/>
                <a:ea typeface="Lucida Grande"/>
                <a:cs typeface="Arial"/>
              </a:rPr>
              <a:t> License.</a:t>
            </a:r>
            <a:endParaRPr lang="en-US" sz="600" dirty="0">
              <a:solidFill>
                <a:schemeClr val="bg1">
                  <a:lumMod val="8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17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9ED8C9-4F4E-DB4E-9849-76E50EC1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CLIx and Open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3EC7E2-25C1-CE4B-9DAF-CE01EC014D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Open content, open source, open pedagogy</a:t>
            </a:r>
          </a:p>
        </p:txBody>
      </p:sp>
    </p:spTree>
    <p:extLst>
      <p:ext uri="{BB962C8B-B14F-4D97-AF65-F5344CB8AC3E}">
        <p14:creationId xmlns:p14="http://schemas.microsoft.com/office/powerpoint/2010/main" val="1428545027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PAR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sidepage">
  <a:themeElements>
    <a:clrScheme name="Custom 5">
      <a:dk1>
        <a:sysClr val="windowText" lastClr="000000"/>
      </a:dk1>
      <a:lt1>
        <a:sysClr val="window" lastClr="FFFFFF"/>
      </a:lt1>
      <a:dk2>
        <a:srgbClr val="5484B6"/>
      </a:dk2>
      <a:lt2>
        <a:srgbClr val="EEECE1"/>
      </a:lt2>
      <a:accent1>
        <a:srgbClr val="A3238E"/>
      </a:accent1>
      <a:accent2>
        <a:srgbClr val="55489D"/>
      </a:accent2>
      <a:accent3>
        <a:srgbClr val="5087C7"/>
      </a:accent3>
      <a:accent4>
        <a:srgbClr val="EC008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ED1C24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1406</Words>
  <Application>Microsoft Macintosh PowerPoint</Application>
  <PresentationFormat>On-screen Show (16:9)</PresentationFormat>
  <Paragraphs>147</Paragraphs>
  <Slides>19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Aerial</vt:lpstr>
      <vt:lpstr>Arial</vt:lpstr>
      <vt:lpstr>Cabin</vt:lpstr>
      <vt:lpstr>Calibri</vt:lpstr>
      <vt:lpstr>Courier New</vt:lpstr>
      <vt:lpstr>Verdana</vt:lpstr>
      <vt:lpstr>Wingdings</vt:lpstr>
      <vt:lpstr>1_cover</vt:lpstr>
      <vt:lpstr>SEPARATOR</vt:lpstr>
      <vt:lpstr>insidepage</vt:lpstr>
      <vt:lpstr>Quality OER at Scale in India The Curriculum, Interactive Tools and Platforms of the Connected Learning Initiative</vt:lpstr>
      <vt:lpstr>About CLIx</vt:lpstr>
      <vt:lpstr>CLIx in the Classroom</vt:lpstr>
      <vt:lpstr>PowerPoint Presentation</vt:lpstr>
      <vt:lpstr>CLIx – The Connected Learning Initiative</vt:lpstr>
      <vt:lpstr>CLIx as of December 2017</vt:lpstr>
      <vt:lpstr>CLIx Learning Dimensions</vt:lpstr>
      <vt:lpstr>Activating  ICT Labs &amp;  Hands-on Learning</vt:lpstr>
      <vt:lpstr>CLIx and Open</vt:lpstr>
      <vt:lpstr>“Open”</vt:lpstr>
      <vt:lpstr>5R Activities</vt:lpstr>
      <vt:lpstr>License</vt:lpstr>
      <vt:lpstr>Open Content</vt:lpstr>
      <vt:lpstr>Open Pedagogy</vt:lpstr>
      <vt:lpstr>CLIx’s OER Release</vt:lpstr>
      <vt:lpstr>CLIx Modules</vt:lpstr>
      <vt:lpstr>How to get CLIx software &amp; content?</vt:lpstr>
      <vt:lpstr>Missed Opportunities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OER at Scale in India</dc:title>
  <dc:subject/>
  <dc:creator>Brandon Muramatsu</dc:creator>
  <cp:keywords/>
  <dc:description>Unless otherwise specified this work is licensed under a Creative Commons Attribution 4.0 International License.</dc:description>
  <cp:lastModifiedBy>Brandon Muramatsu</cp:lastModifiedBy>
  <cp:revision>94</cp:revision>
  <cp:lastPrinted>2021-03-27T00:35:27Z</cp:lastPrinted>
  <dcterms:created xsi:type="dcterms:W3CDTF">2015-11-23T12:50:31Z</dcterms:created>
  <dcterms:modified xsi:type="dcterms:W3CDTF">2021-03-27T00:35:30Z</dcterms:modified>
  <cp:category/>
</cp:coreProperties>
</file>