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6" r:id="rId1"/>
  </p:sldMasterIdLst>
  <p:notesMasterIdLst>
    <p:notesMasterId r:id="rId35"/>
  </p:notesMasterIdLst>
  <p:handoutMasterIdLst>
    <p:handoutMasterId r:id="rId36"/>
  </p:handoutMasterIdLst>
  <p:sldIdLst>
    <p:sldId id="256" r:id="rId2"/>
    <p:sldId id="270" r:id="rId3"/>
    <p:sldId id="348" r:id="rId4"/>
    <p:sldId id="355" r:id="rId5"/>
    <p:sldId id="356" r:id="rId6"/>
    <p:sldId id="351" r:id="rId7"/>
    <p:sldId id="352" r:id="rId8"/>
    <p:sldId id="357" r:id="rId9"/>
    <p:sldId id="353" r:id="rId10"/>
    <p:sldId id="354" r:id="rId11"/>
    <p:sldId id="342" r:id="rId12"/>
    <p:sldId id="296" r:id="rId13"/>
    <p:sldId id="285" r:id="rId14"/>
    <p:sldId id="341" r:id="rId15"/>
    <p:sldId id="297" r:id="rId16"/>
    <p:sldId id="298" r:id="rId17"/>
    <p:sldId id="350" r:id="rId18"/>
    <p:sldId id="266" r:id="rId19"/>
    <p:sldId id="271" r:id="rId20"/>
    <p:sldId id="272" r:id="rId21"/>
    <p:sldId id="286" r:id="rId22"/>
    <p:sldId id="287" r:id="rId23"/>
    <p:sldId id="288" r:id="rId24"/>
    <p:sldId id="289" r:id="rId25"/>
    <p:sldId id="358" r:id="rId26"/>
    <p:sldId id="309" r:id="rId27"/>
    <p:sldId id="310" r:id="rId28"/>
    <p:sldId id="311" r:id="rId29"/>
    <p:sldId id="312" r:id="rId30"/>
    <p:sldId id="313" r:id="rId31"/>
    <p:sldId id="300" r:id="rId32"/>
    <p:sldId id="316" r:id="rId33"/>
    <p:sldId id="308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65" autoAdjust="0"/>
    <p:restoredTop sz="97027" autoAdjust="0"/>
  </p:normalViewPr>
  <p:slideViewPr>
    <p:cSldViewPr snapToGrid="0" snapToObjects="1">
      <p:cViewPr>
        <p:scale>
          <a:sx n="99" d="100"/>
          <a:sy n="99" d="100"/>
        </p:scale>
        <p:origin x="-792" y="-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5054F4-2CF7-6443-A749-949AEA31106F}" type="doc">
      <dgm:prSet loTypeId="urn:microsoft.com/office/officeart/2005/8/layout/hProcess9" loCatId="" qsTypeId="urn:microsoft.com/office/officeart/2005/8/quickstyle/simple4" qsCatId="simple" csTypeId="urn:microsoft.com/office/officeart/2005/8/colors/accent2_2" csCatId="accent2" phldr="1"/>
      <dgm:spPr/>
    </dgm:pt>
    <dgm:pt modelId="{69A0DDFE-5A0A-7944-A840-9143C1296C30}">
      <dgm:prSet phldrT="[Text]"/>
      <dgm:spPr/>
      <dgm:t>
        <a:bodyPr/>
        <a:lstStyle/>
        <a:p>
          <a:r>
            <a:rPr lang="en-US" dirty="0" smtClean="0"/>
            <a:t>Catalog the resource</a:t>
          </a:r>
          <a:endParaRPr lang="en-US" dirty="0"/>
        </a:p>
      </dgm:t>
    </dgm:pt>
    <dgm:pt modelId="{FD19F4DA-73EC-DE4B-A06D-5DDF65B07A7C}" type="parTrans" cxnId="{B659C03C-F5FA-9347-B66B-06E45FBF6FAD}">
      <dgm:prSet/>
      <dgm:spPr/>
      <dgm:t>
        <a:bodyPr/>
        <a:lstStyle/>
        <a:p>
          <a:endParaRPr lang="en-US"/>
        </a:p>
      </dgm:t>
    </dgm:pt>
    <dgm:pt modelId="{343FAF7C-FD12-FF42-B8BC-C9CC199CC568}" type="sibTrans" cxnId="{B659C03C-F5FA-9347-B66B-06E45FBF6FAD}">
      <dgm:prSet/>
      <dgm:spPr/>
      <dgm:t>
        <a:bodyPr/>
        <a:lstStyle/>
        <a:p>
          <a:endParaRPr lang="en-US"/>
        </a:p>
      </dgm:t>
    </dgm:pt>
    <dgm:pt modelId="{ACC8E845-ACED-E845-87C5-E825B319027B}">
      <dgm:prSet phldrT="[Text]"/>
      <dgm:spPr/>
      <dgm:t>
        <a:bodyPr/>
        <a:lstStyle/>
        <a:p>
          <a:r>
            <a:rPr lang="en-US" dirty="0" smtClean="0"/>
            <a:t>Check the license</a:t>
          </a:r>
          <a:endParaRPr lang="en-US" dirty="0"/>
        </a:p>
      </dgm:t>
    </dgm:pt>
    <dgm:pt modelId="{C4C0C19A-2F02-1941-908A-5AF07895847D}" type="parTrans" cxnId="{4EDCB8DA-C851-6747-8862-58CD329B7775}">
      <dgm:prSet/>
      <dgm:spPr/>
      <dgm:t>
        <a:bodyPr/>
        <a:lstStyle/>
        <a:p>
          <a:endParaRPr lang="en-US"/>
        </a:p>
      </dgm:t>
    </dgm:pt>
    <dgm:pt modelId="{B7CC4934-81E3-2B47-88FD-E2BFB8B303B3}" type="sibTrans" cxnId="{4EDCB8DA-C851-6747-8862-58CD329B7775}">
      <dgm:prSet/>
      <dgm:spPr/>
      <dgm:t>
        <a:bodyPr/>
        <a:lstStyle/>
        <a:p>
          <a:endParaRPr lang="en-US"/>
        </a:p>
      </dgm:t>
    </dgm:pt>
    <dgm:pt modelId="{88E80B47-D32E-3946-8A26-ED26BAEE6C97}">
      <dgm:prSet phldrT="[Text]"/>
      <dgm:spPr/>
      <dgm:t>
        <a:bodyPr/>
        <a:lstStyle/>
        <a:p>
          <a:r>
            <a:rPr lang="en-US" dirty="0" smtClean="0"/>
            <a:t>Think up keywords/</a:t>
          </a:r>
          <a:r>
            <a:rPr lang="en-US" dirty="0" err="1" smtClean="0"/>
            <a:t>keyphrases</a:t>
          </a:r>
          <a:r>
            <a:rPr lang="en-US" dirty="0" smtClean="0"/>
            <a:t> for search</a:t>
          </a:r>
          <a:endParaRPr lang="en-US" dirty="0"/>
        </a:p>
      </dgm:t>
    </dgm:pt>
    <dgm:pt modelId="{EEA03082-FB7F-7142-B1F1-1CCA4473239C}" type="parTrans" cxnId="{B62FE032-2D25-9343-A21F-BBBA5A71B3BB}">
      <dgm:prSet/>
      <dgm:spPr/>
      <dgm:t>
        <a:bodyPr/>
        <a:lstStyle/>
        <a:p>
          <a:endParaRPr lang="en-US"/>
        </a:p>
      </dgm:t>
    </dgm:pt>
    <dgm:pt modelId="{C956052F-6A67-924B-8D6B-A035CA2FF338}" type="sibTrans" cxnId="{B62FE032-2D25-9343-A21F-BBBA5A71B3BB}">
      <dgm:prSet/>
      <dgm:spPr/>
      <dgm:t>
        <a:bodyPr/>
        <a:lstStyle/>
        <a:p>
          <a:endParaRPr lang="en-US"/>
        </a:p>
      </dgm:t>
    </dgm:pt>
    <dgm:pt modelId="{C3244917-5056-1844-BDBF-C0B9770F9D83}">
      <dgm:prSet phldrT="[Text]"/>
      <dgm:spPr/>
      <dgm:t>
        <a:bodyPr/>
        <a:lstStyle/>
        <a:p>
          <a:r>
            <a:rPr lang="en-US" dirty="0" smtClean="0"/>
            <a:t>Evaluate the resource</a:t>
          </a:r>
          <a:endParaRPr lang="en-US" dirty="0"/>
        </a:p>
      </dgm:t>
    </dgm:pt>
    <dgm:pt modelId="{FDDB5648-6DFF-074B-8AE4-2EA848F35B93}" type="parTrans" cxnId="{407896F3-80D2-7C45-B020-47AFA3D164AD}">
      <dgm:prSet/>
      <dgm:spPr/>
      <dgm:t>
        <a:bodyPr/>
        <a:lstStyle/>
        <a:p>
          <a:endParaRPr lang="en-US"/>
        </a:p>
      </dgm:t>
    </dgm:pt>
    <dgm:pt modelId="{BB305760-73E5-EC40-B5A4-FFF38274E4BC}" type="sibTrans" cxnId="{407896F3-80D2-7C45-B020-47AFA3D164AD}">
      <dgm:prSet/>
      <dgm:spPr/>
      <dgm:t>
        <a:bodyPr/>
        <a:lstStyle/>
        <a:p>
          <a:endParaRPr lang="en-US"/>
        </a:p>
      </dgm:t>
    </dgm:pt>
    <dgm:pt modelId="{2FBDD346-381B-3E4B-B767-7C836ED8320E}">
      <dgm:prSet phldrT="[Text]"/>
      <dgm:spPr/>
      <dgm:t>
        <a:bodyPr/>
        <a:lstStyle/>
        <a:p>
          <a:r>
            <a:rPr lang="en-US" dirty="0" smtClean="0"/>
            <a:t>Search Google or selected collections</a:t>
          </a:r>
          <a:endParaRPr lang="en-US" dirty="0"/>
        </a:p>
      </dgm:t>
    </dgm:pt>
    <dgm:pt modelId="{44CC325E-B115-8A4F-9598-76582BFB0EA2}" type="parTrans" cxnId="{5051F58C-D256-2A46-932A-4FE373E984AE}">
      <dgm:prSet/>
      <dgm:spPr/>
      <dgm:t>
        <a:bodyPr/>
        <a:lstStyle/>
        <a:p>
          <a:endParaRPr lang="en-US"/>
        </a:p>
      </dgm:t>
    </dgm:pt>
    <dgm:pt modelId="{DD35925F-61EE-4446-BB3B-34A2D7517EAB}" type="sibTrans" cxnId="{5051F58C-D256-2A46-932A-4FE373E984AE}">
      <dgm:prSet/>
      <dgm:spPr/>
      <dgm:t>
        <a:bodyPr/>
        <a:lstStyle/>
        <a:p>
          <a:endParaRPr lang="en-US"/>
        </a:p>
      </dgm:t>
    </dgm:pt>
    <dgm:pt modelId="{5AADEFAF-155D-014B-A02C-53AD67BE1C2E}">
      <dgm:prSet phldrT="[Text]"/>
      <dgm:spPr/>
      <dgm:t>
        <a:bodyPr/>
        <a:lstStyle/>
        <a:p>
          <a:r>
            <a:rPr lang="en-US" dirty="0" smtClean="0"/>
            <a:t>Might it work?</a:t>
          </a:r>
          <a:endParaRPr lang="en-US" dirty="0"/>
        </a:p>
      </dgm:t>
    </dgm:pt>
    <dgm:pt modelId="{5875C724-9E49-4B46-97CA-D2EE7B99B89C}" type="parTrans" cxnId="{64451061-D9C1-7E45-B92B-05A4A621B604}">
      <dgm:prSet/>
      <dgm:spPr/>
      <dgm:t>
        <a:bodyPr/>
        <a:lstStyle/>
        <a:p>
          <a:endParaRPr lang="en-US"/>
        </a:p>
      </dgm:t>
    </dgm:pt>
    <dgm:pt modelId="{B47CF94E-AED5-A249-9827-EAA36088B104}" type="sibTrans" cxnId="{64451061-D9C1-7E45-B92B-05A4A621B604}">
      <dgm:prSet/>
      <dgm:spPr/>
      <dgm:t>
        <a:bodyPr/>
        <a:lstStyle/>
        <a:p>
          <a:endParaRPr lang="en-US"/>
        </a:p>
      </dgm:t>
    </dgm:pt>
    <dgm:pt modelId="{C2AC4840-9FEF-2149-81C7-F64B1AFF7684}" type="pres">
      <dgm:prSet presAssocID="{135054F4-2CF7-6443-A749-949AEA31106F}" presName="CompostProcess" presStyleCnt="0">
        <dgm:presLayoutVars>
          <dgm:dir/>
          <dgm:resizeHandles val="exact"/>
        </dgm:presLayoutVars>
      </dgm:prSet>
      <dgm:spPr/>
    </dgm:pt>
    <dgm:pt modelId="{E4AD08C0-F3A7-6247-81B3-B3B16D9EE018}" type="pres">
      <dgm:prSet presAssocID="{135054F4-2CF7-6443-A749-949AEA31106F}" presName="arrow" presStyleLbl="bgShp" presStyleIdx="0" presStyleCnt="1"/>
      <dgm:spPr/>
    </dgm:pt>
    <dgm:pt modelId="{ED4A9F54-249D-2F4B-928D-9C40E05927C3}" type="pres">
      <dgm:prSet presAssocID="{135054F4-2CF7-6443-A749-949AEA31106F}" presName="linearProcess" presStyleCnt="0"/>
      <dgm:spPr/>
    </dgm:pt>
    <dgm:pt modelId="{9AAA1EBC-D87C-ED40-8F5F-686C9FF1B590}" type="pres">
      <dgm:prSet presAssocID="{88E80B47-D32E-3946-8A26-ED26BAEE6C97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BBBFF7-C982-6A41-8BA8-F4FBA52EC986}" type="pres">
      <dgm:prSet presAssocID="{C956052F-6A67-924B-8D6B-A035CA2FF338}" presName="sibTrans" presStyleCnt="0"/>
      <dgm:spPr/>
    </dgm:pt>
    <dgm:pt modelId="{64F5E66F-BE3F-F641-AEBD-3F910460D5A4}" type="pres">
      <dgm:prSet presAssocID="{2FBDD346-381B-3E4B-B767-7C836ED8320E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6D7375-4441-5D41-8AA2-5F98C9CB5BBA}" type="pres">
      <dgm:prSet presAssocID="{DD35925F-61EE-4446-BB3B-34A2D7517EAB}" presName="sibTrans" presStyleCnt="0"/>
      <dgm:spPr/>
    </dgm:pt>
    <dgm:pt modelId="{5C1609A9-7243-C247-989E-D7894DC82C2E}" type="pres">
      <dgm:prSet presAssocID="{C3244917-5056-1844-BDBF-C0B9770F9D83}" presName="text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A41CD3-9710-EB47-92E3-1119C4D34307}" type="pres">
      <dgm:prSet presAssocID="{BB305760-73E5-EC40-B5A4-FFF38274E4BC}" presName="sibTrans" presStyleCnt="0"/>
      <dgm:spPr/>
    </dgm:pt>
    <dgm:pt modelId="{47AE2564-BF3E-0540-B0FD-9398A6760BB9}" type="pres">
      <dgm:prSet presAssocID="{ACC8E845-ACED-E845-87C5-E825B319027B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5C556D-110C-D642-ABD0-C299F858C08A}" type="pres">
      <dgm:prSet presAssocID="{B7CC4934-81E3-2B47-88FD-E2BFB8B303B3}" presName="sibTrans" presStyleCnt="0"/>
      <dgm:spPr/>
    </dgm:pt>
    <dgm:pt modelId="{B3E00015-4022-A84C-95F0-C5B3CAF4D3F0}" type="pres">
      <dgm:prSet presAssocID="{5AADEFAF-155D-014B-A02C-53AD67BE1C2E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D92C8C-0895-DF4C-B5AF-5163F753F3AB}" type="pres">
      <dgm:prSet presAssocID="{B47CF94E-AED5-A249-9827-EAA36088B104}" presName="sibTrans" presStyleCnt="0"/>
      <dgm:spPr/>
    </dgm:pt>
    <dgm:pt modelId="{87A37918-E45D-954E-8B9D-A8CADB90577F}" type="pres">
      <dgm:prSet presAssocID="{69A0DDFE-5A0A-7944-A840-9143C1296C30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64D4DA-7CE4-E248-8774-23B5420B45DE}" type="presOf" srcId="{C3244917-5056-1844-BDBF-C0B9770F9D83}" destId="{5C1609A9-7243-C247-989E-D7894DC82C2E}" srcOrd="0" destOrd="0" presId="urn:microsoft.com/office/officeart/2005/8/layout/hProcess9"/>
    <dgm:cxn modelId="{B62FE032-2D25-9343-A21F-BBBA5A71B3BB}" srcId="{135054F4-2CF7-6443-A749-949AEA31106F}" destId="{88E80B47-D32E-3946-8A26-ED26BAEE6C97}" srcOrd="0" destOrd="0" parTransId="{EEA03082-FB7F-7142-B1F1-1CCA4473239C}" sibTransId="{C956052F-6A67-924B-8D6B-A035CA2FF338}"/>
    <dgm:cxn modelId="{64451061-D9C1-7E45-B92B-05A4A621B604}" srcId="{135054F4-2CF7-6443-A749-949AEA31106F}" destId="{5AADEFAF-155D-014B-A02C-53AD67BE1C2E}" srcOrd="4" destOrd="0" parTransId="{5875C724-9E49-4B46-97CA-D2EE7B99B89C}" sibTransId="{B47CF94E-AED5-A249-9827-EAA36088B104}"/>
    <dgm:cxn modelId="{4EDCB8DA-C851-6747-8862-58CD329B7775}" srcId="{135054F4-2CF7-6443-A749-949AEA31106F}" destId="{ACC8E845-ACED-E845-87C5-E825B319027B}" srcOrd="3" destOrd="0" parTransId="{C4C0C19A-2F02-1941-908A-5AF07895847D}" sibTransId="{B7CC4934-81E3-2B47-88FD-E2BFB8B303B3}"/>
    <dgm:cxn modelId="{9E5CAB0C-2561-D34B-B975-6090B3D7C245}" type="presOf" srcId="{5AADEFAF-155D-014B-A02C-53AD67BE1C2E}" destId="{B3E00015-4022-A84C-95F0-C5B3CAF4D3F0}" srcOrd="0" destOrd="0" presId="urn:microsoft.com/office/officeart/2005/8/layout/hProcess9"/>
    <dgm:cxn modelId="{5051F58C-D256-2A46-932A-4FE373E984AE}" srcId="{135054F4-2CF7-6443-A749-949AEA31106F}" destId="{2FBDD346-381B-3E4B-B767-7C836ED8320E}" srcOrd="1" destOrd="0" parTransId="{44CC325E-B115-8A4F-9598-76582BFB0EA2}" sibTransId="{DD35925F-61EE-4446-BB3B-34A2D7517EAB}"/>
    <dgm:cxn modelId="{3B108AC0-0E7C-BC47-8D39-F1CAD6DC4184}" type="presOf" srcId="{2FBDD346-381B-3E4B-B767-7C836ED8320E}" destId="{64F5E66F-BE3F-F641-AEBD-3F910460D5A4}" srcOrd="0" destOrd="0" presId="urn:microsoft.com/office/officeart/2005/8/layout/hProcess9"/>
    <dgm:cxn modelId="{A5F40A57-D25D-8944-B4B4-C968C4A90E95}" type="presOf" srcId="{88E80B47-D32E-3946-8A26-ED26BAEE6C97}" destId="{9AAA1EBC-D87C-ED40-8F5F-686C9FF1B590}" srcOrd="0" destOrd="0" presId="urn:microsoft.com/office/officeart/2005/8/layout/hProcess9"/>
    <dgm:cxn modelId="{25A4FE59-AB50-244D-A877-8D8709266DCC}" type="presOf" srcId="{135054F4-2CF7-6443-A749-949AEA31106F}" destId="{C2AC4840-9FEF-2149-81C7-F64B1AFF7684}" srcOrd="0" destOrd="0" presId="urn:microsoft.com/office/officeart/2005/8/layout/hProcess9"/>
    <dgm:cxn modelId="{E9026BD6-29CF-1D42-B3BD-DB813733B6AE}" type="presOf" srcId="{ACC8E845-ACED-E845-87C5-E825B319027B}" destId="{47AE2564-BF3E-0540-B0FD-9398A6760BB9}" srcOrd="0" destOrd="0" presId="urn:microsoft.com/office/officeart/2005/8/layout/hProcess9"/>
    <dgm:cxn modelId="{1B9F8D47-B4C5-874A-A203-35303EB8AEBE}" type="presOf" srcId="{69A0DDFE-5A0A-7944-A840-9143C1296C30}" destId="{87A37918-E45D-954E-8B9D-A8CADB90577F}" srcOrd="0" destOrd="0" presId="urn:microsoft.com/office/officeart/2005/8/layout/hProcess9"/>
    <dgm:cxn modelId="{B659C03C-F5FA-9347-B66B-06E45FBF6FAD}" srcId="{135054F4-2CF7-6443-A749-949AEA31106F}" destId="{69A0DDFE-5A0A-7944-A840-9143C1296C30}" srcOrd="5" destOrd="0" parTransId="{FD19F4DA-73EC-DE4B-A06D-5DDF65B07A7C}" sibTransId="{343FAF7C-FD12-FF42-B8BC-C9CC199CC568}"/>
    <dgm:cxn modelId="{407896F3-80D2-7C45-B020-47AFA3D164AD}" srcId="{135054F4-2CF7-6443-A749-949AEA31106F}" destId="{C3244917-5056-1844-BDBF-C0B9770F9D83}" srcOrd="2" destOrd="0" parTransId="{FDDB5648-6DFF-074B-8AE4-2EA848F35B93}" sibTransId="{BB305760-73E5-EC40-B5A4-FFF38274E4BC}"/>
    <dgm:cxn modelId="{4A71E38F-0AEE-784D-A557-412829E18B6C}" type="presParOf" srcId="{C2AC4840-9FEF-2149-81C7-F64B1AFF7684}" destId="{E4AD08C0-F3A7-6247-81B3-B3B16D9EE018}" srcOrd="0" destOrd="0" presId="urn:microsoft.com/office/officeart/2005/8/layout/hProcess9"/>
    <dgm:cxn modelId="{5638C449-FA54-EE48-9F1E-3124ABCC0351}" type="presParOf" srcId="{C2AC4840-9FEF-2149-81C7-F64B1AFF7684}" destId="{ED4A9F54-249D-2F4B-928D-9C40E05927C3}" srcOrd="1" destOrd="0" presId="urn:microsoft.com/office/officeart/2005/8/layout/hProcess9"/>
    <dgm:cxn modelId="{DE5AF01A-EC31-EE47-8642-AA2F03AE6447}" type="presParOf" srcId="{ED4A9F54-249D-2F4B-928D-9C40E05927C3}" destId="{9AAA1EBC-D87C-ED40-8F5F-686C9FF1B590}" srcOrd="0" destOrd="0" presId="urn:microsoft.com/office/officeart/2005/8/layout/hProcess9"/>
    <dgm:cxn modelId="{3E3357F8-7051-9844-8E67-9C3E1D095B6F}" type="presParOf" srcId="{ED4A9F54-249D-2F4B-928D-9C40E05927C3}" destId="{C7BBBFF7-C982-6A41-8BA8-F4FBA52EC986}" srcOrd="1" destOrd="0" presId="urn:microsoft.com/office/officeart/2005/8/layout/hProcess9"/>
    <dgm:cxn modelId="{837A981E-A62F-3B4A-884F-A40089846857}" type="presParOf" srcId="{ED4A9F54-249D-2F4B-928D-9C40E05927C3}" destId="{64F5E66F-BE3F-F641-AEBD-3F910460D5A4}" srcOrd="2" destOrd="0" presId="urn:microsoft.com/office/officeart/2005/8/layout/hProcess9"/>
    <dgm:cxn modelId="{B14C7F5F-5813-D24B-ACFF-A4A7C6DF2C13}" type="presParOf" srcId="{ED4A9F54-249D-2F4B-928D-9C40E05927C3}" destId="{276D7375-4441-5D41-8AA2-5F98C9CB5BBA}" srcOrd="3" destOrd="0" presId="urn:microsoft.com/office/officeart/2005/8/layout/hProcess9"/>
    <dgm:cxn modelId="{30104F5D-F1A1-CB4E-B856-236E397B55BF}" type="presParOf" srcId="{ED4A9F54-249D-2F4B-928D-9C40E05927C3}" destId="{5C1609A9-7243-C247-989E-D7894DC82C2E}" srcOrd="4" destOrd="0" presId="urn:microsoft.com/office/officeart/2005/8/layout/hProcess9"/>
    <dgm:cxn modelId="{D0E10D48-40A3-B34A-AAAC-2A11D44A416F}" type="presParOf" srcId="{ED4A9F54-249D-2F4B-928D-9C40E05927C3}" destId="{70A41CD3-9710-EB47-92E3-1119C4D34307}" srcOrd="5" destOrd="0" presId="urn:microsoft.com/office/officeart/2005/8/layout/hProcess9"/>
    <dgm:cxn modelId="{FBE2DF05-66D1-054C-A674-533BD79EA15C}" type="presParOf" srcId="{ED4A9F54-249D-2F4B-928D-9C40E05927C3}" destId="{47AE2564-BF3E-0540-B0FD-9398A6760BB9}" srcOrd="6" destOrd="0" presId="urn:microsoft.com/office/officeart/2005/8/layout/hProcess9"/>
    <dgm:cxn modelId="{C8345001-9868-D84E-9D78-E26D155ABD4F}" type="presParOf" srcId="{ED4A9F54-249D-2F4B-928D-9C40E05927C3}" destId="{B25C556D-110C-D642-ABD0-C299F858C08A}" srcOrd="7" destOrd="0" presId="urn:microsoft.com/office/officeart/2005/8/layout/hProcess9"/>
    <dgm:cxn modelId="{B81A81ED-C6D4-1348-95F4-DA96A5658331}" type="presParOf" srcId="{ED4A9F54-249D-2F4B-928D-9C40E05927C3}" destId="{B3E00015-4022-A84C-95F0-C5B3CAF4D3F0}" srcOrd="8" destOrd="0" presId="urn:microsoft.com/office/officeart/2005/8/layout/hProcess9"/>
    <dgm:cxn modelId="{CE0E000A-BC83-434D-A874-496F2D53B1FD}" type="presParOf" srcId="{ED4A9F54-249D-2F4B-928D-9C40E05927C3}" destId="{B5D92C8C-0895-DF4C-B5AF-5163F753F3AB}" srcOrd="9" destOrd="0" presId="urn:microsoft.com/office/officeart/2005/8/layout/hProcess9"/>
    <dgm:cxn modelId="{FCD8CE18-218A-2843-88C6-3EF51C0410E9}" type="presParOf" srcId="{ED4A9F54-249D-2F4B-928D-9C40E05927C3}" destId="{87A37918-E45D-954E-8B9D-A8CADB90577F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5054F4-2CF7-6443-A749-949AEA31106F}" type="doc">
      <dgm:prSet loTypeId="urn:microsoft.com/office/officeart/2005/8/layout/hProcess9" loCatId="" qsTypeId="urn:microsoft.com/office/officeart/2005/8/quickstyle/simple4" qsCatId="simple" csTypeId="urn:microsoft.com/office/officeart/2005/8/colors/accent2_2" csCatId="accent2" phldr="1"/>
      <dgm:spPr/>
    </dgm:pt>
    <dgm:pt modelId="{69A0DDFE-5A0A-7944-A840-9143C1296C30}">
      <dgm:prSet phldrT="[Text]"/>
      <dgm:spPr/>
      <dgm:t>
        <a:bodyPr/>
        <a:lstStyle/>
        <a:p>
          <a:r>
            <a:rPr lang="en-US" dirty="0" smtClean="0"/>
            <a:t>Check out the Site for license</a:t>
          </a:r>
          <a:endParaRPr lang="en-US" dirty="0"/>
        </a:p>
      </dgm:t>
    </dgm:pt>
    <dgm:pt modelId="{FD19F4DA-73EC-DE4B-A06D-5DDF65B07A7C}" type="parTrans" cxnId="{B659C03C-F5FA-9347-B66B-06E45FBF6FAD}">
      <dgm:prSet/>
      <dgm:spPr/>
      <dgm:t>
        <a:bodyPr/>
        <a:lstStyle/>
        <a:p>
          <a:endParaRPr lang="en-US"/>
        </a:p>
      </dgm:t>
    </dgm:pt>
    <dgm:pt modelId="{343FAF7C-FD12-FF42-B8BC-C9CC199CC568}" type="sibTrans" cxnId="{B659C03C-F5FA-9347-B66B-06E45FBF6FAD}">
      <dgm:prSet/>
      <dgm:spPr/>
      <dgm:t>
        <a:bodyPr/>
        <a:lstStyle/>
        <a:p>
          <a:endParaRPr lang="en-US"/>
        </a:p>
      </dgm:t>
    </dgm:pt>
    <dgm:pt modelId="{EB3DB86D-3A0E-374A-A42E-44AB825B36E4}">
      <dgm:prSet phldrT="[Text]"/>
      <dgm:spPr/>
      <dgm:t>
        <a:bodyPr/>
        <a:lstStyle/>
        <a:p>
          <a:r>
            <a:rPr lang="en-US" dirty="0" smtClean="0"/>
            <a:t>Search for Resources</a:t>
          </a:r>
          <a:endParaRPr lang="en-US" dirty="0"/>
        </a:p>
      </dgm:t>
    </dgm:pt>
    <dgm:pt modelId="{8BB65B28-8110-814A-89EC-D4A477F56E31}" type="parTrans" cxnId="{0C960D79-76BB-7E4C-B180-AFA840CCB95B}">
      <dgm:prSet/>
      <dgm:spPr/>
      <dgm:t>
        <a:bodyPr/>
        <a:lstStyle/>
        <a:p>
          <a:endParaRPr lang="en-US"/>
        </a:p>
      </dgm:t>
    </dgm:pt>
    <dgm:pt modelId="{D2753B06-80E5-3C47-B338-EB2CB3A47F76}" type="sibTrans" cxnId="{0C960D79-76BB-7E4C-B180-AFA840CCB95B}">
      <dgm:prSet/>
      <dgm:spPr/>
      <dgm:t>
        <a:bodyPr/>
        <a:lstStyle/>
        <a:p>
          <a:endParaRPr lang="en-US"/>
        </a:p>
      </dgm:t>
    </dgm:pt>
    <dgm:pt modelId="{0F612367-12D5-AC46-A0B8-925141522F1B}">
      <dgm:prSet phldrT="[Text]"/>
      <dgm:spPr/>
      <dgm:t>
        <a:bodyPr/>
        <a:lstStyle/>
        <a:p>
          <a:r>
            <a:rPr lang="en-US" dirty="0" smtClean="0"/>
            <a:t>Look at detailed results</a:t>
          </a:r>
          <a:endParaRPr lang="en-US" dirty="0"/>
        </a:p>
      </dgm:t>
    </dgm:pt>
    <dgm:pt modelId="{EC37D7D9-337E-0B4D-BBFF-75B517AC642F}" type="parTrans" cxnId="{71C07191-C9A9-DA4B-812E-629C53D4C88F}">
      <dgm:prSet/>
      <dgm:spPr/>
      <dgm:t>
        <a:bodyPr/>
        <a:lstStyle/>
        <a:p>
          <a:endParaRPr lang="en-US"/>
        </a:p>
      </dgm:t>
    </dgm:pt>
    <dgm:pt modelId="{FBD95A42-C9C0-0047-9E70-C60BB74036F2}" type="sibTrans" cxnId="{71C07191-C9A9-DA4B-812E-629C53D4C88F}">
      <dgm:prSet/>
      <dgm:spPr/>
      <dgm:t>
        <a:bodyPr/>
        <a:lstStyle/>
        <a:p>
          <a:endParaRPr lang="en-US"/>
        </a:p>
      </dgm:t>
    </dgm:pt>
    <dgm:pt modelId="{3942F923-1EA1-2E43-831F-5A6141C8D2B7}">
      <dgm:prSet phldrT="[Text]"/>
      <dgm:spPr/>
      <dgm:t>
        <a:bodyPr/>
        <a:lstStyle/>
        <a:p>
          <a:r>
            <a:rPr lang="en-US" dirty="0" smtClean="0"/>
            <a:t>Review the resource itself for license</a:t>
          </a:r>
          <a:endParaRPr lang="en-US" dirty="0"/>
        </a:p>
      </dgm:t>
    </dgm:pt>
    <dgm:pt modelId="{8DC4A262-26BD-6B43-AD37-5384E11CB209}" type="parTrans" cxnId="{4F6715BB-2C21-294A-A6E6-40F404E92DFC}">
      <dgm:prSet/>
      <dgm:spPr/>
      <dgm:t>
        <a:bodyPr/>
        <a:lstStyle/>
        <a:p>
          <a:endParaRPr lang="en-US"/>
        </a:p>
      </dgm:t>
    </dgm:pt>
    <dgm:pt modelId="{FAFA68F6-D121-2D47-856A-320B5888F4C8}" type="sibTrans" cxnId="{4F6715BB-2C21-294A-A6E6-40F404E92DFC}">
      <dgm:prSet/>
      <dgm:spPr/>
      <dgm:t>
        <a:bodyPr/>
        <a:lstStyle/>
        <a:p>
          <a:endParaRPr lang="en-US"/>
        </a:p>
      </dgm:t>
    </dgm:pt>
    <dgm:pt modelId="{625E090B-2BFD-354B-9EB4-593DBC852AEC}">
      <dgm:prSet phldrT="[Text]"/>
      <dgm:spPr/>
      <dgm:t>
        <a:bodyPr/>
        <a:lstStyle/>
        <a:p>
          <a:r>
            <a:rPr lang="en-US" dirty="0" smtClean="0"/>
            <a:t>Is it an OER?</a:t>
          </a:r>
          <a:endParaRPr lang="en-US" dirty="0"/>
        </a:p>
      </dgm:t>
    </dgm:pt>
    <dgm:pt modelId="{6D3BB04D-794B-1940-8E40-C832DC606D31}" type="parTrans" cxnId="{BA73E1EB-C830-8149-8D06-61C105319C6D}">
      <dgm:prSet/>
      <dgm:spPr/>
      <dgm:t>
        <a:bodyPr/>
        <a:lstStyle/>
        <a:p>
          <a:endParaRPr lang="en-US"/>
        </a:p>
      </dgm:t>
    </dgm:pt>
    <dgm:pt modelId="{405BB19E-F393-1F4D-8E6E-84E6B934B9F8}" type="sibTrans" cxnId="{BA73E1EB-C830-8149-8D06-61C105319C6D}">
      <dgm:prSet/>
      <dgm:spPr/>
      <dgm:t>
        <a:bodyPr/>
        <a:lstStyle/>
        <a:p>
          <a:endParaRPr lang="en-US"/>
        </a:p>
      </dgm:t>
    </dgm:pt>
    <dgm:pt modelId="{C2AC4840-9FEF-2149-81C7-F64B1AFF7684}" type="pres">
      <dgm:prSet presAssocID="{135054F4-2CF7-6443-A749-949AEA31106F}" presName="CompostProcess" presStyleCnt="0">
        <dgm:presLayoutVars>
          <dgm:dir/>
          <dgm:resizeHandles val="exact"/>
        </dgm:presLayoutVars>
      </dgm:prSet>
      <dgm:spPr/>
    </dgm:pt>
    <dgm:pt modelId="{E4AD08C0-F3A7-6247-81B3-B3B16D9EE018}" type="pres">
      <dgm:prSet presAssocID="{135054F4-2CF7-6443-A749-949AEA31106F}" presName="arrow" presStyleLbl="bgShp" presStyleIdx="0" presStyleCnt="1"/>
      <dgm:spPr/>
    </dgm:pt>
    <dgm:pt modelId="{ED4A9F54-249D-2F4B-928D-9C40E05927C3}" type="pres">
      <dgm:prSet presAssocID="{135054F4-2CF7-6443-A749-949AEA31106F}" presName="linearProcess" presStyleCnt="0"/>
      <dgm:spPr/>
    </dgm:pt>
    <dgm:pt modelId="{87A37918-E45D-954E-8B9D-A8CADB90577F}" type="pres">
      <dgm:prSet presAssocID="{69A0DDFE-5A0A-7944-A840-9143C1296C30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585D07-594F-A447-A27D-B2CF38A4335E}" type="pres">
      <dgm:prSet presAssocID="{343FAF7C-FD12-FF42-B8BC-C9CC199CC568}" presName="sibTrans" presStyleCnt="0"/>
      <dgm:spPr/>
    </dgm:pt>
    <dgm:pt modelId="{CDB8EF0A-617F-6545-8750-307CF997B974}" type="pres">
      <dgm:prSet presAssocID="{EB3DB86D-3A0E-374A-A42E-44AB825B36E4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5FFD64-FD61-0547-B92F-FE348F84357C}" type="pres">
      <dgm:prSet presAssocID="{D2753B06-80E5-3C47-B338-EB2CB3A47F76}" presName="sibTrans" presStyleCnt="0"/>
      <dgm:spPr/>
    </dgm:pt>
    <dgm:pt modelId="{BA782CE4-DF07-5343-813E-7DEA6D086CA8}" type="pres">
      <dgm:prSet presAssocID="{0F612367-12D5-AC46-A0B8-925141522F1B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C21A07-22EB-4B4D-B9E9-D33028DDA89D}" type="pres">
      <dgm:prSet presAssocID="{FBD95A42-C9C0-0047-9E70-C60BB74036F2}" presName="sibTrans" presStyleCnt="0"/>
      <dgm:spPr/>
    </dgm:pt>
    <dgm:pt modelId="{3D916870-A890-C448-B4EC-68CA844E4233}" type="pres">
      <dgm:prSet presAssocID="{3942F923-1EA1-2E43-831F-5A6141C8D2B7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0FDC6B-AF58-C94C-977A-4F97CF83FEBA}" type="pres">
      <dgm:prSet presAssocID="{FAFA68F6-D121-2D47-856A-320B5888F4C8}" presName="sibTrans" presStyleCnt="0"/>
      <dgm:spPr/>
    </dgm:pt>
    <dgm:pt modelId="{94A49F6D-DC49-7F49-9016-06A03E33AAFA}" type="pres">
      <dgm:prSet presAssocID="{625E090B-2BFD-354B-9EB4-593DBC852AEC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73E1EB-C830-8149-8D06-61C105319C6D}" srcId="{135054F4-2CF7-6443-A749-949AEA31106F}" destId="{625E090B-2BFD-354B-9EB4-593DBC852AEC}" srcOrd="4" destOrd="0" parTransId="{6D3BB04D-794B-1940-8E40-C832DC606D31}" sibTransId="{405BB19E-F393-1F4D-8E6E-84E6B934B9F8}"/>
    <dgm:cxn modelId="{4FF75956-F8FA-E647-875D-26673D8D3CBE}" type="presOf" srcId="{69A0DDFE-5A0A-7944-A840-9143C1296C30}" destId="{87A37918-E45D-954E-8B9D-A8CADB90577F}" srcOrd="0" destOrd="0" presId="urn:microsoft.com/office/officeart/2005/8/layout/hProcess9"/>
    <dgm:cxn modelId="{4F6715BB-2C21-294A-A6E6-40F404E92DFC}" srcId="{135054F4-2CF7-6443-A749-949AEA31106F}" destId="{3942F923-1EA1-2E43-831F-5A6141C8D2B7}" srcOrd="3" destOrd="0" parTransId="{8DC4A262-26BD-6B43-AD37-5384E11CB209}" sibTransId="{FAFA68F6-D121-2D47-856A-320B5888F4C8}"/>
    <dgm:cxn modelId="{4BB435A9-4AFB-4D4A-985C-9C67E49F53A9}" type="presOf" srcId="{EB3DB86D-3A0E-374A-A42E-44AB825B36E4}" destId="{CDB8EF0A-617F-6545-8750-307CF997B974}" srcOrd="0" destOrd="0" presId="urn:microsoft.com/office/officeart/2005/8/layout/hProcess9"/>
    <dgm:cxn modelId="{E59373F3-4C00-A54F-A459-93A5E46FCE2D}" type="presOf" srcId="{625E090B-2BFD-354B-9EB4-593DBC852AEC}" destId="{94A49F6D-DC49-7F49-9016-06A03E33AAFA}" srcOrd="0" destOrd="0" presId="urn:microsoft.com/office/officeart/2005/8/layout/hProcess9"/>
    <dgm:cxn modelId="{9000B9CE-56AA-FA4E-AB1D-59E20AE584D1}" type="presOf" srcId="{0F612367-12D5-AC46-A0B8-925141522F1B}" destId="{BA782CE4-DF07-5343-813E-7DEA6D086CA8}" srcOrd="0" destOrd="0" presId="urn:microsoft.com/office/officeart/2005/8/layout/hProcess9"/>
    <dgm:cxn modelId="{26F84C36-BCED-3A47-A49F-9E89FD8CD1E9}" type="presOf" srcId="{135054F4-2CF7-6443-A749-949AEA31106F}" destId="{C2AC4840-9FEF-2149-81C7-F64B1AFF7684}" srcOrd="0" destOrd="0" presId="urn:microsoft.com/office/officeart/2005/8/layout/hProcess9"/>
    <dgm:cxn modelId="{B659C03C-F5FA-9347-B66B-06E45FBF6FAD}" srcId="{135054F4-2CF7-6443-A749-949AEA31106F}" destId="{69A0DDFE-5A0A-7944-A840-9143C1296C30}" srcOrd="0" destOrd="0" parTransId="{FD19F4DA-73EC-DE4B-A06D-5DDF65B07A7C}" sibTransId="{343FAF7C-FD12-FF42-B8BC-C9CC199CC568}"/>
    <dgm:cxn modelId="{4CA1883C-D382-1140-8ADA-69E0F37AA4C1}" type="presOf" srcId="{3942F923-1EA1-2E43-831F-5A6141C8D2B7}" destId="{3D916870-A890-C448-B4EC-68CA844E4233}" srcOrd="0" destOrd="0" presId="urn:microsoft.com/office/officeart/2005/8/layout/hProcess9"/>
    <dgm:cxn modelId="{0C960D79-76BB-7E4C-B180-AFA840CCB95B}" srcId="{135054F4-2CF7-6443-A749-949AEA31106F}" destId="{EB3DB86D-3A0E-374A-A42E-44AB825B36E4}" srcOrd="1" destOrd="0" parTransId="{8BB65B28-8110-814A-89EC-D4A477F56E31}" sibTransId="{D2753B06-80E5-3C47-B338-EB2CB3A47F76}"/>
    <dgm:cxn modelId="{71C07191-C9A9-DA4B-812E-629C53D4C88F}" srcId="{135054F4-2CF7-6443-A749-949AEA31106F}" destId="{0F612367-12D5-AC46-A0B8-925141522F1B}" srcOrd="2" destOrd="0" parTransId="{EC37D7D9-337E-0B4D-BBFF-75B517AC642F}" sibTransId="{FBD95A42-C9C0-0047-9E70-C60BB74036F2}"/>
    <dgm:cxn modelId="{A7B47E08-4ABF-6A4B-A685-7D22B2A67213}" type="presParOf" srcId="{C2AC4840-9FEF-2149-81C7-F64B1AFF7684}" destId="{E4AD08C0-F3A7-6247-81B3-B3B16D9EE018}" srcOrd="0" destOrd="0" presId="urn:microsoft.com/office/officeart/2005/8/layout/hProcess9"/>
    <dgm:cxn modelId="{07702D2A-8712-7943-B68C-42921FA82D57}" type="presParOf" srcId="{C2AC4840-9FEF-2149-81C7-F64B1AFF7684}" destId="{ED4A9F54-249D-2F4B-928D-9C40E05927C3}" srcOrd="1" destOrd="0" presId="urn:microsoft.com/office/officeart/2005/8/layout/hProcess9"/>
    <dgm:cxn modelId="{C0E51DBE-AC6F-DC40-8CE3-BEE41B4930F9}" type="presParOf" srcId="{ED4A9F54-249D-2F4B-928D-9C40E05927C3}" destId="{87A37918-E45D-954E-8B9D-A8CADB90577F}" srcOrd="0" destOrd="0" presId="urn:microsoft.com/office/officeart/2005/8/layout/hProcess9"/>
    <dgm:cxn modelId="{CF0A9C0A-818F-D142-8B33-A625C0582767}" type="presParOf" srcId="{ED4A9F54-249D-2F4B-928D-9C40E05927C3}" destId="{62585D07-594F-A447-A27D-B2CF38A4335E}" srcOrd="1" destOrd="0" presId="urn:microsoft.com/office/officeart/2005/8/layout/hProcess9"/>
    <dgm:cxn modelId="{51F60457-B9CD-B744-BCCA-12324DFB4DCA}" type="presParOf" srcId="{ED4A9F54-249D-2F4B-928D-9C40E05927C3}" destId="{CDB8EF0A-617F-6545-8750-307CF997B974}" srcOrd="2" destOrd="0" presId="urn:microsoft.com/office/officeart/2005/8/layout/hProcess9"/>
    <dgm:cxn modelId="{7C5D813B-2DAE-BB46-8FD9-89E256C90D12}" type="presParOf" srcId="{ED4A9F54-249D-2F4B-928D-9C40E05927C3}" destId="{2D5FFD64-FD61-0547-B92F-FE348F84357C}" srcOrd="3" destOrd="0" presId="urn:microsoft.com/office/officeart/2005/8/layout/hProcess9"/>
    <dgm:cxn modelId="{39D4EE73-21D3-DE48-A478-063DFB76FD70}" type="presParOf" srcId="{ED4A9F54-249D-2F4B-928D-9C40E05927C3}" destId="{BA782CE4-DF07-5343-813E-7DEA6D086CA8}" srcOrd="4" destOrd="0" presId="urn:microsoft.com/office/officeart/2005/8/layout/hProcess9"/>
    <dgm:cxn modelId="{96907D73-50FD-544B-9E66-C0DA43C79EDB}" type="presParOf" srcId="{ED4A9F54-249D-2F4B-928D-9C40E05927C3}" destId="{B5C21A07-22EB-4B4D-B9E9-D33028DDA89D}" srcOrd="5" destOrd="0" presId="urn:microsoft.com/office/officeart/2005/8/layout/hProcess9"/>
    <dgm:cxn modelId="{88A5B9CE-1199-6845-A9B9-2D21CD5A7322}" type="presParOf" srcId="{ED4A9F54-249D-2F4B-928D-9C40E05927C3}" destId="{3D916870-A890-C448-B4EC-68CA844E4233}" srcOrd="6" destOrd="0" presId="urn:microsoft.com/office/officeart/2005/8/layout/hProcess9"/>
    <dgm:cxn modelId="{37119B0D-FF84-8846-BF50-8FBB2E87086C}" type="presParOf" srcId="{ED4A9F54-249D-2F4B-928D-9C40E05927C3}" destId="{4C0FDC6B-AF58-C94C-977A-4F97CF83FEBA}" srcOrd="7" destOrd="0" presId="urn:microsoft.com/office/officeart/2005/8/layout/hProcess9"/>
    <dgm:cxn modelId="{6851A2B2-DEAE-F542-BEDB-98450F8913BF}" type="presParOf" srcId="{ED4A9F54-249D-2F4B-928D-9C40E05927C3}" destId="{94A49F6D-DC49-7F49-9016-06A03E33AAFA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AD08C0-F3A7-6247-81B3-B3B16D9EE018}">
      <dsp:nvSpPr>
        <dsp:cNvPr id="0" name=""/>
        <dsp:cNvSpPr/>
      </dsp:nvSpPr>
      <dsp:spPr>
        <a:xfrm>
          <a:off x="611504" y="0"/>
          <a:ext cx="6930390" cy="3231855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AAA1EBC-D87C-ED40-8F5F-686C9FF1B590}">
      <dsp:nvSpPr>
        <dsp:cNvPr id="0" name=""/>
        <dsp:cNvSpPr/>
      </dsp:nvSpPr>
      <dsp:spPr>
        <a:xfrm>
          <a:off x="2239" y="969556"/>
          <a:ext cx="1303827" cy="12927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Think up keywords/</a:t>
          </a:r>
          <a:r>
            <a:rPr lang="en-US" sz="1800" kern="1200" dirty="0" err="1" smtClean="0"/>
            <a:t>keyphrases</a:t>
          </a:r>
          <a:r>
            <a:rPr lang="en-US" sz="1800" kern="1200" dirty="0" smtClean="0"/>
            <a:t> for search</a:t>
          </a:r>
          <a:endParaRPr lang="en-US" sz="1800" kern="1200" dirty="0"/>
        </a:p>
      </dsp:txBody>
      <dsp:txXfrm>
        <a:off x="65345" y="1032662"/>
        <a:ext cx="1177615" cy="1166530"/>
      </dsp:txXfrm>
    </dsp:sp>
    <dsp:sp modelId="{64F5E66F-BE3F-F641-AEBD-3F910460D5A4}">
      <dsp:nvSpPr>
        <dsp:cNvPr id="0" name=""/>
        <dsp:cNvSpPr/>
      </dsp:nvSpPr>
      <dsp:spPr>
        <a:xfrm>
          <a:off x="1371258" y="969556"/>
          <a:ext cx="1303827" cy="12927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Search Google or selected collections</a:t>
          </a:r>
          <a:endParaRPr lang="en-US" sz="1800" kern="1200" dirty="0"/>
        </a:p>
      </dsp:txBody>
      <dsp:txXfrm>
        <a:off x="1434364" y="1032662"/>
        <a:ext cx="1177615" cy="1166530"/>
      </dsp:txXfrm>
    </dsp:sp>
    <dsp:sp modelId="{5C1609A9-7243-C247-989E-D7894DC82C2E}">
      <dsp:nvSpPr>
        <dsp:cNvPr id="0" name=""/>
        <dsp:cNvSpPr/>
      </dsp:nvSpPr>
      <dsp:spPr>
        <a:xfrm>
          <a:off x="2740276" y="969556"/>
          <a:ext cx="1303827" cy="12927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Evaluate the resource</a:t>
          </a:r>
          <a:endParaRPr lang="en-US" sz="1800" kern="1200" dirty="0"/>
        </a:p>
      </dsp:txBody>
      <dsp:txXfrm>
        <a:off x="2803382" y="1032662"/>
        <a:ext cx="1177615" cy="1166530"/>
      </dsp:txXfrm>
    </dsp:sp>
    <dsp:sp modelId="{47AE2564-BF3E-0540-B0FD-9398A6760BB9}">
      <dsp:nvSpPr>
        <dsp:cNvPr id="0" name=""/>
        <dsp:cNvSpPr/>
      </dsp:nvSpPr>
      <dsp:spPr>
        <a:xfrm>
          <a:off x="4109295" y="969556"/>
          <a:ext cx="1303827" cy="12927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Check the license</a:t>
          </a:r>
          <a:endParaRPr lang="en-US" sz="1800" kern="1200" dirty="0"/>
        </a:p>
      </dsp:txBody>
      <dsp:txXfrm>
        <a:off x="4172401" y="1032662"/>
        <a:ext cx="1177615" cy="1166530"/>
      </dsp:txXfrm>
    </dsp:sp>
    <dsp:sp modelId="{B3E00015-4022-A84C-95F0-C5B3CAF4D3F0}">
      <dsp:nvSpPr>
        <dsp:cNvPr id="0" name=""/>
        <dsp:cNvSpPr/>
      </dsp:nvSpPr>
      <dsp:spPr>
        <a:xfrm>
          <a:off x="5478314" y="969556"/>
          <a:ext cx="1303827" cy="12927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Might it work?</a:t>
          </a:r>
          <a:endParaRPr lang="en-US" sz="1800" kern="1200" dirty="0"/>
        </a:p>
      </dsp:txBody>
      <dsp:txXfrm>
        <a:off x="5541420" y="1032662"/>
        <a:ext cx="1177615" cy="1166530"/>
      </dsp:txXfrm>
    </dsp:sp>
    <dsp:sp modelId="{87A37918-E45D-954E-8B9D-A8CADB90577F}">
      <dsp:nvSpPr>
        <dsp:cNvPr id="0" name=""/>
        <dsp:cNvSpPr/>
      </dsp:nvSpPr>
      <dsp:spPr>
        <a:xfrm>
          <a:off x="6847333" y="969556"/>
          <a:ext cx="1303827" cy="12927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Catalog the resource</a:t>
          </a:r>
          <a:endParaRPr lang="en-US" sz="1800" kern="1200" dirty="0"/>
        </a:p>
      </dsp:txBody>
      <dsp:txXfrm>
        <a:off x="6910439" y="1032662"/>
        <a:ext cx="1177615" cy="11665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AD08C0-F3A7-6247-81B3-B3B16D9EE018}">
      <dsp:nvSpPr>
        <dsp:cNvPr id="0" name=""/>
        <dsp:cNvSpPr/>
      </dsp:nvSpPr>
      <dsp:spPr>
        <a:xfrm>
          <a:off x="591007" y="0"/>
          <a:ext cx="6698084" cy="3231855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7A37918-E45D-954E-8B9D-A8CADB90577F}">
      <dsp:nvSpPr>
        <dsp:cNvPr id="0" name=""/>
        <dsp:cNvSpPr/>
      </dsp:nvSpPr>
      <dsp:spPr>
        <a:xfrm>
          <a:off x="3462" y="969556"/>
          <a:ext cx="1514071" cy="12927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Check out the Site for license</a:t>
          </a:r>
          <a:endParaRPr lang="en-US" sz="1800" kern="1200" dirty="0"/>
        </a:p>
      </dsp:txBody>
      <dsp:txXfrm>
        <a:off x="66568" y="1032662"/>
        <a:ext cx="1387859" cy="1166530"/>
      </dsp:txXfrm>
    </dsp:sp>
    <dsp:sp modelId="{CDB8EF0A-617F-6545-8750-307CF997B974}">
      <dsp:nvSpPr>
        <dsp:cNvPr id="0" name=""/>
        <dsp:cNvSpPr/>
      </dsp:nvSpPr>
      <dsp:spPr>
        <a:xfrm>
          <a:off x="1593238" y="969556"/>
          <a:ext cx="1514071" cy="12927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Search for Resources</a:t>
          </a:r>
          <a:endParaRPr lang="en-US" sz="1800" kern="1200" dirty="0"/>
        </a:p>
      </dsp:txBody>
      <dsp:txXfrm>
        <a:off x="1656344" y="1032662"/>
        <a:ext cx="1387859" cy="1166530"/>
      </dsp:txXfrm>
    </dsp:sp>
    <dsp:sp modelId="{BA782CE4-DF07-5343-813E-7DEA6D086CA8}">
      <dsp:nvSpPr>
        <dsp:cNvPr id="0" name=""/>
        <dsp:cNvSpPr/>
      </dsp:nvSpPr>
      <dsp:spPr>
        <a:xfrm>
          <a:off x="3183013" y="969556"/>
          <a:ext cx="1514071" cy="12927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Look at detailed results</a:t>
          </a:r>
          <a:endParaRPr lang="en-US" sz="1800" kern="1200" dirty="0"/>
        </a:p>
      </dsp:txBody>
      <dsp:txXfrm>
        <a:off x="3246119" y="1032662"/>
        <a:ext cx="1387859" cy="1166530"/>
      </dsp:txXfrm>
    </dsp:sp>
    <dsp:sp modelId="{3D916870-A890-C448-B4EC-68CA844E4233}">
      <dsp:nvSpPr>
        <dsp:cNvPr id="0" name=""/>
        <dsp:cNvSpPr/>
      </dsp:nvSpPr>
      <dsp:spPr>
        <a:xfrm>
          <a:off x="4772788" y="969556"/>
          <a:ext cx="1514071" cy="12927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Review the resource itself for license</a:t>
          </a:r>
          <a:endParaRPr lang="en-US" sz="1800" kern="1200" dirty="0"/>
        </a:p>
      </dsp:txBody>
      <dsp:txXfrm>
        <a:off x="4835894" y="1032662"/>
        <a:ext cx="1387859" cy="1166530"/>
      </dsp:txXfrm>
    </dsp:sp>
    <dsp:sp modelId="{94A49F6D-DC49-7F49-9016-06A03E33AAFA}">
      <dsp:nvSpPr>
        <dsp:cNvPr id="0" name=""/>
        <dsp:cNvSpPr/>
      </dsp:nvSpPr>
      <dsp:spPr>
        <a:xfrm>
          <a:off x="6362564" y="969556"/>
          <a:ext cx="1514071" cy="129274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Is it an OER?</a:t>
          </a:r>
          <a:endParaRPr lang="en-US" sz="1800" kern="1200" dirty="0"/>
        </a:p>
      </dsp:txBody>
      <dsp:txXfrm>
        <a:off x="6425670" y="1032662"/>
        <a:ext cx="1387859" cy="11665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B22EF-D305-FE48-A7FE-079C3B8B10EB}" type="datetimeFigureOut">
              <a:rPr lang="en-US" smtClean="0"/>
              <a:t>2/23/12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AD852B-E74D-4346-B6AC-A14667199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5081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DFF09A-12FF-D04F-B5F6-6CD8316973ED}" type="datetimeFigureOut">
              <a:rPr lang="en-US" smtClean="0"/>
              <a:t>2/23/12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BA8BA-B25C-EF4E-8753-A6C1CB5A49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9130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Citation: Muramatsu, B. (2012, February). Finding Resources</a:t>
            </a:r>
            <a:r>
              <a:rPr lang="en-US" sz="12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for the MITCET Chemistry Bridge Project</a:t>
            </a:r>
            <a:r>
              <a:rPr lang="en-US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algn="l"/>
            <a:endParaRPr lang="en-US" sz="1200" dirty="0" smtClean="0">
              <a:solidFill>
                <a:schemeClr val="bg1"/>
              </a:solidFill>
              <a:latin typeface="+mn-lt"/>
              <a:ea typeface="ＭＳ Ｐゴシック" charset="0"/>
              <a:cs typeface="Arial" charset="0"/>
            </a:endParaRPr>
          </a:p>
          <a:p>
            <a:pPr algn="l"/>
            <a:r>
              <a:rPr lang="en-US" sz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 charset="0"/>
              </a:rPr>
              <a:t>Unless otherwise specified, this work is licensed under a Creative Commons Attribution 3.0 United States License.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BA8BA-B25C-EF4E-8753-A6C1CB5A492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813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of the largest collections</a:t>
            </a:r>
            <a:r>
              <a:rPr lang="en-US" baseline="0" dirty="0" smtClean="0"/>
              <a:t> of OERs (aka Creative Commons licensed resources)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BA8BA-B25C-EF4E-8753-A6C1CB5A492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759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Did you know that Flickr allows photo sharers to indicate a license?</a:t>
            </a:r>
          </a:p>
          <a:p>
            <a:r>
              <a:rPr lang="en-US" sz="1200" dirty="0" smtClean="0"/>
              <a:t>And that you can search for Creative Commons licensed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03602A-A033-4EE2-AD5B-0E78D553071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3690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BA8BA-B25C-EF4E-8753-A6C1CB5A492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759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Citation: Muramatsu, B. (2012, February). Finding Resources</a:t>
            </a:r>
            <a:r>
              <a:rPr lang="en-US" sz="12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for the MITCET Chemistry Bridge Project</a:t>
            </a:r>
            <a:r>
              <a:rPr lang="en-US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algn="l"/>
            <a:endParaRPr lang="en-US" sz="1200" dirty="0" smtClean="0">
              <a:solidFill>
                <a:schemeClr val="bg1"/>
              </a:solidFill>
              <a:latin typeface="+mn-lt"/>
              <a:ea typeface="ＭＳ Ｐゴシック" charset="0"/>
              <a:cs typeface="Arial" charset="0"/>
            </a:endParaRPr>
          </a:p>
          <a:p>
            <a:pPr algn="l"/>
            <a:r>
              <a:rPr lang="en-US" sz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 charset="0"/>
              </a:rPr>
              <a:t>Unless otherwise specified, this work is licensed under a Creative Commons Attribution 3.0 United States License.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BA8BA-B25C-EF4E-8753-A6C1CB5A492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125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419951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5502247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5493103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3487519"/>
            <a:ext cx="6477000" cy="1828800"/>
          </a:xfrm>
        </p:spPr>
        <p:txBody>
          <a:bodyPr anchor="b"/>
          <a:lstStyle>
            <a:lvl1pPr>
              <a:defRPr cap="all" baseline="0">
                <a:solidFill>
                  <a:schemeClr val="accent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5498956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chemeClr val="accent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5517618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8FD6BD8-1D1A-914D-A812-D3C5F15A3F6B}" type="datetime1">
              <a:rPr lang="en-US" smtClean="0"/>
              <a:t>2/23/12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514116" y="6589583"/>
            <a:ext cx="7567218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" dirty="0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  <a:ea typeface="ＭＳ Ｐゴシック" charset="0"/>
                <a:cs typeface="Arial" charset="0"/>
              </a:rPr>
              <a:t>Unless otherwise specified, this work is licensed under a Creative Commons Attribution 3.0 </a:t>
            </a:r>
            <a:r>
              <a:rPr lang="en-US" sz="1250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  <a:ea typeface="ＭＳ Ｐゴシック" charset="0"/>
                <a:cs typeface="Arial" charset="0"/>
              </a:rPr>
              <a:t>United States License.</a:t>
            </a:r>
            <a:endParaRPr lang="en-US" sz="1250" dirty="0">
              <a:solidFill>
                <a:schemeClr val="bg1">
                  <a:lumMod val="50000"/>
                  <a:lumOff val="50000"/>
                </a:schemeClr>
              </a:solidFill>
              <a:latin typeface="+mj-lt"/>
              <a:ea typeface="ＭＳ Ｐゴシック" charset="0"/>
              <a:cs typeface="Arial" charset="0"/>
            </a:endParaRPr>
          </a:p>
        </p:txBody>
      </p:sp>
      <p:pic>
        <p:nvPicPr>
          <p:cNvPr id="13" name="Picture 12" descr="80x1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048" y="6658780"/>
            <a:ext cx="1016000" cy="190500"/>
          </a:xfrm>
          <a:prstGeom prst="rect">
            <a:avLst/>
          </a:prstGeom>
        </p:spPr>
      </p:pic>
      <p:pic>
        <p:nvPicPr>
          <p:cNvPr id="14" name="Picture 13" descr="oeit-logo-blue-400x63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086" y="228600"/>
            <a:ext cx="2796113" cy="44038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9AFA2-6E56-2249-9BFF-98598BD4882A}" type="datetime1">
              <a:rPr lang="en-US" smtClean="0"/>
              <a:t>2/23/12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0BC48-5B4E-3243-875B-0D9E62609D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D67A9AF-71C5-A74D-A04A-4359D53CBC19}" type="datetime1">
              <a:rPr lang="en-US" smtClean="0"/>
              <a:t>2/23/12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930BC48-5B4E-3243-875B-0D9E62609D4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F1287-25A3-B542-A65A-36372C1CC86D}" type="datetime1">
              <a:rPr lang="en-US" smtClean="0"/>
              <a:t>2/23/12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930BC48-5B4E-3243-875B-0D9E62609D4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accent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solidFill>
                <a:schemeClr val="accent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0070B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2869F-4854-364E-8359-68B11FF8D53C}" type="datetime1">
              <a:rPr lang="en-US" smtClean="0"/>
              <a:t>2/23/12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CE8079A4-7AA8-4A4F-87E2-7781EC5097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120C063-0F5C-784C-97FA-7B43C12FA600}" type="datetime1">
              <a:rPr lang="en-US" smtClean="0"/>
              <a:t>2/23/12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930BC48-5B4E-3243-875B-0D9E62609D4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E6E0927-FC05-9946-929F-FD1368F61BA0}" type="datetime1">
              <a:rPr lang="en-US" smtClean="0"/>
              <a:t>2/23/12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930BC48-5B4E-3243-875B-0D9E62609D4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6B00-0C91-9C48-85B9-E7F69ACF1977}" type="datetime1">
              <a:rPr lang="en-US" smtClean="0"/>
              <a:t>2/23/12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930BC48-5B4E-3243-875B-0D9E62609D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4ADFF-C3BD-914F-A096-4A4C3FF21AE9}" type="datetime1">
              <a:rPr lang="en-US" smtClean="0"/>
              <a:t>2/23/12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930BC48-5B4E-3243-875B-0D9E62609D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7C2DF-9F52-7C4E-96A0-2FFB791E5D08}" type="datetime1">
              <a:rPr lang="en-US" smtClean="0"/>
              <a:t>2/23/12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930BC48-5B4E-3243-875B-0D9E62609D4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5FC5CFC-8B0E-EF4D-A0E7-9FE52D4BBD42}" type="datetime1">
              <a:rPr lang="en-US" smtClean="0"/>
              <a:t>2/23/12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930BC48-5B4E-3243-875B-0D9E62609D4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png"/><Relationship Id="rId14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D756EBF-3E15-594B-978A-4C9319BAD003}" type="datetime1">
              <a:rPr lang="en-US" smtClean="0"/>
              <a:t>2/23/12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30BC48-5B4E-3243-875B-0D9E62609D4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514116" y="6589583"/>
            <a:ext cx="7567218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" dirty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0"/>
                <a:cs typeface="Arial" charset="0"/>
              </a:rPr>
              <a:t>Unless otherwise specified, this work is licensed under a Creative Commons Attribution 3.0 </a:t>
            </a:r>
            <a:r>
              <a:rPr lang="en-US" sz="125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charset="0"/>
                <a:cs typeface="Arial" charset="0"/>
              </a:rPr>
              <a:t>United States License.</a:t>
            </a:r>
            <a:endParaRPr lang="en-US" sz="1250" dirty="0">
              <a:solidFill>
                <a:schemeClr val="bg1">
                  <a:lumMod val="50000"/>
                </a:schemeClr>
              </a:solidFill>
              <a:latin typeface="+mj-lt"/>
              <a:ea typeface="ＭＳ Ｐゴシック" charset="0"/>
              <a:cs typeface="Arial" charset="0"/>
            </a:endParaRPr>
          </a:p>
        </p:txBody>
      </p:sp>
      <p:pic>
        <p:nvPicPr>
          <p:cNvPr id="11" name="Picture 10" descr="80x15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048" y="6658780"/>
            <a:ext cx="1016000" cy="190500"/>
          </a:xfrm>
          <a:prstGeom prst="rect">
            <a:avLst/>
          </a:prstGeom>
        </p:spPr>
      </p:pic>
      <p:pic>
        <p:nvPicPr>
          <p:cNvPr id="2" name="Picture 1" descr="oeit-blue-250x75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532" y="6085342"/>
            <a:ext cx="1524000" cy="457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rgbClr val="0070B1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" TargetMode="External"/><Relationship Id="rId4" Type="http://schemas.openxmlformats.org/officeDocument/2006/relationships/hyperlink" Target="http://www.google.com/advanced_search" TargetMode="External"/><Relationship Id="rId5" Type="http://schemas.openxmlformats.org/officeDocument/2006/relationships/hyperlink" Target="http://ocw.mit.edu" TargetMode="External"/><Relationship Id="rId6" Type="http://schemas.openxmlformats.org/officeDocument/2006/relationships/hyperlink" Target="http://www.merlot.org" TargetMode="External"/><Relationship Id="rId7" Type="http://schemas.openxmlformats.org/officeDocument/2006/relationships/hyperlink" Target="http://www.oercommons.org" TargetMode="External"/><Relationship Id="rId8" Type="http://schemas.openxmlformats.org/officeDocument/2006/relationships/hyperlink" Target="http://www.wikipedia.or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/advanced_search" TargetMode="External"/><Relationship Id="rId3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ocw.mit.edu" TargetMode="External"/><Relationship Id="rId3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erlot.org" TargetMode="External"/><Relationship Id="rId3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oercommons.org" TargetMode="External"/><Relationship Id="rId3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opencourselibrary.org" TargetMode="External"/><Relationship Id="rId3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ikipedia.org" TargetMode="External"/><Relationship Id="rId3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" TargetMode="External"/><Relationship Id="rId4" Type="http://schemas.openxmlformats.org/officeDocument/2006/relationships/hyperlink" Target="http://ocw.mit.edu" TargetMode="External"/><Relationship Id="rId5" Type="http://schemas.openxmlformats.org/officeDocument/2006/relationships/hyperlink" Target="http://www.merlot.org" TargetMode="External"/><Relationship Id="rId6" Type="http://schemas.openxmlformats.org/officeDocument/2006/relationships/hyperlink" Target="http://www.oercommons.org" TargetMode="External"/><Relationship Id="rId7" Type="http://schemas.openxmlformats.org/officeDocument/2006/relationships/hyperlink" Target="http://www.opencourselibrary.org" TargetMode="External"/><Relationship Id="rId8" Type="http://schemas.openxmlformats.org/officeDocument/2006/relationships/hyperlink" Target="http://www.wikipedia.or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.edu/openlearn" TargetMode="External"/><Relationship Id="rId4" Type="http://schemas.openxmlformats.org/officeDocument/2006/relationships/hyperlink" Target="http://www.saylor.org" TargetMode="External"/><Relationship Id="rId5" Type="http://schemas.openxmlformats.org/officeDocument/2006/relationships/hyperlink" Target="http://wikieducator.org" TargetMode="External"/><Relationship Id="rId6" Type="http://schemas.openxmlformats.org/officeDocument/2006/relationships/hyperlink" Target="http://www.curriki.org" TargetMode="External"/><Relationship Id="rId7" Type="http://schemas.openxmlformats.org/officeDocument/2006/relationships/hyperlink" Target="http://www.youtube.com/education" TargetMode="External"/><Relationship Id="rId8" Type="http://schemas.openxmlformats.org/officeDocument/2006/relationships/hyperlink" Target="http://www.ocwconsortium.org" TargetMode="External"/><Relationship Id="rId9" Type="http://schemas.openxmlformats.org/officeDocument/2006/relationships/hyperlink" Target="http://search.creativecommons.org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k12.org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mura@mit.edu" TargetMode="External"/><Relationship Id="rId4" Type="http://schemas.openxmlformats.org/officeDocument/2006/relationships/hyperlink" Target="http://slideshare.net/bmuramatsu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hyperlink" Target="http://www.flickr.com/photos/dullhunk/2067747397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Finding Resources for The MITCET Chemistry Bridge Project</a:t>
            </a:r>
            <a:endParaRPr lang="en-US" sz="3600" cap="none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Brandon Muramatsu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5484" y="6228552"/>
            <a:ext cx="82186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7F7F7F"/>
                </a:solidFill>
              </a:rPr>
              <a:t>Citation: Muramatsu, B</a:t>
            </a:r>
            <a:r>
              <a:rPr lang="en-US" sz="1200" dirty="0" smtClean="0">
                <a:solidFill>
                  <a:srgbClr val="7F7F7F"/>
                </a:solidFill>
              </a:rPr>
              <a:t>.. </a:t>
            </a:r>
            <a:r>
              <a:rPr lang="en-US" sz="1200" dirty="0">
                <a:solidFill>
                  <a:srgbClr val="7F7F7F"/>
                </a:solidFill>
              </a:rPr>
              <a:t>(2012, February). </a:t>
            </a:r>
            <a:r>
              <a:rPr lang="en-US" sz="1200" dirty="0" smtClean="0">
                <a:solidFill>
                  <a:srgbClr val="7F7F7F"/>
                </a:solidFill>
              </a:rPr>
              <a:t>Finding Resources for the MITCET Chemistry Bridge Project.</a:t>
            </a:r>
            <a:endParaRPr lang="en-US" sz="1200" dirty="0">
              <a:solidFill>
                <a:srgbClr val="7F7F7F"/>
              </a:solidFill>
              <a:latin typeface="+mj-lt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81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Brandon’s metadata </a:t>
            </a:r>
            <a:r>
              <a:rPr lang="en-US" dirty="0"/>
              <a:t>l</a:t>
            </a:r>
            <a:r>
              <a:rPr lang="en-US" dirty="0" smtClean="0"/>
              <a:t>ist for the Chemistry Bridge Project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930BC48-5B4E-3243-875B-0D9E62609D42}" type="slidenum">
              <a:rPr lang="en-US" smtClean="0"/>
              <a:t>10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Title</a:t>
            </a:r>
          </a:p>
          <a:p>
            <a:r>
              <a:rPr lang="en-US" dirty="0" smtClean="0"/>
              <a:t>Description (of the resource)</a:t>
            </a:r>
          </a:p>
          <a:p>
            <a:r>
              <a:rPr lang="en-US" dirty="0" smtClean="0"/>
              <a:t>URL</a:t>
            </a:r>
          </a:p>
          <a:p>
            <a:r>
              <a:rPr lang="en-US" dirty="0" smtClean="0"/>
              <a:t>Context (how it relates to the module)</a:t>
            </a:r>
          </a:p>
          <a:p>
            <a:r>
              <a:rPr lang="en-US" b="1" dirty="0" smtClean="0"/>
              <a:t>Learning Objectives </a:t>
            </a:r>
            <a:r>
              <a:rPr lang="en-US" dirty="0" smtClean="0"/>
              <a:t>(topic and sub-topic)</a:t>
            </a:r>
          </a:p>
          <a:p>
            <a:r>
              <a:rPr lang="en-US" dirty="0" smtClean="0"/>
              <a:t>Type of resource (Website, Video, Document, Simulation)</a:t>
            </a:r>
          </a:p>
          <a:p>
            <a:r>
              <a:rPr lang="en-US" b="1" dirty="0" smtClean="0"/>
              <a:t>Time Point </a:t>
            </a:r>
            <a:r>
              <a:rPr lang="en-US" dirty="0" smtClean="0"/>
              <a:t>(if a video)</a:t>
            </a:r>
          </a:p>
          <a:p>
            <a:r>
              <a:rPr lang="en-US" b="1" dirty="0" smtClean="0"/>
              <a:t>License</a:t>
            </a:r>
            <a:r>
              <a:rPr lang="en-US" dirty="0" smtClean="0"/>
              <a:t> (Creative Commons, other)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341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can you do with the resource?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Licenses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8930BC48-5B4E-3243-875B-0D9E62609D4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263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Creative Commons: Enabling OER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shot-creative-common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0857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930BC48-5B4E-3243-875B-0D9E62609D4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287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400" dirty="0" smtClean="0"/>
              <a:t>A </a:t>
            </a:r>
            <a:r>
              <a:rPr lang="en-US" sz="2400" dirty="0"/>
              <a:t>“standard” way providing permissions to your </a:t>
            </a:r>
            <a:r>
              <a:rPr lang="en-US" sz="2400" dirty="0" smtClean="0"/>
              <a:t>work</a:t>
            </a:r>
          </a:p>
          <a:p>
            <a:pPr lvl="1"/>
            <a:r>
              <a:rPr lang="en-US" sz="2400" dirty="0" smtClean="0"/>
              <a:t>The easiest way of communicating your resource is “open”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Creative Commons Licenses</a:t>
            </a:r>
            <a:endParaRPr lang="en-US" dirty="0"/>
          </a:p>
        </p:txBody>
      </p:sp>
      <p:pic>
        <p:nvPicPr>
          <p:cNvPr id="8" name="Picture 7" descr="screenshot-creative-commons-license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" y="454244"/>
            <a:ext cx="9144000" cy="607695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-125848" y="381000"/>
            <a:ext cx="2362200" cy="1066800"/>
          </a:xfrm>
          <a:prstGeom prst="ellipse">
            <a:avLst/>
          </a:prstGeom>
          <a:noFill/>
          <a:ln w="2857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57859" y="238780"/>
            <a:ext cx="3360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bg1"/>
                </a:solidFill>
                <a:latin typeface="+mn-lt"/>
              </a:rPr>
              <a:t>creativecommons.org </a:t>
            </a:r>
            <a:endParaRPr lang="en-US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Oval 6"/>
          <p:cNvSpPr/>
          <p:nvPr/>
        </p:nvSpPr>
        <p:spPr>
          <a:xfrm>
            <a:off x="712990" y="1883546"/>
            <a:ext cx="3096766" cy="1066800"/>
          </a:xfrm>
          <a:prstGeom prst="ellipse">
            <a:avLst/>
          </a:prstGeom>
          <a:noFill/>
          <a:ln w="2857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930BC48-5B4E-3243-875B-0D9E62609D4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190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Creative Commons: CC-by License Deed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shot-cc-by-license-de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48" y="0"/>
            <a:ext cx="7777850" cy="859736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930BC48-5B4E-3243-875B-0D9E62609D4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227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Creative Commons: Pick a License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shot-cc-pick-a-licens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2485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930BC48-5B4E-3243-875B-0D9E62609D4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03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Creative Commons: Attribution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shot-cc-by-pick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0857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930BC48-5B4E-3243-875B-0D9E62609D4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981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license </a:t>
            </a:r>
            <a:r>
              <a:rPr lang="en-US" dirty="0"/>
              <a:t>t</a:t>
            </a:r>
            <a:r>
              <a:rPr lang="en-US" dirty="0" smtClean="0"/>
              <a:t>opics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930BC48-5B4E-3243-875B-0D9E62609D42}" type="slidenum">
              <a:rPr lang="en-US" smtClean="0"/>
              <a:t>17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Using resources with different licenses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542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Finding and Recognizing OERs</a:t>
            </a:r>
          </a:p>
          <a:p>
            <a:endParaRPr lang="en-US" dirty="0"/>
          </a:p>
          <a:p>
            <a:r>
              <a:rPr lang="en-US" dirty="0" smtClean="0"/>
              <a:t>Demonstration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An OER walks into a bar…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8079A4-7AA8-4A4F-87E2-7781EC5097D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612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Recognizing OERs: Examples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Focusing on Creative Commons Resources</a:t>
            </a:r>
          </a:p>
          <a:p>
            <a:pPr lvl="1"/>
            <a:r>
              <a:rPr lang="en-US" dirty="0" smtClean="0"/>
              <a:t>Flickr (</a:t>
            </a:r>
            <a:r>
              <a:rPr lang="en-US" dirty="0" smtClean="0">
                <a:hlinkClick r:id="rId3"/>
              </a:rPr>
              <a:t>www.flickr.com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Google (</a:t>
            </a:r>
            <a:r>
              <a:rPr lang="en-US" dirty="0" smtClean="0">
                <a:hlinkClick r:id="rId4"/>
              </a:rPr>
              <a:t>www.google.com/advanced_search</a:t>
            </a:r>
            <a:r>
              <a:rPr lang="en-US" dirty="0"/>
              <a:t>)</a:t>
            </a:r>
            <a:endParaRPr lang="en-US" dirty="0" smtClean="0"/>
          </a:p>
          <a:p>
            <a:r>
              <a:rPr lang="en-US" dirty="0" smtClean="0"/>
              <a:t>MIT </a:t>
            </a:r>
            <a:r>
              <a:rPr lang="en-US" dirty="0" err="1" smtClean="0"/>
              <a:t>OpenCourseWare</a:t>
            </a:r>
            <a:r>
              <a:rPr lang="en-US" dirty="0" smtClean="0"/>
              <a:t> (</a:t>
            </a:r>
            <a:r>
              <a:rPr lang="en-US" dirty="0" err="1" smtClean="0">
                <a:hlinkClick r:id="rId5"/>
              </a:rPr>
              <a:t>ocw.mit.edu</a:t>
            </a:r>
            <a:r>
              <a:rPr lang="en-US" dirty="0" smtClean="0"/>
              <a:t>)</a:t>
            </a:r>
          </a:p>
          <a:p>
            <a:r>
              <a:rPr lang="en-US" dirty="0" smtClean="0"/>
              <a:t>MERLOT </a:t>
            </a:r>
            <a:r>
              <a:rPr lang="en-US" dirty="0"/>
              <a:t>(</a:t>
            </a:r>
            <a:r>
              <a:rPr lang="en-US" dirty="0">
                <a:hlinkClick r:id="rId6"/>
              </a:rPr>
              <a:t>www.merlot.org</a:t>
            </a:r>
            <a:r>
              <a:rPr lang="en-US" dirty="0"/>
              <a:t>)</a:t>
            </a:r>
          </a:p>
          <a:p>
            <a:r>
              <a:rPr lang="en-US" dirty="0" smtClean="0"/>
              <a:t>OER Commons (</a:t>
            </a:r>
            <a:r>
              <a:rPr lang="en-US" dirty="0" smtClean="0">
                <a:hlinkClick r:id="rId7"/>
              </a:rPr>
              <a:t>www.oercommons.org</a:t>
            </a:r>
            <a:r>
              <a:rPr lang="en-US" dirty="0" smtClean="0"/>
              <a:t>)</a:t>
            </a:r>
          </a:p>
          <a:p>
            <a:r>
              <a:rPr lang="en-US" dirty="0" smtClean="0"/>
              <a:t>Wikipedia (</a:t>
            </a:r>
            <a:r>
              <a:rPr lang="en-US" dirty="0" smtClean="0">
                <a:hlinkClick r:id="rId8"/>
              </a:rPr>
              <a:t>www.wikipedia.org</a:t>
            </a:r>
            <a:r>
              <a:rPr lang="en-US" dirty="0" smtClean="0"/>
              <a:t>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930BC48-5B4E-3243-875B-0D9E62609D4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125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Process</a:t>
            </a:r>
          </a:p>
          <a:p>
            <a:pPr lvl="1"/>
            <a:r>
              <a:rPr lang="en-US" dirty="0" smtClean="0"/>
              <a:t>Evaluating Resources</a:t>
            </a:r>
          </a:p>
          <a:p>
            <a:r>
              <a:rPr lang="en-US" dirty="0"/>
              <a:t>Describing Resources</a:t>
            </a:r>
          </a:p>
          <a:p>
            <a:pPr lvl="1"/>
            <a:r>
              <a:rPr lang="en-US" dirty="0" smtClean="0"/>
              <a:t>Licenses</a:t>
            </a:r>
            <a:endParaRPr lang="en-US" dirty="0"/>
          </a:p>
          <a:p>
            <a:r>
              <a:rPr lang="en-US" dirty="0" smtClean="0"/>
              <a:t>Resource Sites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930BC48-5B4E-3243-875B-0D9E62609D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596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 for Evaluating OERs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930BC48-5B4E-3243-875B-0D9E62609D42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32956306"/>
              </p:ext>
            </p:extLst>
          </p:nvPr>
        </p:nvGraphicFramePr>
        <p:xfrm>
          <a:off x="838348" y="2080535"/>
          <a:ext cx="7880099" cy="3231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rved Down Arrow 6"/>
          <p:cNvSpPr/>
          <p:nvPr/>
        </p:nvSpPr>
        <p:spPr>
          <a:xfrm flipH="1">
            <a:off x="4554241" y="1878569"/>
            <a:ext cx="1950155" cy="1013248"/>
          </a:xfrm>
          <a:prstGeom prst="curvedDown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urved Down Arrow 7"/>
          <p:cNvSpPr/>
          <p:nvPr/>
        </p:nvSpPr>
        <p:spPr>
          <a:xfrm flipV="1">
            <a:off x="6234983" y="4502612"/>
            <a:ext cx="2078327" cy="1013248"/>
          </a:xfrm>
          <a:prstGeom prst="curvedDown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069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Have you used Flickr?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Did you know that Flickr allows photo sharers to indicate a license?</a:t>
            </a:r>
          </a:p>
          <a:p>
            <a:r>
              <a:rPr lang="en-US" sz="3600" dirty="0" smtClean="0"/>
              <a:t>And that you can search for Creative Commons licensed photos?</a:t>
            </a:r>
            <a:endParaRPr lang="en-US" sz="3600" dirty="0"/>
          </a:p>
        </p:txBody>
      </p:sp>
      <p:pic>
        <p:nvPicPr>
          <p:cNvPr id="4" name="Picture 3" descr="screenshot-flickr-search-math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24343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930BC48-5B4E-3243-875B-0D9E62609D4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953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Searching for Openly Licensed Photos at Flickr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38200"/>
            <a:ext cx="9144000" cy="60198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screenshot-flickr-advanced-search-cc-math-annotate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9144000" cy="4848447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930BC48-5B4E-3243-875B-0D9E62609D4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65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Flickr Search Results</a:t>
            </a:r>
            <a:endParaRPr lang="en-US" dirty="0"/>
          </a:p>
        </p:txBody>
      </p:sp>
      <p:pic>
        <p:nvPicPr>
          <p:cNvPr id="5" name="Picture 4" descr="screenshot-flickr-advanced-search-cc-math-result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1537" cy="941895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930BC48-5B4E-3243-875B-0D9E62609D4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240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CC-Licensed Math Photo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shot-flickr-cc-math-example-annotate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4520" y="0"/>
            <a:ext cx="9144000" cy="1262297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930BC48-5B4E-3243-875B-0D9E62609D4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65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Google Advanced Search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930BC48-5B4E-3243-875B-0D9E62609D42}" type="slidenum">
              <a:rPr lang="en-US" smtClean="0"/>
              <a:t>25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20040" lvl="1" indent="0">
              <a:buNone/>
            </a:pPr>
            <a:r>
              <a:rPr lang="en-US" dirty="0" smtClean="0">
                <a:hlinkClick r:id="rId2"/>
              </a:rPr>
              <a:t>http://www.google.com/advanced_search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 descr="Google Advanced Search 2012-02-23 10-15-4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20" y="-4326056"/>
            <a:ext cx="7139201" cy="1118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944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 </a:t>
            </a:r>
            <a:r>
              <a:rPr lang="en-US" dirty="0" err="1" smtClean="0"/>
              <a:t>OpenCourseWare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930BC48-5B4E-3243-875B-0D9E62609D42}" type="slidenum">
              <a:rPr lang="en-US" smtClean="0"/>
              <a:t>26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>
                <a:hlinkClick r:id="rId2"/>
              </a:rPr>
              <a:t>ocw.mit.edu</a:t>
            </a:r>
            <a:endParaRPr lang="en-US" dirty="0"/>
          </a:p>
        </p:txBody>
      </p:sp>
      <p:pic>
        <p:nvPicPr>
          <p:cNvPr id="5" name="Picture 4" descr="screenshot-mit-oc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868"/>
            <a:ext cx="9144000" cy="670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585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MERLOT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930BC48-5B4E-3243-875B-0D9E62609D42}" type="slidenum">
              <a:rPr lang="en-US" smtClean="0"/>
              <a:t>27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www.merlot.org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screenshot-merlo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756" y="0"/>
            <a:ext cx="88755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879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OER Commons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930BC48-5B4E-3243-875B-0D9E62609D42}" type="slidenum">
              <a:rPr lang="en-US" smtClean="0"/>
              <a:t>28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www.oercommons.org</a:t>
            </a:r>
            <a:endParaRPr lang="en-US" dirty="0"/>
          </a:p>
        </p:txBody>
      </p:sp>
      <p:pic>
        <p:nvPicPr>
          <p:cNvPr id="5" name="Picture 4" descr="screenshot-oercommon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426"/>
            <a:ext cx="9144000" cy="670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04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Course Library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930BC48-5B4E-3243-875B-0D9E62609D42}" type="slidenum">
              <a:rPr lang="en-US" smtClean="0"/>
              <a:t>29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www.opencourselibrary.org</a:t>
            </a:r>
            <a:endParaRPr lang="en-US" dirty="0"/>
          </a:p>
        </p:txBody>
      </p:sp>
      <p:pic>
        <p:nvPicPr>
          <p:cNvPr id="5" name="Picture 4" descr="screenshot-opencourselibrar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630"/>
            <a:ext cx="9144000" cy="670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379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for finding resources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E8079A4-7AA8-4A4F-87E2-7781EC5097D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80162693"/>
              </p:ext>
            </p:extLst>
          </p:nvPr>
        </p:nvGraphicFramePr>
        <p:xfrm>
          <a:off x="612648" y="2256165"/>
          <a:ext cx="8153400" cy="3231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3730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Wikipedia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930BC48-5B4E-3243-875B-0D9E62609D42}" type="slidenum">
              <a:rPr lang="en-US" smtClean="0"/>
              <a:t>30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www.wikipedia.org</a:t>
            </a:r>
            <a:endParaRPr lang="en-US" dirty="0"/>
          </a:p>
        </p:txBody>
      </p:sp>
      <p:pic>
        <p:nvPicPr>
          <p:cNvPr id="5" name="Picture 4" descr="screenshot-wikipedia-o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426"/>
            <a:ext cx="9144000" cy="670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654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OERs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Flickr (</a:t>
            </a:r>
            <a:r>
              <a:rPr lang="en-US" dirty="0" smtClean="0">
                <a:hlinkClick r:id="rId3"/>
              </a:rPr>
              <a:t>www.flickr.com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Some CC-licensed, find via Advanced Search</a:t>
            </a:r>
          </a:p>
          <a:p>
            <a:r>
              <a:rPr lang="en-US" dirty="0" smtClean="0"/>
              <a:t>MIT Open </a:t>
            </a:r>
            <a:r>
              <a:rPr lang="en-US" dirty="0" err="1" smtClean="0"/>
              <a:t>CourseWare</a:t>
            </a:r>
            <a:r>
              <a:rPr lang="en-US" dirty="0" smtClean="0"/>
              <a:t> (</a:t>
            </a:r>
            <a:r>
              <a:rPr lang="en-US" dirty="0" smtClean="0">
                <a:hlinkClick r:id="rId4"/>
              </a:rPr>
              <a:t>ocw.mit.edu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One of the granddaddy’s of OERs, CC-by-</a:t>
            </a:r>
            <a:r>
              <a:rPr lang="en-US" dirty="0" err="1" smtClean="0"/>
              <a:t>nc</a:t>
            </a:r>
            <a:r>
              <a:rPr lang="en-US" dirty="0" smtClean="0"/>
              <a:t>-</a:t>
            </a:r>
            <a:r>
              <a:rPr lang="en-US" dirty="0" err="1" smtClean="0"/>
              <a:t>sa</a:t>
            </a:r>
            <a:endParaRPr lang="en-US" dirty="0" smtClean="0"/>
          </a:p>
          <a:p>
            <a:r>
              <a:rPr lang="en-US" dirty="0" smtClean="0"/>
              <a:t>MERLOT </a:t>
            </a:r>
            <a:r>
              <a:rPr lang="en-US" dirty="0"/>
              <a:t>(</a:t>
            </a:r>
            <a:r>
              <a:rPr lang="en-US" dirty="0">
                <a:hlinkClick r:id="rId5"/>
              </a:rPr>
              <a:t>www.merlot.org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Wide range of resources, complex licensing</a:t>
            </a:r>
          </a:p>
          <a:p>
            <a:r>
              <a:rPr lang="en-US" dirty="0" smtClean="0"/>
              <a:t>OER Commons (</a:t>
            </a:r>
            <a:r>
              <a:rPr lang="en-US" dirty="0" smtClean="0">
                <a:hlinkClick r:id="rId6"/>
              </a:rPr>
              <a:t>www.oercommons.org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Wide range of resources, nearly all CC-licensed </a:t>
            </a:r>
          </a:p>
          <a:p>
            <a:r>
              <a:rPr lang="en-US" dirty="0" smtClean="0"/>
              <a:t>Open Course Library (</a:t>
            </a:r>
            <a:r>
              <a:rPr lang="en-US" dirty="0" smtClean="0">
                <a:hlinkClick r:id="rId7"/>
              </a:rPr>
              <a:t>www.opencourselibrary.org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Open Textbooks, 42 published, more coming, CC-by</a:t>
            </a:r>
          </a:p>
          <a:p>
            <a:r>
              <a:rPr lang="en-US" dirty="0" smtClean="0"/>
              <a:t>Wikipedia (</a:t>
            </a:r>
            <a:r>
              <a:rPr lang="en-US" dirty="0" smtClean="0">
                <a:hlinkClick r:id="rId8"/>
              </a:rPr>
              <a:t>www.wikipedia.org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Probably the biggest OER, support for attribution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930BC48-5B4E-3243-875B-0D9E62609D4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62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Selected additional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CK-12, </a:t>
            </a:r>
            <a:r>
              <a:rPr lang="en-US" sz="2600" dirty="0" smtClean="0">
                <a:hlinkClick r:id="rId2"/>
              </a:rPr>
              <a:t>www.ck12.org</a:t>
            </a:r>
            <a:r>
              <a:rPr lang="en-US" sz="2600" dirty="0" smtClean="0"/>
              <a:t> </a:t>
            </a:r>
            <a:endParaRPr lang="en-US" sz="2600" dirty="0"/>
          </a:p>
          <a:p>
            <a:r>
              <a:rPr lang="en-US" sz="2600" dirty="0"/>
              <a:t>Open University </a:t>
            </a:r>
            <a:r>
              <a:rPr lang="en-US" sz="2600" dirty="0" err="1"/>
              <a:t>OpenLearn</a:t>
            </a:r>
            <a:r>
              <a:rPr lang="en-US" sz="2600" dirty="0"/>
              <a:t>, </a:t>
            </a:r>
            <a:r>
              <a:rPr lang="en-US" sz="2600" dirty="0">
                <a:hlinkClick r:id="rId3"/>
              </a:rPr>
              <a:t>www.open.edu/openlearn</a:t>
            </a:r>
            <a:endParaRPr lang="en-US" sz="2600" dirty="0"/>
          </a:p>
          <a:p>
            <a:r>
              <a:rPr lang="en-US" sz="2600" dirty="0"/>
              <a:t>Saylor Foundation, </a:t>
            </a:r>
            <a:r>
              <a:rPr lang="en-US" sz="2600" dirty="0">
                <a:hlinkClick r:id="rId4"/>
              </a:rPr>
              <a:t>www.saylor.org</a:t>
            </a:r>
            <a:r>
              <a:rPr lang="en-US" sz="2600" dirty="0"/>
              <a:t> </a:t>
            </a:r>
          </a:p>
          <a:p>
            <a:r>
              <a:rPr lang="en-US" sz="2600" dirty="0" err="1"/>
              <a:t>WikiEducator</a:t>
            </a:r>
            <a:r>
              <a:rPr lang="en-US" sz="2600" dirty="0"/>
              <a:t>, </a:t>
            </a:r>
            <a:r>
              <a:rPr lang="en-US" sz="2600" dirty="0">
                <a:hlinkClick r:id="rId5"/>
              </a:rPr>
              <a:t>wikieducator.org</a:t>
            </a:r>
            <a:endParaRPr lang="en-US" sz="2600" dirty="0"/>
          </a:p>
          <a:p>
            <a:r>
              <a:rPr lang="en-US" sz="2600" dirty="0" err="1" smtClean="0"/>
              <a:t>Curriki</a:t>
            </a:r>
            <a:r>
              <a:rPr lang="en-US" sz="2600" dirty="0" smtClean="0"/>
              <a:t>, </a:t>
            </a:r>
            <a:r>
              <a:rPr lang="en-US" sz="2600" dirty="0" smtClean="0">
                <a:hlinkClick r:id="rId6"/>
              </a:rPr>
              <a:t>www.curriki.org</a:t>
            </a:r>
            <a:r>
              <a:rPr lang="en-US" sz="2600" dirty="0" smtClean="0"/>
              <a:t> </a:t>
            </a:r>
          </a:p>
          <a:p>
            <a:r>
              <a:rPr lang="en-US" sz="2600" dirty="0"/>
              <a:t>YouTube EDU, </a:t>
            </a:r>
            <a:r>
              <a:rPr lang="en-US" sz="2600" dirty="0" smtClean="0">
                <a:hlinkClick r:id="rId7"/>
              </a:rPr>
              <a:t>www.youtube.com/education</a:t>
            </a:r>
            <a:endParaRPr lang="en-US" sz="2600" dirty="0" smtClean="0"/>
          </a:p>
          <a:p>
            <a:r>
              <a:rPr lang="en-US" sz="2600" dirty="0" err="1" smtClean="0"/>
              <a:t>OpenCourseWare</a:t>
            </a:r>
            <a:r>
              <a:rPr lang="en-US" sz="2600" dirty="0" smtClean="0"/>
              <a:t> Consortium, </a:t>
            </a:r>
            <a:r>
              <a:rPr lang="en-US" sz="2600" dirty="0" smtClean="0">
                <a:hlinkClick r:id="rId8"/>
              </a:rPr>
              <a:t>www.ocwconsortium.org</a:t>
            </a:r>
            <a:endParaRPr lang="en-US" sz="2600" dirty="0" smtClean="0"/>
          </a:p>
          <a:p>
            <a:r>
              <a:rPr lang="en-US" sz="2600" dirty="0"/>
              <a:t>Creative Commons, </a:t>
            </a:r>
            <a:r>
              <a:rPr lang="en-US" sz="2600" dirty="0" smtClean="0">
                <a:hlinkClick r:id="rId9"/>
              </a:rPr>
              <a:t>search.creativecommons.org</a:t>
            </a:r>
            <a:r>
              <a:rPr lang="en-US" sz="2600" dirty="0" smtClean="0"/>
              <a:t> </a:t>
            </a:r>
          </a:p>
          <a:p>
            <a:r>
              <a:rPr lang="en-US" sz="2600" dirty="0" err="1" smtClean="0"/>
              <a:t>iTunesU</a:t>
            </a: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58382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Brandon Muramatsu</a:t>
            </a:r>
          </a:p>
          <a:p>
            <a:r>
              <a:rPr lang="en-US" dirty="0" smtClean="0">
                <a:hlinkClick r:id="rId3"/>
              </a:rPr>
              <a:t>mura@mit.edu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Questions?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CE8079A4-7AA8-4A4F-87E2-7781EC5097DD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49048" y="4377231"/>
            <a:ext cx="7336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Slides will be posted to: </a:t>
            </a:r>
            <a:r>
              <a:rPr lang="en-US" sz="2400" dirty="0" smtClean="0">
                <a:hlinkClick r:id="rId4"/>
              </a:rPr>
              <a:t>http://slideshare.net/bmuramatsu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48760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What’s important?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Resources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8930BC48-5B4E-3243-875B-0D9E62609D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608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might make a good resource?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Reputable</a:t>
            </a:r>
          </a:p>
          <a:p>
            <a:pPr lvl="1"/>
            <a:r>
              <a:rPr lang="en-US" dirty="0" smtClean="0"/>
              <a:t>Source</a:t>
            </a:r>
          </a:p>
          <a:p>
            <a:r>
              <a:rPr lang="en-US" dirty="0" smtClean="0"/>
              <a:t>Accurate</a:t>
            </a:r>
          </a:p>
          <a:p>
            <a:pPr lvl="1"/>
            <a:r>
              <a:rPr lang="en-US" dirty="0" smtClean="0"/>
              <a:t>If cross-check out</a:t>
            </a:r>
          </a:p>
          <a:p>
            <a:pPr lvl="1"/>
            <a:r>
              <a:rPr lang="en-US" dirty="0" smtClean="0"/>
              <a:t>What’s said in textbooks as generally accurate?? (maybe not true)</a:t>
            </a:r>
          </a:p>
          <a:p>
            <a:r>
              <a:rPr lang="en-US" dirty="0" smtClean="0"/>
              <a:t>Presentation</a:t>
            </a:r>
          </a:p>
          <a:p>
            <a:pPr lvl="1"/>
            <a:r>
              <a:rPr lang="en-US" dirty="0" smtClean="0"/>
              <a:t>Clear?</a:t>
            </a:r>
          </a:p>
          <a:p>
            <a:pPr lvl="1"/>
            <a:r>
              <a:rPr lang="en-US" dirty="0" smtClean="0"/>
              <a:t>Quality of video/audio</a:t>
            </a:r>
          </a:p>
          <a:p>
            <a:pPr lvl="1"/>
            <a:r>
              <a:rPr lang="en-US" dirty="0" smtClean="0"/>
              <a:t>Coherent</a:t>
            </a:r>
          </a:p>
          <a:p>
            <a:r>
              <a:rPr lang="en-US" dirty="0" smtClean="0"/>
              <a:t>Simplicity</a:t>
            </a:r>
          </a:p>
          <a:p>
            <a:pPr lvl="1"/>
            <a:r>
              <a:rPr lang="en-US" dirty="0" smtClean="0"/>
              <a:t>Not overly complicated</a:t>
            </a:r>
          </a:p>
          <a:p>
            <a:r>
              <a:rPr lang="en-US" dirty="0" smtClean="0"/>
              <a:t>Multiple formats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Alternate sources and cross-check, to help build understanding</a:t>
            </a:r>
          </a:p>
          <a:p>
            <a:r>
              <a:rPr lang="en-US" dirty="0" smtClean="0"/>
              <a:t>Clear explanation, in common terms for fundamental understanding</a:t>
            </a:r>
          </a:p>
          <a:p>
            <a:r>
              <a:rPr lang="en-US" dirty="0" smtClean="0"/>
              <a:t>Models, 3D representation</a:t>
            </a:r>
          </a:p>
          <a:p>
            <a:r>
              <a:rPr lang="en-US" dirty="0" smtClean="0"/>
              <a:t>Interactive and manipulate</a:t>
            </a:r>
          </a:p>
          <a:p>
            <a:r>
              <a:rPr lang="en-US" dirty="0" smtClean="0"/>
              <a:t>Accessibility</a:t>
            </a:r>
          </a:p>
          <a:p>
            <a:pPr lvl="1"/>
            <a:r>
              <a:rPr lang="en-US" dirty="0" smtClean="0"/>
              <a:t>Captions, Colors, etc.</a:t>
            </a:r>
          </a:p>
          <a:p>
            <a:r>
              <a:rPr lang="en-US" dirty="0" smtClean="0"/>
              <a:t>If printed, maintains the clarity of the printed version</a:t>
            </a:r>
          </a:p>
          <a:p>
            <a:pPr lvl="1"/>
            <a:r>
              <a:rPr lang="en-US" dirty="0" smtClean="0"/>
              <a:t>Also output in multiple forms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CE8079A4-7AA8-4A4F-87E2-7781EC5097D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39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Shhh</a:t>
            </a:r>
            <a:r>
              <a:rPr lang="en-US" dirty="0" smtClean="0"/>
              <a:t>…we’re going to talk about “metadata”…some consider it a four letter word.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Describing Resources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8930BC48-5B4E-3243-875B-0D9E62609D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021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Metadata: A brief history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CE8079A4-7AA8-4A4F-87E2-7781EC5097D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U.S. MARC: Standard for metadata used by library catalogers</a:t>
            </a:r>
          </a:p>
          <a:p>
            <a:r>
              <a:rPr lang="en-US" dirty="0" smtClean="0"/>
              <a:t>1990s digital resources start to push boundaries of MARC</a:t>
            </a:r>
          </a:p>
        </p:txBody>
      </p:sp>
    </p:spTree>
    <p:extLst>
      <p:ext uri="{BB962C8B-B14F-4D97-AF65-F5344CB8AC3E}">
        <p14:creationId xmlns:p14="http://schemas.microsoft.com/office/powerpoint/2010/main" val="1712861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Enter Dublin Core and Learning Object </a:t>
            </a:r>
            <a:r>
              <a:rPr lang="en-US" dirty="0" smtClean="0"/>
              <a:t>Metadata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930BC48-5B4E-3243-875B-0D9E62609D42}" type="slidenum">
              <a:rPr lang="en-US" smtClean="0"/>
              <a:t>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Dublin Core</a:t>
            </a:r>
          </a:p>
          <a:p>
            <a:pPr lvl="1"/>
            <a:r>
              <a:rPr lang="en-US" dirty="0" smtClean="0"/>
              <a:t>Library Community</a:t>
            </a:r>
            <a:endParaRPr lang="en-US" dirty="0"/>
          </a:p>
          <a:p>
            <a:pPr lvl="1"/>
            <a:r>
              <a:rPr lang="en-US" dirty="0" smtClean="0"/>
              <a:t>Started </a:t>
            </a:r>
            <a:r>
              <a:rPr lang="en-US" dirty="0"/>
              <a:t>with 15 fields (simpler to get started)</a:t>
            </a:r>
          </a:p>
          <a:p>
            <a:r>
              <a:rPr lang="en-US" dirty="0"/>
              <a:t>Learning Object </a:t>
            </a:r>
            <a:r>
              <a:rPr lang="en-US" dirty="0" smtClean="0"/>
              <a:t>Metadata</a:t>
            </a:r>
          </a:p>
          <a:p>
            <a:pPr lvl="1"/>
            <a:r>
              <a:rPr lang="en-US" dirty="0" smtClean="0"/>
              <a:t>Educators </a:t>
            </a:r>
            <a:r>
              <a:rPr lang="en-US" dirty="0"/>
              <a:t>and </a:t>
            </a:r>
            <a:r>
              <a:rPr lang="en-US" dirty="0" smtClean="0"/>
              <a:t>Developers</a:t>
            </a:r>
            <a:endParaRPr lang="en-US" dirty="0"/>
          </a:p>
          <a:p>
            <a:pPr lvl="1"/>
            <a:r>
              <a:rPr lang="en-US" dirty="0" smtClean="0"/>
              <a:t>A </a:t>
            </a:r>
            <a:r>
              <a:rPr lang="en-US" dirty="0"/>
              <a:t>*lot* more </a:t>
            </a:r>
            <a:r>
              <a:rPr lang="en-US" dirty="0" smtClean="0"/>
              <a:t>fields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icher potential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 descr="2067747397_40c888f36f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350" y="3168437"/>
            <a:ext cx="3579698" cy="2684773"/>
          </a:xfrm>
          <a:prstGeom prst="rect">
            <a:avLst/>
          </a:prstGeom>
        </p:spPr>
      </p:pic>
      <p:sp>
        <p:nvSpPr>
          <p:cNvPr id="6" name="&quot;No&quot; Symbol 5"/>
          <p:cNvSpPr/>
          <p:nvPr/>
        </p:nvSpPr>
        <p:spPr>
          <a:xfrm>
            <a:off x="5703545" y="3204918"/>
            <a:ext cx="2762657" cy="2649866"/>
          </a:xfrm>
          <a:prstGeom prst="noSmoking">
            <a:avLst/>
          </a:prstGeom>
          <a:solidFill>
            <a:srgbClr val="FF0000">
              <a:alpha val="50000"/>
            </a:srgbClr>
          </a:solidFill>
          <a:ln w="63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7736011" y="4198476"/>
            <a:ext cx="23678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Photo: Flickr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@dullhunk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cc-by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715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 you think we need to describe resources?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930BC48-5B4E-3243-875B-0D9E62609D42}" type="slidenum">
              <a:rPr lang="en-US" smtClean="0"/>
              <a:t>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Title</a:t>
            </a:r>
          </a:p>
          <a:p>
            <a:r>
              <a:rPr lang="en-US" b="1" i="1" u="sng" dirty="0" smtClean="0"/>
              <a:t>Creator</a:t>
            </a:r>
          </a:p>
          <a:p>
            <a:pPr lvl="1"/>
            <a:r>
              <a:rPr lang="en-US" dirty="0" smtClean="0"/>
              <a:t>Organization</a:t>
            </a:r>
          </a:p>
          <a:p>
            <a:r>
              <a:rPr lang="en-US" b="1" dirty="0" smtClean="0"/>
              <a:t>URL</a:t>
            </a:r>
          </a:p>
          <a:p>
            <a:r>
              <a:rPr lang="en-US" b="1" dirty="0" smtClean="0"/>
              <a:t>Short description </a:t>
            </a:r>
            <a:r>
              <a:rPr lang="en-US" dirty="0" smtClean="0"/>
              <a:t>(written by cataloger)</a:t>
            </a:r>
          </a:p>
          <a:p>
            <a:r>
              <a:rPr lang="en-US" b="1" dirty="0" smtClean="0"/>
              <a:t>Purpose</a:t>
            </a:r>
            <a:r>
              <a:rPr lang="en-US" dirty="0" smtClean="0"/>
              <a:t> (written by cataloger)</a:t>
            </a:r>
          </a:p>
          <a:p>
            <a:pPr lvl="1"/>
            <a:r>
              <a:rPr lang="en-US" b="1" dirty="0"/>
              <a:t>To understand this content, what assumptions are you making in to what the student knows</a:t>
            </a:r>
            <a:r>
              <a:rPr lang="en-US" b="1" dirty="0" smtClean="0"/>
              <a:t>?</a:t>
            </a:r>
          </a:p>
          <a:p>
            <a:pPr lvl="1"/>
            <a:r>
              <a:rPr lang="en-US" b="1" dirty="0" smtClean="0"/>
              <a:t>“What do you get out of it?”</a:t>
            </a:r>
          </a:p>
          <a:p>
            <a:r>
              <a:rPr lang="en-US" b="1" dirty="0" smtClean="0"/>
              <a:t>Type of Media </a:t>
            </a:r>
            <a:r>
              <a:rPr lang="en-US" dirty="0" smtClean="0"/>
              <a:t>(video, document)</a:t>
            </a:r>
          </a:p>
          <a:p>
            <a:r>
              <a:rPr lang="en-US" dirty="0" smtClean="0"/>
              <a:t>When it was created</a:t>
            </a:r>
          </a:p>
          <a:p>
            <a:r>
              <a:rPr lang="en-US" b="1" i="1" dirty="0" smtClean="0"/>
              <a:t>Audience</a:t>
            </a:r>
            <a:r>
              <a:rPr lang="en-US" dirty="0" smtClean="0"/>
              <a:t> (type of Chemistry, background of user)</a:t>
            </a:r>
          </a:p>
          <a:p>
            <a:r>
              <a:rPr lang="en-US" b="1" i="1" u="sng" dirty="0" smtClean="0"/>
              <a:t>Rating</a:t>
            </a:r>
          </a:p>
          <a:p>
            <a:endParaRPr lang="en-US" b="1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004734" y="1613028"/>
            <a:ext cx="18850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Key:</a:t>
            </a:r>
          </a:p>
          <a:p>
            <a:r>
              <a:rPr lang="en-US" b="1" dirty="0" smtClean="0"/>
              <a:t>Definitely catalog</a:t>
            </a:r>
          </a:p>
          <a:p>
            <a:r>
              <a:rPr lang="en-US" b="1" i="1" u="sng" dirty="0" smtClean="0"/>
              <a:t>Later</a:t>
            </a:r>
            <a:endParaRPr lang="en-US" b="1" i="1" u="sng" dirty="0"/>
          </a:p>
        </p:txBody>
      </p:sp>
    </p:spTree>
    <p:extLst>
      <p:ext uri="{BB962C8B-B14F-4D97-AF65-F5344CB8AC3E}">
        <p14:creationId xmlns:p14="http://schemas.microsoft.com/office/powerpoint/2010/main" val="110777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Custom 5">
      <a:dk1>
        <a:sysClr val="windowText" lastClr="000000"/>
      </a:dk1>
      <a:lt1>
        <a:sysClr val="window" lastClr="FFFFFF"/>
      </a:lt1>
      <a:dk2>
        <a:srgbClr val="C4E2FD"/>
      </a:dk2>
      <a:lt2>
        <a:srgbClr val="EBDDC3"/>
      </a:lt2>
      <a:accent1>
        <a:srgbClr val="BFBFBF"/>
      </a:accent1>
      <a:accent2>
        <a:srgbClr val="0070B1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2119</TotalTime>
  <Words>914</Words>
  <Application>Microsoft Macintosh PowerPoint</Application>
  <PresentationFormat>On-screen Show (4:3)</PresentationFormat>
  <Paragraphs>198</Paragraphs>
  <Slides>33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Median</vt:lpstr>
      <vt:lpstr>Finding Resources for The MITCET Chemistry Bridge Project</vt:lpstr>
      <vt:lpstr>Outline</vt:lpstr>
      <vt:lpstr>Process for finding resources</vt:lpstr>
      <vt:lpstr>Evaluating Resources</vt:lpstr>
      <vt:lpstr>What might make a good resource?</vt:lpstr>
      <vt:lpstr>Describing Resources</vt:lpstr>
      <vt:lpstr>Metadata: A brief history</vt:lpstr>
      <vt:lpstr>Enter Dublin Core and Learning Object Metadata</vt:lpstr>
      <vt:lpstr>What do you think we need to describe resources?</vt:lpstr>
      <vt:lpstr>Brandon’s metadata list for the Chemistry Bridge Project</vt:lpstr>
      <vt:lpstr>Licenses</vt:lpstr>
      <vt:lpstr>Creative Commons: Enabling OER</vt:lpstr>
      <vt:lpstr>Creative Commons Licenses</vt:lpstr>
      <vt:lpstr>Creative Commons: CC-by License Deed</vt:lpstr>
      <vt:lpstr>Creative Commons: Pick a License</vt:lpstr>
      <vt:lpstr>Creative Commons: Attribution</vt:lpstr>
      <vt:lpstr>Advanced license topics</vt:lpstr>
      <vt:lpstr>An OER walks into a bar…</vt:lpstr>
      <vt:lpstr>Recognizing OERs: Examples</vt:lpstr>
      <vt:lpstr>Pattern for Evaluating OERs</vt:lpstr>
      <vt:lpstr>Have you used Flickr? </vt:lpstr>
      <vt:lpstr>Searching for Openly Licensed Photos at Flickr</vt:lpstr>
      <vt:lpstr>Flickr Search Results</vt:lpstr>
      <vt:lpstr>CC-Licensed Math Photo</vt:lpstr>
      <vt:lpstr>Google Advanced Search</vt:lpstr>
      <vt:lpstr>MIT OpenCourseWare</vt:lpstr>
      <vt:lpstr>MERLOT</vt:lpstr>
      <vt:lpstr>OER Commons</vt:lpstr>
      <vt:lpstr>Open Course Library</vt:lpstr>
      <vt:lpstr>Wikipedia</vt:lpstr>
      <vt:lpstr>Examples of OERs</vt:lpstr>
      <vt:lpstr>Selected additional resources</vt:lpstr>
      <vt:lpstr>Questions?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Finding Resources for the MITCET Chemistry Bridge Project</dc:title>
  <dc:subject/>
  <dc:creator>Brandon Muramatsu</dc:creator>
  <cp:keywords/>
  <dc:description/>
  <cp:lastModifiedBy>Brandon Muramatsu</cp:lastModifiedBy>
  <cp:revision>115</cp:revision>
  <dcterms:created xsi:type="dcterms:W3CDTF">2011-09-01T22:51:52Z</dcterms:created>
  <dcterms:modified xsi:type="dcterms:W3CDTF">2012-02-23T18:21:40Z</dcterms:modified>
  <cp:category/>
</cp:coreProperties>
</file>