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1"/>
  </p:sldMasterIdLst>
  <p:notesMasterIdLst>
    <p:notesMasterId r:id="rId20"/>
  </p:notesMasterIdLst>
  <p:handoutMasterIdLst>
    <p:handoutMasterId r:id="rId21"/>
  </p:handoutMasterIdLst>
  <p:sldIdLst>
    <p:sldId id="256" r:id="rId2"/>
    <p:sldId id="445" r:id="rId3"/>
    <p:sldId id="413" r:id="rId4"/>
    <p:sldId id="422" r:id="rId5"/>
    <p:sldId id="443" r:id="rId6"/>
    <p:sldId id="444" r:id="rId7"/>
    <p:sldId id="446" r:id="rId8"/>
    <p:sldId id="447" r:id="rId9"/>
    <p:sldId id="448" r:id="rId10"/>
    <p:sldId id="450" r:id="rId11"/>
    <p:sldId id="449" r:id="rId12"/>
    <p:sldId id="451" r:id="rId13"/>
    <p:sldId id="454" r:id="rId14"/>
    <p:sldId id="455" r:id="rId15"/>
    <p:sldId id="456" r:id="rId16"/>
    <p:sldId id="457" r:id="rId17"/>
    <p:sldId id="458" r:id="rId18"/>
    <p:sldId id="30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8" autoAdjust="0"/>
    <p:restoredTop sz="93913" autoAdjust="0"/>
  </p:normalViewPr>
  <p:slideViewPr>
    <p:cSldViewPr snapToGrid="0" snapToObjects="1">
      <p:cViewPr>
        <p:scale>
          <a:sx n="99" d="100"/>
          <a:sy n="99" d="100"/>
        </p:scale>
        <p:origin x="-568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B22EF-D305-FE48-A7FE-079C3B8B10EB}" type="datetimeFigureOut">
              <a:rPr lang="en-US" smtClean="0"/>
              <a:t>6/20/13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D852B-E74D-4346-B6AC-A14667199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081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FF09A-12FF-D04F-B5F6-6CD8316973ED}" type="datetimeFigureOut">
              <a:rPr lang="en-US" smtClean="0"/>
              <a:t>6/20/13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BA8BA-B25C-EF4E-8753-A6C1CB5A4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130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Citation: Muramatsu, B. (2013, April). </a:t>
            </a:r>
            <a:r>
              <a:rPr lang="en-US" sz="1200" cap="none" dirty="0" smtClean="0">
                <a:solidFill>
                  <a:schemeClr val="bg2">
                    <a:lumMod val="10000"/>
                  </a:schemeClr>
                </a:solidFill>
              </a:rPr>
              <a:t>The “Other” </a:t>
            </a:r>
            <a:r>
              <a:rPr lang="en-US" sz="1200" cap="none" dirty="0" err="1" smtClean="0">
                <a:solidFill>
                  <a:schemeClr val="bg2">
                    <a:lumMod val="10000"/>
                  </a:schemeClr>
                </a:solidFill>
              </a:rPr>
              <a:t>EdTech</a:t>
            </a:r>
            <a:r>
              <a:rPr lang="en-US" sz="1200" cap="none" smtClean="0">
                <a:solidFill>
                  <a:schemeClr val="bg2">
                    <a:lumMod val="10000"/>
                  </a:schemeClr>
                </a:solidFill>
              </a:rPr>
              <a:t> “</a:t>
            </a:r>
            <a:r>
              <a:rPr lang="en-US" sz="1200" cap="none" dirty="0" smtClean="0">
                <a:solidFill>
                  <a:schemeClr val="bg2">
                    <a:lumMod val="10000"/>
                  </a:schemeClr>
                </a:solidFill>
              </a:rPr>
              <a:t>Stuff” at MIT</a:t>
            </a:r>
            <a:r>
              <a:rPr lang="en-US" sz="12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. Plenary</a:t>
            </a:r>
            <a:r>
              <a:rPr lang="en-US" sz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Presentation at LINC</a:t>
            </a:r>
            <a:r>
              <a:rPr lang="en-US" sz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2013</a:t>
            </a:r>
            <a:r>
              <a:rPr lang="en-US" sz="12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, June 19, 2013.</a:t>
            </a:r>
          </a:p>
          <a:p>
            <a:pPr algn="l"/>
            <a:r>
              <a:rPr lang="en-US" sz="12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Unless otherwise specified, this work is licensed under a Creative Commons Attribution 3.0 United States License.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A8BA-B25C-EF4E-8753-A6C1CB5A49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1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MIT</a:t>
            </a:r>
            <a:r>
              <a:rPr lang="en-US" baseline="0" dirty="0" smtClean="0"/>
              <a:t> celebrated its 150</a:t>
            </a:r>
            <a:r>
              <a:rPr lang="en-US" baseline="30000" dirty="0" smtClean="0"/>
              <a:t>th</a:t>
            </a:r>
            <a:r>
              <a:rPr lang="en-US" baseline="0" dirty="0" smtClean="0"/>
              <a:t> birthday in 2011 – it’s also when we announced </a:t>
            </a:r>
            <a:r>
              <a:rPr lang="en-US" baseline="0" dirty="0" err="1" smtClean="0"/>
              <a:t>MITx</a:t>
            </a:r>
            <a:endParaRPr lang="en-US" dirty="0" smtClean="0"/>
          </a:p>
          <a:p>
            <a:r>
              <a:rPr lang="en-US" dirty="0" smtClean="0"/>
              <a:t>It’s a great time to be at MIT – there’s lots going on with education technology</a:t>
            </a:r>
          </a:p>
          <a:p>
            <a:r>
              <a:rPr lang="en-US" dirty="0" smtClean="0"/>
              <a:t>It’s more than MOOCs </a:t>
            </a:r>
          </a:p>
          <a:p>
            <a:r>
              <a:rPr lang="en-US" dirty="0" smtClean="0"/>
              <a:t>We’ve already heard some of the cool MIT educational technology projects as part of LINC 2013: BLOSSOMS, others</a:t>
            </a:r>
          </a:p>
          <a:p>
            <a:r>
              <a:rPr lang="en-US" dirty="0" smtClean="0"/>
              <a:t>I’ll describe a few more!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A8BA-B25C-EF4E-8753-A6C1CB5A49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28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A8BA-B25C-EF4E-8753-A6C1CB5A49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73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A8BA-B25C-EF4E-8753-A6C1CB5A49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59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Divide the course</a:t>
            </a:r>
            <a:r>
              <a:rPr lang="en-US" baseline="0" dirty="0" smtClean="0"/>
              <a:t> into: Trunk = 3-D Continuum Mechanics and Linear Elasticity and Branches = Original concept that students could take the branches in any order</a:t>
            </a:r>
          </a:p>
          <a:p>
            <a:r>
              <a:rPr lang="en-US" baseline="0" dirty="0" smtClean="0"/>
              <a:t>Describes the modularity of the course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A8BA-B25C-EF4E-8753-A6C1CB5A49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94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A8BA-B25C-EF4E-8753-A6C1CB5A49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50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Powerfully</a:t>
            </a:r>
            <a:r>
              <a:rPr lang="en-US" baseline="0" dirty="0" smtClean="0"/>
              <a:t> simple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A8BA-B25C-EF4E-8753-A6C1CB5A49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95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Citation: Muramatsu, B. (2013, April). </a:t>
            </a:r>
            <a:r>
              <a:rPr lang="en-US" sz="1200" cap="none" dirty="0" smtClean="0">
                <a:solidFill>
                  <a:schemeClr val="bg2">
                    <a:lumMod val="10000"/>
                  </a:schemeClr>
                </a:solidFill>
              </a:rPr>
              <a:t>The “Other” </a:t>
            </a:r>
            <a:r>
              <a:rPr lang="en-US" sz="1200" cap="none" dirty="0" err="1" smtClean="0">
                <a:solidFill>
                  <a:schemeClr val="bg2">
                    <a:lumMod val="10000"/>
                  </a:schemeClr>
                </a:solidFill>
              </a:rPr>
              <a:t>EdTech</a:t>
            </a:r>
            <a:r>
              <a:rPr lang="en-US" sz="1200" cap="none" dirty="0" smtClean="0">
                <a:solidFill>
                  <a:schemeClr val="bg2">
                    <a:lumMod val="10000"/>
                  </a:schemeClr>
                </a:solidFill>
              </a:rPr>
              <a:t> “Stuff” at MIT</a:t>
            </a:r>
            <a:r>
              <a:rPr lang="en-US" sz="12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. Plenary</a:t>
            </a:r>
            <a:r>
              <a:rPr lang="en-US" sz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Presentation at LINC</a:t>
            </a:r>
            <a:r>
              <a:rPr lang="en-US" sz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 2013</a:t>
            </a:r>
            <a:r>
              <a:rPr lang="en-US" sz="12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, June 19, 2013.</a:t>
            </a:r>
          </a:p>
          <a:p>
            <a:pPr algn="l"/>
            <a:r>
              <a:rPr lang="en-US" sz="12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Unless otherwise specified, this work is licensed under a Creative Commons Attribution 3.0 United States License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A8BA-B25C-EF4E-8753-A6C1CB5A49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25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419951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5502247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5493103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3487519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5498956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551761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8FD6BD8-1D1A-914D-A812-D3C5F15A3F6B}" type="datetime1">
              <a:rPr lang="en-US" smtClean="0"/>
              <a:t>6/20/13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9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6639732"/>
            <a:ext cx="9144000" cy="246221"/>
            <a:chOff x="0" y="6639719"/>
            <a:chExt cx="9144000" cy="24622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6673143"/>
              <a:ext cx="9144000" cy="18485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514116" y="6639719"/>
              <a:ext cx="7567218" cy="246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kern="1200" dirty="0" smtClean="0">
                  <a:solidFill>
                    <a:schemeClr val="bg1">
                      <a:lumMod val="50000"/>
                      <a:lumOff val="50000"/>
                    </a:schemeClr>
                  </a:solidFill>
                  <a:latin typeface="+mn-lt"/>
                  <a:ea typeface="ＭＳ Ｐゴシック" charset="0"/>
                  <a:cs typeface="Arial" charset="0"/>
                </a:rPr>
                <a:t>Unless otherwise specified, this work is licensed under a Creative Commons Attribution 3.0 United States License.</a:t>
              </a:r>
              <a:endParaRPr lang="en-US" sz="1000" kern="1200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ＭＳ Ｐゴシック" charset="0"/>
                <a:cs typeface="Arial" charset="0"/>
              </a:endParaRPr>
            </a:p>
          </p:txBody>
        </p:sp>
        <p:pic>
          <p:nvPicPr>
            <p:cNvPr id="18" name="Picture 17" descr="80x15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166" y="6698139"/>
              <a:ext cx="812800" cy="152400"/>
            </a:xfrm>
            <a:prstGeom prst="rect">
              <a:avLst/>
            </a:prstGeom>
          </p:spPr>
        </p:pic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AFA2-6E56-2249-9BFF-98598BD4882A}" type="datetime1">
              <a:rPr lang="en-US" smtClean="0"/>
              <a:t>6/20/13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BC48-5B4E-3243-875B-0D9E62609D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1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3"/>
            <a:ext cx="2209800" cy="365125"/>
          </a:xfrm>
        </p:spPr>
        <p:txBody>
          <a:bodyPr/>
          <a:lstStyle/>
          <a:p>
            <a:fld id="{5D67A9AF-71C5-A74D-A04A-4359D53CBC19}" type="datetime1">
              <a:rPr lang="en-US" smtClean="0"/>
              <a:t>6/20/13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3" y="6248208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930BC48-5B4E-3243-875B-0D9E62609D4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1287-25A3-B542-A65A-36372C1CC86D}" type="datetime1">
              <a:rPr lang="en-US" smtClean="0"/>
              <a:t>6/20/13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09" y="1253351"/>
            <a:ext cx="533400" cy="24447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30BC48-5B4E-3243-875B-0D9E62609D4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743201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0070B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869F-4854-364E-8359-68B11FF8D53C}" type="datetime1">
              <a:rPr lang="en-US" smtClean="0"/>
              <a:t>6/20/13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6639732"/>
            <a:ext cx="9144000" cy="246221"/>
            <a:chOff x="0" y="6639719"/>
            <a:chExt cx="9144000" cy="24622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673143"/>
              <a:ext cx="9144000" cy="1848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514116" y="6639719"/>
              <a:ext cx="7567218" cy="246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kern="12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ＭＳ Ｐゴシック" charset="0"/>
                  <a:cs typeface="Arial" charset="0"/>
                </a:rPr>
                <a:t>Unless otherwise specified, this work is licensed under a Creative Commons Attribution 3.0 United States License.</a:t>
              </a:r>
              <a:endParaRPr lang="en-US" sz="10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Arial" charset="0"/>
              </a:endParaRPr>
            </a:p>
          </p:txBody>
        </p:sp>
        <p:pic>
          <p:nvPicPr>
            <p:cNvPr id="20" name="Picture 19" descr="80x15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166" y="6698139"/>
              <a:ext cx="812800" cy="152400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120C063-0F5C-784C-97FA-7B43C12FA600}" type="datetime1">
              <a:rPr lang="en-US" smtClean="0"/>
              <a:t>6/20/13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930BC48-5B4E-3243-875B-0D9E62609D4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E6E0927-FC05-9946-929F-FD1368F61BA0}" type="datetime1">
              <a:rPr lang="en-US" smtClean="0"/>
              <a:t>6/20/13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930BC48-5B4E-3243-875B-0D9E62609D4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6B00-0C91-9C48-85B9-E7F69ACF1977}" type="datetime1">
              <a:rPr lang="en-US" smtClean="0"/>
              <a:t>6/20/13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30BC48-5B4E-3243-875B-0D9E62609D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ADFF-C3BD-914F-A096-4A4C3FF21AE9}" type="datetime1">
              <a:rPr lang="en-US" smtClean="0"/>
              <a:t>6/20/13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30BC48-5B4E-3243-875B-0D9E62609D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1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C2DF-9F52-7C4E-96A0-2FFB791E5D08}" type="datetime1">
              <a:rPr lang="en-US" smtClean="0"/>
              <a:t>6/20/13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30BC48-5B4E-3243-875B-0D9E62609D4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5FC5CFC-8B0E-EF4D-A0E7-9FE52D4BBD42}" type="datetime1">
              <a:rPr lang="en-US" smtClean="0"/>
              <a:t>6/20/13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9"/>
          </a:xfrm>
        </p:spPr>
        <p:txBody>
          <a:bodyPr rtlCol="0"/>
          <a:lstStyle>
            <a:lvl1pPr>
              <a:defRPr sz="2800"/>
            </a:lvl1pPr>
          </a:lstStyle>
          <a:p>
            <a:fld id="{8930BC48-5B4E-3243-875B-0D9E62609D4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7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D756EBF-3E15-594B-978A-4C9319BAD003}" type="datetime1">
              <a:rPr lang="en-US" smtClean="0"/>
              <a:t>6/20/13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2" y="6248207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6709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6709" y="1255511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30BC48-5B4E-3243-875B-0D9E62609D4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6639732"/>
            <a:ext cx="9144000" cy="246221"/>
            <a:chOff x="0" y="6639719"/>
            <a:chExt cx="9144000" cy="246220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6673143"/>
              <a:ext cx="9144000" cy="1848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514116" y="6639719"/>
              <a:ext cx="7567218" cy="246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kern="12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  <a:ea typeface="ＭＳ Ｐゴシック" charset="0"/>
                  <a:cs typeface="Arial" charset="0"/>
                </a:rPr>
                <a:t>Unless otherwise specified, this work is licensed under a Creative Commons Attribution 3.0 United States License.</a:t>
              </a:r>
              <a:endParaRPr lang="en-US" sz="10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Arial" charset="0"/>
              </a:endParaRPr>
            </a:p>
          </p:txBody>
        </p:sp>
        <p:pic>
          <p:nvPicPr>
            <p:cNvPr id="11" name="Picture 10" descr="80x15.png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166" y="6698139"/>
              <a:ext cx="812800" cy="1524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70B1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600" cap="none" dirty="0" smtClean="0">
                <a:solidFill>
                  <a:schemeClr val="bg2">
                    <a:lumMod val="10000"/>
                  </a:schemeClr>
                </a:solidFill>
              </a:rPr>
              <a:t>The “</a:t>
            </a:r>
            <a:r>
              <a:rPr lang="en-US" sz="6600" cap="none" dirty="0" smtClean="0">
                <a:solidFill>
                  <a:schemeClr val="bg2">
                    <a:lumMod val="10000"/>
                  </a:schemeClr>
                </a:solidFill>
              </a:rPr>
              <a:t>Other” </a:t>
            </a:r>
            <a:r>
              <a:rPr lang="en-US" sz="6600" cap="none" dirty="0" err="1" smtClean="0">
                <a:solidFill>
                  <a:schemeClr val="bg2">
                    <a:lumMod val="10000"/>
                  </a:schemeClr>
                </a:solidFill>
              </a:rPr>
              <a:t>EdTech</a:t>
            </a:r>
            <a:r>
              <a:rPr lang="en-US" sz="6600" cap="none" dirty="0" smtClean="0">
                <a:solidFill>
                  <a:schemeClr val="bg2">
                    <a:lumMod val="10000"/>
                  </a:schemeClr>
                </a:solidFill>
              </a:rPr>
              <a:t> “Stuff” at </a:t>
            </a:r>
            <a:r>
              <a:rPr lang="en-US" sz="6600" cap="none" dirty="0" smtClean="0">
                <a:solidFill>
                  <a:schemeClr val="bg2">
                    <a:lumMod val="10000"/>
                  </a:schemeClr>
                </a:solidFill>
              </a:rPr>
              <a:t>MIT</a:t>
            </a:r>
            <a:endParaRPr lang="en-US" sz="4600" cap="none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Brandon Muramatsu, </a:t>
            </a:r>
            <a:r>
              <a:rPr lang="en-US" dirty="0" err="1" smtClean="0"/>
              <a:t>mura@mit.edu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6330931"/>
            <a:ext cx="9144000" cy="2308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900" dirty="0">
                <a:solidFill>
                  <a:srgbClr val="7F7F7F"/>
                </a:solidFill>
                <a:ea typeface="ＭＳ Ｐゴシック" charset="0"/>
                <a:cs typeface="Arial" charset="0"/>
              </a:rPr>
              <a:t>Citation: Muramatsu, B. (2013, June). The “Other” </a:t>
            </a:r>
            <a:r>
              <a:rPr lang="en-US" sz="900" dirty="0" err="1" smtClean="0">
                <a:solidFill>
                  <a:srgbClr val="7F7F7F"/>
                </a:solidFill>
                <a:ea typeface="ＭＳ Ｐゴシック" charset="0"/>
                <a:cs typeface="Arial" charset="0"/>
              </a:rPr>
              <a:t>EdTech</a:t>
            </a:r>
            <a:r>
              <a:rPr lang="en-US" sz="900" dirty="0" smtClean="0">
                <a:solidFill>
                  <a:srgbClr val="7F7F7F"/>
                </a:solidFill>
                <a:ea typeface="ＭＳ Ｐゴシック" charset="0"/>
                <a:cs typeface="Arial" charset="0"/>
              </a:rPr>
              <a:t> “Stuff” at </a:t>
            </a:r>
            <a:r>
              <a:rPr lang="en-US" sz="900" dirty="0">
                <a:solidFill>
                  <a:srgbClr val="7F7F7F"/>
                </a:solidFill>
                <a:ea typeface="ＭＳ Ｐゴシック" charset="0"/>
                <a:cs typeface="Arial" charset="0"/>
              </a:rPr>
              <a:t>MIT. Plenary Presentation at LINC 2013, June </a:t>
            </a:r>
            <a:r>
              <a:rPr lang="en-US" sz="900" dirty="0" smtClean="0">
                <a:solidFill>
                  <a:srgbClr val="7F7F7F"/>
                </a:solidFill>
                <a:ea typeface="ＭＳ Ｐゴシック" charset="0"/>
                <a:cs typeface="Arial" charset="0"/>
              </a:rPr>
              <a:t>19, </a:t>
            </a:r>
            <a:r>
              <a:rPr lang="en-US" sz="900" dirty="0">
                <a:solidFill>
                  <a:srgbClr val="7F7F7F"/>
                </a:solidFill>
                <a:ea typeface="ＭＳ Ｐゴシック" charset="0"/>
                <a:cs typeface="Arial" charset="0"/>
              </a:rPr>
              <a:t>2013.</a:t>
            </a:r>
          </a:p>
        </p:txBody>
      </p:sp>
    </p:spTree>
    <p:extLst>
      <p:ext uri="{BB962C8B-B14F-4D97-AF65-F5344CB8AC3E}">
        <p14:creationId xmlns:p14="http://schemas.microsoft.com/office/powerpoint/2010/main" val="284381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2.002 Spring 2012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MIT students took i2.002 online and at a distance</a:t>
            </a:r>
          </a:p>
          <a:p>
            <a:pPr lvl="1"/>
            <a:r>
              <a:rPr lang="en-US" dirty="0" smtClean="0"/>
              <a:t>Students in Spain, Puerto Rico and California</a:t>
            </a:r>
          </a:p>
          <a:p>
            <a:pPr lvl="1"/>
            <a:r>
              <a:rPr lang="en-US" dirty="0" smtClean="0"/>
              <a:t>Same course, same lectures, same p-sets (homework), same labs and same exams</a:t>
            </a:r>
          </a:p>
          <a:p>
            <a:r>
              <a:rPr lang="en-US" dirty="0" smtClean="0"/>
              <a:t>Lecture videos</a:t>
            </a:r>
          </a:p>
          <a:p>
            <a:pPr lvl="1"/>
            <a:r>
              <a:rPr lang="en-US" dirty="0" smtClean="0"/>
              <a:t>Traditional classroom videos</a:t>
            </a:r>
          </a:p>
          <a:p>
            <a:pPr lvl="1"/>
            <a:r>
              <a:rPr lang="en-US" dirty="0" smtClean="0"/>
              <a:t>But… we had a TA divide the video into segments by concepts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34533" y="2127754"/>
            <a:ext cx="6699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Online and In-Person Students Performed the Same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6668" y="5807703"/>
            <a:ext cx="59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Added about 10 minutes per lecture, that’s it!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i2.002 </a:t>
            </a:r>
            <a:r>
              <a:rPr lang="en-US" dirty="0" smtClean="0"/>
              <a:t>Spring 2013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Linked “typical” online course content with concept-based tools</a:t>
            </a:r>
          </a:p>
          <a:p>
            <a:pPr lvl="1"/>
            <a:r>
              <a:rPr lang="en-US" dirty="0" smtClean="0"/>
              <a:t>Video </a:t>
            </a:r>
            <a:r>
              <a:rPr lang="en-US" dirty="0" err="1" smtClean="0"/>
              <a:t>browsable</a:t>
            </a:r>
            <a:r>
              <a:rPr lang="en-US" dirty="0" smtClean="0"/>
              <a:t> by concepts</a:t>
            </a:r>
          </a:p>
          <a:p>
            <a:r>
              <a:rPr lang="en-US" dirty="0" smtClean="0"/>
              <a:t>Virtual TA’s</a:t>
            </a:r>
          </a:p>
          <a:p>
            <a:pPr lvl="1"/>
            <a:r>
              <a:rPr lang="en-US" dirty="0" smtClean="0"/>
              <a:t>Help students get started with p-sets, similar to the help they’d get in office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32616" y="5195519"/>
            <a:ext cx="40635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B1"/>
                </a:solidFill>
              </a:rPr>
              <a:t>On-going Experiments</a:t>
            </a:r>
          </a:p>
          <a:p>
            <a:pPr algn="ctr"/>
            <a:r>
              <a:rPr lang="en-US" sz="3200" b="1" dirty="0" smtClean="0">
                <a:solidFill>
                  <a:srgbClr val="0070B1"/>
                </a:solidFill>
              </a:rPr>
              <a:t>Continuous Innovation</a:t>
            </a:r>
            <a:endParaRPr lang="en-US" sz="3200" b="1" dirty="0">
              <a:solidFill>
                <a:srgbClr val="0070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81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2.002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 descr="screenshot-i2002-video-concept-brows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267" y="441635"/>
            <a:ext cx="11046598" cy="60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9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16.20/16.90 Aero/</a:t>
            </a:r>
            <a:r>
              <a:rPr lang="en-US" dirty="0" err="1" smtClean="0"/>
              <a:t>Astro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779520"/>
            <a:ext cx="8153400" cy="28523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Flipped </a:t>
            </a:r>
            <a:r>
              <a:rPr lang="en-US" dirty="0" smtClean="0"/>
              <a:t>classroom </a:t>
            </a:r>
            <a:r>
              <a:rPr lang="en-US" dirty="0"/>
              <a:t>with </a:t>
            </a:r>
            <a:r>
              <a:rPr lang="en-US" dirty="0" smtClean="0"/>
              <a:t>embedded assessment</a:t>
            </a:r>
          </a:p>
          <a:p>
            <a:pPr lvl="1"/>
            <a:r>
              <a:rPr lang="en-US" dirty="0" smtClean="0"/>
              <a:t>Students review materials ahead of time</a:t>
            </a:r>
          </a:p>
          <a:p>
            <a:pPr lvl="1"/>
            <a:r>
              <a:rPr lang="en-US" dirty="0" smtClean="0"/>
              <a:t>Including answering questions embedded in content</a:t>
            </a:r>
          </a:p>
          <a:p>
            <a:pPr lvl="1"/>
            <a:r>
              <a:rPr lang="en-US" dirty="0" smtClean="0"/>
              <a:t>Quick feedback loop allowing faculty to address items in class, with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 descr="feature-aeroastro-mo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2322" b="28807"/>
          <a:stretch/>
        </p:blipFill>
        <p:spPr>
          <a:xfrm>
            <a:off x="0" y="1167888"/>
            <a:ext cx="914400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53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Embedded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edX</a:t>
            </a:r>
            <a:r>
              <a:rPr lang="en-US" dirty="0" smtClean="0"/>
              <a:t> presents content and embedded assessment tightly linked</a:t>
            </a:r>
          </a:p>
          <a:p>
            <a:pPr lvl="1"/>
            <a:r>
              <a:rPr lang="en-US" dirty="0" smtClean="0"/>
              <a:t>Quick feedback loops</a:t>
            </a:r>
          </a:p>
          <a:p>
            <a:pPr lvl="1"/>
            <a:r>
              <a:rPr lang="en-US" dirty="0" smtClean="0"/>
              <a:t>Lots of opportunity to practice/apply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OEIT New Project: Embed formative assessment in any web-based content</a:t>
            </a:r>
          </a:p>
          <a:p>
            <a:pPr lvl="1"/>
            <a:r>
              <a:rPr lang="en-US" dirty="0"/>
              <a:t>Overcome limitations of current </a:t>
            </a:r>
            <a:r>
              <a:rPr lang="en-US" dirty="0" smtClean="0"/>
              <a:t>approaches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43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Embedded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 descr="screenshot-oea-alph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32" y="1600200"/>
            <a:ext cx="5066240" cy="497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29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 descr="screenshot-saylor-fractions-with-oe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87"/>
          <a:stretch/>
        </p:blipFill>
        <p:spPr>
          <a:xfrm>
            <a:off x="0" y="0"/>
            <a:ext cx="9194259" cy="732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23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“More” </a:t>
            </a:r>
            <a:r>
              <a:rPr lang="en-US" dirty="0" err="1" smtClean="0"/>
              <a:t>EdTech</a:t>
            </a:r>
            <a:r>
              <a:rPr lang="en-US" dirty="0" smtClean="0"/>
              <a:t> Stuff in OEIT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67574"/>
          </a:xfrm>
        </p:spPr>
        <p:txBody>
          <a:bodyPr>
            <a:normAutofit/>
          </a:bodyPr>
          <a:lstStyle/>
          <a:p>
            <a:r>
              <a:rPr lang="en-US" dirty="0" smtClean="0"/>
              <a:t>Collaborations in Online Teacher Education and Professional Development</a:t>
            </a:r>
          </a:p>
          <a:p>
            <a:pPr lvl="1"/>
            <a:r>
              <a:rPr lang="en-US" dirty="0" smtClean="0"/>
              <a:t>MIT-Haiti Initiative &amp; EDC-Pakistan</a:t>
            </a:r>
          </a:p>
          <a:p>
            <a:r>
              <a:rPr lang="en-US" dirty="0" smtClean="0"/>
              <a:t>Interactive software, visualizations</a:t>
            </a:r>
          </a:p>
          <a:p>
            <a:pPr lvl="1"/>
            <a:r>
              <a:rPr lang="en-US" dirty="0" err="1" smtClean="0"/>
              <a:t>StarGenetics</a:t>
            </a:r>
            <a:r>
              <a:rPr lang="en-US" dirty="0" smtClean="0"/>
              <a:t>, </a:t>
            </a:r>
            <a:r>
              <a:rPr lang="en-US" dirty="0" err="1" smtClean="0"/>
              <a:t>StarBiochem</a:t>
            </a:r>
            <a:endParaRPr lang="en-US" dirty="0" smtClean="0"/>
          </a:p>
          <a:p>
            <a:r>
              <a:rPr lang="en-US" dirty="0" smtClean="0"/>
              <a:t>Infrastructure software development</a:t>
            </a:r>
          </a:p>
          <a:p>
            <a:pPr lvl="1"/>
            <a:r>
              <a:rPr lang="en-US" dirty="0" smtClean="0"/>
              <a:t>MIT Core Concept Catalog &amp; Repositories</a:t>
            </a:r>
          </a:p>
          <a:p>
            <a:r>
              <a:rPr lang="en-US" dirty="0" smtClean="0"/>
              <a:t>Collaborations with Community Colleges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44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2" y="2743201"/>
            <a:ext cx="7123113" cy="2674299"/>
          </a:xfrm>
        </p:spPr>
        <p:txBody>
          <a:bodyPr>
            <a:normAutofit/>
          </a:bodyPr>
          <a:lstStyle/>
          <a:p>
            <a:r>
              <a:rPr lang="en-US" dirty="0" smtClean="0"/>
              <a:t>Brandon Muramatsu</a:t>
            </a:r>
            <a:endParaRPr lang="en-US" dirty="0"/>
          </a:p>
          <a:p>
            <a:r>
              <a:rPr lang="en-US" dirty="0"/>
              <a:t>mura@mit.edu</a:t>
            </a:r>
          </a:p>
          <a:p>
            <a:r>
              <a:rPr lang="en-US" dirty="0"/>
              <a:t>@</a:t>
            </a:r>
            <a:r>
              <a:rPr lang="en-US" dirty="0" err="1" smtClean="0"/>
              <a:t>bmuramatsu</a:t>
            </a:r>
            <a:r>
              <a:rPr lang="en-US" dirty="0" smtClean="0"/>
              <a:t> (Twitter, </a:t>
            </a:r>
            <a:r>
              <a:rPr lang="en-US" dirty="0" err="1" smtClean="0"/>
              <a:t>Slideshare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Contact Me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CE8079A4-7AA8-4A4F-87E2-7781EC5097D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330931"/>
            <a:ext cx="9144000" cy="2308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900" dirty="0" smtClean="0">
                <a:solidFill>
                  <a:srgbClr val="7F7F7F"/>
                </a:solidFill>
                <a:latin typeface="+mj-lt"/>
                <a:ea typeface="ＭＳ Ｐゴシック" charset="0"/>
                <a:cs typeface="Arial" charset="0"/>
              </a:rPr>
              <a:t>Citation: Muramatsu, B. (2013, June). </a:t>
            </a:r>
            <a:r>
              <a:rPr lang="en-US" sz="900" dirty="0">
                <a:solidFill>
                  <a:srgbClr val="7F7F7F"/>
                </a:solidFill>
                <a:latin typeface="+mj-lt"/>
                <a:ea typeface="ＭＳ Ｐゴシック" charset="0"/>
                <a:cs typeface="Arial" charset="0"/>
              </a:rPr>
              <a:t>The “Other” </a:t>
            </a:r>
            <a:r>
              <a:rPr lang="en-US" sz="900" dirty="0" err="1" smtClean="0">
                <a:solidFill>
                  <a:srgbClr val="7F7F7F"/>
                </a:solidFill>
                <a:latin typeface="+mj-lt"/>
                <a:ea typeface="ＭＳ Ｐゴシック" charset="0"/>
                <a:cs typeface="Arial" charset="0"/>
              </a:rPr>
              <a:t>EdTech</a:t>
            </a:r>
            <a:r>
              <a:rPr lang="en-US" sz="900" dirty="0" smtClean="0">
                <a:solidFill>
                  <a:srgbClr val="7F7F7F"/>
                </a:solidFill>
                <a:latin typeface="+mj-lt"/>
                <a:ea typeface="ＭＳ Ｐゴシック" charset="0"/>
                <a:cs typeface="Arial" charset="0"/>
              </a:rPr>
              <a:t> “Stuff” at </a:t>
            </a:r>
            <a:r>
              <a:rPr lang="en-US" sz="900" dirty="0">
                <a:solidFill>
                  <a:srgbClr val="7F7F7F"/>
                </a:solidFill>
                <a:latin typeface="+mj-lt"/>
                <a:ea typeface="ＭＳ Ｐゴシック" charset="0"/>
                <a:cs typeface="Arial" charset="0"/>
              </a:rPr>
              <a:t>MIT. </a:t>
            </a:r>
            <a:r>
              <a:rPr lang="en-US" sz="900" dirty="0" smtClean="0">
                <a:solidFill>
                  <a:srgbClr val="7F7F7F"/>
                </a:solidFill>
                <a:latin typeface="+mj-lt"/>
                <a:ea typeface="ＭＳ Ｐゴシック" charset="0"/>
                <a:cs typeface="Arial" charset="0"/>
              </a:rPr>
              <a:t>Plenary Presentation at LINC 2013, June 19, 2013.</a:t>
            </a:r>
            <a:endParaRPr lang="en-US" sz="900" dirty="0">
              <a:solidFill>
                <a:srgbClr val="7F7F7F"/>
              </a:solidFill>
              <a:latin typeface="+mj-lt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760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8940221257_bb494fd902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905"/>
            <a:ext cx="9144000" cy="52344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28703" y="6581001"/>
            <a:ext cx="4615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Flickr/@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mit_shass_gallery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© MIT, All Rights Reserved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56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Modularity Experiments</a:t>
            </a:r>
          </a:p>
          <a:p>
            <a:r>
              <a:rPr lang="en-US" dirty="0" smtClean="0"/>
              <a:t>Concept-based Approaches</a:t>
            </a:r>
          </a:p>
          <a:p>
            <a:r>
              <a:rPr lang="en-US" dirty="0" smtClean="0"/>
              <a:t>Embedded Assessment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“Other” </a:t>
            </a:r>
            <a:r>
              <a:rPr lang="en-US" dirty="0" err="1" smtClean="0"/>
              <a:t>EdTech</a:t>
            </a:r>
            <a:r>
              <a:rPr lang="en-US" dirty="0" smtClean="0"/>
              <a:t> “Stuff” at 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8930BC48-5B4E-3243-875B-0D9E62609D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3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MIT Office of Educational Innovation and Technology</a:t>
            </a:r>
            <a:endParaRPr lang="en-US" dirty="0" smtClean="0">
              <a:latin typeface="Arial" charset="0"/>
              <a:ea typeface="ＭＳ Ｐゴシック" charset="0"/>
            </a:endParaRPr>
          </a:p>
          <a:p>
            <a:pPr lvl="1"/>
            <a:r>
              <a:rPr lang="en-US" i="1" dirty="0" smtClean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Partners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</a:rPr>
              <a:t>with </a:t>
            </a:r>
            <a:r>
              <a:rPr lang="en-US" i="1" dirty="0" smtClean="0">
                <a:solidFill>
                  <a:srgbClr val="0070B1"/>
                </a:solidFill>
                <a:latin typeface="Arial" charset="0"/>
                <a:ea typeface="ＭＳ Ｐゴシック" charset="0"/>
              </a:rPr>
              <a:t>faculty</a:t>
            </a:r>
            <a:r>
              <a:rPr lang="en-US" dirty="0" smtClean="0">
                <a:solidFill>
                  <a:srgbClr val="0070B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</a:rPr>
              <a:t>across MIT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Leads </a:t>
            </a:r>
            <a:r>
              <a:rPr lang="en-US" i="1" dirty="0" smtClean="0">
                <a:solidFill>
                  <a:srgbClr val="0070B1"/>
                </a:solidFill>
                <a:latin typeface="Arial" charset="0"/>
                <a:ea typeface="ＭＳ Ｐゴシック" charset="0"/>
              </a:rPr>
              <a:t>experiments</a:t>
            </a:r>
            <a:r>
              <a:rPr lang="en-US" dirty="0" smtClean="0">
                <a:solidFill>
                  <a:srgbClr val="0070B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</a:rPr>
              <a:t>in </a:t>
            </a:r>
            <a:r>
              <a:rPr lang="en-US" i="1" dirty="0" smtClean="0">
                <a:solidFill>
                  <a:srgbClr val="0070B1"/>
                </a:solidFill>
                <a:latin typeface="Arial" charset="0"/>
                <a:ea typeface="ＭＳ Ｐゴシック" charset="0"/>
              </a:rPr>
              <a:t>innovative</a:t>
            </a:r>
            <a:r>
              <a:rPr lang="en-US" dirty="0" smtClean="0">
                <a:solidFill>
                  <a:srgbClr val="0070B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</a:rPr>
              <a:t>approaches to learning and teaching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/>
            <a:r>
              <a:rPr lang="en-US" i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Scales up</a:t>
            </a: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</a:rPr>
              <a:t>projects from individual faculty to </a:t>
            </a:r>
            <a:r>
              <a:rPr lang="en-US" dirty="0" smtClean="0">
                <a:latin typeface="Arial" charset="0"/>
                <a:ea typeface="ＭＳ Ｐゴシック" charset="0"/>
              </a:rPr>
              <a:t>departments and the university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Partners with other campus entities to </a:t>
            </a:r>
            <a:r>
              <a:rPr lang="en-US" i="1" dirty="0" smtClean="0">
                <a:solidFill>
                  <a:srgbClr val="0070B1"/>
                </a:solidFill>
                <a:latin typeface="Arial" charset="0"/>
                <a:ea typeface="ＭＳ Ｐゴシック" charset="0"/>
              </a:rPr>
              <a:t>sustain</a:t>
            </a:r>
            <a:r>
              <a:rPr lang="en-US" dirty="0" smtClean="0">
                <a:solidFill>
                  <a:srgbClr val="0070B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</a:rPr>
              <a:t>innovations long-term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 descr="oeit-logo-blue-new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451" y="353519"/>
            <a:ext cx="3955752" cy="75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74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MIT Council on Educational Technology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 charset="0"/>
              </a:rPr>
              <a:t>MITCET’s “mission…is </a:t>
            </a:r>
            <a:r>
              <a:rPr lang="en-US" dirty="0">
                <a:ea typeface="ＭＳ Ｐゴシック" charset="0"/>
              </a:rPr>
              <a:t>to enhance the quality of MIT education by encouraging the appropriate application of technology, both on and off campus.</a:t>
            </a:r>
            <a:r>
              <a:rPr lang="en-US" dirty="0" smtClean="0">
                <a:ea typeface="ＭＳ Ｐゴシック" charset="0"/>
              </a:rPr>
              <a:t>”</a:t>
            </a:r>
          </a:p>
          <a:p>
            <a:r>
              <a:rPr lang="en-US" dirty="0" smtClean="0">
                <a:ea typeface="ＭＳ Ｐゴシック" charset="0"/>
              </a:rPr>
              <a:t>Representation from across campus</a:t>
            </a:r>
            <a:endParaRPr lang="en-US" dirty="0"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E8079A4-7AA8-4A4F-87E2-7781EC5097D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98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Modularity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 charset="0"/>
              </a:rPr>
              <a:t>Experiments to explore:</a:t>
            </a:r>
            <a:endParaRPr lang="en-US" b="1" dirty="0" smtClean="0">
              <a:ea typeface="ＭＳ Ｐゴシック" charset="0"/>
            </a:endParaRPr>
          </a:p>
          <a:p>
            <a:pPr lvl="1"/>
            <a:r>
              <a:rPr lang="en-US" i="1" dirty="0" smtClean="0">
                <a:solidFill>
                  <a:srgbClr val="0070B1"/>
                </a:solidFill>
                <a:ea typeface="ＭＳ Ｐゴシック" charset="0"/>
              </a:rPr>
              <a:t>Deeper learning experiences</a:t>
            </a:r>
          </a:p>
          <a:p>
            <a:pPr lvl="1"/>
            <a:r>
              <a:rPr lang="en-US" i="1" dirty="0" smtClean="0">
                <a:solidFill>
                  <a:srgbClr val="0070B1"/>
                </a:solidFill>
                <a:ea typeface="ＭＳ Ｐゴシック" charset="0"/>
              </a:rPr>
              <a:t>Flexibility</a:t>
            </a:r>
            <a:r>
              <a:rPr lang="en-US" dirty="0" smtClean="0">
                <a:solidFill>
                  <a:srgbClr val="0070B1"/>
                </a:solidFill>
                <a:ea typeface="ＭＳ Ｐゴシック" charset="0"/>
              </a:rPr>
              <a:t> </a:t>
            </a:r>
            <a:r>
              <a:rPr lang="en-US" dirty="0" smtClean="0">
                <a:ea typeface="ＭＳ Ｐゴシック" charset="0"/>
              </a:rPr>
              <a:t>in </a:t>
            </a:r>
            <a:r>
              <a:rPr lang="en-US" dirty="0">
                <a:ea typeface="ＭＳ Ｐゴシック" charset="0"/>
              </a:rPr>
              <a:t>time (not always organized into one-semester chunks) and </a:t>
            </a:r>
            <a:r>
              <a:rPr lang="en-US" i="1" dirty="0">
                <a:solidFill>
                  <a:srgbClr val="0070B1"/>
                </a:solidFill>
                <a:ea typeface="ＭＳ Ｐゴシック" charset="0"/>
              </a:rPr>
              <a:t>geography</a:t>
            </a:r>
            <a:r>
              <a:rPr lang="en-US" dirty="0">
                <a:solidFill>
                  <a:srgbClr val="0070B1"/>
                </a:solidFill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(not always on campus</a:t>
            </a:r>
            <a:r>
              <a:rPr lang="en-US" dirty="0" smtClean="0">
                <a:ea typeface="ＭＳ Ｐゴシック" charset="0"/>
              </a:rPr>
              <a:t>)</a:t>
            </a:r>
          </a:p>
          <a:p>
            <a:r>
              <a:rPr lang="en-US" dirty="0" smtClean="0">
                <a:ea typeface="ＭＳ Ｐゴシック" charset="0"/>
              </a:rPr>
              <a:t>Call for participation</a:t>
            </a:r>
          </a:p>
          <a:p>
            <a:pPr lvl="1"/>
            <a:r>
              <a:rPr lang="en-US" dirty="0">
                <a:ea typeface="ＭＳ Ｐゴシック" charset="0"/>
              </a:rPr>
              <a:t>Aero/</a:t>
            </a:r>
            <a:r>
              <a:rPr lang="en-US" dirty="0" err="1" smtClean="0">
                <a:ea typeface="ＭＳ Ｐゴシック" charset="0"/>
              </a:rPr>
              <a:t>Astro</a:t>
            </a:r>
            <a:r>
              <a:rPr lang="en-US" dirty="0" smtClean="0">
                <a:ea typeface="ＭＳ Ｐゴシック" charset="0"/>
              </a:rPr>
              <a:t>, Chemistry</a:t>
            </a:r>
            <a:r>
              <a:rPr lang="en-US" dirty="0">
                <a:ea typeface="ＭＳ Ｐゴシック" charset="0"/>
              </a:rPr>
              <a:t>, </a:t>
            </a:r>
            <a:r>
              <a:rPr lang="en-US" dirty="0" smtClean="0">
                <a:ea typeface="ＭＳ Ｐゴシック" charset="0"/>
              </a:rPr>
              <a:t>Mechanical Engineering</a:t>
            </a:r>
            <a:endParaRPr lang="en-US" dirty="0"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083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i2.002 in Mechanical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941918"/>
          </a:xfrm>
        </p:spPr>
        <p:txBody>
          <a:bodyPr>
            <a:normAutofit/>
          </a:bodyPr>
          <a:lstStyle/>
          <a:p>
            <a:r>
              <a:rPr lang="en-US" dirty="0"/>
              <a:t>The department is interested in experimenting with it’s curriculum, perfect </a:t>
            </a:r>
            <a:r>
              <a:rPr lang="en-US" dirty="0" smtClean="0"/>
              <a:t>candidate</a:t>
            </a:r>
          </a:p>
          <a:p>
            <a:r>
              <a:rPr lang="en-US" dirty="0" smtClean="0"/>
              <a:t>2.002 Mechanics and Materials II</a:t>
            </a:r>
            <a:br>
              <a:rPr lang="en-US" dirty="0" smtClean="0"/>
            </a:br>
            <a:r>
              <a:rPr lang="en-US" dirty="0" smtClean="0"/>
              <a:t>is a typical MIT engineering class:</a:t>
            </a:r>
          </a:p>
          <a:p>
            <a:pPr lvl="1"/>
            <a:r>
              <a:rPr lang="en-US" dirty="0" smtClean="0"/>
              <a:t>Traditional lectures, lots </a:t>
            </a:r>
            <a:r>
              <a:rPr lang="en-US" dirty="0"/>
              <a:t>of </a:t>
            </a:r>
            <a:r>
              <a:rPr lang="en-US" dirty="0" smtClean="0"/>
              <a:t>equations using blackboards </a:t>
            </a:r>
          </a:p>
          <a:p>
            <a:pPr lvl="1"/>
            <a:r>
              <a:rPr lang="en-US" dirty="0" smtClean="0"/>
              <a:t>Problem sets, labs</a:t>
            </a:r>
          </a:p>
          <a:p>
            <a:pPr lvl="1"/>
            <a:r>
              <a:rPr lang="en-US" dirty="0" smtClean="0"/>
              <a:t>“MIT Hard”</a:t>
            </a:r>
          </a:p>
          <a:p>
            <a:r>
              <a:rPr lang="en-US" dirty="0" smtClean="0"/>
              <a:t>Set of experiments beginning in Spring 2012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58613" y="4237078"/>
            <a:ext cx="1214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800" b="1" dirty="0" smtClean="0">
                <a:solidFill>
                  <a:srgbClr val="0070B1"/>
                </a:solidFill>
              </a:rPr>
              <a:t>*gasp*</a:t>
            </a:r>
            <a:endParaRPr lang="en-US" sz="2800" b="1" dirty="0">
              <a:solidFill>
                <a:srgbClr val="0070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269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15772"/>
            <a:ext cx="8153400" cy="990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87372"/>
            <a:ext cx="81534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6709" y="1240523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Shape 23"/>
          <p:cNvSpPr/>
          <p:nvPr/>
        </p:nvSpPr>
        <p:spPr>
          <a:xfrm>
            <a:off x="1950" y="-4246"/>
            <a:ext cx="9140098" cy="686224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7" name="Shape 25"/>
          <p:cNvSpPr txBox="1"/>
          <p:nvPr/>
        </p:nvSpPr>
        <p:spPr>
          <a:xfrm>
            <a:off x="2327482" y="1150965"/>
            <a:ext cx="4220999" cy="1661963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None/>
            </a:pPr>
            <a:r>
              <a:rPr lang="en" sz="96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i2.002</a:t>
            </a:r>
            <a:endParaRPr lang="en" sz="30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Shape 27"/>
          <p:cNvSpPr txBox="1"/>
          <p:nvPr/>
        </p:nvSpPr>
        <p:spPr>
          <a:xfrm>
            <a:off x="823991" y="3342876"/>
            <a:ext cx="7293299" cy="92329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Clr>
                <a:srgbClr val="000000"/>
              </a:buClr>
              <a:buSzPct val="25000"/>
              <a:buFont typeface="Arial"/>
              <a:buNone/>
            </a:pPr>
            <a:r>
              <a:rPr lang="en" sz="4800" b="1" dirty="0">
                <a:solidFill>
                  <a:srgbClr val="FFFFFF"/>
                </a:solidFill>
              </a:rPr>
              <a:t>Mechanics &amp; </a:t>
            </a:r>
            <a:r>
              <a:rPr lang="en" sz="4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Materials</a:t>
            </a:r>
            <a:r>
              <a:rPr lang="en" sz="4800" b="1" dirty="0">
                <a:solidFill>
                  <a:srgbClr val="FFFFFF"/>
                </a:solidFill>
              </a:rPr>
              <a:t> II</a:t>
            </a:r>
          </a:p>
        </p:txBody>
      </p:sp>
      <p:sp>
        <p:nvSpPr>
          <p:cNvPr id="9" name="Shape 36"/>
          <p:cNvSpPr/>
          <p:nvPr/>
        </p:nvSpPr>
        <p:spPr>
          <a:xfrm>
            <a:off x="-12900" y="26367"/>
            <a:ext cx="1737625" cy="100039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0" name="Shape 38"/>
          <p:cNvSpPr txBox="1"/>
          <p:nvPr/>
        </p:nvSpPr>
        <p:spPr>
          <a:xfrm>
            <a:off x="115392" y="5123665"/>
            <a:ext cx="8929182" cy="1713772"/>
          </a:xfrm>
          <a:prstGeom prst="rect">
            <a:avLst/>
          </a:prstGeom>
        </p:spPr>
        <p:txBody>
          <a:bodyPr wrap="square" lIns="91425" tIns="91425" rIns="91425" bIns="91425" anchor="ctr" anchorCtr="0">
            <a:spAutoFit/>
          </a:bodyPr>
          <a:lstStyle/>
          <a:p>
            <a:pPr lvl="0" algn="ctr" rtl="0">
              <a:lnSpc>
                <a:spcPct val="90000"/>
              </a:lnSpc>
              <a:buClr>
                <a:srgbClr val="000000"/>
              </a:buClr>
              <a:buSzPct val="78571"/>
              <a:buFont typeface="Arial"/>
              <a:buNone/>
            </a:pPr>
            <a:r>
              <a:rPr lang="en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Department of Mechanical Engineering</a:t>
            </a:r>
          </a:p>
          <a:p>
            <a:pPr lvl="0" algn="ctr" rtl="0">
              <a:lnSpc>
                <a:spcPct val="90000"/>
              </a:lnSpc>
              <a:buClr>
                <a:srgbClr val="000000"/>
              </a:buClr>
              <a:buSzPct val="78571"/>
              <a:buFont typeface="Arial"/>
              <a:buNone/>
            </a:pPr>
            <a:r>
              <a:rPr lang="en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Office of Educational Innovation and </a:t>
            </a:r>
            <a:r>
              <a:rPr lang="en" sz="2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Technology</a:t>
            </a:r>
            <a:endParaRPr lang="en-US" sz="2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lnSpc>
                <a:spcPct val="90000"/>
              </a:lnSpc>
              <a:buClr>
                <a:srgbClr val="000000"/>
              </a:buClr>
              <a:buSzPct val="78571"/>
            </a:pPr>
            <a:r>
              <a:rPr lang="en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Teaching &amp; Learning </a:t>
            </a:r>
            <a:r>
              <a:rPr lang="en" sz="2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Laboratory</a:t>
            </a:r>
            <a:endParaRPr lang="en" sz="2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 rtl="0">
              <a:lnSpc>
                <a:spcPct val="90000"/>
              </a:lnSpc>
              <a:buClr>
                <a:srgbClr val="000000"/>
              </a:buClr>
              <a:buSzPct val="110000"/>
              <a:buFont typeface="Arial"/>
              <a:buNone/>
            </a:pPr>
            <a:r>
              <a:rPr lang="en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(with funds from MIT Council on Education </a:t>
            </a:r>
            <a:r>
              <a:rPr lang="en" sz="2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Technology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  <a:br>
              <a:rPr lang="en-US" sz="2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" sz="2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Class </a:t>
            </a:r>
            <a:r>
              <a:rPr lang="en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 </a:t>
            </a:r>
            <a:r>
              <a:rPr lang="en" sz="2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1960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and the Office of Digital Learning</a:t>
            </a:r>
            <a:r>
              <a:rPr lang="en" sz="2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en" sz="2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97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hape 44"/>
          <p:cNvSpPr/>
          <p:nvPr/>
        </p:nvSpPr>
        <p:spPr>
          <a:xfrm>
            <a:off x="-5441" y="12828"/>
            <a:ext cx="915488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" name="Shape 45"/>
          <p:cNvSpPr/>
          <p:nvPr/>
        </p:nvSpPr>
        <p:spPr>
          <a:xfrm rot="18808388" flipH="1">
            <a:off x="3259578" y="2454614"/>
            <a:ext cx="493594" cy="2209930"/>
          </a:xfrm>
          <a:prstGeom prst="moon">
            <a:avLst>
              <a:gd name="adj" fmla="val 50000"/>
            </a:avLst>
          </a:prstGeom>
          <a:solidFill>
            <a:srgbClr val="783F04"/>
          </a:solidFill>
          <a:ln w="19050" cap="flat">
            <a:solidFill>
              <a:srgbClr val="783F0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7" name="Shape 46"/>
          <p:cNvSpPr/>
          <p:nvPr/>
        </p:nvSpPr>
        <p:spPr>
          <a:xfrm rot="19878324" flipH="1">
            <a:off x="3580803" y="2199885"/>
            <a:ext cx="537966" cy="1906362"/>
          </a:xfrm>
          <a:prstGeom prst="moon">
            <a:avLst>
              <a:gd name="adj" fmla="val 50000"/>
            </a:avLst>
          </a:prstGeom>
          <a:solidFill>
            <a:srgbClr val="783F04"/>
          </a:solidFill>
          <a:ln w="19050" cap="flat">
            <a:solidFill>
              <a:srgbClr val="783F0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8" name="Shape 47"/>
          <p:cNvSpPr/>
          <p:nvPr/>
        </p:nvSpPr>
        <p:spPr>
          <a:xfrm rot="1722027">
            <a:off x="4534693" y="1917316"/>
            <a:ext cx="457280" cy="2084519"/>
          </a:xfrm>
          <a:prstGeom prst="moon">
            <a:avLst>
              <a:gd name="adj" fmla="val 50000"/>
            </a:avLst>
          </a:prstGeom>
          <a:solidFill>
            <a:srgbClr val="783F04"/>
          </a:solidFill>
          <a:ln w="19050" cap="flat">
            <a:solidFill>
              <a:srgbClr val="783F0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9" name="Shape 48"/>
          <p:cNvSpPr/>
          <p:nvPr/>
        </p:nvSpPr>
        <p:spPr>
          <a:xfrm rot="2917163">
            <a:off x="4787931" y="2444301"/>
            <a:ext cx="440203" cy="2161613"/>
          </a:xfrm>
          <a:prstGeom prst="moon">
            <a:avLst>
              <a:gd name="adj" fmla="val 50000"/>
            </a:avLst>
          </a:prstGeom>
          <a:solidFill>
            <a:srgbClr val="783F04"/>
          </a:solidFill>
          <a:ln w="19050" cap="flat">
            <a:solidFill>
              <a:srgbClr val="783F0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0" name="Shape 49"/>
          <p:cNvSpPr/>
          <p:nvPr/>
        </p:nvSpPr>
        <p:spPr>
          <a:xfrm>
            <a:off x="698622" y="2344608"/>
            <a:ext cx="2098799" cy="800099"/>
          </a:xfrm>
          <a:prstGeom prst="ellipse">
            <a:avLst/>
          </a:prstGeom>
          <a:noFill/>
          <a:ln w="76200" cap="flat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cxnSp>
        <p:nvCxnSpPr>
          <p:cNvPr id="11" name="Shape 50"/>
          <p:cNvCxnSpPr/>
          <p:nvPr/>
        </p:nvCxnSpPr>
        <p:spPr>
          <a:xfrm flipH="1">
            <a:off x="4163550" y="3810343"/>
            <a:ext cx="8399" cy="1423500"/>
          </a:xfrm>
          <a:prstGeom prst="straightConnector1">
            <a:avLst/>
          </a:prstGeom>
          <a:noFill/>
          <a:ln w="228600" cap="flat">
            <a:solidFill>
              <a:srgbClr val="783F04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" name="Shape 51"/>
          <p:cNvCxnSpPr/>
          <p:nvPr/>
        </p:nvCxnSpPr>
        <p:spPr>
          <a:xfrm>
            <a:off x="4310012" y="3666191"/>
            <a:ext cx="0" cy="1567487"/>
          </a:xfrm>
          <a:prstGeom prst="straightConnector1">
            <a:avLst/>
          </a:prstGeom>
          <a:noFill/>
          <a:ln w="228600" cap="flat">
            <a:solidFill>
              <a:srgbClr val="783F04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" name="Shape 52"/>
          <p:cNvCxnSpPr/>
          <p:nvPr/>
        </p:nvCxnSpPr>
        <p:spPr>
          <a:xfrm>
            <a:off x="4424813" y="4006268"/>
            <a:ext cx="12907" cy="1227299"/>
          </a:xfrm>
          <a:prstGeom prst="straightConnector1">
            <a:avLst/>
          </a:prstGeom>
          <a:noFill/>
          <a:ln w="228600" cap="flat">
            <a:solidFill>
              <a:srgbClr val="783F04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" name="Shape 53"/>
          <p:cNvSpPr/>
          <p:nvPr/>
        </p:nvSpPr>
        <p:spPr>
          <a:xfrm>
            <a:off x="5952587" y="2566714"/>
            <a:ext cx="1821300" cy="677699"/>
          </a:xfrm>
          <a:prstGeom prst="ellipse">
            <a:avLst/>
          </a:prstGeom>
          <a:noFill/>
          <a:ln w="76200" cap="flat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5" name="Shape 54"/>
          <p:cNvSpPr txBox="1"/>
          <p:nvPr/>
        </p:nvSpPr>
        <p:spPr>
          <a:xfrm>
            <a:off x="666611" y="2384876"/>
            <a:ext cx="2130900" cy="620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algn="ctr">
              <a:buNone/>
            </a:pPr>
            <a:r>
              <a:rPr lang="en" sz="3000" b="1">
                <a:solidFill>
                  <a:srgbClr val="38761D"/>
                </a:solidFill>
              </a:rPr>
              <a:t>Plasticity</a:t>
            </a:r>
          </a:p>
        </p:txBody>
      </p:sp>
      <p:sp>
        <p:nvSpPr>
          <p:cNvPr id="16" name="Shape 55"/>
          <p:cNvSpPr txBox="1"/>
          <p:nvPr/>
        </p:nvSpPr>
        <p:spPr>
          <a:xfrm>
            <a:off x="1816979" y="1601018"/>
            <a:ext cx="3020699" cy="620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 b="1">
                <a:solidFill>
                  <a:srgbClr val="38761D"/>
                </a:solidFill>
              </a:rPr>
              <a:t>Viscoelasticity</a:t>
            </a:r>
          </a:p>
        </p:txBody>
      </p:sp>
      <p:sp>
        <p:nvSpPr>
          <p:cNvPr id="17" name="Shape 56"/>
          <p:cNvSpPr txBox="1"/>
          <p:nvPr/>
        </p:nvSpPr>
        <p:spPr>
          <a:xfrm>
            <a:off x="4717812" y="1223826"/>
            <a:ext cx="3020699" cy="9152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 b="1">
                <a:solidFill>
                  <a:srgbClr val="38761D"/>
                </a:solidFill>
              </a:rPr>
              <a:t>Fracture &amp;</a:t>
            </a:r>
          </a:p>
          <a:p>
            <a:pPr lvl="0" algn="ctr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 b="1">
                <a:solidFill>
                  <a:srgbClr val="38761D"/>
                </a:solidFill>
              </a:rPr>
              <a:t>Fatigue</a:t>
            </a:r>
          </a:p>
        </p:txBody>
      </p:sp>
      <p:sp>
        <p:nvSpPr>
          <p:cNvPr id="18" name="Shape 57"/>
          <p:cNvSpPr txBox="1"/>
          <p:nvPr/>
        </p:nvSpPr>
        <p:spPr>
          <a:xfrm>
            <a:off x="5797787" y="2573026"/>
            <a:ext cx="2130900" cy="620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 b="1">
                <a:solidFill>
                  <a:srgbClr val="38761D"/>
                </a:solidFill>
              </a:rPr>
              <a:t>Rubber</a:t>
            </a:r>
          </a:p>
        </p:txBody>
      </p:sp>
      <p:sp>
        <p:nvSpPr>
          <p:cNvPr id="19" name="Shape 58"/>
          <p:cNvSpPr/>
          <p:nvPr/>
        </p:nvSpPr>
        <p:spPr>
          <a:xfrm>
            <a:off x="1930887" y="1356176"/>
            <a:ext cx="2882700" cy="1028700"/>
          </a:xfrm>
          <a:prstGeom prst="ellipse">
            <a:avLst/>
          </a:prstGeom>
          <a:noFill/>
          <a:ln w="76200" cap="flat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0" name="Shape 59"/>
          <p:cNvSpPr/>
          <p:nvPr/>
        </p:nvSpPr>
        <p:spPr>
          <a:xfrm>
            <a:off x="5072562" y="1048776"/>
            <a:ext cx="2311199" cy="1265399"/>
          </a:xfrm>
          <a:prstGeom prst="ellipse">
            <a:avLst/>
          </a:prstGeom>
          <a:noFill/>
          <a:ln w="76200" cap="flat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1" name="Shape 60"/>
          <p:cNvSpPr/>
          <p:nvPr/>
        </p:nvSpPr>
        <p:spPr>
          <a:xfrm rot="1212193">
            <a:off x="3148380" y="4410488"/>
            <a:ext cx="980741" cy="1531805"/>
          </a:xfrm>
          <a:prstGeom prst="arc">
            <a:avLst>
              <a:gd name="adj1" fmla="val 20715435"/>
              <a:gd name="adj2" fmla="val 3226154"/>
            </a:avLst>
          </a:prstGeom>
          <a:noFill/>
          <a:ln w="285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2" name="Shape 61"/>
          <p:cNvSpPr/>
          <p:nvPr/>
        </p:nvSpPr>
        <p:spPr>
          <a:xfrm rot="20387807" flipH="1">
            <a:off x="4397829" y="4410488"/>
            <a:ext cx="980741" cy="1531805"/>
          </a:xfrm>
          <a:prstGeom prst="arc">
            <a:avLst>
              <a:gd name="adj1" fmla="val 20715435"/>
              <a:gd name="adj2" fmla="val 3226154"/>
            </a:avLst>
          </a:prstGeom>
          <a:noFill/>
          <a:ln w="285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3" name="Shape 62"/>
          <p:cNvSpPr/>
          <p:nvPr/>
        </p:nvSpPr>
        <p:spPr>
          <a:xfrm rot="20388679" flipH="1">
            <a:off x="4432556" y="4507282"/>
            <a:ext cx="492882" cy="2038170"/>
          </a:xfrm>
          <a:prstGeom prst="arc">
            <a:avLst>
              <a:gd name="adj1" fmla="val 17916061"/>
              <a:gd name="adj2" fmla="val 3226154"/>
            </a:avLst>
          </a:prstGeom>
          <a:noFill/>
          <a:ln w="285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4" name="Shape 63"/>
          <p:cNvSpPr/>
          <p:nvPr/>
        </p:nvSpPr>
        <p:spPr>
          <a:xfrm rot="1211321">
            <a:off x="3611160" y="4739144"/>
            <a:ext cx="492882" cy="1590269"/>
          </a:xfrm>
          <a:prstGeom prst="arc">
            <a:avLst>
              <a:gd name="adj1" fmla="val 17916061"/>
              <a:gd name="adj2" fmla="val 3226154"/>
            </a:avLst>
          </a:prstGeom>
          <a:noFill/>
          <a:ln w="285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5" name="Shape 64"/>
          <p:cNvSpPr/>
          <p:nvPr/>
        </p:nvSpPr>
        <p:spPr>
          <a:xfrm rot="548474">
            <a:off x="3747371" y="4801771"/>
            <a:ext cx="492859" cy="1590388"/>
          </a:xfrm>
          <a:prstGeom prst="arc">
            <a:avLst>
              <a:gd name="adj1" fmla="val 17916061"/>
              <a:gd name="adj2" fmla="val 3226154"/>
            </a:avLst>
          </a:prstGeom>
          <a:noFill/>
          <a:ln w="285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6" name="Shape 65"/>
          <p:cNvSpPr txBox="1"/>
          <p:nvPr/>
        </p:nvSpPr>
        <p:spPr>
          <a:xfrm>
            <a:off x="323897" y="4210537"/>
            <a:ext cx="3657600" cy="9225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algn="r" rtl="0">
              <a:buNone/>
            </a:pPr>
            <a:r>
              <a:rPr lang="en" sz="2400" b="1">
                <a:solidFill>
                  <a:srgbClr val="783F04"/>
                </a:solidFill>
              </a:rPr>
              <a:t>3D Continuum Mech</a:t>
            </a:r>
          </a:p>
          <a:p>
            <a:pPr algn="r">
              <a:buNone/>
            </a:pPr>
            <a:r>
              <a:rPr lang="en" sz="2400" b="1">
                <a:solidFill>
                  <a:srgbClr val="783F04"/>
                </a:solidFill>
              </a:rPr>
              <a:t>&amp; Linear Elasticity</a:t>
            </a:r>
          </a:p>
        </p:txBody>
      </p:sp>
      <p:sp>
        <p:nvSpPr>
          <p:cNvPr id="27" name="Shape 66"/>
          <p:cNvSpPr txBox="1"/>
          <p:nvPr/>
        </p:nvSpPr>
        <p:spPr>
          <a:xfrm>
            <a:off x="2151312" y="5305216"/>
            <a:ext cx="1636499" cy="58349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b="1" dirty="0"/>
              <a:t>Pre-reqs. &amp; 2.001</a:t>
            </a:r>
          </a:p>
        </p:txBody>
      </p:sp>
      <p:cxnSp>
        <p:nvCxnSpPr>
          <p:cNvPr id="28" name="Shape 67"/>
          <p:cNvCxnSpPr/>
          <p:nvPr/>
        </p:nvCxnSpPr>
        <p:spPr>
          <a:xfrm>
            <a:off x="3448711" y="5233568"/>
            <a:ext cx="1722599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9" name="Shape 68"/>
          <p:cNvSpPr/>
          <p:nvPr/>
        </p:nvSpPr>
        <p:spPr>
          <a:xfrm>
            <a:off x="-12900" y="30612"/>
            <a:ext cx="1737625" cy="100039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30" name="Shape 69"/>
          <p:cNvSpPr txBox="1"/>
          <p:nvPr/>
        </p:nvSpPr>
        <p:spPr>
          <a:xfrm>
            <a:off x="607925" y="337016"/>
            <a:ext cx="6101700" cy="461635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 dirty="0" err="1" smtClean="0"/>
              <a:t>i</a:t>
            </a:r>
            <a:r>
              <a:rPr lang="en" sz="1800" dirty="0" smtClean="0"/>
              <a:t>2.002</a:t>
            </a:r>
            <a:r>
              <a:rPr lang="en" sz="1800" dirty="0"/>
              <a:t>: Mechanics and Materials II </a:t>
            </a:r>
          </a:p>
        </p:txBody>
      </p:sp>
      <p:sp>
        <p:nvSpPr>
          <p:cNvPr id="31" name="Shape 70"/>
          <p:cNvSpPr txBox="1"/>
          <p:nvPr/>
        </p:nvSpPr>
        <p:spPr>
          <a:xfrm>
            <a:off x="152400" y="152400"/>
            <a:ext cx="1104299" cy="5106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1981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Custom 8">
      <a:dk1>
        <a:sysClr val="windowText" lastClr="000000"/>
      </a:dk1>
      <a:lt1>
        <a:sysClr val="window" lastClr="FFFFFF"/>
      </a:lt1>
      <a:dk2>
        <a:srgbClr val="C4E2FD"/>
      </a:dk2>
      <a:lt2>
        <a:srgbClr val="EBDDC3"/>
      </a:lt2>
      <a:accent1>
        <a:srgbClr val="BFBFBF"/>
      </a:accent1>
      <a:accent2>
        <a:srgbClr val="0070B1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F8000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5018</TotalTime>
  <Words>775</Words>
  <Application>Microsoft Macintosh PowerPoint</Application>
  <PresentationFormat>On-screen Show (4:3)</PresentationFormat>
  <Paragraphs>125</Paragraphs>
  <Slides>18</Slides>
  <Notes>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Median</vt:lpstr>
      <vt:lpstr>The “Other” EdTech “Stuff” at MIT</vt:lpstr>
      <vt:lpstr>PowerPoint Presentation</vt:lpstr>
      <vt:lpstr>“Other” EdTech “Stuff” at MIT</vt:lpstr>
      <vt:lpstr>About</vt:lpstr>
      <vt:lpstr>MIT Council on Educational Technology</vt:lpstr>
      <vt:lpstr>Modularity Experiments</vt:lpstr>
      <vt:lpstr>i2.002 in Mechanical Engineering</vt:lpstr>
      <vt:lpstr>PowerPoint Presentation</vt:lpstr>
      <vt:lpstr>PowerPoint Presentation</vt:lpstr>
      <vt:lpstr>i2.002 Spring 2012 Experiment</vt:lpstr>
      <vt:lpstr>i2.002 Spring 2013 Experiment</vt:lpstr>
      <vt:lpstr>i2.002 Website</vt:lpstr>
      <vt:lpstr>16.20/16.90 Aero/Astro</vt:lpstr>
      <vt:lpstr>Open Embedded Assessment</vt:lpstr>
      <vt:lpstr>Open Embedded Assessment</vt:lpstr>
      <vt:lpstr>PowerPoint Presentation</vt:lpstr>
      <vt:lpstr>“More” EdTech Stuff in OEIT</vt:lpstr>
      <vt:lpstr>Contact 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"Other" EdTech "Stuff" at MIT</dc:title>
  <dc:subject/>
  <dc:creator>Brandon Muramatsu</dc:creator>
  <cp:keywords/>
  <dc:description>This work is licensed under a Creative Commons Attribution 3.0 United States License.</dc:description>
  <cp:lastModifiedBy>Brandon Muramatsu</cp:lastModifiedBy>
  <cp:revision>215</cp:revision>
  <cp:lastPrinted>2012-04-30T05:00:33Z</cp:lastPrinted>
  <dcterms:created xsi:type="dcterms:W3CDTF">2011-09-01T22:51:52Z</dcterms:created>
  <dcterms:modified xsi:type="dcterms:W3CDTF">2013-06-20T11:16:37Z</dcterms:modified>
  <cp:category/>
</cp:coreProperties>
</file>