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302" r:id="rId3"/>
    <p:sldId id="314" r:id="rId4"/>
    <p:sldId id="261" r:id="rId5"/>
    <p:sldId id="303" r:id="rId6"/>
    <p:sldId id="304" r:id="rId7"/>
    <p:sldId id="305" r:id="rId8"/>
    <p:sldId id="306" r:id="rId9"/>
    <p:sldId id="307" r:id="rId10"/>
    <p:sldId id="308" r:id="rId11"/>
    <p:sldId id="284" r:id="rId12"/>
    <p:sldId id="266" r:id="rId13"/>
    <p:sldId id="285" r:id="rId14"/>
    <p:sldId id="269" r:id="rId15"/>
    <p:sldId id="301" r:id="rId16"/>
    <p:sldId id="288" r:id="rId17"/>
    <p:sldId id="272" r:id="rId18"/>
    <p:sldId id="287" r:id="rId19"/>
    <p:sldId id="296" r:id="rId20"/>
    <p:sldId id="290" r:id="rId21"/>
    <p:sldId id="291" r:id="rId22"/>
    <p:sldId id="299" r:id="rId23"/>
    <p:sldId id="311" r:id="rId24"/>
    <p:sldId id="275" r:id="rId25"/>
    <p:sldId id="27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898" autoAdjust="0"/>
  </p:normalViewPr>
  <p:slideViewPr>
    <p:cSldViewPr snapToGrid="0" snapToObjects="1">
      <p:cViewPr varScale="1">
        <p:scale>
          <a:sx n="139" d="100"/>
          <a:sy n="139" d="100"/>
        </p:scale>
        <p:origin x="840" y="1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5FCCF6-83AE-6946-B364-D599669624D9}" type="datetimeFigureOut">
              <a:rPr lang="en-US" smtClean="0"/>
              <a:t>3/26/21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58A3B5-815C-DE48-BE0C-C01AD5BC7DFD}" type="slidenum">
              <a:rPr lang="en-US" smtClean="0"/>
              <a:t>‹#›</a:t>
            </a:fld>
            <a:endParaRPr lang="en-US"/>
          </a:p>
        </p:txBody>
      </p:sp>
    </p:spTree>
    <p:extLst>
      <p:ext uri="{BB962C8B-B14F-4D97-AF65-F5344CB8AC3E}">
        <p14:creationId xmlns:p14="http://schemas.microsoft.com/office/powerpoint/2010/main" val="74549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6E9FF-B085-D544-AB95-506581D70271}" type="datetimeFigureOut">
              <a:rPr lang="en-US" smtClean="0"/>
              <a:t>3/26/21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7D94C-9811-F647-A668-5B01A38B0801}" type="slidenum">
              <a:rPr lang="en-US" smtClean="0"/>
              <a:t>‹#›</a:t>
            </a:fld>
            <a:endParaRPr lang="en-US"/>
          </a:p>
        </p:txBody>
      </p:sp>
    </p:spTree>
    <p:extLst>
      <p:ext uri="{BB962C8B-B14F-4D97-AF65-F5344CB8AC3E}">
        <p14:creationId xmlns:p14="http://schemas.microsoft.com/office/powerpoint/2010/main" val="880641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bout.canva.com/license-agreements/onetim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bout.canva.com/license-agreements/oneti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bout.canva.com/license-agreements/oneti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bout.canva.com/license-agreements/onetim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darrentunnicliff/344854326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en/industrial-mess-electric-power-6975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en/industrial-mess-electric-power-697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schemeClr val="bg1">
                  <a:lumMod val="65000"/>
                </a:schemeClr>
              </a:solidFill>
              <a:latin typeface="Arial"/>
              <a:ea typeface="Lucida Grande"/>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lumMod val="65000"/>
                  </a:schemeClr>
                </a:solidFill>
                <a:latin typeface="Arial"/>
                <a:ea typeface="Lucida Grande"/>
                <a:cs typeface="Arial"/>
              </a:rPr>
              <a:t>Image: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Used under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One Time Use</a:t>
            </a:r>
            <a:r>
              <a:rPr lang="en-US" sz="1200" b="0" i="0" baseline="0" dirty="0">
                <a:solidFill>
                  <a:schemeClr val="bg1">
                    <a:lumMod val="65000"/>
                  </a:schemeClr>
                </a:solidFill>
                <a:latin typeface="Arial"/>
                <a:ea typeface="Lucida Grande"/>
                <a:cs typeface="Arial"/>
              </a:rPr>
              <a:t> License, </a:t>
            </a:r>
            <a:r>
              <a:rPr lang="en-US" sz="1200" u="sng" kern="1200" dirty="0">
                <a:solidFill>
                  <a:schemeClr val="tx1"/>
                </a:solidFill>
                <a:latin typeface="+mn-lt"/>
                <a:ea typeface="+mn-ea"/>
                <a:cs typeface="+mn-cs"/>
                <a:hlinkClick r:id="rId3"/>
              </a:rPr>
              <a:t>https://about.canva.com/license-agreements/onetime/</a:t>
            </a:r>
            <a:endParaRPr lang="en-US" sz="1200" dirty="0">
              <a:solidFill>
                <a:schemeClr val="bg1">
                  <a:lumMod val="65000"/>
                </a:schemeClr>
              </a:solidFill>
              <a:latin typeface="Arial"/>
              <a:ea typeface="ＭＳ Ｐゴシック" charset="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a:t>
            </a:fld>
            <a:endParaRPr lang="en-US"/>
          </a:p>
        </p:txBody>
      </p:sp>
    </p:spTree>
    <p:extLst>
      <p:ext uri="{BB962C8B-B14F-4D97-AF65-F5344CB8AC3E}">
        <p14:creationId xmlns:p14="http://schemas.microsoft.com/office/powerpoint/2010/main" val="416042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Image: Silo183 </a:t>
            </a:r>
            <a:r>
              <a:rPr lang="is-IS" sz="1200" dirty="0">
                <a:solidFill>
                  <a:srgbClr val="7F7F7F"/>
                </a:solidFill>
              </a:rPr>
              <a:t>by </a:t>
            </a:r>
            <a:r>
              <a:rPr lang="en-US" sz="1200" dirty="0">
                <a:solidFill>
                  <a:srgbClr val="7F7F7F"/>
                </a:solidFill>
              </a:rPr>
              <a:t>Jeff</a:t>
            </a:r>
            <a:r>
              <a:rPr lang="en-US" sz="1200" baseline="0" dirty="0">
                <a:solidFill>
                  <a:srgbClr val="7F7F7F"/>
                </a:solidFill>
              </a:rPr>
              <a:t> Merriman</a:t>
            </a:r>
            <a:r>
              <a:rPr lang="en-US" sz="1200" dirty="0">
                <a:solidFill>
                  <a:srgbClr val="7F7F7F"/>
                </a:solidFill>
              </a:rPr>
              <a:t>, CC-By</a:t>
            </a:r>
            <a:r>
              <a:rPr lang="en-US" sz="1200" baseline="0" dirty="0">
                <a:solidFill>
                  <a:srgbClr val="7F7F7F"/>
                </a:solidFill>
              </a:rPr>
              <a:t> 4.0</a:t>
            </a:r>
            <a:endParaRPr lang="en-US" sz="1200" b="0" i="0" dirty="0">
              <a:solidFill>
                <a:schemeClr val="bg1">
                  <a:lumMod val="65000"/>
                </a:schemeClr>
              </a:solidFill>
              <a:latin typeface="Arial"/>
              <a:ea typeface="Lucida Grande"/>
              <a:cs typeface="Arial"/>
            </a:endParaRPr>
          </a:p>
          <a:p>
            <a:endParaRPr lang="en-US" dirty="0"/>
          </a:p>
          <a:p>
            <a:r>
              <a:rPr lang="en-US" dirty="0"/>
              <a:t>SIS are</a:t>
            </a:r>
            <a:r>
              <a:rPr lang="en-US" baseline="0" dirty="0"/>
              <a:t> still the backbone of the college data systems</a:t>
            </a:r>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10</a:t>
            </a:fld>
            <a:endParaRPr lang="en-US"/>
          </a:p>
        </p:txBody>
      </p:sp>
    </p:spTree>
    <p:extLst>
      <p:ext uri="{BB962C8B-B14F-4D97-AF65-F5344CB8AC3E}">
        <p14:creationId xmlns:p14="http://schemas.microsoft.com/office/powerpoint/2010/main" val="418844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p:txBody>
      </p:sp>
    </p:spTree>
    <p:extLst>
      <p:ext uri="{BB962C8B-B14F-4D97-AF65-F5344CB8AC3E}">
        <p14:creationId xmlns:p14="http://schemas.microsoft.com/office/powerpoint/2010/main" val="144051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lumMod val="65000"/>
                  </a:schemeClr>
                </a:solidFill>
                <a:latin typeface="Arial"/>
                <a:ea typeface="Lucida Grande"/>
                <a:cs typeface="Arial"/>
              </a:rPr>
              <a:t>Image: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Used under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One Time Use</a:t>
            </a:r>
            <a:r>
              <a:rPr lang="en-US" sz="1200" b="0" i="0" baseline="0" dirty="0">
                <a:solidFill>
                  <a:schemeClr val="bg1">
                    <a:lumMod val="65000"/>
                  </a:schemeClr>
                </a:solidFill>
                <a:latin typeface="Arial"/>
                <a:ea typeface="Lucida Grande"/>
                <a:cs typeface="Arial"/>
              </a:rPr>
              <a:t> License, </a:t>
            </a:r>
            <a:r>
              <a:rPr lang="en-US" sz="1200" u="sng" kern="1200" dirty="0">
                <a:solidFill>
                  <a:schemeClr val="tx1"/>
                </a:solidFill>
                <a:latin typeface="+mn-lt"/>
                <a:ea typeface="+mn-ea"/>
                <a:cs typeface="+mn-cs"/>
                <a:hlinkClick r:id="rId3"/>
              </a:rPr>
              <a:t>https://about.canva.com/license-agreements/onetime/</a:t>
            </a:r>
            <a:endParaRPr lang="en-US" sz="1200" dirty="0">
              <a:solidFill>
                <a:schemeClr val="bg1">
                  <a:lumMod val="65000"/>
                </a:schemeClr>
              </a:solidFill>
              <a:latin typeface="Arial"/>
              <a:ea typeface="ＭＳ Ｐゴシック" charset="0"/>
              <a:cs typeface="Aria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12</a:t>
            </a:fld>
            <a:endParaRPr lang="en-US"/>
          </a:p>
        </p:txBody>
      </p:sp>
    </p:spTree>
    <p:extLst>
      <p:ext uri="{BB962C8B-B14F-4D97-AF65-F5344CB8AC3E}">
        <p14:creationId xmlns:p14="http://schemas.microsoft.com/office/powerpoint/2010/main" val="363792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lumMod val="65000"/>
                  </a:schemeClr>
                </a:solidFill>
                <a:latin typeface="Arial"/>
                <a:ea typeface="Lucida Grande"/>
                <a:cs typeface="Arial"/>
              </a:rPr>
              <a:t>Image: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Used under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One Time Use</a:t>
            </a:r>
            <a:r>
              <a:rPr lang="en-US" sz="1200" b="0" i="0" baseline="0" dirty="0">
                <a:solidFill>
                  <a:schemeClr val="bg1">
                    <a:lumMod val="65000"/>
                  </a:schemeClr>
                </a:solidFill>
                <a:latin typeface="Arial"/>
                <a:ea typeface="Lucida Grande"/>
                <a:cs typeface="Arial"/>
              </a:rPr>
              <a:t> License, </a:t>
            </a:r>
            <a:r>
              <a:rPr lang="en-US" sz="1200" u="sng" kern="1200" dirty="0">
                <a:solidFill>
                  <a:schemeClr val="tx1"/>
                </a:solidFill>
                <a:latin typeface="+mn-lt"/>
                <a:ea typeface="+mn-ea"/>
                <a:cs typeface="+mn-cs"/>
                <a:hlinkClick r:id="rId3"/>
              </a:rPr>
              <a:t>https://about.canva.com/license-agreements/onetime/</a:t>
            </a:r>
            <a:endParaRPr lang="en-US" sz="1200" dirty="0">
              <a:solidFill>
                <a:schemeClr val="bg1">
                  <a:lumMod val="65000"/>
                </a:schemeClr>
              </a:solidFill>
              <a:latin typeface="Arial"/>
              <a:ea typeface="ＭＳ Ｐゴシック" charset="0"/>
              <a:cs typeface="Aria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14</a:t>
            </a:fld>
            <a:endParaRPr lang="en-US"/>
          </a:p>
        </p:txBody>
      </p:sp>
    </p:spTree>
    <p:extLst>
      <p:ext uri="{BB962C8B-B14F-4D97-AF65-F5344CB8AC3E}">
        <p14:creationId xmlns:p14="http://schemas.microsoft.com/office/powerpoint/2010/main" val="277245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15</a:t>
            </a:fld>
            <a:endParaRPr lang="en-US"/>
          </a:p>
        </p:txBody>
      </p:sp>
    </p:spTree>
    <p:extLst>
      <p:ext uri="{BB962C8B-B14F-4D97-AF65-F5344CB8AC3E}">
        <p14:creationId xmlns:p14="http://schemas.microsoft.com/office/powerpoint/2010/main" val="191114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schemeClr val="bg1">
                  <a:lumMod val="65000"/>
                </a:schemeClr>
              </a:solidFill>
              <a:latin typeface="Arial"/>
              <a:ea typeface="Lucida Grande"/>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lumMod val="65000"/>
                  </a:schemeClr>
                </a:solidFill>
                <a:latin typeface="Arial"/>
                <a:ea typeface="Lucida Grande"/>
                <a:cs typeface="Arial"/>
              </a:rPr>
              <a:t>Image: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Used under </a:t>
            </a:r>
            <a:r>
              <a:rPr lang="en-US" sz="1200" b="0" i="0" dirty="0" err="1">
                <a:solidFill>
                  <a:schemeClr val="bg1">
                    <a:lumMod val="65000"/>
                  </a:schemeClr>
                </a:solidFill>
                <a:latin typeface="Arial"/>
                <a:ea typeface="Lucida Grande"/>
                <a:cs typeface="Arial"/>
              </a:rPr>
              <a:t>Canva</a:t>
            </a:r>
            <a:r>
              <a:rPr lang="en-US" sz="1200" b="0" i="0" dirty="0">
                <a:solidFill>
                  <a:schemeClr val="bg1">
                    <a:lumMod val="65000"/>
                  </a:schemeClr>
                </a:solidFill>
                <a:latin typeface="Arial"/>
                <a:ea typeface="Lucida Grande"/>
                <a:cs typeface="Arial"/>
              </a:rPr>
              <a:t> One Time Use</a:t>
            </a:r>
            <a:r>
              <a:rPr lang="en-US" sz="1200" b="0" i="0" baseline="0" dirty="0">
                <a:solidFill>
                  <a:schemeClr val="bg1">
                    <a:lumMod val="65000"/>
                  </a:schemeClr>
                </a:solidFill>
                <a:latin typeface="Arial"/>
                <a:ea typeface="Lucida Grande"/>
                <a:cs typeface="Arial"/>
              </a:rPr>
              <a:t> License, </a:t>
            </a:r>
            <a:r>
              <a:rPr lang="en-US" sz="1200" u="sng" kern="1200" dirty="0">
                <a:solidFill>
                  <a:schemeClr val="tx1"/>
                </a:solidFill>
                <a:latin typeface="+mn-lt"/>
                <a:ea typeface="+mn-ea"/>
                <a:cs typeface="+mn-cs"/>
                <a:hlinkClick r:id="rId3"/>
              </a:rPr>
              <a:t>https://about.canva.com/license-agreements/onetime/</a:t>
            </a:r>
            <a:endParaRPr lang="en-US" sz="1200" dirty="0">
              <a:solidFill>
                <a:schemeClr val="bg1">
                  <a:lumMod val="65000"/>
                </a:schemeClr>
              </a:solidFill>
              <a:latin typeface="Arial"/>
              <a:ea typeface="ＭＳ Ｐゴシック" charset="0"/>
              <a:cs typeface="Aria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17</a:t>
            </a:fld>
            <a:endParaRPr lang="en-US"/>
          </a:p>
        </p:txBody>
      </p:sp>
    </p:spTree>
    <p:extLst>
      <p:ext uri="{BB962C8B-B14F-4D97-AF65-F5344CB8AC3E}">
        <p14:creationId xmlns:p14="http://schemas.microsoft.com/office/powerpoint/2010/main" val="163508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p:txBody>
      </p:sp>
      <p:sp>
        <p:nvSpPr>
          <p:cNvPr id="4" name="Slide Number Placeholder 3"/>
          <p:cNvSpPr>
            <a:spLocks noGrp="1"/>
          </p:cNvSpPr>
          <p:nvPr>
            <p:ph type="sldNum" sz="quarter" idx="10"/>
          </p:nvPr>
        </p:nvSpPr>
        <p:spPr/>
        <p:txBody>
          <a:bodyPr/>
          <a:lstStyle/>
          <a:p>
            <a:fld id="{1FA7D94C-9811-F647-A668-5B01A38B0801}" type="slidenum">
              <a:rPr lang="en-US" smtClean="0"/>
              <a:t>2</a:t>
            </a:fld>
            <a:endParaRPr lang="en-US"/>
          </a:p>
        </p:txBody>
      </p:sp>
    </p:spTree>
    <p:extLst>
      <p:ext uri="{BB962C8B-B14F-4D97-AF65-F5344CB8AC3E}">
        <p14:creationId xmlns:p14="http://schemas.microsoft.com/office/powerpoint/2010/main" val="388291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Tree>
    <p:extLst>
      <p:ext uri="{BB962C8B-B14F-4D97-AF65-F5344CB8AC3E}">
        <p14:creationId xmlns:p14="http://schemas.microsoft.com/office/powerpoint/2010/main" val="55979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dirty="0"/>
          </a:p>
        </p:txBody>
      </p:sp>
      <p:sp>
        <p:nvSpPr>
          <p:cNvPr id="4" name="Slide Number Placeholder 3"/>
          <p:cNvSpPr>
            <a:spLocks noGrp="1"/>
          </p:cNvSpPr>
          <p:nvPr>
            <p:ph type="sldNum" sz="quarter" idx="10"/>
          </p:nvPr>
        </p:nvSpPr>
        <p:spPr/>
        <p:txBody>
          <a:bodyPr/>
          <a:lstStyle/>
          <a:p>
            <a:fld id="{1FA7D94C-9811-F647-A668-5B01A38B0801}" type="slidenum">
              <a:rPr lang="en-US" smtClean="0"/>
              <a:t>24</a:t>
            </a:fld>
            <a:endParaRPr lang="en-US"/>
          </a:p>
        </p:txBody>
      </p:sp>
    </p:spTree>
    <p:extLst>
      <p:ext uri="{BB962C8B-B14F-4D97-AF65-F5344CB8AC3E}">
        <p14:creationId xmlns:p14="http://schemas.microsoft.com/office/powerpoint/2010/main" val="86011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Source:</a:t>
            </a:r>
            <a:r>
              <a:rPr lang="en-US" sz="1200" baseline="0" dirty="0">
                <a:solidFill>
                  <a:srgbClr val="7F7F7F"/>
                </a:solidFill>
              </a:rPr>
              <a:t> http://</a:t>
            </a:r>
            <a:r>
              <a:rPr lang="en-US" sz="1200" baseline="0" dirty="0" err="1">
                <a:solidFill>
                  <a:srgbClr val="7F7F7F"/>
                </a:solidFill>
              </a:rPr>
              <a:t>www.eduventures.com</a:t>
            </a:r>
            <a:r>
              <a:rPr lang="en-US" sz="1200" baseline="0" dirty="0">
                <a:solidFill>
                  <a:srgbClr val="7F7F7F"/>
                </a:solidFill>
              </a:rPr>
              <a:t>/2014/09/higher-education-landscape/#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p:txBody>
      </p:sp>
      <p:sp>
        <p:nvSpPr>
          <p:cNvPr id="4" name="Slide Number Placeholder 3"/>
          <p:cNvSpPr>
            <a:spLocks noGrp="1"/>
          </p:cNvSpPr>
          <p:nvPr>
            <p:ph type="sldNum" sz="quarter" idx="10"/>
          </p:nvPr>
        </p:nvSpPr>
        <p:spPr/>
        <p:txBody>
          <a:bodyPr/>
          <a:lstStyle/>
          <a:p>
            <a:fld id="{1FA7D94C-9811-F647-A668-5B01A38B0801}" type="slidenum">
              <a:rPr lang="en-US" smtClean="0"/>
              <a:t>3</a:t>
            </a:fld>
            <a:endParaRPr lang="en-US"/>
          </a:p>
        </p:txBody>
      </p:sp>
    </p:spTree>
    <p:extLst>
      <p:ext uri="{BB962C8B-B14F-4D97-AF65-F5344CB8AC3E}">
        <p14:creationId xmlns:p14="http://schemas.microsoft.com/office/powerpoint/2010/main" val="285692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7F7F7F"/>
                </a:solidFill>
              </a:rPr>
              <a:t>Image: </a:t>
            </a:r>
            <a:r>
              <a:rPr lang="en-US" sz="1200" dirty="0">
                <a:solidFill>
                  <a:srgbClr val="7F7F7F"/>
                </a:solidFill>
                <a:hlinkClick r:id="rId3"/>
              </a:rPr>
              <a:t>...Picasso Sculpts Van Gogh</a:t>
            </a:r>
            <a:r>
              <a:rPr lang="is-IS" sz="1200" dirty="0">
                <a:solidFill>
                  <a:srgbClr val="7F7F7F"/>
                </a:solidFill>
                <a:hlinkClick r:id="rId3"/>
              </a:rPr>
              <a:t>…</a:t>
            </a:r>
            <a:r>
              <a:rPr lang="is-IS" sz="1200" baseline="0" dirty="0">
                <a:solidFill>
                  <a:srgbClr val="7F7F7F"/>
                </a:solidFill>
              </a:rPr>
              <a:t> </a:t>
            </a:r>
            <a:r>
              <a:rPr lang="is-IS" sz="1200" dirty="0">
                <a:solidFill>
                  <a:srgbClr val="7F7F7F"/>
                </a:solidFill>
              </a:rPr>
              <a:t>by </a:t>
            </a:r>
            <a:r>
              <a:rPr lang="en-US" sz="1200" dirty="0" err="1">
                <a:solidFill>
                  <a:srgbClr val="7F7F7F"/>
                </a:solidFill>
              </a:rPr>
              <a:t>flickr</a:t>
            </a:r>
            <a:r>
              <a:rPr lang="en-US" sz="1200" dirty="0">
                <a:solidFill>
                  <a:srgbClr val="7F7F7F"/>
                </a:solidFill>
              </a:rPr>
              <a:t>/</a:t>
            </a:r>
            <a:r>
              <a:rPr lang="en-US" sz="1200" dirty="0" err="1">
                <a:solidFill>
                  <a:srgbClr val="7F7F7F"/>
                </a:solidFill>
              </a:rPr>
              <a:t>darrentunnicliff</a:t>
            </a:r>
            <a:r>
              <a:rPr lang="en-US" sz="1200" dirty="0">
                <a:solidFill>
                  <a:srgbClr val="7F7F7F"/>
                </a:solidFill>
              </a:rPr>
              <a:t>, CC-By-NC-ND 2.0</a:t>
            </a:r>
          </a:p>
        </p:txBody>
      </p:sp>
      <p:sp>
        <p:nvSpPr>
          <p:cNvPr id="4" name="Slide Number Placeholder 3"/>
          <p:cNvSpPr>
            <a:spLocks noGrp="1"/>
          </p:cNvSpPr>
          <p:nvPr>
            <p:ph type="sldNum" sz="quarter" idx="10"/>
          </p:nvPr>
        </p:nvSpPr>
        <p:spPr/>
        <p:txBody>
          <a:bodyPr/>
          <a:lstStyle/>
          <a:p>
            <a:fld id="{1FA7D94C-9811-F647-A668-5B01A38B0801}" type="slidenum">
              <a:rPr lang="en-US" smtClean="0"/>
              <a:t>4</a:t>
            </a:fld>
            <a:endParaRPr lang="en-US"/>
          </a:p>
        </p:txBody>
      </p:sp>
    </p:spTree>
    <p:extLst>
      <p:ext uri="{BB962C8B-B14F-4D97-AF65-F5344CB8AC3E}">
        <p14:creationId xmlns:p14="http://schemas.microsoft.com/office/powerpoint/2010/main" val="397915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p:txBody>
      </p:sp>
      <p:sp>
        <p:nvSpPr>
          <p:cNvPr id="4" name="Slide Number Placeholder 3"/>
          <p:cNvSpPr>
            <a:spLocks noGrp="1"/>
          </p:cNvSpPr>
          <p:nvPr>
            <p:ph type="sldNum" sz="quarter" idx="10"/>
          </p:nvPr>
        </p:nvSpPr>
        <p:spPr>
          <a:xfrm>
            <a:off x="3884027" y="8684926"/>
            <a:ext cx="2972421" cy="457513"/>
          </a:xfrm>
          <a:prstGeom prst="rect">
            <a:avLst/>
          </a:prstGeom>
        </p:spPr>
        <p:txBody>
          <a:bodyPr/>
          <a:lstStyle/>
          <a:p>
            <a:fld id="{2476CF0B-CF1D-3640-ABA6-BA9933793AF7}" type="slidenum">
              <a:rPr lang="en-US" smtClean="0"/>
              <a:pPr/>
              <a:t>5</a:t>
            </a:fld>
            <a:endParaRPr lang="en-US"/>
          </a:p>
        </p:txBody>
      </p:sp>
    </p:spTree>
    <p:extLst>
      <p:ext uri="{BB962C8B-B14F-4D97-AF65-F5344CB8AC3E}">
        <p14:creationId xmlns:p14="http://schemas.microsoft.com/office/powerpoint/2010/main" val="2272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p:txBody>
      </p:sp>
      <p:sp>
        <p:nvSpPr>
          <p:cNvPr id="4" name="Slide Number Placeholder 3"/>
          <p:cNvSpPr>
            <a:spLocks noGrp="1"/>
          </p:cNvSpPr>
          <p:nvPr>
            <p:ph type="sldNum" sz="quarter" idx="10"/>
          </p:nvPr>
        </p:nvSpPr>
        <p:spPr>
          <a:xfrm>
            <a:off x="3884027" y="8684926"/>
            <a:ext cx="2972421" cy="457513"/>
          </a:xfrm>
          <a:prstGeom prst="rect">
            <a:avLst/>
          </a:prstGeom>
        </p:spPr>
        <p:txBody>
          <a:bodyPr/>
          <a:lstStyle/>
          <a:p>
            <a:fld id="{21EE977E-692D-4BDB-9265-25092198A717}" type="slidenum">
              <a:rPr lang="en-US" smtClean="0"/>
              <a:pPr/>
              <a:t>6</a:t>
            </a:fld>
            <a:endParaRPr lang="en-US"/>
          </a:p>
        </p:txBody>
      </p:sp>
    </p:spTree>
    <p:extLst>
      <p:ext uri="{BB962C8B-B14F-4D97-AF65-F5344CB8AC3E}">
        <p14:creationId xmlns:p14="http://schemas.microsoft.com/office/powerpoint/2010/main" val="252637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schemeClr val="bg1">
                  <a:lumMod val="65000"/>
                </a:schemeClr>
              </a:solidFill>
              <a:latin typeface="Arial"/>
              <a:ea typeface="Lucida Grande"/>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Image: Silo183 </a:t>
            </a:r>
            <a:r>
              <a:rPr lang="is-IS" sz="1200" dirty="0">
                <a:solidFill>
                  <a:srgbClr val="7F7F7F"/>
                </a:solidFill>
              </a:rPr>
              <a:t>by </a:t>
            </a:r>
            <a:r>
              <a:rPr lang="en-US" sz="1200" dirty="0">
                <a:solidFill>
                  <a:srgbClr val="7F7F7F"/>
                </a:solidFill>
              </a:rPr>
              <a:t>Jeff</a:t>
            </a:r>
            <a:r>
              <a:rPr lang="en-US" sz="1200" baseline="0" dirty="0">
                <a:solidFill>
                  <a:srgbClr val="7F7F7F"/>
                </a:solidFill>
              </a:rPr>
              <a:t> Merriman</a:t>
            </a:r>
            <a:r>
              <a:rPr lang="en-US" sz="1200" dirty="0">
                <a:solidFill>
                  <a:srgbClr val="7F7F7F"/>
                </a:solidFill>
              </a:rPr>
              <a:t>, CC-By</a:t>
            </a:r>
            <a:r>
              <a:rPr lang="en-US" sz="1200" baseline="0" dirty="0">
                <a:solidFill>
                  <a:srgbClr val="7F7F7F"/>
                </a:solidFill>
              </a:rPr>
              <a:t> 4.0</a:t>
            </a:r>
            <a:endParaRPr lang="en-US" sz="1200" b="0" i="0" dirty="0">
              <a:solidFill>
                <a:schemeClr val="bg1">
                  <a:lumMod val="65000"/>
                </a:schemeClr>
              </a:solidFill>
              <a:latin typeface="Arial"/>
              <a:ea typeface="Lucida Grande"/>
              <a:cs typeface="Arial"/>
            </a:endParaRPr>
          </a:p>
        </p:txBody>
      </p:sp>
      <p:sp>
        <p:nvSpPr>
          <p:cNvPr id="4" name="Slide Number Placeholder 3"/>
          <p:cNvSpPr>
            <a:spLocks noGrp="1"/>
          </p:cNvSpPr>
          <p:nvPr>
            <p:ph type="sldNum" sz="quarter" idx="10"/>
          </p:nvPr>
        </p:nvSpPr>
        <p:spPr/>
        <p:txBody>
          <a:bodyPr/>
          <a:lstStyle/>
          <a:p>
            <a:fld id="{1FA7D94C-9811-F647-A668-5B01A38B0801}" type="slidenum">
              <a:rPr lang="en-US" smtClean="0"/>
              <a:t>7</a:t>
            </a:fld>
            <a:endParaRPr lang="en-US"/>
          </a:p>
        </p:txBody>
      </p:sp>
    </p:spTree>
    <p:extLst>
      <p:ext uri="{BB962C8B-B14F-4D97-AF65-F5344CB8AC3E}">
        <p14:creationId xmlns:p14="http://schemas.microsoft.com/office/powerpoint/2010/main" val="3248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 Telephone pole, </a:t>
            </a:r>
            <a:r>
              <a:rPr lang="en-US" u="sng" dirty="0">
                <a:hlinkClick r:id="rId3"/>
              </a:rPr>
              <a:t>https://pixabay.com/en/industrial-mess-electric-power-69750/</a:t>
            </a:r>
            <a:r>
              <a:rPr lang="en-US" dirty="0"/>
              <a:t>, CC0 </a:t>
            </a:r>
            <a:endParaRPr lang="en-US" u="sng" dirty="0">
              <a:hlinkClick r:id="rId3"/>
            </a:endParaRPr>
          </a:p>
          <a:p>
            <a:endParaRPr lang="en-US" baseline="0" dirty="0"/>
          </a:p>
          <a:p>
            <a:r>
              <a:rPr lang="en-US" baseline="0" dirty="0"/>
              <a:t>Point Solutions:</a:t>
            </a:r>
          </a:p>
          <a:p>
            <a:pPr marL="174708" indent="-174708">
              <a:buFontTx/>
              <a:buChar char="-"/>
            </a:pPr>
            <a:r>
              <a:rPr lang="en-US" baseline="0" dirty="0"/>
              <a:t>Cost prohibitive</a:t>
            </a:r>
          </a:p>
          <a:p>
            <a:pPr marL="174708" indent="-174708">
              <a:buFontTx/>
              <a:buChar char="-"/>
            </a:pPr>
            <a:r>
              <a:rPr lang="en-US" baseline="0" dirty="0"/>
              <a:t>$$ for customized modules updates</a:t>
            </a:r>
          </a:p>
          <a:p>
            <a:pPr marL="174708" indent="-174708">
              <a:buFontTx/>
              <a:buChar char="-"/>
            </a:pPr>
            <a:r>
              <a:rPr lang="en-US" baseline="0" dirty="0"/>
              <a:t>Requires TA for modules</a:t>
            </a:r>
          </a:p>
        </p:txBody>
      </p:sp>
      <p:sp>
        <p:nvSpPr>
          <p:cNvPr id="4" name="Slide Number Placeholder 3"/>
          <p:cNvSpPr>
            <a:spLocks noGrp="1"/>
          </p:cNvSpPr>
          <p:nvPr>
            <p:ph type="sldNum" sz="quarter" idx="10"/>
          </p:nvPr>
        </p:nvSpPr>
        <p:spPr/>
        <p:txBody>
          <a:bodyPr/>
          <a:lstStyle/>
          <a:p>
            <a:fld id="{1FA7D94C-9811-F647-A668-5B01A38B0801}" type="slidenum">
              <a:rPr lang="en-US" smtClean="0"/>
              <a:t>8</a:t>
            </a:fld>
            <a:endParaRPr lang="en-US"/>
          </a:p>
        </p:txBody>
      </p:sp>
    </p:spTree>
    <p:extLst>
      <p:ext uri="{BB962C8B-B14F-4D97-AF65-F5344CB8AC3E}">
        <p14:creationId xmlns:p14="http://schemas.microsoft.com/office/powerpoint/2010/main" val="58620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Cite as: Allen, D.,</a:t>
            </a:r>
            <a:r>
              <a:rPr lang="en-US" sz="1200" baseline="0" dirty="0">
                <a:solidFill>
                  <a:srgbClr val="7F7F7F"/>
                </a:solidFill>
              </a:rPr>
              <a:t> Merriman, J., Muramatsu, B. Raymond, D. &amp; Reilly, M</a:t>
            </a:r>
            <a:r>
              <a:rPr lang="en-US" sz="1200" dirty="0">
                <a:solidFill>
                  <a:srgbClr val="7F7F7F"/>
                </a:solidFill>
              </a:rPr>
              <a:t>. (2015). </a:t>
            </a:r>
            <a:r>
              <a:rPr lang="en-US" sz="1200" dirty="0" err="1">
                <a:solidFill>
                  <a:srgbClr val="7F7F7F"/>
                </a:solidFill>
              </a:rPr>
              <a:t>DXtera</a:t>
            </a:r>
            <a:r>
              <a:rPr lang="en-US" sz="1200" baseline="0" dirty="0">
                <a:solidFill>
                  <a:srgbClr val="7F7F7F"/>
                </a:solidFill>
              </a:rPr>
              <a:t> enabling digital exchange</a:t>
            </a:r>
            <a:r>
              <a:rPr lang="en-US" sz="1200" dirty="0">
                <a:solidFill>
                  <a:srgbClr val="7F7F7F"/>
                </a:solidFill>
              </a:rPr>
              <a:t>. </a:t>
            </a:r>
            <a:r>
              <a:rPr lang="en-US" sz="1200" dirty="0" err="1">
                <a:solidFill>
                  <a:srgbClr val="7F7F7F"/>
                </a:solidFill>
              </a:rPr>
              <a:t>Grantmakers</a:t>
            </a:r>
            <a:r>
              <a:rPr lang="en-US" sz="1200" dirty="0">
                <a:solidFill>
                  <a:srgbClr val="7F7F7F"/>
                </a:solidFill>
              </a:rPr>
              <a:t> for Education. San Francisco, CA.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Arial"/>
                <a:ea typeface="ＭＳ Ｐゴシック" charset="0"/>
                <a:cs typeface="Arial"/>
              </a:rPr>
              <a:t>Unless otherwise</a:t>
            </a:r>
            <a:r>
              <a:rPr lang="en-US" sz="1200" baseline="0" dirty="0">
                <a:solidFill>
                  <a:schemeClr val="bg1">
                    <a:lumMod val="65000"/>
                  </a:schemeClr>
                </a:solidFill>
                <a:latin typeface="Arial"/>
                <a:ea typeface="ＭＳ Ｐゴシック" charset="0"/>
                <a:cs typeface="Arial"/>
              </a:rPr>
              <a:t> specified this </a:t>
            </a:r>
            <a:r>
              <a:rPr lang="en-US" sz="1200" b="0" i="0" dirty="0">
                <a:solidFill>
                  <a:schemeClr val="bg1">
                    <a:lumMod val="65000"/>
                  </a:schemeClr>
                </a:solidFill>
                <a:latin typeface="Arial"/>
                <a:ea typeface="Lucida Grande"/>
                <a:cs typeface="Arial"/>
              </a:rPr>
              <a:t>work is licensed under a Creative Commons Attribution </a:t>
            </a:r>
            <a:r>
              <a:rPr lang="en-US" sz="1200" dirty="0">
                <a:solidFill>
                  <a:schemeClr val="bg1">
                    <a:lumMod val="65000"/>
                  </a:schemeClr>
                </a:solidFill>
                <a:latin typeface="Arial"/>
                <a:ea typeface="Lucida Grande"/>
                <a:cs typeface="Arial"/>
              </a:rPr>
              <a:t>4.0 International</a:t>
            </a:r>
            <a:r>
              <a:rPr lang="en-US" sz="1200" b="0" i="0" dirty="0">
                <a:solidFill>
                  <a:schemeClr val="bg1">
                    <a:lumMod val="65000"/>
                  </a:schemeClr>
                </a:solidFill>
                <a:latin typeface="Arial"/>
                <a:ea typeface="Lucida Grande"/>
                <a:cs typeface="Arial"/>
              </a:rPr>
              <a:t> License.</a:t>
            </a:r>
            <a:endParaRPr lang="en-US" sz="1200" dirty="0">
              <a:solidFill>
                <a:schemeClr val="bg1">
                  <a:lumMod val="65000"/>
                </a:schemeClr>
              </a:solidFill>
              <a:latin typeface="Arial"/>
              <a:ea typeface="ＭＳ Ｐゴシック" charset="0"/>
              <a:cs typeface="Arial"/>
            </a:endParaRPr>
          </a:p>
          <a:p>
            <a:pPr marL="0" indent="0">
              <a:buFontTx/>
              <a:buNone/>
            </a:pPr>
            <a:endParaRPr lang="en-US" dirty="0"/>
          </a:p>
          <a:p>
            <a:pPr marL="0" indent="0">
              <a:buNone/>
            </a:pPr>
            <a:r>
              <a:rPr lang="en-US" dirty="0"/>
              <a:t>Image: Telephone pole, </a:t>
            </a:r>
            <a:r>
              <a:rPr lang="en-US" u="sng" dirty="0">
                <a:hlinkClick r:id="rId3"/>
              </a:rPr>
              <a:t>https://pixabay.com/en/industrial-mess-electric-power-69750/</a:t>
            </a:r>
            <a:r>
              <a:rPr lang="en-US" dirty="0"/>
              <a:t>, CC0 </a:t>
            </a:r>
            <a:endParaRPr lang="en-US" u="sng" dirty="0">
              <a:hlinkClick r:id="rId3"/>
            </a:endParaRPr>
          </a:p>
          <a:p>
            <a:pPr marL="0" indent="0">
              <a:buNone/>
            </a:pPr>
            <a:endParaRPr lang="en-US" dirty="0"/>
          </a:p>
          <a:p>
            <a:pPr marL="171441" indent="-171441">
              <a:buFontTx/>
              <a:buChar char="-"/>
            </a:pPr>
            <a:r>
              <a:rPr lang="en-US" dirty="0"/>
              <a:t>Need real-time solution – have to wait 6 months until</a:t>
            </a:r>
            <a:r>
              <a:rPr lang="en-US" baseline="0" dirty="0"/>
              <a:t> DHE aggregates and updates their system</a:t>
            </a:r>
            <a:endParaRPr lang="en-US" dirty="0"/>
          </a:p>
          <a:p>
            <a:pPr marL="171441" indent="-171441">
              <a:buFontTx/>
              <a:buChar char="-"/>
            </a:pPr>
            <a:r>
              <a:rPr lang="en-US" dirty="0"/>
              <a:t>Can’t scale</a:t>
            </a:r>
          </a:p>
          <a:p>
            <a:pPr marL="171450" indent="-171450">
              <a:buFontTx/>
              <a:buChar char="-"/>
            </a:pPr>
            <a:r>
              <a:rPr lang="en-US" sz="1100" dirty="0"/>
              <a:t>number of integrations increases exponentially as you add more colleges</a:t>
            </a:r>
            <a:endParaRPr lang="en-US" dirty="0"/>
          </a:p>
        </p:txBody>
      </p:sp>
    </p:spTree>
    <p:extLst>
      <p:ext uri="{BB962C8B-B14F-4D97-AF65-F5344CB8AC3E}">
        <p14:creationId xmlns:p14="http://schemas.microsoft.com/office/powerpoint/2010/main" val="426231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821CC1-1618-6B45-B8B4-56414F2144AF}"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3210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21CC1-1618-6B45-B8B4-56414F2144AF}" type="datetimeFigureOut">
              <a:rPr lang="en-US" smtClean="0"/>
              <a:t>3/26/21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343729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ld">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6"/>
          <p:cNvSpPr txBox="1">
            <a:spLocks noGrp="1"/>
          </p:cNvSpPr>
          <p:nvPr>
            <p:ph idx="1"/>
          </p:nvPr>
        </p:nvSpPr>
        <p:spPr>
          <a:xfrm>
            <a:off x="457200" y="1200150"/>
            <a:ext cx="8229600" cy="3725680"/>
          </a:xfrm>
          <a:prstGeom prst="rect">
            <a:avLst/>
          </a:prstGeom>
          <a:noFill/>
          <a:ln>
            <a:noFill/>
          </a:ln>
        </p:spPr>
        <p:txBody>
          <a:bodyPr lIns="91425" tIns="91425" rIns="91425" bIns="91425" anchor="t" anchorCtr="0"/>
          <a:lstStyle>
            <a:lvl1pPr marL="457200" indent="-457200">
              <a:spcBef>
                <a:spcPts val="600"/>
              </a:spcBef>
              <a:buClr>
                <a:schemeClr val="dk1"/>
              </a:buClr>
              <a:buSzPct val="100000"/>
              <a:buFont typeface="Arial"/>
              <a:buChar char="•"/>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4" name="Straight Connector 3"/>
          <p:cNvCxnSpPr/>
          <p:nvPr userDrawn="1"/>
        </p:nvCxnSpPr>
        <p:spPr>
          <a:xfrm>
            <a:off x="-29443" y="1126728"/>
            <a:ext cx="3162300" cy="952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99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8011307"/>
      </p:ext>
    </p:extLst>
  </p:cSld>
  <p:clrMapOvr>
    <a:masterClrMapping/>
  </p:clrMapOvr>
  <p:transition advClick="0" advTm="1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extLst>
      <p:ext uri="{BB962C8B-B14F-4D97-AF65-F5344CB8AC3E}">
        <p14:creationId xmlns:p14="http://schemas.microsoft.com/office/powerpoint/2010/main" val="173197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0285"/>
            <a:ext cx="8229600" cy="3304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821CC1-1618-6B45-B8B4-56414F2144AF}"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cxnSp>
        <p:nvCxnSpPr>
          <p:cNvPr id="7" name="Straight Connector 6"/>
          <p:cNvCxnSpPr/>
          <p:nvPr userDrawn="1"/>
        </p:nvCxnSpPr>
        <p:spPr>
          <a:xfrm>
            <a:off x="-29443" y="1126728"/>
            <a:ext cx="3162300" cy="952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77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546" y="205979"/>
            <a:ext cx="8233254" cy="857250"/>
          </a:xfrm>
        </p:spPr>
        <p:txBody>
          <a:bodyPr/>
          <a:lstStyle/>
          <a:p>
            <a:r>
              <a:rPr lang="en-US" dirty="0"/>
              <a:t>Click to edit Master title style</a:t>
            </a:r>
          </a:p>
        </p:txBody>
      </p:sp>
      <p:sp>
        <p:nvSpPr>
          <p:cNvPr id="3" name="Content Placeholder 2"/>
          <p:cNvSpPr>
            <a:spLocks noGrp="1"/>
          </p:cNvSpPr>
          <p:nvPr>
            <p:ph idx="1"/>
          </p:nvPr>
        </p:nvSpPr>
        <p:spPr>
          <a:xfrm>
            <a:off x="453546" y="1653177"/>
            <a:ext cx="8233254" cy="33879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cxnSp>
        <p:nvCxnSpPr>
          <p:cNvPr id="7" name="Straight Connector 6"/>
          <p:cNvCxnSpPr/>
          <p:nvPr userDrawn="1"/>
        </p:nvCxnSpPr>
        <p:spPr>
          <a:xfrm>
            <a:off x="-29443" y="1126728"/>
            <a:ext cx="3162300" cy="952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p:nvPr>
        </p:nvSpPr>
        <p:spPr>
          <a:xfrm>
            <a:off x="453546" y="1221149"/>
            <a:ext cx="6404454" cy="341305"/>
          </a:xfrm>
        </p:spPr>
        <p:txBody>
          <a:bodyPr anchor="t">
            <a:noAutofit/>
          </a:bodyPr>
          <a:lstStyle>
            <a:lvl1pPr marL="0" indent="0" algn="l">
              <a:spcBef>
                <a:spcPts val="0"/>
              </a:spcBef>
              <a:buNone/>
              <a:defRPr sz="1800" cap="all" spc="25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6024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Blu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3" name="Content Placeholder 2"/>
          <p:cNvSpPr>
            <a:spLocks noGrp="1"/>
          </p:cNvSpPr>
          <p:nvPr>
            <p:ph idx="1"/>
          </p:nvPr>
        </p:nvSpPr>
        <p:spPr>
          <a:xfrm>
            <a:off x="457200" y="1653177"/>
            <a:ext cx="8229600" cy="338792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cxnSp>
        <p:nvCxnSpPr>
          <p:cNvPr id="7" name="Straight Connector 6"/>
          <p:cNvCxnSpPr/>
          <p:nvPr userDrawn="1"/>
        </p:nvCxnSpPr>
        <p:spPr>
          <a:xfrm>
            <a:off x="-29443" y="1126728"/>
            <a:ext cx="3162300" cy="952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p:nvPr>
        </p:nvSpPr>
        <p:spPr>
          <a:xfrm>
            <a:off x="457200" y="1221149"/>
            <a:ext cx="6400800" cy="341305"/>
          </a:xfrm>
        </p:spPr>
        <p:txBody>
          <a:bodyPr anchor="t">
            <a:noAutofit/>
          </a:bodyPr>
          <a:lstStyle>
            <a:lvl1pPr marL="0" indent="0" algn="l">
              <a:spcBef>
                <a:spcPts val="0"/>
              </a:spcBef>
              <a:buNone/>
              <a:defRPr sz="1800" cap="all" spc="15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2433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Xtera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5920" y="205979"/>
            <a:ext cx="6650880" cy="857250"/>
          </a:xfrm>
        </p:spPr>
        <p:txBody>
          <a:bodyPr/>
          <a:lstStyle/>
          <a:p>
            <a:r>
              <a:rPr lang="en-US"/>
              <a:t>Click to edit Master title style</a:t>
            </a:r>
          </a:p>
        </p:txBody>
      </p:sp>
      <p:sp>
        <p:nvSpPr>
          <p:cNvPr id="3" name="Content Placeholder 2"/>
          <p:cNvSpPr>
            <a:spLocks noGrp="1"/>
          </p:cNvSpPr>
          <p:nvPr>
            <p:ph idx="1"/>
          </p:nvPr>
        </p:nvSpPr>
        <p:spPr>
          <a:xfrm>
            <a:off x="2035920" y="1653177"/>
            <a:ext cx="6650880" cy="33879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cxnSp>
        <p:nvCxnSpPr>
          <p:cNvPr id="7" name="Straight Connector 6"/>
          <p:cNvCxnSpPr/>
          <p:nvPr userDrawn="1"/>
        </p:nvCxnSpPr>
        <p:spPr>
          <a:xfrm>
            <a:off x="-29443" y="1126728"/>
            <a:ext cx="3162300" cy="952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3"/>
          </p:nvPr>
        </p:nvSpPr>
        <p:spPr>
          <a:xfrm>
            <a:off x="2035920" y="1221149"/>
            <a:ext cx="5563502" cy="341305"/>
          </a:xfrm>
        </p:spPr>
        <p:txBody>
          <a:bodyPr anchor="t">
            <a:noAutofit/>
          </a:bodyPr>
          <a:lstStyle>
            <a:lvl1pPr marL="0" indent="0" algn="l">
              <a:spcBef>
                <a:spcPts val="0"/>
              </a:spcBef>
              <a:buNone/>
              <a:defRPr sz="1800" cap="all" spc="25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1944690" y="1944687"/>
            <a:ext cx="5813425" cy="1924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16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21CC1-1618-6B45-B8B4-56414F2144AF}"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12766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821CC1-1618-6B45-B8B4-56414F2144AF}"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42580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821CC1-1618-6B45-B8B4-56414F2144AF}" type="datetimeFigureOut">
              <a:rPr lang="en-US" smtClean="0"/>
              <a:t>3/26/21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157300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821CC1-1618-6B45-B8B4-56414F2144AF}" type="datetimeFigureOut">
              <a:rPr lang="en-US" smtClean="0"/>
              <a:t>3/26/21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6C2C8-4445-2D4B-8CF6-7332230D6829}" type="slidenum">
              <a:rPr lang="en-US" smtClean="0"/>
              <a:t>‹#›</a:t>
            </a:fld>
            <a:endParaRPr lang="en-US"/>
          </a:p>
        </p:txBody>
      </p:sp>
    </p:spTree>
    <p:extLst>
      <p:ext uri="{BB962C8B-B14F-4D97-AF65-F5344CB8AC3E}">
        <p14:creationId xmlns:p14="http://schemas.microsoft.com/office/powerpoint/2010/main" val="178734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81821CC1-1618-6B45-B8B4-56414F2144AF}" type="datetimeFigureOut">
              <a:rPr lang="en-US" smtClean="0"/>
              <a:pPr/>
              <a:t>3/26/21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006C2C8-4445-2D4B-8CF6-7332230D6829}" type="slidenum">
              <a:rPr lang="en-US" smtClean="0"/>
              <a:pPr/>
              <a:t>‹#›</a:t>
            </a:fld>
            <a:endParaRPr lang="en-US"/>
          </a:p>
        </p:txBody>
      </p:sp>
    </p:spTree>
    <p:extLst>
      <p:ext uri="{BB962C8B-B14F-4D97-AF65-F5344CB8AC3E}">
        <p14:creationId xmlns:p14="http://schemas.microsoft.com/office/powerpoint/2010/main" val="264575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5" r:id="rId5"/>
    <p:sldLayoutId id="2147483651" r:id="rId6"/>
    <p:sldLayoutId id="2147483652" r:id="rId7"/>
    <p:sldLayoutId id="2147483653" r:id="rId8"/>
    <p:sldLayoutId id="2147483654" r:id="rId9"/>
    <p:sldLayoutId id="2147483655" r:id="rId10"/>
    <p:sldLayoutId id="2147483663" r:id="rId11"/>
    <p:sldLayoutId id="2147483668" r:id="rId12"/>
    <p:sldLayoutId id="2147483669" r:id="rId13"/>
  </p:sldLayoutIdLst>
  <p:txStyles>
    <p:titleStyle>
      <a:lvl1pPr algn="l" defTabSz="457200" rtl="0" eaLnBrk="1" latinLnBrk="0" hangingPunct="1">
        <a:spcBef>
          <a:spcPct val="0"/>
        </a:spcBef>
        <a:buNone/>
        <a:defRPr sz="3600" b="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net.educause.edu/ir/library/pdf/ERB1411.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emf"/><Relationship Id="rId11" Type="http://schemas.openxmlformats.org/officeDocument/2006/relationships/image" Target="../media/image3.emf"/><Relationship Id="rId5" Type="http://schemas.openxmlformats.org/officeDocument/2006/relationships/image" Target="../media/image30.emf"/><Relationship Id="rId10" Type="http://schemas.openxmlformats.org/officeDocument/2006/relationships/image" Target="../media/image17.emf"/><Relationship Id="rId4" Type="http://schemas.openxmlformats.org/officeDocument/2006/relationships/image" Target="../media/image29.emf"/><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hyperlink" Target="http://www.mccwdta.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www.mccwdta.org/" TargetMode="External"/><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28.emf"/><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clients.2plus2.com/kplus2/mitcc/"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mccwdta.org/" TargetMode="External"/><Relationship Id="rId7"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5.emf"/><Relationship Id="rId7" Type="http://schemas.openxmlformats.org/officeDocument/2006/relationships/hyperlink" Target="file:////Users/birdland/Desktop/Sample_Intervention_R6.xls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2.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hyperlink" Target="http://bit.ly/dx-gfe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12.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mailto:merriman@mit.edu" TargetMode="External"/><Relationship Id="rId4" Type="http://schemas.openxmlformats.org/officeDocument/2006/relationships/hyperlink" Target="mailto:dallen@qcc.mass.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darrentunnicliff/3448543264/" TargetMode="External"/><Relationship Id="rId7" Type="http://schemas.openxmlformats.org/officeDocument/2006/relationships/hyperlink" Target="http://scripts.sil.org/OFL" TargetMode="External"/><Relationship Id="rId2" Type="http://schemas.openxmlformats.org/officeDocument/2006/relationships/hyperlink" Target="https://about.canva.com/license-agreements/onetime/" TargetMode="Externa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pixabay.com/en/service/terms/%23usage" TargetMode="External"/><Relationship Id="rId4" Type="http://schemas.openxmlformats.org/officeDocument/2006/relationships/hyperlink" Target="https://pixabay.com/en/industrial-mess-electric-power-6975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darrentunnicliff/344854326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mccwdta.org/"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pixabay.com/en/industrial-mess-electric-power-6975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23.emf"/><Relationship Id="rId12"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emf"/><Relationship Id="rId11" Type="http://schemas.openxmlformats.org/officeDocument/2006/relationships/image" Target="../media/image18.jpg"/><Relationship Id="rId5" Type="http://schemas.openxmlformats.org/officeDocument/2006/relationships/image" Target="../media/image22.emf"/><Relationship Id="rId15" Type="http://schemas.openxmlformats.org/officeDocument/2006/relationships/hyperlink" Target="https://pixabay.com/en/industrial-mess-electric-power-69750/" TargetMode="External"/><Relationship Id="rId10" Type="http://schemas.openxmlformats.org/officeDocument/2006/relationships/image" Target="../media/image14.emf"/><Relationship Id="rId4" Type="http://schemas.openxmlformats.org/officeDocument/2006/relationships/image" Target="../media/image15.emf"/><Relationship Id="rId9" Type="http://schemas.openxmlformats.org/officeDocument/2006/relationships/image" Target="../media/image25.emf"/><Relationship Id="rId1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zulick\Desktop\g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84" y="4462600"/>
            <a:ext cx="2895600" cy="3068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137" b="18137"/>
          <a:stretch/>
        </p:blipFill>
        <p:spPr bwMode="auto">
          <a:xfrm>
            <a:off x="0" y="1530350"/>
            <a:ext cx="9152971" cy="19621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1"/>
          <p:cNvSpPr txBox="1">
            <a:spLocks/>
          </p:cNvSpPr>
          <p:nvPr/>
        </p:nvSpPr>
        <p:spPr>
          <a:xfrm>
            <a:off x="503887" y="4246770"/>
            <a:ext cx="2596063" cy="76314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r>
              <a:rPr lang="en-US" spc="250" dirty="0">
                <a:solidFill>
                  <a:schemeClr val="tx1">
                    <a:lumMod val="50000"/>
                    <a:lumOff val="50000"/>
                  </a:schemeClr>
                </a:solidFill>
                <a:latin typeface="Arial Narrow"/>
                <a:cs typeface="Arial Narrow"/>
              </a:rPr>
              <a:t>Presentation to</a:t>
            </a:r>
          </a:p>
          <a:p>
            <a:endParaRPr lang="en-US" sz="1600" spc="250" dirty="0">
              <a:solidFill>
                <a:schemeClr val="tx1">
                  <a:lumMod val="50000"/>
                  <a:lumOff val="50000"/>
                </a:schemeClr>
              </a:solidFill>
              <a:latin typeface="Arial Narrow"/>
              <a:cs typeface="Arial Narrow"/>
            </a:endParaRPr>
          </a:p>
          <a:p>
            <a:r>
              <a:rPr lang="en-US" spc="250" dirty="0">
                <a:solidFill>
                  <a:schemeClr val="tx1">
                    <a:lumMod val="50000"/>
                    <a:lumOff val="50000"/>
                  </a:schemeClr>
                </a:solidFill>
                <a:latin typeface="Arial Narrow"/>
                <a:cs typeface="Arial Narrow"/>
              </a:rPr>
              <a:t>October 22 – 23, 2015</a:t>
            </a:r>
          </a:p>
        </p:txBody>
      </p:sp>
      <p:sp>
        <p:nvSpPr>
          <p:cNvPr id="8" name="TextBox 7"/>
          <p:cNvSpPr txBox="1"/>
          <p:nvPr/>
        </p:nvSpPr>
        <p:spPr>
          <a:xfrm>
            <a:off x="5520730" y="3642336"/>
            <a:ext cx="3623270" cy="1400383"/>
          </a:xfrm>
          <a:prstGeom prst="rect">
            <a:avLst/>
          </a:prstGeom>
          <a:noFill/>
        </p:spPr>
        <p:txBody>
          <a:bodyPr wrap="square" rtlCol="0">
            <a:spAutoFit/>
          </a:bodyPr>
          <a:lstStyle/>
          <a:p>
            <a:r>
              <a:rPr lang="en-US" sz="1700" spc="250" dirty="0">
                <a:solidFill>
                  <a:schemeClr val="tx1">
                    <a:lumMod val="50000"/>
                    <a:lumOff val="50000"/>
                  </a:schemeClr>
                </a:solidFill>
                <a:latin typeface="Arial Narrow"/>
                <a:cs typeface="Arial Narrow"/>
              </a:rPr>
              <a:t>Dale Allen, Ph.D. – QCC</a:t>
            </a:r>
          </a:p>
          <a:p>
            <a:r>
              <a:rPr lang="en-US" sz="1700" spc="250" dirty="0">
                <a:solidFill>
                  <a:schemeClr val="tx1">
                    <a:lumMod val="50000"/>
                    <a:lumOff val="50000"/>
                  </a:schemeClr>
                </a:solidFill>
                <a:latin typeface="Arial Narrow"/>
                <a:cs typeface="Arial Narrow"/>
              </a:rPr>
              <a:t>Jeff Merriman – MIT</a:t>
            </a:r>
          </a:p>
          <a:p>
            <a:r>
              <a:rPr lang="en-US" sz="1700" spc="250" dirty="0">
                <a:solidFill>
                  <a:schemeClr val="tx1">
                    <a:lumMod val="50000"/>
                    <a:lumOff val="50000"/>
                  </a:schemeClr>
                </a:solidFill>
                <a:latin typeface="Arial Narrow"/>
                <a:cs typeface="Arial Narrow"/>
              </a:rPr>
              <a:t>Brandon Muramatsu – MIT</a:t>
            </a:r>
          </a:p>
          <a:p>
            <a:r>
              <a:rPr lang="en-US" sz="1700" spc="250" dirty="0" err="1">
                <a:solidFill>
                  <a:schemeClr val="tx1">
                    <a:lumMod val="50000"/>
                    <a:lumOff val="50000"/>
                  </a:schemeClr>
                </a:solidFill>
                <a:latin typeface="Arial Narrow"/>
                <a:cs typeface="Arial Narrow"/>
              </a:rPr>
              <a:t>Domy</a:t>
            </a:r>
            <a:r>
              <a:rPr lang="en-US" sz="1700" spc="250" dirty="0">
                <a:solidFill>
                  <a:schemeClr val="tx1">
                    <a:lumMod val="50000"/>
                    <a:lumOff val="50000"/>
                  </a:schemeClr>
                </a:solidFill>
                <a:latin typeface="Arial Narrow"/>
                <a:cs typeface="Arial Narrow"/>
              </a:rPr>
              <a:t> Raymond – USA Funds</a:t>
            </a:r>
          </a:p>
          <a:p>
            <a:r>
              <a:rPr lang="en-US" sz="1700" spc="250" dirty="0">
                <a:solidFill>
                  <a:schemeClr val="tx1">
                    <a:lumMod val="50000"/>
                    <a:lumOff val="50000"/>
                  </a:schemeClr>
                </a:solidFill>
                <a:latin typeface="Arial Narrow"/>
                <a:cs typeface="Arial Narrow"/>
              </a:rPr>
              <a:t>Mike Reilly – ACCRAO</a:t>
            </a:r>
          </a:p>
        </p:txBody>
      </p:sp>
      <p:sp>
        <p:nvSpPr>
          <p:cNvPr id="10" name="Title 1"/>
          <p:cNvSpPr txBox="1">
            <a:spLocks/>
          </p:cNvSpPr>
          <p:nvPr/>
        </p:nvSpPr>
        <p:spPr>
          <a:xfrm>
            <a:off x="453492" y="1000346"/>
            <a:ext cx="6038545" cy="44053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br>
              <a:rPr lang="en-US" sz="1800" b="0" spc="250" dirty="0">
                <a:latin typeface="Arial Narrow"/>
                <a:cs typeface="Arial Narrow"/>
              </a:rPr>
            </a:br>
            <a:br>
              <a:rPr lang="en-US" sz="1800" b="0" spc="250" dirty="0">
                <a:latin typeface="Arial Narrow"/>
                <a:cs typeface="Arial Narrow"/>
              </a:rPr>
            </a:br>
            <a:r>
              <a:rPr lang="en-US" sz="1800" b="0" spc="250" dirty="0">
                <a:solidFill>
                  <a:schemeClr val="tx1">
                    <a:lumMod val="50000"/>
                    <a:lumOff val="50000"/>
                  </a:schemeClr>
                </a:solidFill>
                <a:latin typeface="Arial Narrow"/>
                <a:cs typeface="Arial Narrow"/>
              </a:rPr>
              <a:t>Enabling Digital </a:t>
            </a:r>
            <a:r>
              <a:rPr lang="en-US" sz="1800" b="0" spc="250" dirty="0" err="1">
                <a:solidFill>
                  <a:schemeClr val="tx1">
                    <a:lumMod val="50000"/>
                    <a:lumOff val="50000"/>
                  </a:schemeClr>
                </a:solidFill>
                <a:latin typeface="Arial Narrow"/>
                <a:cs typeface="Arial Narrow"/>
              </a:rPr>
              <a:t>eXchange</a:t>
            </a:r>
            <a:endParaRPr lang="en-US" sz="1800" b="0" spc="250" dirty="0">
              <a:solidFill>
                <a:schemeClr val="tx1">
                  <a:lumMod val="50000"/>
                  <a:lumOff val="50000"/>
                </a:schemeClr>
              </a:solidFill>
              <a:latin typeface="Arial Narrow"/>
              <a:cs typeface="Arial Narrow"/>
            </a:endParaRPr>
          </a:p>
        </p:txBody>
      </p:sp>
      <p:pic>
        <p:nvPicPr>
          <p:cNvPr id="15" name="Picture 14"/>
          <p:cNvPicPr>
            <a:picLocks noChangeAspect="1"/>
          </p:cNvPicPr>
          <p:nvPr/>
        </p:nvPicPr>
        <p:blipFill>
          <a:blip r:embed="rId5"/>
          <a:stretch>
            <a:fillRect/>
          </a:stretch>
        </p:blipFill>
        <p:spPr>
          <a:xfrm>
            <a:off x="428091" y="83023"/>
            <a:ext cx="3336798" cy="1436370"/>
          </a:xfrm>
          <a:prstGeom prst="rect">
            <a:avLst/>
          </a:prstGeom>
        </p:spPr>
      </p:pic>
    </p:spTree>
    <p:extLst>
      <p:ext uri="{BB962C8B-B14F-4D97-AF65-F5344CB8AC3E}">
        <p14:creationId xmlns:p14="http://schemas.microsoft.com/office/powerpoint/2010/main" val="47915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o183.jpg"/>
          <p:cNvPicPr>
            <a:picLocks noChangeAspect="1"/>
          </p:cNvPicPr>
          <p:nvPr/>
        </p:nvPicPr>
        <p:blipFill rotWithShape="1">
          <a:blip r:embed="rId3">
            <a:extLst>
              <a:ext uri="{28A0092B-C50C-407E-A947-70E740481C1C}">
                <a14:useLocalDpi xmlns:a14="http://schemas.microsoft.com/office/drawing/2010/main" val="0"/>
              </a:ext>
            </a:extLst>
          </a:blip>
          <a:srcRect t="3504" r="37961" b="17825"/>
          <a:stretch/>
        </p:blipFill>
        <p:spPr>
          <a:xfrm>
            <a:off x="6442075" y="0"/>
            <a:ext cx="2701925" cy="5143500"/>
          </a:xfrm>
          <a:prstGeom prst="rect">
            <a:avLst/>
          </a:prstGeom>
        </p:spPr>
      </p:pic>
      <p:sp>
        <p:nvSpPr>
          <p:cNvPr id="2" name="Title 1"/>
          <p:cNvSpPr>
            <a:spLocks noGrp="1"/>
          </p:cNvSpPr>
          <p:nvPr>
            <p:ph type="title"/>
          </p:nvPr>
        </p:nvSpPr>
        <p:spPr/>
        <p:txBody>
          <a:bodyPr/>
          <a:lstStyle/>
          <a:p>
            <a:r>
              <a:rPr lang="en-US" dirty="0"/>
              <a:t>National Challenges</a:t>
            </a:r>
          </a:p>
        </p:txBody>
      </p:sp>
      <p:sp>
        <p:nvSpPr>
          <p:cNvPr id="8" name="Content Placeholder 7"/>
          <p:cNvSpPr>
            <a:spLocks noGrp="1"/>
          </p:cNvSpPr>
          <p:nvPr>
            <p:ph idx="1"/>
          </p:nvPr>
        </p:nvSpPr>
        <p:spPr>
          <a:xfrm>
            <a:off x="453546" y="1653177"/>
            <a:ext cx="5680554" cy="3387929"/>
          </a:xfrm>
        </p:spPr>
        <p:txBody>
          <a:bodyPr>
            <a:normAutofit fontScale="85000" lnSpcReduction="10000"/>
          </a:bodyPr>
          <a:lstStyle/>
          <a:p>
            <a:r>
              <a:rPr lang="en-US" dirty="0"/>
              <a:t>SIS are the most customized of institutional enterprise systems </a:t>
            </a:r>
          </a:p>
          <a:p>
            <a:r>
              <a:rPr lang="en-US" b="1" dirty="0">
                <a:solidFill>
                  <a:srgbClr val="C0504D"/>
                </a:solidFill>
              </a:rPr>
              <a:t>87%</a:t>
            </a:r>
            <a:r>
              <a:rPr lang="en-US" dirty="0"/>
              <a:t> of institutions maintain at least some SIS customization </a:t>
            </a:r>
          </a:p>
          <a:p>
            <a:r>
              <a:rPr lang="en-US" dirty="0"/>
              <a:t>SIS rank among the oldest  institutional enterprise systems at an average </a:t>
            </a:r>
            <a:r>
              <a:rPr lang="en-US" b="1" dirty="0">
                <a:solidFill>
                  <a:srgbClr val="C0504D"/>
                </a:solidFill>
              </a:rPr>
              <a:t>13 years old</a:t>
            </a:r>
            <a:br>
              <a:rPr lang="en-US" b="1" dirty="0">
                <a:solidFill>
                  <a:srgbClr val="C00000"/>
                </a:solidFill>
                <a:latin typeface="Antique Olive Compact" panose="020B0904030504030204" pitchFamily="34" charset="0"/>
              </a:rPr>
            </a:br>
            <a:br>
              <a:rPr lang="en-US" b="1" dirty="0">
                <a:solidFill>
                  <a:srgbClr val="C00000"/>
                </a:solidFill>
                <a:latin typeface="Antique Olive Compact" panose="020B0904030504030204" pitchFamily="34" charset="0"/>
              </a:rPr>
            </a:br>
            <a:r>
              <a:rPr lang="en-US" sz="1400" b="1" dirty="0">
                <a:hlinkClick r:id="rId4"/>
              </a:rPr>
              <a:t>http://net.educause.edu/ir/library/pdf/ERB1411.pdf</a:t>
            </a:r>
            <a:r>
              <a:rPr lang="en-US" sz="1400" b="1" dirty="0"/>
              <a:t> </a:t>
            </a:r>
          </a:p>
          <a:p>
            <a:endParaRPr lang="en-US" dirty="0"/>
          </a:p>
        </p:txBody>
      </p:sp>
      <p:sp>
        <p:nvSpPr>
          <p:cNvPr id="9" name="Subtitle 8"/>
          <p:cNvSpPr>
            <a:spLocks noGrp="1"/>
          </p:cNvSpPr>
          <p:nvPr>
            <p:ph type="subTitle" idx="13"/>
          </p:nvPr>
        </p:nvSpPr>
        <p:spPr>
          <a:xfrm>
            <a:off x="453546" y="1221149"/>
            <a:ext cx="6404454" cy="341305"/>
          </a:xfrm>
        </p:spPr>
        <p:txBody>
          <a:bodyPr/>
          <a:lstStyle/>
          <a:p>
            <a:r>
              <a:rPr lang="en-US" dirty="0"/>
              <a:t>SIS SILOS</a:t>
            </a:r>
          </a:p>
        </p:txBody>
      </p:sp>
      <p:sp>
        <p:nvSpPr>
          <p:cNvPr id="7" name="Rectangle 6"/>
          <p:cNvSpPr/>
          <p:nvPr/>
        </p:nvSpPr>
        <p:spPr>
          <a:xfrm>
            <a:off x="6442074" y="4866501"/>
            <a:ext cx="2701925" cy="246221"/>
          </a:xfrm>
          <a:prstGeom prst="rect">
            <a:avLst/>
          </a:prstGeom>
        </p:spPr>
        <p:txBody>
          <a:bodyPr wrap="square">
            <a:spAutoFit/>
          </a:bodyPr>
          <a:lstStyle/>
          <a:p>
            <a:pPr algn="r">
              <a:defRPr/>
            </a:pPr>
            <a:r>
              <a:rPr lang="en-US" sz="1000" dirty="0">
                <a:solidFill>
                  <a:srgbClr val="7F7F7F"/>
                </a:solidFill>
                <a:latin typeface="Arial"/>
                <a:cs typeface="Arial"/>
              </a:rPr>
              <a:t>Image: Silo183 </a:t>
            </a:r>
            <a:r>
              <a:rPr lang="is-IS" sz="1000" dirty="0">
                <a:solidFill>
                  <a:srgbClr val="7F7F7F"/>
                </a:solidFill>
                <a:latin typeface="Arial"/>
                <a:cs typeface="Arial"/>
              </a:rPr>
              <a:t>by </a:t>
            </a:r>
            <a:r>
              <a:rPr lang="en-US" sz="1000" dirty="0">
                <a:solidFill>
                  <a:srgbClr val="7F7F7F"/>
                </a:solidFill>
                <a:latin typeface="Arial"/>
                <a:cs typeface="Arial"/>
              </a:rPr>
              <a:t>Jeff Merriman, CC-By 4.0</a:t>
            </a:r>
            <a:endParaRPr lang="en-US" sz="1000" dirty="0">
              <a:solidFill>
                <a:schemeClr val="bg1">
                  <a:lumMod val="65000"/>
                </a:schemeClr>
              </a:solidFill>
              <a:latin typeface="Arial"/>
              <a:ea typeface="Lucida Grande"/>
              <a:cs typeface="Arial"/>
            </a:endParaRPr>
          </a:p>
        </p:txBody>
      </p:sp>
    </p:spTree>
    <p:extLst>
      <p:ext uri="{BB962C8B-B14F-4D97-AF65-F5344CB8AC3E}">
        <p14:creationId xmlns:p14="http://schemas.microsoft.com/office/powerpoint/2010/main" val="66201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p:cNvSpPr/>
          <p:nvPr/>
        </p:nvSpPr>
        <p:spPr>
          <a:xfrm>
            <a:off x="1671637" y="3417764"/>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2" name="Freeform 81"/>
          <p:cNvSpPr/>
          <p:nvPr/>
        </p:nvSpPr>
        <p:spPr>
          <a:xfrm>
            <a:off x="5415218" y="3446360"/>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3" name="Freeform 82"/>
          <p:cNvSpPr/>
          <p:nvPr/>
        </p:nvSpPr>
        <p:spPr>
          <a:xfrm>
            <a:off x="3514035" y="3452711"/>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4" name="Freeform 83"/>
          <p:cNvSpPr/>
          <p:nvPr/>
        </p:nvSpPr>
        <p:spPr>
          <a:xfrm>
            <a:off x="7124094" y="3459062"/>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5" name="Freeform 84"/>
          <p:cNvSpPr/>
          <p:nvPr/>
        </p:nvSpPr>
        <p:spPr>
          <a:xfrm>
            <a:off x="4476249" y="2699465"/>
            <a:ext cx="152400"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6" name="Freeform 85"/>
          <p:cNvSpPr/>
          <p:nvPr/>
        </p:nvSpPr>
        <p:spPr>
          <a:xfrm>
            <a:off x="2548773" y="2647950"/>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7" name="Freeform 86"/>
          <p:cNvSpPr/>
          <p:nvPr/>
        </p:nvSpPr>
        <p:spPr>
          <a:xfrm>
            <a:off x="7845613" y="2716265"/>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8" name="Freeform 87"/>
          <p:cNvSpPr/>
          <p:nvPr/>
        </p:nvSpPr>
        <p:spPr>
          <a:xfrm>
            <a:off x="1075531" y="2731966"/>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9" name="Freeform 88"/>
          <p:cNvSpPr/>
          <p:nvPr/>
        </p:nvSpPr>
        <p:spPr>
          <a:xfrm>
            <a:off x="6277757" y="2744665"/>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0" name="Shape 47"/>
          <p:cNvSpPr/>
          <p:nvPr/>
        </p:nvSpPr>
        <p:spPr>
          <a:xfrm>
            <a:off x="228600" y="2882900"/>
            <a:ext cx="4356099" cy="736600"/>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91" name="Shape 48"/>
          <p:cNvSpPr/>
          <p:nvPr/>
        </p:nvSpPr>
        <p:spPr>
          <a:xfrm>
            <a:off x="4590763" y="2882900"/>
            <a:ext cx="4298964" cy="736600"/>
          </a:xfrm>
          <a:prstGeom prst="righ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92" name="TextBox 91"/>
          <p:cNvSpPr txBox="1"/>
          <p:nvPr/>
        </p:nvSpPr>
        <p:spPr>
          <a:xfrm>
            <a:off x="3627156" y="3071910"/>
            <a:ext cx="2002985" cy="307777"/>
          </a:xfrm>
          <a:prstGeom prst="rect">
            <a:avLst/>
          </a:prstGeom>
          <a:noFill/>
        </p:spPr>
        <p:txBody>
          <a:bodyPr wrap="square" rtlCol="0">
            <a:spAutoFit/>
          </a:bodyPr>
          <a:lstStyle/>
          <a:p>
            <a:pPr algn="ctr"/>
            <a:r>
              <a:rPr lang="en-US" sz="1400" b="1" dirty="0">
                <a:solidFill>
                  <a:schemeClr val="bg1"/>
                </a:solidFill>
                <a:latin typeface="Arial"/>
                <a:cs typeface="Arial"/>
              </a:rPr>
              <a:t>Digital </a:t>
            </a:r>
            <a:r>
              <a:rPr lang="en-US" sz="1400" b="1" dirty="0" err="1">
                <a:solidFill>
                  <a:schemeClr val="bg1"/>
                </a:solidFill>
                <a:latin typeface="Arial"/>
                <a:cs typeface="Arial"/>
              </a:rPr>
              <a:t>eXchange</a:t>
            </a:r>
            <a:endParaRPr lang="en-US" sz="1400" b="1" dirty="0">
              <a:solidFill>
                <a:schemeClr val="bg1"/>
              </a:solidFill>
              <a:latin typeface="Arial"/>
              <a:cs typeface="Arial"/>
            </a:endParaRPr>
          </a:p>
        </p:txBody>
      </p:sp>
      <p:sp>
        <p:nvSpPr>
          <p:cNvPr id="93" name="Rectangle 92"/>
          <p:cNvSpPr/>
          <p:nvPr/>
        </p:nvSpPr>
        <p:spPr>
          <a:xfrm rot="5400000">
            <a:off x="1084382" y="2745545"/>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4" name="Rectangle 93"/>
          <p:cNvSpPr/>
          <p:nvPr/>
        </p:nvSpPr>
        <p:spPr>
          <a:xfrm rot="5400000">
            <a:off x="6106765" y="2747010"/>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5" name="Rectangle 94"/>
          <p:cNvSpPr/>
          <p:nvPr/>
        </p:nvSpPr>
        <p:spPr>
          <a:xfrm rot="5400000">
            <a:off x="1712910" y="3185857"/>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6" name="Rectangle 95"/>
          <p:cNvSpPr/>
          <p:nvPr/>
        </p:nvSpPr>
        <p:spPr>
          <a:xfrm rot="5400000">
            <a:off x="5421770" y="3190521"/>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7" name="Rectangle 96"/>
          <p:cNvSpPr/>
          <p:nvPr/>
        </p:nvSpPr>
        <p:spPr>
          <a:xfrm rot="5400000">
            <a:off x="7696941" y="2745545"/>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8" name="Rectangle 97"/>
          <p:cNvSpPr/>
          <p:nvPr/>
        </p:nvSpPr>
        <p:spPr>
          <a:xfrm rot="5400000">
            <a:off x="7153481" y="3190518"/>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9" name="Rectangle 98"/>
          <p:cNvSpPr/>
          <p:nvPr/>
        </p:nvSpPr>
        <p:spPr>
          <a:xfrm rot="5400000">
            <a:off x="4464638" y="2751859"/>
            <a:ext cx="69854" cy="56339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100" name="Rectangle 99"/>
          <p:cNvSpPr/>
          <p:nvPr/>
        </p:nvSpPr>
        <p:spPr>
          <a:xfrm rot="5400000">
            <a:off x="2564058" y="2752112"/>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101" name="Rectangle 100"/>
          <p:cNvSpPr/>
          <p:nvPr/>
        </p:nvSpPr>
        <p:spPr>
          <a:xfrm rot="5400000">
            <a:off x="3519474" y="3190521"/>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 name="Subtitle 8"/>
          <p:cNvSpPr>
            <a:spLocks noGrp="1"/>
          </p:cNvSpPr>
          <p:nvPr>
            <p:ph type="subTitle" idx="13"/>
          </p:nvPr>
        </p:nvSpPr>
        <p:spPr/>
        <p:txBody>
          <a:bodyPr/>
          <a:lstStyle/>
          <a:p>
            <a:pPr lvl="0"/>
            <a:r>
              <a:rPr lang="en-US" cap="none" dirty="0">
                <a:solidFill>
                  <a:prstClr val="black">
                    <a:lumMod val="50000"/>
                    <a:lumOff val="50000"/>
                  </a:prstClr>
                </a:solidFill>
              </a:rPr>
              <a:t>Enabling Digital </a:t>
            </a:r>
            <a:r>
              <a:rPr lang="en-US" cap="none" dirty="0" err="1">
                <a:solidFill>
                  <a:prstClr val="black">
                    <a:lumMod val="50000"/>
                    <a:lumOff val="50000"/>
                  </a:prstClr>
                </a:solidFill>
              </a:rPr>
              <a:t>eXchange</a:t>
            </a:r>
            <a:endParaRPr lang="en-US" cap="none" dirty="0">
              <a:solidFill>
                <a:prstClr val="black">
                  <a:lumMod val="50000"/>
                  <a:lumOff val="50000"/>
                </a:prstClr>
              </a:solidFill>
            </a:endParaRPr>
          </a:p>
        </p:txBody>
      </p:sp>
      <p:sp>
        <p:nvSpPr>
          <p:cNvPr id="51" name="Rectangle 50"/>
          <p:cNvSpPr/>
          <p:nvPr/>
        </p:nvSpPr>
        <p:spPr>
          <a:xfrm>
            <a:off x="3525252" y="2191795"/>
            <a:ext cx="1889966"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100" dirty="0">
                <a:solidFill>
                  <a:schemeClr val="bg2">
                    <a:lumMod val="75000"/>
                  </a:schemeClr>
                </a:solidFill>
                <a:latin typeface="Arial"/>
                <a:cs typeface="Arial"/>
              </a:rPr>
            </a:br>
            <a:endParaRPr lang="en-US" sz="1100" dirty="0">
              <a:solidFill>
                <a:schemeClr val="bg2">
                  <a:lumMod val="75000"/>
                </a:schemeClr>
              </a:solidFill>
              <a:latin typeface="Arial"/>
              <a:cs typeface="Arial"/>
            </a:endParaRPr>
          </a:p>
        </p:txBody>
      </p:sp>
      <p:sp>
        <p:nvSpPr>
          <p:cNvPr id="53" name="Rectangle 52"/>
          <p:cNvSpPr/>
          <p:nvPr/>
        </p:nvSpPr>
        <p:spPr>
          <a:xfrm>
            <a:off x="1814307" y="2186116"/>
            <a:ext cx="1606613" cy="5964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100" dirty="0">
                <a:solidFill>
                  <a:schemeClr val="bg2">
                    <a:lumMod val="75000"/>
                  </a:schemeClr>
                </a:solidFill>
                <a:latin typeface="Arial"/>
                <a:cs typeface="Arial"/>
              </a:rPr>
            </a:br>
            <a:endParaRPr lang="en-US" sz="1100" dirty="0">
              <a:solidFill>
                <a:schemeClr val="bg2">
                  <a:lumMod val="75000"/>
                </a:schemeClr>
              </a:solidFill>
              <a:latin typeface="Arial"/>
              <a:cs typeface="Arial"/>
            </a:endParaRPr>
          </a:p>
        </p:txBody>
      </p:sp>
      <p:sp>
        <p:nvSpPr>
          <p:cNvPr id="55" name="Rectangle 54"/>
          <p:cNvSpPr/>
          <p:nvPr/>
        </p:nvSpPr>
        <p:spPr>
          <a:xfrm>
            <a:off x="7174689" y="2182428"/>
            <a:ext cx="1443037"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bg2">
                    <a:lumMod val="75000"/>
                  </a:schemeClr>
                </a:solidFill>
              </a:rPr>
            </a:br>
            <a:endParaRPr lang="en-US" dirty="0">
              <a:solidFill>
                <a:schemeClr val="bg2">
                  <a:lumMod val="75000"/>
                </a:schemeClr>
              </a:solidFill>
            </a:endParaRPr>
          </a:p>
        </p:txBody>
      </p:sp>
      <p:sp>
        <p:nvSpPr>
          <p:cNvPr id="60" name="Rectangle 59"/>
          <p:cNvSpPr/>
          <p:nvPr/>
        </p:nvSpPr>
        <p:spPr>
          <a:xfrm>
            <a:off x="228600" y="2191797"/>
            <a:ext cx="1443037" cy="5905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bg2">
                    <a:lumMod val="75000"/>
                  </a:schemeClr>
                </a:solidFill>
              </a:rPr>
            </a:br>
            <a:endParaRPr lang="en-US" dirty="0">
              <a:solidFill>
                <a:schemeClr val="bg2">
                  <a:lumMod val="75000"/>
                </a:schemeClr>
              </a:solidFill>
            </a:endParaRPr>
          </a:p>
        </p:txBody>
      </p:sp>
      <p:sp>
        <p:nvSpPr>
          <p:cNvPr id="61" name="Rectangle 60"/>
          <p:cNvSpPr/>
          <p:nvPr/>
        </p:nvSpPr>
        <p:spPr>
          <a:xfrm>
            <a:off x="5545293" y="2186115"/>
            <a:ext cx="1443037"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100" dirty="0">
                <a:solidFill>
                  <a:schemeClr val="bg2">
                    <a:lumMod val="75000"/>
                  </a:schemeClr>
                </a:solidFill>
                <a:latin typeface="Arial"/>
                <a:cs typeface="Arial"/>
              </a:rPr>
            </a:br>
            <a:endParaRPr lang="en-US" sz="1100" dirty="0">
              <a:solidFill>
                <a:schemeClr val="bg2">
                  <a:lumMod val="75000"/>
                </a:schemeClr>
              </a:solidFill>
              <a:latin typeface="Arial"/>
              <a:cs typeface="Arial"/>
            </a:endParaRPr>
          </a:p>
        </p:txBody>
      </p:sp>
      <p:sp>
        <p:nvSpPr>
          <p:cNvPr id="62" name="TextBox 61"/>
          <p:cNvSpPr txBox="1"/>
          <p:nvPr/>
        </p:nvSpPr>
        <p:spPr>
          <a:xfrm>
            <a:off x="682984" y="2182428"/>
            <a:ext cx="1009583" cy="600164"/>
          </a:xfrm>
          <a:prstGeom prst="rect">
            <a:avLst/>
          </a:prstGeom>
          <a:noFill/>
        </p:spPr>
        <p:txBody>
          <a:bodyPr wrap="square" rtlCol="0">
            <a:spAutoFit/>
          </a:bodyPr>
          <a:lstStyle/>
          <a:p>
            <a:r>
              <a:rPr lang="en-US" sz="1100" dirty="0">
                <a:latin typeface="Arial"/>
                <a:cs typeface="Arial"/>
              </a:rPr>
              <a:t>Federated Program Search</a:t>
            </a:r>
          </a:p>
        </p:txBody>
      </p:sp>
      <p:sp>
        <p:nvSpPr>
          <p:cNvPr id="63" name="TextBox 62"/>
          <p:cNvSpPr txBox="1"/>
          <p:nvPr/>
        </p:nvSpPr>
        <p:spPr>
          <a:xfrm>
            <a:off x="2378692" y="2271765"/>
            <a:ext cx="1121381" cy="430887"/>
          </a:xfrm>
          <a:prstGeom prst="rect">
            <a:avLst/>
          </a:prstGeom>
          <a:noFill/>
        </p:spPr>
        <p:txBody>
          <a:bodyPr wrap="square" rtlCol="0">
            <a:spAutoFit/>
          </a:bodyPr>
          <a:lstStyle/>
          <a:p>
            <a:r>
              <a:rPr lang="en-US" sz="1100" dirty="0">
                <a:latin typeface="Arial"/>
                <a:cs typeface="Arial"/>
              </a:rPr>
              <a:t>Shared Case Management</a:t>
            </a:r>
          </a:p>
        </p:txBody>
      </p:sp>
      <p:sp>
        <p:nvSpPr>
          <p:cNvPr id="65" name="TextBox 64"/>
          <p:cNvSpPr txBox="1"/>
          <p:nvPr/>
        </p:nvSpPr>
        <p:spPr>
          <a:xfrm>
            <a:off x="4030193" y="2272791"/>
            <a:ext cx="1458551" cy="430887"/>
          </a:xfrm>
          <a:prstGeom prst="rect">
            <a:avLst/>
          </a:prstGeom>
          <a:noFill/>
        </p:spPr>
        <p:txBody>
          <a:bodyPr wrap="square" rtlCol="0">
            <a:spAutoFit/>
          </a:bodyPr>
          <a:lstStyle/>
          <a:p>
            <a:r>
              <a:rPr lang="en-US" sz="1100" dirty="0">
                <a:latin typeface="Arial"/>
                <a:cs typeface="Arial"/>
              </a:rPr>
              <a:t>Guided Pathways, Scheduling</a:t>
            </a:r>
          </a:p>
        </p:txBody>
      </p:sp>
      <p:sp>
        <p:nvSpPr>
          <p:cNvPr id="66" name="TextBox 65"/>
          <p:cNvSpPr txBox="1"/>
          <p:nvPr/>
        </p:nvSpPr>
        <p:spPr>
          <a:xfrm>
            <a:off x="6156580" y="2270394"/>
            <a:ext cx="831750" cy="430887"/>
          </a:xfrm>
          <a:prstGeom prst="rect">
            <a:avLst/>
          </a:prstGeom>
          <a:noFill/>
        </p:spPr>
        <p:txBody>
          <a:bodyPr wrap="square" rtlCol="0">
            <a:spAutoFit/>
          </a:bodyPr>
          <a:lstStyle/>
          <a:p>
            <a:r>
              <a:rPr lang="en-US" sz="1100" dirty="0">
                <a:latin typeface="Arial"/>
                <a:cs typeface="Arial"/>
              </a:rPr>
              <a:t>Labor </a:t>
            </a:r>
          </a:p>
          <a:p>
            <a:r>
              <a:rPr lang="en-US" sz="1100" dirty="0">
                <a:latin typeface="Arial"/>
                <a:cs typeface="Arial"/>
              </a:rPr>
              <a:t>Analysis</a:t>
            </a:r>
          </a:p>
        </p:txBody>
      </p:sp>
      <p:sp>
        <p:nvSpPr>
          <p:cNvPr id="68" name="TextBox 67"/>
          <p:cNvSpPr txBox="1"/>
          <p:nvPr/>
        </p:nvSpPr>
        <p:spPr>
          <a:xfrm>
            <a:off x="7738007" y="2256210"/>
            <a:ext cx="923357" cy="430887"/>
          </a:xfrm>
          <a:prstGeom prst="rect">
            <a:avLst/>
          </a:prstGeom>
          <a:noFill/>
        </p:spPr>
        <p:txBody>
          <a:bodyPr wrap="square" rtlCol="0">
            <a:spAutoFit/>
          </a:bodyPr>
          <a:lstStyle/>
          <a:p>
            <a:r>
              <a:rPr lang="en-US" sz="1100" dirty="0">
                <a:latin typeface="Arial"/>
                <a:cs typeface="Arial"/>
              </a:rPr>
              <a:t>Predictive Analytics</a:t>
            </a:r>
          </a:p>
        </p:txBody>
      </p:sp>
      <p:pic>
        <p:nvPicPr>
          <p:cNvPr id="69" name="Picture 68"/>
          <p:cNvPicPr>
            <a:picLocks noChangeAspect="1"/>
          </p:cNvPicPr>
          <p:nvPr/>
        </p:nvPicPr>
        <p:blipFill>
          <a:blip r:embed="rId3"/>
          <a:stretch>
            <a:fillRect/>
          </a:stretch>
        </p:blipFill>
        <p:spPr>
          <a:xfrm>
            <a:off x="292459" y="2299747"/>
            <a:ext cx="390525" cy="390525"/>
          </a:xfrm>
          <a:prstGeom prst="rect">
            <a:avLst/>
          </a:prstGeom>
        </p:spPr>
      </p:pic>
      <p:pic>
        <p:nvPicPr>
          <p:cNvPr id="70" name="Picture 69"/>
          <p:cNvPicPr>
            <a:picLocks noChangeAspect="1"/>
          </p:cNvPicPr>
          <p:nvPr/>
        </p:nvPicPr>
        <p:blipFill>
          <a:blip r:embed="rId4"/>
          <a:stretch>
            <a:fillRect/>
          </a:stretch>
        </p:blipFill>
        <p:spPr>
          <a:xfrm>
            <a:off x="1845292" y="2271765"/>
            <a:ext cx="520700" cy="444500"/>
          </a:xfrm>
          <a:prstGeom prst="rect">
            <a:avLst/>
          </a:prstGeom>
        </p:spPr>
      </p:pic>
      <p:pic>
        <p:nvPicPr>
          <p:cNvPr id="71" name="Picture 70"/>
          <p:cNvPicPr>
            <a:picLocks noChangeAspect="1"/>
          </p:cNvPicPr>
          <p:nvPr/>
        </p:nvPicPr>
        <p:blipFill>
          <a:blip r:embed="rId5"/>
          <a:stretch>
            <a:fillRect/>
          </a:stretch>
        </p:blipFill>
        <p:spPr>
          <a:xfrm>
            <a:off x="3607898" y="2286621"/>
            <a:ext cx="390525" cy="419100"/>
          </a:xfrm>
          <a:prstGeom prst="rect">
            <a:avLst/>
          </a:prstGeom>
        </p:spPr>
      </p:pic>
      <p:pic>
        <p:nvPicPr>
          <p:cNvPr id="72" name="Picture 71"/>
          <p:cNvPicPr>
            <a:picLocks noChangeAspect="1"/>
          </p:cNvPicPr>
          <p:nvPr/>
        </p:nvPicPr>
        <p:blipFill>
          <a:blip r:embed="rId6"/>
          <a:stretch>
            <a:fillRect/>
          </a:stretch>
        </p:blipFill>
        <p:spPr>
          <a:xfrm>
            <a:off x="7233298" y="2306003"/>
            <a:ext cx="476250" cy="361950"/>
          </a:xfrm>
          <a:prstGeom prst="rect">
            <a:avLst/>
          </a:prstGeom>
        </p:spPr>
      </p:pic>
      <p:pic>
        <p:nvPicPr>
          <p:cNvPr id="73" name="Picture 72"/>
          <p:cNvPicPr>
            <a:picLocks noChangeAspect="1"/>
          </p:cNvPicPr>
          <p:nvPr/>
        </p:nvPicPr>
        <p:blipFill>
          <a:blip r:embed="rId7"/>
          <a:stretch>
            <a:fillRect/>
          </a:stretch>
        </p:blipFill>
        <p:spPr>
          <a:xfrm>
            <a:off x="5609320" y="2260601"/>
            <a:ext cx="514350" cy="466725"/>
          </a:xfrm>
          <a:prstGeom prst="rect">
            <a:avLst/>
          </a:prstGeom>
        </p:spPr>
      </p:pic>
      <p:sp>
        <p:nvSpPr>
          <p:cNvPr id="78" name="Rectangle 77"/>
          <p:cNvSpPr/>
          <p:nvPr/>
        </p:nvSpPr>
        <p:spPr>
          <a:xfrm>
            <a:off x="2889276" y="3943366"/>
            <a:ext cx="1443037"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r>
              <a:rPr lang="en-US" sz="1100" dirty="0">
                <a:solidFill>
                  <a:schemeClr val="tx1"/>
                </a:solidFill>
                <a:latin typeface="Arial"/>
                <a:cs typeface="Arial"/>
              </a:rPr>
            </a:br>
            <a:r>
              <a:rPr lang="en-US" sz="1100" dirty="0">
                <a:solidFill>
                  <a:schemeClr val="tx1"/>
                </a:solidFill>
                <a:latin typeface="Arial"/>
                <a:cs typeface="Arial"/>
              </a:rPr>
              <a:t>College B</a:t>
            </a:r>
            <a:br>
              <a:rPr lang="en-US" sz="1100" dirty="0">
                <a:solidFill>
                  <a:schemeClr val="tx1"/>
                </a:solidFill>
                <a:latin typeface="Arial"/>
                <a:cs typeface="Arial"/>
              </a:rPr>
            </a:br>
            <a:endParaRPr lang="en-US" sz="1100" dirty="0">
              <a:solidFill>
                <a:schemeClr val="tx1"/>
              </a:solidFill>
              <a:latin typeface="Arial"/>
              <a:cs typeface="Arial"/>
            </a:endParaRPr>
          </a:p>
        </p:txBody>
      </p:sp>
      <p:sp>
        <p:nvSpPr>
          <p:cNvPr id="79" name="Rectangle 78"/>
          <p:cNvSpPr/>
          <p:nvPr/>
        </p:nvSpPr>
        <p:spPr>
          <a:xfrm>
            <a:off x="4693699" y="3938367"/>
            <a:ext cx="1443037"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r>
              <a:rPr lang="en-US" sz="1100" dirty="0">
                <a:solidFill>
                  <a:schemeClr val="tx1"/>
                </a:solidFill>
                <a:latin typeface="Arial"/>
                <a:cs typeface="Arial"/>
              </a:rPr>
            </a:br>
            <a:r>
              <a:rPr lang="en-US" sz="1100" dirty="0">
                <a:solidFill>
                  <a:schemeClr val="tx1"/>
                </a:solidFill>
                <a:latin typeface="Arial"/>
                <a:cs typeface="Arial"/>
              </a:rPr>
              <a:t>Career</a:t>
            </a:r>
          </a:p>
          <a:p>
            <a:pPr algn="r"/>
            <a:r>
              <a:rPr lang="en-US" sz="1100" dirty="0">
                <a:solidFill>
                  <a:schemeClr val="tx1"/>
                </a:solidFill>
                <a:latin typeface="Arial"/>
                <a:cs typeface="Arial"/>
              </a:rPr>
              <a:t>Center</a:t>
            </a:r>
            <a:br>
              <a:rPr lang="en-US" sz="1100" dirty="0">
                <a:solidFill>
                  <a:schemeClr val="tx1"/>
                </a:solidFill>
                <a:latin typeface="Arial"/>
                <a:cs typeface="Arial"/>
              </a:rPr>
            </a:br>
            <a:endParaRPr lang="en-US" sz="1100" dirty="0">
              <a:solidFill>
                <a:schemeClr val="tx1"/>
              </a:solidFill>
              <a:latin typeface="Arial"/>
              <a:cs typeface="Arial"/>
            </a:endParaRPr>
          </a:p>
        </p:txBody>
      </p:sp>
      <p:sp>
        <p:nvSpPr>
          <p:cNvPr id="102" name="Rectangle 101"/>
          <p:cNvSpPr/>
          <p:nvPr/>
        </p:nvSpPr>
        <p:spPr>
          <a:xfrm>
            <a:off x="6492191" y="3930012"/>
            <a:ext cx="1444752"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r>
              <a:rPr lang="en-US" sz="1100" dirty="0">
                <a:solidFill>
                  <a:schemeClr val="tx1"/>
                </a:solidFill>
                <a:latin typeface="Arial"/>
                <a:cs typeface="Arial"/>
              </a:rPr>
            </a:br>
            <a:r>
              <a:rPr lang="en-US" sz="1100" dirty="0">
                <a:solidFill>
                  <a:schemeClr val="tx1"/>
                </a:solidFill>
                <a:latin typeface="Arial"/>
                <a:cs typeface="Arial"/>
              </a:rPr>
              <a:t>Dept. of Ed</a:t>
            </a:r>
            <a:br>
              <a:rPr lang="en-US" sz="1100" dirty="0">
                <a:solidFill>
                  <a:schemeClr val="tx1"/>
                </a:solidFill>
                <a:latin typeface="Arial"/>
                <a:cs typeface="Arial"/>
              </a:rPr>
            </a:br>
            <a:endParaRPr lang="en-US" sz="1100" dirty="0">
              <a:solidFill>
                <a:schemeClr val="tx1"/>
              </a:solidFill>
              <a:latin typeface="Arial"/>
              <a:cs typeface="Arial"/>
            </a:endParaRPr>
          </a:p>
        </p:txBody>
      </p:sp>
      <p:sp>
        <p:nvSpPr>
          <p:cNvPr id="103" name="Rectangle 102"/>
          <p:cNvSpPr/>
          <p:nvPr/>
        </p:nvSpPr>
        <p:spPr>
          <a:xfrm>
            <a:off x="1027709" y="3930012"/>
            <a:ext cx="1443037" cy="6035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r>
              <a:rPr lang="en-US" sz="1100" dirty="0">
                <a:solidFill>
                  <a:schemeClr val="tx1"/>
                </a:solidFill>
                <a:latin typeface="Arial"/>
                <a:cs typeface="Arial"/>
              </a:rPr>
            </a:br>
            <a:r>
              <a:rPr lang="en-US" sz="1100" dirty="0">
                <a:solidFill>
                  <a:schemeClr val="tx1"/>
                </a:solidFill>
                <a:latin typeface="Arial"/>
                <a:cs typeface="Arial"/>
              </a:rPr>
              <a:t>College A</a:t>
            </a:r>
            <a:br>
              <a:rPr lang="en-US" sz="1100" dirty="0">
                <a:solidFill>
                  <a:schemeClr val="tx1"/>
                </a:solidFill>
                <a:latin typeface="Arial"/>
                <a:cs typeface="Arial"/>
              </a:rPr>
            </a:br>
            <a:endParaRPr lang="en-US" sz="1100" dirty="0">
              <a:solidFill>
                <a:schemeClr val="tx1"/>
              </a:solidFill>
              <a:latin typeface="Arial"/>
              <a:cs typeface="Arial"/>
            </a:endParaRPr>
          </a:p>
        </p:txBody>
      </p:sp>
      <p:pic>
        <p:nvPicPr>
          <p:cNvPr id="104" name="Picture 103"/>
          <p:cNvPicPr>
            <a:picLocks noChangeAspect="1"/>
          </p:cNvPicPr>
          <p:nvPr/>
        </p:nvPicPr>
        <p:blipFill>
          <a:blip r:embed="rId8"/>
          <a:stretch>
            <a:fillRect/>
          </a:stretch>
        </p:blipFill>
        <p:spPr>
          <a:xfrm>
            <a:off x="1078158" y="3988969"/>
            <a:ext cx="514350" cy="476250"/>
          </a:xfrm>
          <a:prstGeom prst="rect">
            <a:avLst/>
          </a:prstGeom>
        </p:spPr>
      </p:pic>
      <p:pic>
        <p:nvPicPr>
          <p:cNvPr id="105" name="Picture 104"/>
          <p:cNvPicPr>
            <a:picLocks noChangeAspect="1"/>
          </p:cNvPicPr>
          <p:nvPr/>
        </p:nvPicPr>
        <p:blipFill>
          <a:blip r:embed="rId8"/>
          <a:stretch>
            <a:fillRect/>
          </a:stretch>
        </p:blipFill>
        <p:spPr>
          <a:xfrm>
            <a:off x="2949818" y="3994191"/>
            <a:ext cx="514350" cy="476250"/>
          </a:xfrm>
          <a:prstGeom prst="rect">
            <a:avLst/>
          </a:prstGeom>
        </p:spPr>
      </p:pic>
      <p:pic>
        <p:nvPicPr>
          <p:cNvPr id="106" name="Picture 105"/>
          <p:cNvPicPr>
            <a:picLocks noChangeAspect="1"/>
          </p:cNvPicPr>
          <p:nvPr/>
        </p:nvPicPr>
        <p:blipFill>
          <a:blip r:embed="rId9"/>
          <a:stretch>
            <a:fillRect/>
          </a:stretch>
        </p:blipFill>
        <p:spPr>
          <a:xfrm>
            <a:off x="6574694" y="4000447"/>
            <a:ext cx="381000" cy="476250"/>
          </a:xfrm>
          <a:prstGeom prst="rect">
            <a:avLst/>
          </a:prstGeom>
        </p:spPr>
      </p:pic>
      <p:pic>
        <p:nvPicPr>
          <p:cNvPr id="107" name="Picture 106"/>
          <p:cNvPicPr>
            <a:picLocks noChangeAspect="1"/>
          </p:cNvPicPr>
          <p:nvPr/>
        </p:nvPicPr>
        <p:blipFill>
          <a:blip r:embed="rId10"/>
          <a:stretch>
            <a:fillRect/>
          </a:stretch>
        </p:blipFill>
        <p:spPr>
          <a:xfrm>
            <a:off x="4781263" y="4000447"/>
            <a:ext cx="381000" cy="476250"/>
          </a:xfrm>
          <a:prstGeom prst="rect">
            <a:avLst/>
          </a:prstGeom>
        </p:spPr>
      </p:pic>
      <p:pic>
        <p:nvPicPr>
          <p:cNvPr id="110" name="Picture 109"/>
          <p:cNvPicPr>
            <a:picLocks noChangeAspect="1"/>
          </p:cNvPicPr>
          <p:nvPr/>
        </p:nvPicPr>
        <p:blipFill>
          <a:blip r:embed="rId11"/>
          <a:stretch>
            <a:fillRect/>
          </a:stretch>
        </p:blipFill>
        <p:spPr>
          <a:xfrm>
            <a:off x="428091" y="83023"/>
            <a:ext cx="3336798" cy="1436370"/>
          </a:xfrm>
          <a:prstGeom prst="rect">
            <a:avLst/>
          </a:prstGeom>
        </p:spPr>
      </p:pic>
    </p:spTree>
    <p:extLst>
      <p:ext uri="{BB962C8B-B14F-4D97-AF65-F5344CB8AC3E}">
        <p14:creationId xmlns:p14="http://schemas.microsoft.com/office/powerpoint/2010/main" val="278171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#1</a:t>
            </a:r>
          </a:p>
        </p:txBody>
      </p:sp>
      <p:sp>
        <p:nvSpPr>
          <p:cNvPr id="6" name="Content Placeholder 5"/>
          <p:cNvSpPr>
            <a:spLocks noGrp="1"/>
          </p:cNvSpPr>
          <p:nvPr>
            <p:ph idx="1"/>
          </p:nvPr>
        </p:nvSpPr>
        <p:spPr/>
        <p:txBody>
          <a:bodyPr>
            <a:normAutofit/>
          </a:bodyPr>
          <a:lstStyle/>
          <a:p>
            <a:r>
              <a:rPr lang="en-US" dirty="0"/>
              <a:t>Federated Student Information System (SIS) integration</a:t>
            </a:r>
          </a:p>
        </p:txBody>
      </p:sp>
      <p:sp>
        <p:nvSpPr>
          <p:cNvPr id="7" name="Subtitle 6"/>
          <p:cNvSpPr>
            <a:spLocks noGrp="1"/>
          </p:cNvSpPr>
          <p:nvPr>
            <p:ph type="subTitle" idx="13"/>
          </p:nvPr>
        </p:nvSpPr>
        <p:spPr/>
        <p:txBody>
          <a:bodyPr/>
          <a:lstStyle/>
          <a:p>
            <a:r>
              <a:rPr lang="en-US" dirty="0"/>
              <a:t>Proof of concept</a:t>
            </a:r>
          </a:p>
        </p:txBody>
      </p:sp>
      <p:pic>
        <p:nvPicPr>
          <p:cNvPr id="8" name="Picture 7" descr="mccwdta logo emai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271043" y="298533"/>
            <a:ext cx="1415757" cy="878283"/>
          </a:xfrm>
          <a:prstGeom prst="rect">
            <a:avLst/>
          </a:prstGeom>
          <a:noFill/>
          <a:ln>
            <a:noFill/>
          </a:ln>
        </p:spPr>
      </p:pic>
    </p:spTree>
    <p:extLst>
      <p:ext uri="{BB962C8B-B14F-4D97-AF65-F5344CB8AC3E}">
        <p14:creationId xmlns:p14="http://schemas.microsoft.com/office/powerpoint/2010/main" val="129240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89"/>
          <p:cNvSpPr/>
          <p:nvPr/>
        </p:nvSpPr>
        <p:spPr>
          <a:xfrm>
            <a:off x="1193863" y="3128516"/>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2" name="Freeform 91"/>
          <p:cNvSpPr/>
          <p:nvPr/>
        </p:nvSpPr>
        <p:spPr>
          <a:xfrm>
            <a:off x="3304382" y="3163463"/>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3" name="Freeform 92"/>
          <p:cNvSpPr/>
          <p:nvPr/>
        </p:nvSpPr>
        <p:spPr>
          <a:xfrm>
            <a:off x="5477031" y="3169814"/>
            <a:ext cx="175126"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4" name="Freeform 93"/>
          <p:cNvSpPr/>
          <p:nvPr/>
        </p:nvSpPr>
        <p:spPr>
          <a:xfrm>
            <a:off x="4476249" y="2410217"/>
            <a:ext cx="152400" cy="495300"/>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571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9" name="Shape 47"/>
          <p:cNvSpPr/>
          <p:nvPr/>
        </p:nvSpPr>
        <p:spPr>
          <a:xfrm>
            <a:off x="228600" y="2593652"/>
            <a:ext cx="4356099" cy="736600"/>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100" name="Shape 48"/>
          <p:cNvSpPr/>
          <p:nvPr/>
        </p:nvSpPr>
        <p:spPr>
          <a:xfrm>
            <a:off x="4590763" y="2593652"/>
            <a:ext cx="4298964" cy="736600"/>
          </a:xfrm>
          <a:prstGeom prst="righ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101" name="TextBox 100"/>
          <p:cNvSpPr txBox="1"/>
          <p:nvPr/>
        </p:nvSpPr>
        <p:spPr>
          <a:xfrm>
            <a:off x="3627156" y="2782662"/>
            <a:ext cx="2002985" cy="307777"/>
          </a:xfrm>
          <a:prstGeom prst="rect">
            <a:avLst/>
          </a:prstGeom>
          <a:noFill/>
        </p:spPr>
        <p:txBody>
          <a:bodyPr wrap="square" rtlCol="0">
            <a:spAutoFit/>
          </a:bodyPr>
          <a:lstStyle/>
          <a:p>
            <a:pPr algn="ctr"/>
            <a:r>
              <a:rPr lang="en-US" sz="1400" b="1" dirty="0">
                <a:solidFill>
                  <a:schemeClr val="bg1"/>
                </a:solidFill>
                <a:latin typeface="Arial"/>
                <a:cs typeface="Arial"/>
              </a:rPr>
              <a:t>Digital </a:t>
            </a:r>
            <a:r>
              <a:rPr lang="en-US" sz="1400" b="1" dirty="0" err="1">
                <a:solidFill>
                  <a:schemeClr val="bg1"/>
                </a:solidFill>
                <a:latin typeface="Arial"/>
                <a:cs typeface="Arial"/>
              </a:rPr>
              <a:t>eXchange</a:t>
            </a:r>
            <a:endParaRPr lang="en-US" sz="1400" b="1" dirty="0">
              <a:solidFill>
                <a:schemeClr val="bg1"/>
              </a:solidFill>
              <a:latin typeface="Arial"/>
              <a:cs typeface="Arial"/>
            </a:endParaRPr>
          </a:p>
        </p:txBody>
      </p:sp>
      <p:sp>
        <p:nvSpPr>
          <p:cNvPr id="104" name="Rectangle 103"/>
          <p:cNvSpPr/>
          <p:nvPr/>
        </p:nvSpPr>
        <p:spPr>
          <a:xfrm rot="5400000">
            <a:off x="1235136" y="2896609"/>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107" name="Rectangle 106"/>
          <p:cNvSpPr/>
          <p:nvPr/>
        </p:nvSpPr>
        <p:spPr>
          <a:xfrm rot="5400000">
            <a:off x="5506418" y="2901270"/>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108" name="Rectangle 107"/>
          <p:cNvSpPr/>
          <p:nvPr/>
        </p:nvSpPr>
        <p:spPr>
          <a:xfrm rot="5400000">
            <a:off x="4464638" y="2462611"/>
            <a:ext cx="69854" cy="56339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110" name="Rectangle 109"/>
          <p:cNvSpPr/>
          <p:nvPr/>
        </p:nvSpPr>
        <p:spPr>
          <a:xfrm rot="5400000">
            <a:off x="3309821" y="2901273"/>
            <a:ext cx="69854" cy="563396"/>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pic>
        <p:nvPicPr>
          <p:cNvPr id="3" name="Picture 2" descr="mccwdta logo emai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271043" y="298533"/>
            <a:ext cx="1415757" cy="878283"/>
          </a:xfrm>
          <a:prstGeom prst="rect">
            <a:avLst/>
          </a:prstGeom>
          <a:noFill/>
          <a:ln>
            <a:noFill/>
          </a:ln>
        </p:spPr>
      </p:pic>
      <p:cxnSp>
        <p:nvCxnSpPr>
          <p:cNvPr id="18" name="Straight Connector 17"/>
          <p:cNvCxnSpPr/>
          <p:nvPr/>
        </p:nvCxnSpPr>
        <p:spPr>
          <a:xfrm>
            <a:off x="4188442" y="2282502"/>
            <a:ext cx="1543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Proof of Concept Application</a:t>
            </a:r>
          </a:p>
        </p:txBody>
      </p:sp>
      <p:sp>
        <p:nvSpPr>
          <p:cNvPr id="14" name="Subtitle 13"/>
          <p:cNvSpPr>
            <a:spLocks noGrp="1"/>
          </p:cNvSpPr>
          <p:nvPr>
            <p:ph type="subTitle" idx="13"/>
          </p:nvPr>
        </p:nvSpPr>
        <p:spPr/>
        <p:txBody>
          <a:bodyPr/>
          <a:lstStyle/>
          <a:p>
            <a:r>
              <a:rPr lang="en-US" dirty="0"/>
              <a:t>Federated program search</a:t>
            </a:r>
          </a:p>
        </p:txBody>
      </p:sp>
      <p:sp>
        <p:nvSpPr>
          <p:cNvPr id="34" name="Rectangle 33"/>
          <p:cNvSpPr/>
          <p:nvPr/>
        </p:nvSpPr>
        <p:spPr>
          <a:xfrm>
            <a:off x="3715645" y="1819422"/>
            <a:ext cx="1443037" cy="5905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bg2">
                    <a:lumMod val="75000"/>
                  </a:schemeClr>
                </a:solidFill>
              </a:rPr>
            </a:br>
            <a:endParaRPr lang="en-US" dirty="0">
              <a:solidFill>
                <a:schemeClr val="bg2">
                  <a:lumMod val="75000"/>
                </a:schemeClr>
              </a:solidFill>
            </a:endParaRPr>
          </a:p>
        </p:txBody>
      </p:sp>
      <p:sp>
        <p:nvSpPr>
          <p:cNvPr id="35" name="TextBox 34"/>
          <p:cNvSpPr txBox="1"/>
          <p:nvPr/>
        </p:nvSpPr>
        <p:spPr>
          <a:xfrm>
            <a:off x="4170029" y="1810053"/>
            <a:ext cx="1009583" cy="600164"/>
          </a:xfrm>
          <a:prstGeom prst="rect">
            <a:avLst/>
          </a:prstGeom>
          <a:noFill/>
        </p:spPr>
        <p:txBody>
          <a:bodyPr wrap="square" rtlCol="0">
            <a:spAutoFit/>
          </a:bodyPr>
          <a:lstStyle/>
          <a:p>
            <a:r>
              <a:rPr lang="en-US" sz="1100" dirty="0">
                <a:latin typeface="Arial"/>
                <a:cs typeface="Arial"/>
              </a:rPr>
              <a:t>Federated Program Search App</a:t>
            </a:r>
          </a:p>
        </p:txBody>
      </p:sp>
      <p:pic>
        <p:nvPicPr>
          <p:cNvPr id="36" name="Picture 35"/>
          <p:cNvPicPr>
            <a:picLocks noChangeAspect="1"/>
          </p:cNvPicPr>
          <p:nvPr/>
        </p:nvPicPr>
        <p:blipFill>
          <a:blip r:embed="rId5"/>
          <a:stretch>
            <a:fillRect/>
          </a:stretch>
        </p:blipFill>
        <p:spPr>
          <a:xfrm>
            <a:off x="3779504" y="1927372"/>
            <a:ext cx="390525" cy="390525"/>
          </a:xfrm>
          <a:prstGeom prst="rect">
            <a:avLst/>
          </a:prstGeom>
        </p:spPr>
      </p:pic>
      <p:sp>
        <p:nvSpPr>
          <p:cNvPr id="38" name="Rectangle 37"/>
          <p:cNvSpPr/>
          <p:nvPr/>
        </p:nvSpPr>
        <p:spPr>
          <a:xfrm>
            <a:off x="528644" y="3607963"/>
            <a:ext cx="1621966" cy="9838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40" name="TextBox 39"/>
          <p:cNvSpPr txBox="1"/>
          <p:nvPr/>
        </p:nvSpPr>
        <p:spPr>
          <a:xfrm>
            <a:off x="528643" y="4160936"/>
            <a:ext cx="1621967" cy="430887"/>
          </a:xfrm>
          <a:prstGeom prst="rect">
            <a:avLst/>
          </a:prstGeom>
          <a:noFill/>
        </p:spPr>
        <p:txBody>
          <a:bodyPr wrap="square" rtlCol="0">
            <a:spAutoFit/>
          </a:bodyPr>
          <a:lstStyle/>
          <a:p>
            <a:pPr algn="ctr"/>
            <a:r>
              <a:rPr lang="en-US" sz="1100" dirty="0" err="1">
                <a:latin typeface="Arial"/>
                <a:cs typeface="Arial"/>
              </a:rPr>
              <a:t>Quinsigamond</a:t>
            </a:r>
            <a:endParaRPr lang="en-US" sz="1100" dirty="0">
              <a:latin typeface="Arial"/>
              <a:cs typeface="Arial"/>
            </a:endParaRPr>
          </a:p>
          <a:p>
            <a:pPr algn="ctr"/>
            <a:r>
              <a:rPr lang="en-US" sz="1100" dirty="0">
                <a:latin typeface="Arial"/>
                <a:cs typeface="Arial"/>
              </a:rPr>
              <a:t>Community College</a:t>
            </a:r>
          </a:p>
        </p:txBody>
      </p:sp>
      <p:pic>
        <p:nvPicPr>
          <p:cNvPr id="42" name="Picture 41"/>
          <p:cNvPicPr>
            <a:picLocks noChangeAspect="1"/>
          </p:cNvPicPr>
          <p:nvPr/>
        </p:nvPicPr>
        <p:blipFill>
          <a:blip r:embed="rId6"/>
          <a:stretch>
            <a:fillRect/>
          </a:stretch>
        </p:blipFill>
        <p:spPr>
          <a:xfrm>
            <a:off x="1080350" y="3662197"/>
            <a:ext cx="514350" cy="476250"/>
          </a:xfrm>
          <a:prstGeom prst="rect">
            <a:avLst/>
          </a:prstGeom>
          <a:solidFill>
            <a:srgbClr val="B7DEE8"/>
          </a:solidFill>
        </p:spPr>
      </p:pic>
      <p:sp>
        <p:nvSpPr>
          <p:cNvPr id="56" name="Rectangle 55"/>
          <p:cNvSpPr/>
          <p:nvPr/>
        </p:nvSpPr>
        <p:spPr>
          <a:xfrm>
            <a:off x="2668525" y="3607963"/>
            <a:ext cx="1621966" cy="9838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57" name="TextBox 56"/>
          <p:cNvSpPr txBox="1"/>
          <p:nvPr/>
        </p:nvSpPr>
        <p:spPr>
          <a:xfrm>
            <a:off x="2668524" y="4160936"/>
            <a:ext cx="1621967" cy="430887"/>
          </a:xfrm>
          <a:prstGeom prst="rect">
            <a:avLst/>
          </a:prstGeom>
          <a:noFill/>
        </p:spPr>
        <p:txBody>
          <a:bodyPr wrap="square" rtlCol="0">
            <a:spAutoFit/>
          </a:bodyPr>
          <a:lstStyle/>
          <a:p>
            <a:pPr algn="ctr"/>
            <a:r>
              <a:rPr lang="en-US" sz="1100" dirty="0">
                <a:latin typeface="Arial"/>
                <a:cs typeface="Arial"/>
              </a:rPr>
              <a:t>Middlesex</a:t>
            </a:r>
          </a:p>
          <a:p>
            <a:pPr algn="ctr"/>
            <a:r>
              <a:rPr lang="en-US" sz="1100" dirty="0">
                <a:latin typeface="Arial"/>
                <a:cs typeface="Arial"/>
              </a:rPr>
              <a:t>Community College</a:t>
            </a:r>
          </a:p>
        </p:txBody>
      </p:sp>
      <p:pic>
        <p:nvPicPr>
          <p:cNvPr id="58" name="Picture 57"/>
          <p:cNvPicPr>
            <a:picLocks noChangeAspect="1"/>
          </p:cNvPicPr>
          <p:nvPr/>
        </p:nvPicPr>
        <p:blipFill>
          <a:blip r:embed="rId6"/>
          <a:stretch>
            <a:fillRect/>
          </a:stretch>
        </p:blipFill>
        <p:spPr>
          <a:xfrm>
            <a:off x="3220231" y="3662197"/>
            <a:ext cx="514350" cy="476250"/>
          </a:xfrm>
          <a:prstGeom prst="rect">
            <a:avLst/>
          </a:prstGeom>
          <a:solidFill>
            <a:srgbClr val="B7DEE8"/>
          </a:solidFill>
        </p:spPr>
      </p:pic>
      <p:grpSp>
        <p:nvGrpSpPr>
          <p:cNvPr id="9" name="Group 8"/>
          <p:cNvGrpSpPr/>
          <p:nvPr/>
        </p:nvGrpSpPr>
        <p:grpSpPr>
          <a:xfrm>
            <a:off x="4841173" y="3607962"/>
            <a:ext cx="1621967" cy="983860"/>
            <a:chOff x="4979476" y="3394170"/>
            <a:chExt cx="1621967" cy="983860"/>
          </a:xfrm>
        </p:grpSpPr>
        <p:sp>
          <p:nvSpPr>
            <p:cNvPr id="59" name="Rectangle 58"/>
            <p:cNvSpPr/>
            <p:nvPr/>
          </p:nvSpPr>
          <p:spPr>
            <a:xfrm>
              <a:off x="4979477" y="3394170"/>
              <a:ext cx="1621966" cy="9838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60" name="TextBox 59"/>
            <p:cNvSpPr txBox="1"/>
            <p:nvPr/>
          </p:nvSpPr>
          <p:spPr>
            <a:xfrm>
              <a:off x="4979476" y="3947143"/>
              <a:ext cx="1621967" cy="430887"/>
            </a:xfrm>
            <a:prstGeom prst="rect">
              <a:avLst/>
            </a:prstGeom>
            <a:noFill/>
          </p:spPr>
          <p:txBody>
            <a:bodyPr wrap="square" rtlCol="0">
              <a:spAutoFit/>
            </a:bodyPr>
            <a:lstStyle/>
            <a:p>
              <a:pPr algn="ctr"/>
              <a:r>
                <a:rPr lang="en-US" sz="1100" dirty="0">
                  <a:latin typeface="Arial"/>
                  <a:cs typeface="Arial"/>
                </a:rPr>
                <a:t>Bristol</a:t>
              </a:r>
            </a:p>
            <a:p>
              <a:pPr algn="ctr"/>
              <a:r>
                <a:rPr lang="en-US" sz="1100" dirty="0">
                  <a:latin typeface="Arial"/>
                  <a:cs typeface="Arial"/>
                </a:rPr>
                <a:t>Community College</a:t>
              </a:r>
            </a:p>
          </p:txBody>
        </p:sp>
        <p:pic>
          <p:nvPicPr>
            <p:cNvPr id="61" name="Picture 60"/>
            <p:cNvPicPr>
              <a:picLocks noChangeAspect="1"/>
            </p:cNvPicPr>
            <p:nvPr/>
          </p:nvPicPr>
          <p:blipFill>
            <a:blip r:embed="rId6"/>
            <a:stretch>
              <a:fillRect/>
            </a:stretch>
          </p:blipFill>
          <p:spPr>
            <a:xfrm>
              <a:off x="5531183" y="3448404"/>
              <a:ext cx="514350" cy="476250"/>
            </a:xfrm>
            <a:prstGeom prst="rect">
              <a:avLst/>
            </a:prstGeom>
            <a:solidFill>
              <a:srgbClr val="B7DEE8"/>
            </a:solidFill>
          </p:spPr>
        </p:pic>
      </p:grpSp>
      <p:grpSp>
        <p:nvGrpSpPr>
          <p:cNvPr id="8" name="Group 7"/>
          <p:cNvGrpSpPr/>
          <p:nvPr/>
        </p:nvGrpSpPr>
        <p:grpSpPr>
          <a:xfrm>
            <a:off x="6920972" y="3607961"/>
            <a:ext cx="1621967" cy="983860"/>
            <a:chOff x="7267760" y="3747783"/>
            <a:chExt cx="1621967" cy="983860"/>
          </a:xfrm>
        </p:grpSpPr>
        <p:sp>
          <p:nvSpPr>
            <p:cNvPr id="63" name="Rectangle 62"/>
            <p:cNvSpPr/>
            <p:nvPr/>
          </p:nvSpPr>
          <p:spPr>
            <a:xfrm>
              <a:off x="7267761" y="3747783"/>
              <a:ext cx="1621966" cy="9838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64" name="TextBox 63"/>
            <p:cNvSpPr txBox="1"/>
            <p:nvPr/>
          </p:nvSpPr>
          <p:spPr>
            <a:xfrm>
              <a:off x="7267760" y="4300756"/>
              <a:ext cx="1621967" cy="430887"/>
            </a:xfrm>
            <a:prstGeom prst="rect">
              <a:avLst/>
            </a:prstGeom>
            <a:noFill/>
          </p:spPr>
          <p:txBody>
            <a:bodyPr wrap="square" rtlCol="0">
              <a:spAutoFit/>
            </a:bodyPr>
            <a:lstStyle/>
            <a:p>
              <a:pPr algn="ctr"/>
              <a:r>
                <a:rPr lang="en-US" sz="1100" dirty="0">
                  <a:latin typeface="Arial"/>
                  <a:cs typeface="Arial"/>
                </a:rPr>
                <a:t>Mass Dept. of Higher Education</a:t>
              </a:r>
            </a:p>
          </p:txBody>
        </p:sp>
        <p:pic>
          <p:nvPicPr>
            <p:cNvPr id="120" name="Picture 119"/>
            <p:cNvPicPr>
              <a:picLocks noChangeAspect="1"/>
            </p:cNvPicPr>
            <p:nvPr/>
          </p:nvPicPr>
          <p:blipFill>
            <a:blip r:embed="rId7"/>
            <a:stretch>
              <a:fillRect/>
            </a:stretch>
          </p:blipFill>
          <p:spPr>
            <a:xfrm>
              <a:off x="7905350" y="3824506"/>
              <a:ext cx="381000" cy="476250"/>
            </a:xfrm>
            <a:prstGeom prst="rect">
              <a:avLst/>
            </a:prstGeom>
          </p:spPr>
        </p:pic>
      </p:grpSp>
      <p:sp>
        <p:nvSpPr>
          <p:cNvPr id="66" name="TextBox 65"/>
          <p:cNvSpPr txBox="1"/>
          <p:nvPr/>
        </p:nvSpPr>
        <p:spPr>
          <a:xfrm>
            <a:off x="528644" y="4691401"/>
            <a:ext cx="1621966" cy="261610"/>
          </a:xfrm>
          <a:prstGeom prst="rect">
            <a:avLst/>
          </a:prstGeom>
          <a:noFill/>
        </p:spPr>
        <p:txBody>
          <a:bodyPr wrap="square" rtlCol="0">
            <a:spAutoFit/>
          </a:bodyPr>
          <a:lstStyle/>
          <a:p>
            <a:pPr algn="ctr"/>
            <a:r>
              <a:rPr lang="en-US" sz="1100" dirty="0" err="1">
                <a:latin typeface="Arial"/>
                <a:cs typeface="Arial"/>
              </a:rPr>
              <a:t>Jenzabar</a:t>
            </a:r>
            <a:r>
              <a:rPr lang="en-US" sz="1100" dirty="0">
                <a:latin typeface="Arial"/>
                <a:cs typeface="Arial"/>
              </a:rPr>
              <a:t> SIS</a:t>
            </a:r>
          </a:p>
        </p:txBody>
      </p:sp>
      <p:sp>
        <p:nvSpPr>
          <p:cNvPr id="67" name="TextBox 66"/>
          <p:cNvSpPr txBox="1"/>
          <p:nvPr/>
        </p:nvSpPr>
        <p:spPr>
          <a:xfrm>
            <a:off x="2668525" y="4712996"/>
            <a:ext cx="1621966" cy="261610"/>
          </a:xfrm>
          <a:prstGeom prst="rect">
            <a:avLst/>
          </a:prstGeom>
          <a:noFill/>
        </p:spPr>
        <p:txBody>
          <a:bodyPr wrap="square" rtlCol="0">
            <a:spAutoFit/>
          </a:bodyPr>
          <a:lstStyle/>
          <a:p>
            <a:pPr algn="ctr"/>
            <a:r>
              <a:rPr lang="en-US" sz="1100" dirty="0">
                <a:latin typeface="Arial"/>
                <a:cs typeface="Arial"/>
              </a:rPr>
              <a:t>Banner SIS</a:t>
            </a:r>
          </a:p>
        </p:txBody>
      </p:sp>
      <p:sp>
        <p:nvSpPr>
          <p:cNvPr id="68" name="TextBox 67"/>
          <p:cNvSpPr txBox="1"/>
          <p:nvPr/>
        </p:nvSpPr>
        <p:spPr>
          <a:xfrm>
            <a:off x="4841173" y="4706097"/>
            <a:ext cx="1621966" cy="261610"/>
          </a:xfrm>
          <a:prstGeom prst="rect">
            <a:avLst/>
          </a:prstGeom>
          <a:noFill/>
        </p:spPr>
        <p:txBody>
          <a:bodyPr wrap="square" rtlCol="0">
            <a:spAutoFit/>
          </a:bodyPr>
          <a:lstStyle/>
          <a:p>
            <a:pPr algn="ctr"/>
            <a:r>
              <a:rPr lang="en-US" sz="1100" dirty="0">
                <a:latin typeface="Arial"/>
                <a:cs typeface="Arial"/>
              </a:rPr>
              <a:t>Banner SIS</a:t>
            </a:r>
          </a:p>
        </p:txBody>
      </p:sp>
      <p:sp>
        <p:nvSpPr>
          <p:cNvPr id="69" name="TextBox 68"/>
          <p:cNvSpPr txBox="1"/>
          <p:nvPr/>
        </p:nvSpPr>
        <p:spPr>
          <a:xfrm>
            <a:off x="6920972" y="4712996"/>
            <a:ext cx="1621966" cy="430887"/>
          </a:xfrm>
          <a:prstGeom prst="rect">
            <a:avLst/>
          </a:prstGeom>
          <a:noFill/>
        </p:spPr>
        <p:txBody>
          <a:bodyPr wrap="square" rtlCol="0">
            <a:spAutoFit/>
          </a:bodyPr>
          <a:lstStyle/>
          <a:p>
            <a:pPr algn="ctr"/>
            <a:r>
              <a:rPr lang="en-US" sz="1100" dirty="0">
                <a:latin typeface="Arial"/>
                <a:cs typeface="Arial"/>
              </a:rPr>
              <a:t>HEIRS Longitudinal Database</a:t>
            </a:r>
          </a:p>
        </p:txBody>
      </p:sp>
    </p:spTree>
    <p:extLst>
      <p:ext uri="{BB962C8B-B14F-4D97-AF65-F5344CB8AC3E}">
        <p14:creationId xmlns:p14="http://schemas.microsoft.com/office/powerpoint/2010/main" val="272488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Demo</a:t>
            </a:r>
            <a:endParaRPr lang="en-US" dirty="0"/>
          </a:p>
        </p:txBody>
      </p:sp>
      <p:sp>
        <p:nvSpPr>
          <p:cNvPr id="5" name="Content Placeholder 4"/>
          <p:cNvSpPr>
            <a:spLocks noGrp="1"/>
          </p:cNvSpPr>
          <p:nvPr>
            <p:ph idx="1"/>
          </p:nvPr>
        </p:nvSpPr>
        <p:spPr/>
        <p:txBody>
          <a:bodyPr/>
          <a:lstStyle/>
          <a:p>
            <a:endParaRPr lang="en-US"/>
          </a:p>
        </p:txBody>
      </p:sp>
      <p:sp>
        <p:nvSpPr>
          <p:cNvPr id="6" name="Subtitle 5"/>
          <p:cNvSpPr>
            <a:spLocks noGrp="1"/>
          </p:cNvSpPr>
          <p:nvPr>
            <p:ph type="subTitle" idx="13"/>
          </p:nvPr>
        </p:nvSpPr>
        <p:spPr/>
        <p:txBody>
          <a:bodyPr/>
          <a:lstStyle/>
          <a:p>
            <a:r>
              <a:rPr lang="en-US" dirty="0"/>
              <a:t>Federated Program Search</a:t>
            </a:r>
          </a:p>
        </p:txBody>
      </p:sp>
    </p:spTree>
    <p:extLst>
      <p:ext uri="{BB962C8B-B14F-4D97-AF65-F5344CB8AC3E}">
        <p14:creationId xmlns:p14="http://schemas.microsoft.com/office/powerpoint/2010/main" val="15164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 Screenshot</a:t>
            </a:r>
          </a:p>
        </p:txBody>
      </p:sp>
      <p:pic>
        <p:nvPicPr>
          <p:cNvPr id="7" name="Picture 6" descr="unnamed.png"/>
          <p:cNvPicPr>
            <a:picLocks noChangeAspect="1"/>
          </p:cNvPicPr>
          <p:nvPr/>
        </p:nvPicPr>
        <p:blipFill rotWithShape="1">
          <a:blip r:embed="rId3">
            <a:extLst>
              <a:ext uri="{28A0092B-C50C-407E-A947-70E740481C1C}">
                <a14:useLocalDpi xmlns:a14="http://schemas.microsoft.com/office/drawing/2010/main" val="0"/>
              </a:ext>
            </a:extLst>
          </a:blip>
          <a:srcRect b="19483"/>
          <a:stretch/>
        </p:blipFill>
        <p:spPr>
          <a:xfrm>
            <a:off x="292100" y="0"/>
            <a:ext cx="8632758" cy="5143500"/>
          </a:xfrm>
          <a:prstGeom prst="rect">
            <a:avLst/>
          </a:prstGeom>
        </p:spPr>
      </p:pic>
    </p:spTree>
    <p:extLst>
      <p:ext uri="{BB962C8B-B14F-4D97-AF65-F5344CB8AC3E}">
        <p14:creationId xmlns:p14="http://schemas.microsoft.com/office/powerpoint/2010/main" val="109223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89"/>
          <p:cNvSpPr/>
          <p:nvPr/>
        </p:nvSpPr>
        <p:spPr>
          <a:xfrm>
            <a:off x="540067" y="2839268"/>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9" name="Shape 47"/>
          <p:cNvSpPr/>
          <p:nvPr/>
        </p:nvSpPr>
        <p:spPr>
          <a:xfrm>
            <a:off x="228600" y="2593652"/>
            <a:ext cx="4400049" cy="311865"/>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100" name="Shape 48"/>
          <p:cNvSpPr/>
          <p:nvPr/>
        </p:nvSpPr>
        <p:spPr>
          <a:xfrm>
            <a:off x="4590763" y="2593652"/>
            <a:ext cx="4342338" cy="311865"/>
          </a:xfrm>
          <a:prstGeom prst="righ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104" name="Rectangle 103"/>
          <p:cNvSpPr/>
          <p:nvPr/>
        </p:nvSpPr>
        <p:spPr>
          <a:xfrm rot="5400000">
            <a:off x="599730" y="2756748"/>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pic>
        <p:nvPicPr>
          <p:cNvPr id="3" name="Picture 2" descr="mccwdta logo emai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271043" y="298533"/>
            <a:ext cx="1415757" cy="878283"/>
          </a:xfrm>
          <a:prstGeom prst="rect">
            <a:avLst/>
          </a:prstGeom>
          <a:noFill/>
          <a:ln>
            <a:noFill/>
          </a:ln>
        </p:spPr>
      </p:pic>
      <p:cxnSp>
        <p:nvCxnSpPr>
          <p:cNvPr id="18" name="Straight Connector 17"/>
          <p:cNvCxnSpPr/>
          <p:nvPr/>
        </p:nvCxnSpPr>
        <p:spPr>
          <a:xfrm>
            <a:off x="4188442" y="2282502"/>
            <a:ext cx="1543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Bring to Scale</a:t>
            </a:r>
          </a:p>
        </p:txBody>
      </p:sp>
      <p:sp>
        <p:nvSpPr>
          <p:cNvPr id="14" name="Subtitle 13"/>
          <p:cNvSpPr>
            <a:spLocks noGrp="1"/>
          </p:cNvSpPr>
          <p:nvPr>
            <p:ph type="subTitle" idx="13"/>
          </p:nvPr>
        </p:nvSpPr>
        <p:spPr/>
        <p:txBody>
          <a:bodyPr/>
          <a:lstStyle/>
          <a:p>
            <a:r>
              <a:rPr lang="en-US" dirty="0"/>
              <a:t>Federated program search</a:t>
            </a:r>
          </a:p>
        </p:txBody>
      </p:sp>
      <p:grpSp>
        <p:nvGrpSpPr>
          <p:cNvPr id="4" name="Group 3"/>
          <p:cNvGrpSpPr/>
          <p:nvPr/>
        </p:nvGrpSpPr>
        <p:grpSpPr>
          <a:xfrm>
            <a:off x="276635" y="3318715"/>
            <a:ext cx="792123" cy="667807"/>
            <a:chOff x="276635" y="3318715"/>
            <a:chExt cx="792123" cy="667807"/>
          </a:xfrm>
        </p:grpSpPr>
        <p:sp>
          <p:nvSpPr>
            <p:cNvPr id="38" name="Rectangle 3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2" name="Picture 4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47" name="Group 46"/>
          <p:cNvGrpSpPr/>
          <p:nvPr/>
        </p:nvGrpSpPr>
        <p:grpSpPr>
          <a:xfrm>
            <a:off x="2302488" y="4186062"/>
            <a:ext cx="792123" cy="667807"/>
            <a:chOff x="276635" y="3318715"/>
            <a:chExt cx="792123" cy="667807"/>
          </a:xfrm>
        </p:grpSpPr>
        <p:sp>
          <p:nvSpPr>
            <p:cNvPr id="48" name="Rectangle 4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9" name="Picture 4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sp>
        <p:nvSpPr>
          <p:cNvPr id="76" name="Freeform 75"/>
          <p:cNvSpPr/>
          <p:nvPr/>
        </p:nvSpPr>
        <p:spPr>
          <a:xfrm>
            <a:off x="1145114" y="2839268"/>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7" name="Rectangle 76"/>
          <p:cNvSpPr/>
          <p:nvPr/>
        </p:nvSpPr>
        <p:spPr>
          <a:xfrm rot="5400000">
            <a:off x="1280196" y="2758236"/>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78" name="Freeform 77"/>
          <p:cNvSpPr/>
          <p:nvPr/>
        </p:nvSpPr>
        <p:spPr>
          <a:xfrm>
            <a:off x="1861756" y="2840756"/>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9" name="Rectangle 78"/>
          <p:cNvSpPr/>
          <p:nvPr/>
        </p:nvSpPr>
        <p:spPr>
          <a:xfrm rot="5400000">
            <a:off x="1921419" y="2758236"/>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80" name="Freeform 79"/>
          <p:cNvSpPr/>
          <p:nvPr/>
        </p:nvSpPr>
        <p:spPr>
          <a:xfrm>
            <a:off x="2479376" y="2840756"/>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1" name="Rectangle 80"/>
          <p:cNvSpPr/>
          <p:nvPr/>
        </p:nvSpPr>
        <p:spPr>
          <a:xfrm rot="5400000">
            <a:off x="2614458" y="2759724"/>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82" name="Freeform 81"/>
          <p:cNvSpPr/>
          <p:nvPr/>
        </p:nvSpPr>
        <p:spPr>
          <a:xfrm>
            <a:off x="3183445" y="2842244"/>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3" name="Rectangle 82"/>
          <p:cNvSpPr/>
          <p:nvPr/>
        </p:nvSpPr>
        <p:spPr>
          <a:xfrm rot="5400000">
            <a:off x="3243108" y="2759724"/>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84" name="Freeform 83"/>
          <p:cNvSpPr/>
          <p:nvPr/>
        </p:nvSpPr>
        <p:spPr>
          <a:xfrm>
            <a:off x="4491037" y="2842244"/>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5" name="Rectangle 84"/>
          <p:cNvSpPr/>
          <p:nvPr/>
        </p:nvSpPr>
        <p:spPr>
          <a:xfrm rot="5400000">
            <a:off x="4550700" y="2759724"/>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86" name="Freeform 85"/>
          <p:cNvSpPr/>
          <p:nvPr/>
        </p:nvSpPr>
        <p:spPr>
          <a:xfrm>
            <a:off x="8388667" y="2842244"/>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7" name="Rectangle 86"/>
          <p:cNvSpPr/>
          <p:nvPr/>
        </p:nvSpPr>
        <p:spPr>
          <a:xfrm rot="5400000">
            <a:off x="8448330" y="2759724"/>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44" name="Group 43"/>
          <p:cNvGrpSpPr/>
          <p:nvPr/>
        </p:nvGrpSpPr>
        <p:grpSpPr>
          <a:xfrm>
            <a:off x="1595673" y="3318715"/>
            <a:ext cx="792123" cy="667807"/>
            <a:chOff x="276635" y="3318715"/>
            <a:chExt cx="792123" cy="667807"/>
          </a:xfrm>
        </p:grpSpPr>
        <p:sp>
          <p:nvSpPr>
            <p:cNvPr id="45" name="Rectangle 44"/>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6" name="Picture 45"/>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50" name="Group 49"/>
          <p:cNvGrpSpPr/>
          <p:nvPr/>
        </p:nvGrpSpPr>
        <p:grpSpPr>
          <a:xfrm>
            <a:off x="2906016" y="3318715"/>
            <a:ext cx="792123" cy="667807"/>
            <a:chOff x="276635" y="3318715"/>
            <a:chExt cx="792123" cy="667807"/>
          </a:xfrm>
        </p:grpSpPr>
        <p:sp>
          <p:nvSpPr>
            <p:cNvPr id="51" name="Rectangle 5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52" name="Picture 5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62" name="Group 61"/>
          <p:cNvGrpSpPr/>
          <p:nvPr/>
        </p:nvGrpSpPr>
        <p:grpSpPr>
          <a:xfrm>
            <a:off x="4206589" y="3315209"/>
            <a:ext cx="792123" cy="667807"/>
            <a:chOff x="276635" y="3318715"/>
            <a:chExt cx="792123" cy="667807"/>
          </a:xfrm>
        </p:grpSpPr>
        <p:sp>
          <p:nvSpPr>
            <p:cNvPr id="65" name="Rectangle 64"/>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66" name="Picture 65"/>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73" name="Group 72"/>
          <p:cNvGrpSpPr/>
          <p:nvPr/>
        </p:nvGrpSpPr>
        <p:grpSpPr>
          <a:xfrm>
            <a:off x="8117074" y="3308559"/>
            <a:ext cx="792123" cy="667807"/>
            <a:chOff x="7356975" y="3578175"/>
            <a:chExt cx="792123" cy="667807"/>
          </a:xfrm>
        </p:grpSpPr>
        <p:sp>
          <p:nvSpPr>
            <p:cNvPr id="74" name="Rectangle 73"/>
            <p:cNvSpPr/>
            <p:nvPr/>
          </p:nvSpPr>
          <p:spPr>
            <a:xfrm>
              <a:off x="7356975" y="357817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75" name="Picture 74"/>
            <p:cNvPicPr>
              <a:picLocks noChangeAspect="1"/>
            </p:cNvPicPr>
            <p:nvPr/>
          </p:nvPicPr>
          <p:blipFill>
            <a:blip r:embed="rId6"/>
            <a:stretch>
              <a:fillRect/>
            </a:stretch>
          </p:blipFill>
          <p:spPr>
            <a:xfrm>
              <a:off x="7558562" y="3684684"/>
              <a:ext cx="381000" cy="476250"/>
            </a:xfrm>
            <a:prstGeom prst="rect">
              <a:avLst/>
            </a:prstGeom>
          </p:spPr>
        </p:pic>
      </p:grpSp>
      <p:sp>
        <p:nvSpPr>
          <p:cNvPr id="88" name="Freeform 87"/>
          <p:cNvSpPr/>
          <p:nvPr/>
        </p:nvSpPr>
        <p:spPr>
          <a:xfrm>
            <a:off x="3801065" y="2842244"/>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9" name="Rectangle 88"/>
          <p:cNvSpPr/>
          <p:nvPr/>
        </p:nvSpPr>
        <p:spPr>
          <a:xfrm rot="5400000">
            <a:off x="3936147" y="2761212"/>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1" name="Freeform 90"/>
          <p:cNvSpPr/>
          <p:nvPr/>
        </p:nvSpPr>
        <p:spPr>
          <a:xfrm>
            <a:off x="5110181" y="2843732"/>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5" name="Rectangle 94"/>
          <p:cNvSpPr/>
          <p:nvPr/>
        </p:nvSpPr>
        <p:spPr>
          <a:xfrm rot="5400000">
            <a:off x="5245263" y="2762700"/>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6" name="Freeform 95"/>
          <p:cNvSpPr/>
          <p:nvPr/>
        </p:nvSpPr>
        <p:spPr>
          <a:xfrm>
            <a:off x="7649927" y="2843732"/>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7" name="Rectangle 96"/>
          <p:cNvSpPr/>
          <p:nvPr/>
        </p:nvSpPr>
        <p:spPr>
          <a:xfrm rot="5400000">
            <a:off x="7785009" y="2762700"/>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8" name="Freeform 97"/>
          <p:cNvSpPr/>
          <p:nvPr/>
        </p:nvSpPr>
        <p:spPr>
          <a:xfrm rot="10800000">
            <a:off x="5240155" y="2125477"/>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102" name="Rectangle 101"/>
          <p:cNvSpPr/>
          <p:nvPr/>
        </p:nvSpPr>
        <p:spPr>
          <a:xfrm rot="16200000">
            <a:off x="5324964" y="2548538"/>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6" name="Group 5"/>
          <p:cNvGrpSpPr/>
          <p:nvPr/>
        </p:nvGrpSpPr>
        <p:grpSpPr>
          <a:xfrm>
            <a:off x="5002942" y="1566405"/>
            <a:ext cx="664046" cy="590550"/>
            <a:chOff x="4229950" y="1819422"/>
            <a:chExt cx="664046" cy="590550"/>
          </a:xfrm>
        </p:grpSpPr>
        <p:sp>
          <p:nvSpPr>
            <p:cNvPr id="34" name="Rectangle 33"/>
            <p:cNvSpPr/>
            <p:nvPr/>
          </p:nvSpPr>
          <p:spPr>
            <a:xfrm>
              <a:off x="4229950" y="1819422"/>
              <a:ext cx="664046" cy="5905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bg2">
                      <a:lumMod val="75000"/>
                    </a:schemeClr>
                  </a:solidFill>
                </a:rPr>
              </a:br>
              <a:endParaRPr lang="en-US" dirty="0">
                <a:solidFill>
                  <a:schemeClr val="bg2">
                    <a:lumMod val="75000"/>
                  </a:schemeClr>
                </a:solidFill>
              </a:endParaRPr>
            </a:p>
          </p:txBody>
        </p:sp>
        <p:pic>
          <p:nvPicPr>
            <p:cNvPr id="36" name="Picture 35"/>
            <p:cNvPicPr>
              <a:picLocks noChangeAspect="1"/>
            </p:cNvPicPr>
            <p:nvPr/>
          </p:nvPicPr>
          <p:blipFill>
            <a:blip r:embed="rId7"/>
            <a:stretch>
              <a:fillRect/>
            </a:stretch>
          </p:blipFill>
          <p:spPr>
            <a:xfrm>
              <a:off x="4383008" y="1927372"/>
              <a:ext cx="390525" cy="390525"/>
            </a:xfrm>
            <a:prstGeom prst="rect">
              <a:avLst/>
            </a:prstGeom>
          </p:spPr>
        </p:pic>
      </p:grpSp>
      <p:grpSp>
        <p:nvGrpSpPr>
          <p:cNvPr id="5" name="Group 4"/>
          <p:cNvGrpSpPr/>
          <p:nvPr/>
        </p:nvGrpSpPr>
        <p:grpSpPr>
          <a:xfrm>
            <a:off x="7461788" y="4118183"/>
            <a:ext cx="792123" cy="667807"/>
            <a:chOff x="7356975" y="3578175"/>
            <a:chExt cx="792123" cy="667807"/>
          </a:xfrm>
        </p:grpSpPr>
        <p:sp>
          <p:nvSpPr>
            <p:cNvPr id="37" name="Rectangle 36"/>
            <p:cNvSpPr/>
            <p:nvPr/>
          </p:nvSpPr>
          <p:spPr>
            <a:xfrm>
              <a:off x="7356975" y="357817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20" name="Picture 119"/>
            <p:cNvPicPr>
              <a:picLocks noChangeAspect="1"/>
            </p:cNvPicPr>
            <p:nvPr/>
          </p:nvPicPr>
          <p:blipFill>
            <a:blip r:embed="rId6"/>
            <a:stretch>
              <a:fillRect/>
            </a:stretch>
          </p:blipFill>
          <p:spPr>
            <a:xfrm>
              <a:off x="7558562" y="3684684"/>
              <a:ext cx="381000" cy="476250"/>
            </a:xfrm>
            <a:prstGeom prst="rect">
              <a:avLst/>
            </a:prstGeom>
          </p:spPr>
        </p:pic>
      </p:grpSp>
      <p:grpSp>
        <p:nvGrpSpPr>
          <p:cNvPr id="53" name="Group 52"/>
          <p:cNvGrpSpPr/>
          <p:nvPr/>
        </p:nvGrpSpPr>
        <p:grpSpPr>
          <a:xfrm>
            <a:off x="3620517" y="4160934"/>
            <a:ext cx="792123" cy="667807"/>
            <a:chOff x="276635" y="3318715"/>
            <a:chExt cx="792123" cy="667807"/>
          </a:xfrm>
        </p:grpSpPr>
        <p:sp>
          <p:nvSpPr>
            <p:cNvPr id="54" name="Rectangle 53"/>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55" name="Picture 54"/>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67" name="Group 66"/>
          <p:cNvGrpSpPr/>
          <p:nvPr/>
        </p:nvGrpSpPr>
        <p:grpSpPr>
          <a:xfrm>
            <a:off x="4910701" y="4151123"/>
            <a:ext cx="792123" cy="667807"/>
            <a:chOff x="276635" y="3318715"/>
            <a:chExt cx="792123" cy="667807"/>
          </a:xfrm>
        </p:grpSpPr>
        <p:sp>
          <p:nvSpPr>
            <p:cNvPr id="68" name="Rectangle 6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69" name="Picture 6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39" name="Group 38"/>
          <p:cNvGrpSpPr/>
          <p:nvPr/>
        </p:nvGrpSpPr>
        <p:grpSpPr>
          <a:xfrm>
            <a:off x="904128" y="4160934"/>
            <a:ext cx="792123" cy="667807"/>
            <a:chOff x="276635" y="3318715"/>
            <a:chExt cx="792123" cy="667807"/>
          </a:xfrm>
        </p:grpSpPr>
        <p:sp>
          <p:nvSpPr>
            <p:cNvPr id="41" name="Rectangle 4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3" name="Picture 42"/>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sp>
        <p:nvSpPr>
          <p:cNvPr id="63" name="Freeform 62"/>
          <p:cNvSpPr/>
          <p:nvPr/>
        </p:nvSpPr>
        <p:spPr>
          <a:xfrm>
            <a:off x="6381578" y="2845220"/>
            <a:ext cx="300831" cy="136608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64" name="Rectangle 63"/>
          <p:cNvSpPr/>
          <p:nvPr/>
        </p:nvSpPr>
        <p:spPr>
          <a:xfrm rot="5400000">
            <a:off x="6516660" y="2764188"/>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70" name="Group 69"/>
          <p:cNvGrpSpPr/>
          <p:nvPr/>
        </p:nvGrpSpPr>
        <p:grpSpPr>
          <a:xfrm>
            <a:off x="6182098" y="4152611"/>
            <a:ext cx="792123" cy="667807"/>
            <a:chOff x="276635" y="3318715"/>
            <a:chExt cx="792123" cy="667807"/>
          </a:xfrm>
        </p:grpSpPr>
        <p:sp>
          <p:nvSpPr>
            <p:cNvPr id="71" name="Rectangle 7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72" name="Picture 7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sp>
        <p:nvSpPr>
          <p:cNvPr id="92" name="Freeform 91"/>
          <p:cNvSpPr/>
          <p:nvPr/>
        </p:nvSpPr>
        <p:spPr>
          <a:xfrm>
            <a:off x="5762434" y="2843732"/>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93" name="Rectangle 92"/>
          <p:cNvSpPr/>
          <p:nvPr/>
        </p:nvSpPr>
        <p:spPr>
          <a:xfrm rot="5400000">
            <a:off x="5822097" y="2761212"/>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94" name="Group 93"/>
          <p:cNvGrpSpPr/>
          <p:nvPr/>
        </p:nvGrpSpPr>
        <p:grpSpPr>
          <a:xfrm>
            <a:off x="5477986" y="3316697"/>
            <a:ext cx="792123" cy="667807"/>
            <a:chOff x="276635" y="3318715"/>
            <a:chExt cx="792123" cy="667807"/>
          </a:xfrm>
        </p:grpSpPr>
        <p:sp>
          <p:nvSpPr>
            <p:cNvPr id="101" name="Rectangle 10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03" name="Picture 102"/>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sp>
        <p:nvSpPr>
          <p:cNvPr id="105" name="Freeform 104"/>
          <p:cNvSpPr/>
          <p:nvPr/>
        </p:nvSpPr>
        <p:spPr>
          <a:xfrm>
            <a:off x="7046404" y="2845220"/>
            <a:ext cx="196056" cy="536597"/>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106" name="Rectangle 105"/>
          <p:cNvSpPr/>
          <p:nvPr/>
        </p:nvSpPr>
        <p:spPr>
          <a:xfrm rot="5400000">
            <a:off x="7106067" y="2762700"/>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107" name="Group 106"/>
          <p:cNvGrpSpPr/>
          <p:nvPr/>
        </p:nvGrpSpPr>
        <p:grpSpPr>
          <a:xfrm>
            <a:off x="6761956" y="3318185"/>
            <a:ext cx="792123" cy="667807"/>
            <a:chOff x="276635" y="3318715"/>
            <a:chExt cx="792123" cy="667807"/>
          </a:xfrm>
        </p:grpSpPr>
        <p:sp>
          <p:nvSpPr>
            <p:cNvPr id="108" name="Rectangle 10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09" name="Picture 10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spTree>
    <p:extLst>
      <p:ext uri="{BB962C8B-B14F-4D97-AF65-F5344CB8AC3E}">
        <p14:creationId xmlns:p14="http://schemas.microsoft.com/office/powerpoint/2010/main" val="328728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#2</a:t>
            </a:r>
          </a:p>
        </p:txBody>
      </p:sp>
      <p:sp>
        <p:nvSpPr>
          <p:cNvPr id="6" name="Content Placeholder 5"/>
          <p:cNvSpPr>
            <a:spLocks noGrp="1"/>
          </p:cNvSpPr>
          <p:nvPr>
            <p:ph idx="1"/>
          </p:nvPr>
        </p:nvSpPr>
        <p:spPr/>
        <p:txBody>
          <a:bodyPr>
            <a:normAutofit/>
          </a:bodyPr>
          <a:lstStyle/>
          <a:p>
            <a:endParaRPr lang="en-US" dirty="0"/>
          </a:p>
        </p:txBody>
      </p:sp>
      <p:sp>
        <p:nvSpPr>
          <p:cNvPr id="7" name="Subtitle 6"/>
          <p:cNvSpPr>
            <a:spLocks noGrp="1"/>
          </p:cNvSpPr>
          <p:nvPr>
            <p:ph type="subTitle" idx="13"/>
          </p:nvPr>
        </p:nvSpPr>
        <p:spPr/>
        <p:txBody>
          <a:bodyPr/>
          <a:lstStyle/>
          <a:p>
            <a:r>
              <a:rPr lang="en-US" dirty="0"/>
              <a:t>Predictive Analytics tools</a:t>
            </a:r>
          </a:p>
        </p:txBody>
      </p:sp>
    </p:spTree>
    <p:extLst>
      <p:ext uri="{BB962C8B-B14F-4D97-AF65-F5344CB8AC3E}">
        <p14:creationId xmlns:p14="http://schemas.microsoft.com/office/powerpoint/2010/main" val="314284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Trajectory Analytics</a:t>
            </a:r>
          </a:p>
        </p:txBody>
      </p:sp>
      <p:sp>
        <p:nvSpPr>
          <p:cNvPr id="7" name="Subtitle 6"/>
          <p:cNvSpPr>
            <a:spLocks noGrp="1"/>
          </p:cNvSpPr>
          <p:nvPr>
            <p:ph type="subTitle" idx="13"/>
          </p:nvPr>
        </p:nvSpPr>
        <p:spPr>
          <a:xfrm>
            <a:off x="453546" y="1221149"/>
            <a:ext cx="8408518" cy="341305"/>
          </a:xfrm>
        </p:spPr>
        <p:txBody>
          <a:bodyPr/>
          <a:lstStyle/>
          <a:p>
            <a:r>
              <a:rPr lang="en-US" dirty="0" err="1"/>
              <a:t>TennesSee</a:t>
            </a:r>
            <a:r>
              <a:rPr lang="en-US" dirty="0"/>
              <a:t> Board of Regents</a:t>
            </a:r>
          </a:p>
          <a:p>
            <a:r>
              <a:rPr lang="en-US" sz="1400" dirty="0"/>
              <a:t>Tristan </a:t>
            </a:r>
            <a:r>
              <a:rPr lang="en-US" sz="1400" dirty="0" err="1"/>
              <a:t>Denley</a:t>
            </a:r>
            <a:r>
              <a:rPr lang="en-US" sz="1400" dirty="0"/>
              <a:t>, </a:t>
            </a:r>
            <a:r>
              <a:rPr lang="en-US" sz="1400" dirty="0" err="1"/>
              <a:t>PH.d</a:t>
            </a:r>
            <a:r>
              <a:rPr lang="en-US" sz="1400" dirty="0"/>
              <a:t> Vice Chancellor for Academic Affairs</a:t>
            </a:r>
          </a:p>
        </p:txBody>
      </p:sp>
      <p:sp>
        <p:nvSpPr>
          <p:cNvPr id="74" name="Rectangle 73"/>
          <p:cNvSpPr/>
          <p:nvPr/>
        </p:nvSpPr>
        <p:spPr>
          <a:xfrm>
            <a:off x="2292457" y="1904891"/>
            <a:ext cx="3730198"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10" name="Picture 109"/>
          <p:cNvPicPr>
            <a:picLocks noChangeAspect="1"/>
          </p:cNvPicPr>
          <p:nvPr/>
        </p:nvPicPr>
        <p:blipFill>
          <a:blip r:embed="rId3"/>
          <a:stretch>
            <a:fillRect/>
          </a:stretch>
        </p:blipFill>
        <p:spPr>
          <a:xfrm>
            <a:off x="4226449" y="2017167"/>
            <a:ext cx="409575" cy="476250"/>
          </a:xfrm>
          <a:prstGeom prst="rect">
            <a:avLst/>
          </a:prstGeom>
        </p:spPr>
      </p:pic>
      <p:pic>
        <p:nvPicPr>
          <p:cNvPr id="75" name="Picture 74"/>
          <p:cNvPicPr>
            <a:picLocks noChangeAspect="1"/>
          </p:cNvPicPr>
          <p:nvPr/>
        </p:nvPicPr>
        <p:blipFill>
          <a:blip r:embed="rId4"/>
          <a:stretch>
            <a:fillRect/>
          </a:stretch>
        </p:blipFill>
        <p:spPr>
          <a:xfrm>
            <a:off x="2420091" y="2011400"/>
            <a:ext cx="381000" cy="476250"/>
          </a:xfrm>
          <a:prstGeom prst="rect">
            <a:avLst/>
          </a:prstGeom>
        </p:spPr>
      </p:pic>
      <p:sp>
        <p:nvSpPr>
          <p:cNvPr id="111" name="TextBox 110"/>
          <p:cNvSpPr txBox="1"/>
          <p:nvPr/>
        </p:nvSpPr>
        <p:spPr>
          <a:xfrm>
            <a:off x="2795487" y="1943245"/>
            <a:ext cx="1004033" cy="600164"/>
          </a:xfrm>
          <a:prstGeom prst="rect">
            <a:avLst/>
          </a:prstGeom>
          <a:noFill/>
        </p:spPr>
        <p:txBody>
          <a:bodyPr wrap="square" rtlCol="0">
            <a:spAutoFit/>
          </a:bodyPr>
          <a:lstStyle/>
          <a:p>
            <a:r>
              <a:rPr lang="en-US" sz="1100" dirty="0">
                <a:latin typeface="Arial"/>
                <a:cs typeface="Arial"/>
              </a:rPr>
              <a:t>Tennessee Board of Regents</a:t>
            </a:r>
          </a:p>
        </p:txBody>
      </p:sp>
      <p:grpSp>
        <p:nvGrpSpPr>
          <p:cNvPr id="140" name="Group 139"/>
          <p:cNvGrpSpPr/>
          <p:nvPr/>
        </p:nvGrpSpPr>
        <p:grpSpPr>
          <a:xfrm>
            <a:off x="194734" y="3877445"/>
            <a:ext cx="517624" cy="454864"/>
            <a:chOff x="276635" y="3318715"/>
            <a:chExt cx="792123" cy="667807"/>
          </a:xfrm>
        </p:grpSpPr>
        <p:sp>
          <p:nvSpPr>
            <p:cNvPr id="141" name="Rectangle 14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42" name="Picture 14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79" name="Group 178"/>
          <p:cNvGrpSpPr/>
          <p:nvPr/>
        </p:nvGrpSpPr>
        <p:grpSpPr>
          <a:xfrm>
            <a:off x="790064" y="4087396"/>
            <a:ext cx="517624" cy="454864"/>
            <a:chOff x="276635" y="3318715"/>
            <a:chExt cx="792123" cy="667807"/>
          </a:xfrm>
        </p:grpSpPr>
        <p:sp>
          <p:nvSpPr>
            <p:cNvPr id="180" name="Rectangle 17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1" name="Picture 18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2" name="Group 181"/>
          <p:cNvGrpSpPr/>
          <p:nvPr/>
        </p:nvGrpSpPr>
        <p:grpSpPr>
          <a:xfrm>
            <a:off x="1482952" y="4226970"/>
            <a:ext cx="517624" cy="454864"/>
            <a:chOff x="276635" y="3318715"/>
            <a:chExt cx="792123" cy="667807"/>
          </a:xfrm>
        </p:grpSpPr>
        <p:sp>
          <p:nvSpPr>
            <p:cNvPr id="183" name="Rectangle 182"/>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4" name="Picture 183"/>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5" name="Group 184"/>
          <p:cNvGrpSpPr/>
          <p:nvPr/>
        </p:nvGrpSpPr>
        <p:grpSpPr>
          <a:xfrm>
            <a:off x="2194490" y="4357307"/>
            <a:ext cx="517624" cy="454864"/>
            <a:chOff x="276635" y="3318715"/>
            <a:chExt cx="792123" cy="667807"/>
          </a:xfrm>
        </p:grpSpPr>
        <p:sp>
          <p:nvSpPr>
            <p:cNvPr id="186" name="Rectangle 185"/>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7" name="Picture 186"/>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8" name="Group 187"/>
          <p:cNvGrpSpPr/>
          <p:nvPr/>
        </p:nvGrpSpPr>
        <p:grpSpPr>
          <a:xfrm>
            <a:off x="2952035" y="4430082"/>
            <a:ext cx="517624" cy="454864"/>
            <a:chOff x="276635" y="3318715"/>
            <a:chExt cx="792123" cy="667807"/>
          </a:xfrm>
        </p:grpSpPr>
        <p:sp>
          <p:nvSpPr>
            <p:cNvPr id="189" name="Rectangle 188"/>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0" name="Picture 189"/>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1" name="Group 190"/>
          <p:cNvGrpSpPr/>
          <p:nvPr/>
        </p:nvGrpSpPr>
        <p:grpSpPr>
          <a:xfrm>
            <a:off x="3567276" y="4491204"/>
            <a:ext cx="517624" cy="454864"/>
            <a:chOff x="276635" y="3318715"/>
            <a:chExt cx="792123" cy="667807"/>
          </a:xfrm>
        </p:grpSpPr>
        <p:sp>
          <p:nvSpPr>
            <p:cNvPr id="192" name="Rectangle 191"/>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3" name="Picture 192"/>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4" name="Group 193"/>
          <p:cNvGrpSpPr/>
          <p:nvPr/>
        </p:nvGrpSpPr>
        <p:grpSpPr>
          <a:xfrm>
            <a:off x="4296484" y="4493917"/>
            <a:ext cx="517624" cy="454864"/>
            <a:chOff x="276635" y="3318715"/>
            <a:chExt cx="792123" cy="667807"/>
          </a:xfrm>
        </p:grpSpPr>
        <p:sp>
          <p:nvSpPr>
            <p:cNvPr id="195" name="Rectangle 194"/>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6" name="Picture 195"/>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7" name="Group 196"/>
          <p:cNvGrpSpPr/>
          <p:nvPr/>
        </p:nvGrpSpPr>
        <p:grpSpPr>
          <a:xfrm>
            <a:off x="4969961" y="4483409"/>
            <a:ext cx="517624" cy="454864"/>
            <a:chOff x="276635" y="3318715"/>
            <a:chExt cx="792123" cy="667807"/>
          </a:xfrm>
        </p:grpSpPr>
        <p:sp>
          <p:nvSpPr>
            <p:cNvPr id="198" name="Rectangle 19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9" name="Picture 19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0" name="Group 199"/>
          <p:cNvGrpSpPr/>
          <p:nvPr/>
        </p:nvGrpSpPr>
        <p:grpSpPr>
          <a:xfrm>
            <a:off x="5733326" y="4400382"/>
            <a:ext cx="517624" cy="454864"/>
            <a:chOff x="276635" y="3318715"/>
            <a:chExt cx="792123" cy="667807"/>
          </a:xfrm>
        </p:grpSpPr>
        <p:sp>
          <p:nvSpPr>
            <p:cNvPr id="201" name="Rectangle 20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2" name="Picture 20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3" name="Group 202"/>
          <p:cNvGrpSpPr/>
          <p:nvPr/>
        </p:nvGrpSpPr>
        <p:grpSpPr>
          <a:xfrm>
            <a:off x="6458650" y="4371951"/>
            <a:ext cx="517624" cy="454864"/>
            <a:chOff x="276635" y="3318715"/>
            <a:chExt cx="792123" cy="667807"/>
          </a:xfrm>
        </p:grpSpPr>
        <p:sp>
          <p:nvSpPr>
            <p:cNvPr id="204" name="Rectangle 203"/>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5" name="Picture 204"/>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6" name="Group 205"/>
          <p:cNvGrpSpPr/>
          <p:nvPr/>
        </p:nvGrpSpPr>
        <p:grpSpPr>
          <a:xfrm>
            <a:off x="7139133" y="4276530"/>
            <a:ext cx="517624" cy="454864"/>
            <a:chOff x="276635" y="3318715"/>
            <a:chExt cx="792123" cy="667807"/>
          </a:xfrm>
        </p:grpSpPr>
        <p:sp>
          <p:nvSpPr>
            <p:cNvPr id="207" name="Rectangle 206"/>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8" name="Picture 207"/>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9" name="Group 208"/>
          <p:cNvGrpSpPr/>
          <p:nvPr/>
        </p:nvGrpSpPr>
        <p:grpSpPr>
          <a:xfrm>
            <a:off x="7794468" y="4104877"/>
            <a:ext cx="517624" cy="454864"/>
            <a:chOff x="276635" y="3318715"/>
            <a:chExt cx="792123" cy="667807"/>
          </a:xfrm>
        </p:grpSpPr>
        <p:sp>
          <p:nvSpPr>
            <p:cNvPr id="210" name="Rectangle 20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1" name="Picture 21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12" name="Group 211"/>
          <p:cNvGrpSpPr/>
          <p:nvPr/>
        </p:nvGrpSpPr>
        <p:grpSpPr>
          <a:xfrm>
            <a:off x="8427988" y="3877445"/>
            <a:ext cx="517624" cy="454864"/>
            <a:chOff x="276635" y="3318715"/>
            <a:chExt cx="792123" cy="667807"/>
          </a:xfrm>
        </p:grpSpPr>
        <p:sp>
          <p:nvSpPr>
            <p:cNvPr id="213" name="Rectangle 212"/>
            <p:cNvSpPr/>
            <p:nvPr/>
          </p:nvSpPr>
          <p:spPr>
            <a:xfrm>
              <a:off x="276635" y="3318715"/>
              <a:ext cx="792123" cy="667807"/>
            </a:xfrm>
            <a:prstGeom prst="rect">
              <a:avLst/>
            </a:prstGeom>
            <a:solidFill>
              <a:schemeClr val="accent5">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4" name="Picture 213"/>
            <p:cNvPicPr>
              <a:picLocks noChangeAspect="1"/>
            </p:cNvPicPr>
            <p:nvPr/>
          </p:nvPicPr>
          <p:blipFill>
            <a:blip r:embed="rId5"/>
            <a:stretch>
              <a:fillRect/>
            </a:stretch>
          </p:blipFill>
          <p:spPr>
            <a:xfrm>
              <a:off x="426554" y="3372949"/>
              <a:ext cx="514350" cy="476250"/>
            </a:xfrm>
            <a:prstGeom prst="rect">
              <a:avLst/>
            </a:prstGeom>
            <a:solidFill>
              <a:srgbClr val="B7DEE8"/>
            </a:solidFill>
            <a:ln>
              <a:solidFill>
                <a:srgbClr val="FFFFFF"/>
              </a:solidFill>
            </a:ln>
          </p:spPr>
        </p:pic>
      </p:grpSp>
      <p:cxnSp>
        <p:nvCxnSpPr>
          <p:cNvPr id="216" name="Straight Arrow Connector 215"/>
          <p:cNvCxnSpPr/>
          <p:nvPr/>
        </p:nvCxnSpPr>
        <p:spPr>
          <a:xfrm flipV="1">
            <a:off x="790064" y="2572698"/>
            <a:ext cx="3125769" cy="117489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V="1">
            <a:off x="1307688" y="2628900"/>
            <a:ext cx="2693664" cy="1285486"/>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V="1">
            <a:off x="1917028" y="2628900"/>
            <a:ext cx="2206239" cy="1475978"/>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flipV="1">
            <a:off x="2628566" y="2628900"/>
            <a:ext cx="1608734" cy="160987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flipV="1">
            <a:off x="3386111" y="2658533"/>
            <a:ext cx="910373" cy="160537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3799520" y="2658533"/>
            <a:ext cx="565047" cy="174185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H="1" flipV="1">
            <a:off x="4394451" y="2658533"/>
            <a:ext cx="54433" cy="169877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H="1" flipV="1">
            <a:off x="4448884" y="2658533"/>
            <a:ext cx="807644" cy="1698776"/>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H="1" flipV="1">
            <a:off x="4538995" y="2658533"/>
            <a:ext cx="1350660" cy="160537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H="1" flipV="1">
            <a:off x="4669367" y="2691220"/>
            <a:ext cx="2069973" cy="1535752"/>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H="1" flipV="1">
            <a:off x="4762500" y="2658533"/>
            <a:ext cx="2630656" cy="148328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4914900" y="2628900"/>
            <a:ext cx="2977536" cy="128548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69961" y="2572698"/>
            <a:ext cx="3555995" cy="1174892"/>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74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Trajectory Analytics</a:t>
            </a:r>
          </a:p>
        </p:txBody>
      </p:sp>
      <p:sp>
        <p:nvSpPr>
          <p:cNvPr id="7" name="Subtitle 6"/>
          <p:cNvSpPr>
            <a:spLocks noGrp="1"/>
          </p:cNvSpPr>
          <p:nvPr>
            <p:ph type="subTitle" idx="13"/>
          </p:nvPr>
        </p:nvSpPr>
        <p:spPr>
          <a:xfrm>
            <a:off x="453546" y="1221149"/>
            <a:ext cx="8408518" cy="341305"/>
          </a:xfrm>
        </p:spPr>
        <p:txBody>
          <a:bodyPr/>
          <a:lstStyle/>
          <a:p>
            <a:r>
              <a:rPr lang="en-US" dirty="0"/>
              <a:t>Current State</a:t>
            </a:r>
          </a:p>
        </p:txBody>
      </p:sp>
      <p:sp>
        <p:nvSpPr>
          <p:cNvPr id="74" name="Rectangle 73"/>
          <p:cNvSpPr/>
          <p:nvPr/>
        </p:nvSpPr>
        <p:spPr>
          <a:xfrm>
            <a:off x="2292457" y="1904891"/>
            <a:ext cx="3730198"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10" name="Picture 109"/>
          <p:cNvPicPr>
            <a:picLocks noChangeAspect="1"/>
          </p:cNvPicPr>
          <p:nvPr/>
        </p:nvPicPr>
        <p:blipFill>
          <a:blip r:embed="rId3"/>
          <a:stretch>
            <a:fillRect/>
          </a:stretch>
        </p:blipFill>
        <p:spPr>
          <a:xfrm>
            <a:off x="4226449" y="2017167"/>
            <a:ext cx="409575" cy="476250"/>
          </a:xfrm>
          <a:prstGeom prst="rect">
            <a:avLst/>
          </a:prstGeom>
        </p:spPr>
      </p:pic>
      <p:pic>
        <p:nvPicPr>
          <p:cNvPr id="75" name="Picture 74"/>
          <p:cNvPicPr>
            <a:picLocks noChangeAspect="1"/>
          </p:cNvPicPr>
          <p:nvPr/>
        </p:nvPicPr>
        <p:blipFill>
          <a:blip r:embed="rId4"/>
          <a:stretch>
            <a:fillRect/>
          </a:stretch>
        </p:blipFill>
        <p:spPr>
          <a:xfrm>
            <a:off x="2420091" y="2011400"/>
            <a:ext cx="381000" cy="476250"/>
          </a:xfrm>
          <a:prstGeom prst="rect">
            <a:avLst/>
          </a:prstGeom>
        </p:spPr>
      </p:pic>
      <p:sp>
        <p:nvSpPr>
          <p:cNvPr id="111" name="TextBox 110"/>
          <p:cNvSpPr txBox="1"/>
          <p:nvPr/>
        </p:nvSpPr>
        <p:spPr>
          <a:xfrm>
            <a:off x="2795487" y="1943245"/>
            <a:ext cx="1004033" cy="600164"/>
          </a:xfrm>
          <a:prstGeom prst="rect">
            <a:avLst/>
          </a:prstGeom>
          <a:noFill/>
        </p:spPr>
        <p:txBody>
          <a:bodyPr wrap="square" rtlCol="0">
            <a:spAutoFit/>
          </a:bodyPr>
          <a:lstStyle/>
          <a:p>
            <a:r>
              <a:rPr lang="en-US" sz="1100" dirty="0">
                <a:latin typeface="Arial"/>
                <a:cs typeface="Arial"/>
              </a:rPr>
              <a:t>Tennessee Board of Regents</a:t>
            </a:r>
          </a:p>
        </p:txBody>
      </p:sp>
      <p:grpSp>
        <p:nvGrpSpPr>
          <p:cNvPr id="140" name="Group 139"/>
          <p:cNvGrpSpPr/>
          <p:nvPr/>
        </p:nvGrpSpPr>
        <p:grpSpPr>
          <a:xfrm>
            <a:off x="194734" y="3877445"/>
            <a:ext cx="517624" cy="454864"/>
            <a:chOff x="276635" y="3318715"/>
            <a:chExt cx="792123" cy="667807"/>
          </a:xfrm>
        </p:grpSpPr>
        <p:sp>
          <p:nvSpPr>
            <p:cNvPr id="141" name="Rectangle 14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42" name="Picture 14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79" name="Group 178"/>
          <p:cNvGrpSpPr/>
          <p:nvPr/>
        </p:nvGrpSpPr>
        <p:grpSpPr>
          <a:xfrm>
            <a:off x="790064" y="4087396"/>
            <a:ext cx="517624" cy="454864"/>
            <a:chOff x="276635" y="3318715"/>
            <a:chExt cx="792123" cy="667807"/>
          </a:xfrm>
        </p:grpSpPr>
        <p:sp>
          <p:nvSpPr>
            <p:cNvPr id="180" name="Rectangle 17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1" name="Picture 18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2" name="Group 181"/>
          <p:cNvGrpSpPr/>
          <p:nvPr/>
        </p:nvGrpSpPr>
        <p:grpSpPr>
          <a:xfrm>
            <a:off x="1482952" y="4226970"/>
            <a:ext cx="517624" cy="454864"/>
            <a:chOff x="276635" y="3318715"/>
            <a:chExt cx="792123" cy="667807"/>
          </a:xfrm>
        </p:grpSpPr>
        <p:sp>
          <p:nvSpPr>
            <p:cNvPr id="183" name="Rectangle 182"/>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4" name="Picture 183"/>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5" name="Group 184"/>
          <p:cNvGrpSpPr/>
          <p:nvPr/>
        </p:nvGrpSpPr>
        <p:grpSpPr>
          <a:xfrm>
            <a:off x="2194490" y="4357307"/>
            <a:ext cx="517624" cy="454864"/>
            <a:chOff x="276635" y="3318715"/>
            <a:chExt cx="792123" cy="667807"/>
          </a:xfrm>
        </p:grpSpPr>
        <p:sp>
          <p:nvSpPr>
            <p:cNvPr id="186" name="Rectangle 185"/>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7" name="Picture 186"/>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8" name="Group 187"/>
          <p:cNvGrpSpPr/>
          <p:nvPr/>
        </p:nvGrpSpPr>
        <p:grpSpPr>
          <a:xfrm>
            <a:off x="2952035" y="4430082"/>
            <a:ext cx="517624" cy="454864"/>
            <a:chOff x="276635" y="3318715"/>
            <a:chExt cx="792123" cy="667807"/>
          </a:xfrm>
        </p:grpSpPr>
        <p:sp>
          <p:nvSpPr>
            <p:cNvPr id="189" name="Rectangle 188"/>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0" name="Picture 189"/>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1" name="Group 190"/>
          <p:cNvGrpSpPr/>
          <p:nvPr/>
        </p:nvGrpSpPr>
        <p:grpSpPr>
          <a:xfrm>
            <a:off x="3567276" y="4491204"/>
            <a:ext cx="517624" cy="454864"/>
            <a:chOff x="276635" y="3318715"/>
            <a:chExt cx="792123" cy="667807"/>
          </a:xfrm>
        </p:grpSpPr>
        <p:sp>
          <p:nvSpPr>
            <p:cNvPr id="192" name="Rectangle 191"/>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3" name="Picture 192"/>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4" name="Group 193"/>
          <p:cNvGrpSpPr/>
          <p:nvPr/>
        </p:nvGrpSpPr>
        <p:grpSpPr>
          <a:xfrm>
            <a:off x="4296484" y="4493917"/>
            <a:ext cx="517624" cy="454864"/>
            <a:chOff x="276635" y="3318715"/>
            <a:chExt cx="792123" cy="667807"/>
          </a:xfrm>
        </p:grpSpPr>
        <p:sp>
          <p:nvSpPr>
            <p:cNvPr id="195" name="Rectangle 194"/>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6" name="Picture 195"/>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7" name="Group 196"/>
          <p:cNvGrpSpPr/>
          <p:nvPr/>
        </p:nvGrpSpPr>
        <p:grpSpPr>
          <a:xfrm>
            <a:off x="4969961" y="4483409"/>
            <a:ext cx="517624" cy="454864"/>
            <a:chOff x="276635" y="3318715"/>
            <a:chExt cx="792123" cy="667807"/>
          </a:xfrm>
        </p:grpSpPr>
        <p:sp>
          <p:nvSpPr>
            <p:cNvPr id="198" name="Rectangle 19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9" name="Picture 19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0" name="Group 199"/>
          <p:cNvGrpSpPr/>
          <p:nvPr/>
        </p:nvGrpSpPr>
        <p:grpSpPr>
          <a:xfrm>
            <a:off x="5733326" y="4400382"/>
            <a:ext cx="517624" cy="454864"/>
            <a:chOff x="276635" y="3318715"/>
            <a:chExt cx="792123" cy="667807"/>
          </a:xfrm>
        </p:grpSpPr>
        <p:sp>
          <p:nvSpPr>
            <p:cNvPr id="201" name="Rectangle 20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2" name="Picture 20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3" name="Group 202"/>
          <p:cNvGrpSpPr/>
          <p:nvPr/>
        </p:nvGrpSpPr>
        <p:grpSpPr>
          <a:xfrm>
            <a:off x="6458650" y="4371951"/>
            <a:ext cx="517624" cy="454864"/>
            <a:chOff x="276635" y="3318715"/>
            <a:chExt cx="792123" cy="667807"/>
          </a:xfrm>
        </p:grpSpPr>
        <p:sp>
          <p:nvSpPr>
            <p:cNvPr id="204" name="Rectangle 203"/>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5" name="Picture 204"/>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6" name="Group 205"/>
          <p:cNvGrpSpPr/>
          <p:nvPr/>
        </p:nvGrpSpPr>
        <p:grpSpPr>
          <a:xfrm>
            <a:off x="7139133" y="4276530"/>
            <a:ext cx="517624" cy="454864"/>
            <a:chOff x="276635" y="3318715"/>
            <a:chExt cx="792123" cy="667807"/>
          </a:xfrm>
        </p:grpSpPr>
        <p:sp>
          <p:nvSpPr>
            <p:cNvPr id="207" name="Rectangle 206"/>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8" name="Picture 207"/>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9" name="Group 208"/>
          <p:cNvGrpSpPr/>
          <p:nvPr/>
        </p:nvGrpSpPr>
        <p:grpSpPr>
          <a:xfrm>
            <a:off x="7794468" y="4104877"/>
            <a:ext cx="517624" cy="454864"/>
            <a:chOff x="276635" y="3318715"/>
            <a:chExt cx="792123" cy="667807"/>
          </a:xfrm>
        </p:grpSpPr>
        <p:sp>
          <p:nvSpPr>
            <p:cNvPr id="210" name="Rectangle 20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1" name="Picture 21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12" name="Group 211"/>
          <p:cNvGrpSpPr/>
          <p:nvPr/>
        </p:nvGrpSpPr>
        <p:grpSpPr>
          <a:xfrm>
            <a:off x="8427988" y="3877445"/>
            <a:ext cx="517624" cy="454864"/>
            <a:chOff x="276635" y="3318715"/>
            <a:chExt cx="792123" cy="667807"/>
          </a:xfrm>
        </p:grpSpPr>
        <p:sp>
          <p:nvSpPr>
            <p:cNvPr id="213" name="Rectangle 212"/>
            <p:cNvSpPr/>
            <p:nvPr/>
          </p:nvSpPr>
          <p:spPr>
            <a:xfrm>
              <a:off x="276635" y="3318715"/>
              <a:ext cx="792123" cy="667807"/>
            </a:xfrm>
            <a:prstGeom prst="rect">
              <a:avLst/>
            </a:prstGeom>
            <a:solidFill>
              <a:schemeClr val="accent5">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4" name="Picture 213"/>
            <p:cNvPicPr>
              <a:picLocks noChangeAspect="1"/>
            </p:cNvPicPr>
            <p:nvPr/>
          </p:nvPicPr>
          <p:blipFill>
            <a:blip r:embed="rId5"/>
            <a:stretch>
              <a:fillRect/>
            </a:stretch>
          </p:blipFill>
          <p:spPr>
            <a:xfrm>
              <a:off x="426554" y="3372949"/>
              <a:ext cx="514350" cy="476250"/>
            </a:xfrm>
            <a:prstGeom prst="rect">
              <a:avLst/>
            </a:prstGeom>
            <a:solidFill>
              <a:srgbClr val="B7DEE8"/>
            </a:solidFill>
            <a:ln>
              <a:solidFill>
                <a:srgbClr val="FFFFFF"/>
              </a:solidFill>
            </a:ln>
          </p:spPr>
        </p:pic>
      </p:grpSp>
      <p:cxnSp>
        <p:nvCxnSpPr>
          <p:cNvPr id="216" name="Straight Arrow Connector 215"/>
          <p:cNvCxnSpPr/>
          <p:nvPr/>
        </p:nvCxnSpPr>
        <p:spPr>
          <a:xfrm flipV="1">
            <a:off x="790064" y="2572698"/>
            <a:ext cx="3125769" cy="117489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V="1">
            <a:off x="1307688" y="2628900"/>
            <a:ext cx="2693664" cy="1285486"/>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V="1">
            <a:off x="1917028" y="2628900"/>
            <a:ext cx="2206239" cy="1475978"/>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flipV="1">
            <a:off x="2628566" y="2628900"/>
            <a:ext cx="1608734" cy="160987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flipV="1">
            <a:off x="3386111" y="2658533"/>
            <a:ext cx="910373" cy="160537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3799520" y="2658533"/>
            <a:ext cx="565047" cy="174185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H="1" flipV="1">
            <a:off x="4394451" y="2658533"/>
            <a:ext cx="54433" cy="169877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H="1" flipV="1">
            <a:off x="4448884" y="2658533"/>
            <a:ext cx="807644" cy="1698776"/>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H="1" flipV="1">
            <a:off x="4538995" y="2658533"/>
            <a:ext cx="1350660" cy="160537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H="1" flipV="1">
            <a:off x="4669367" y="2691220"/>
            <a:ext cx="2069973" cy="1535752"/>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H="1" flipV="1">
            <a:off x="4762500" y="2658533"/>
            <a:ext cx="2630656" cy="148328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4914900" y="2628900"/>
            <a:ext cx="2977536" cy="128548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69961" y="2572698"/>
            <a:ext cx="3555995" cy="1174892"/>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55" name="Picture 254"/>
          <p:cNvPicPr>
            <a:picLocks noChangeAspect="1"/>
          </p:cNvPicPr>
          <p:nvPr/>
        </p:nvPicPr>
        <p:blipFill>
          <a:blip r:embed="rId6"/>
          <a:stretch>
            <a:fillRect/>
          </a:stretch>
        </p:blipFill>
        <p:spPr>
          <a:xfrm>
            <a:off x="7046160" y="2123983"/>
            <a:ext cx="281133" cy="327437"/>
          </a:xfrm>
          <a:prstGeom prst="rect">
            <a:avLst/>
          </a:prstGeom>
        </p:spPr>
      </p:pic>
      <p:pic>
        <p:nvPicPr>
          <p:cNvPr id="256" name="Picture 255"/>
          <p:cNvPicPr>
            <a:picLocks noChangeAspect="1"/>
          </p:cNvPicPr>
          <p:nvPr/>
        </p:nvPicPr>
        <p:blipFill>
          <a:blip r:embed="rId6"/>
          <a:stretch>
            <a:fillRect/>
          </a:stretch>
        </p:blipFill>
        <p:spPr>
          <a:xfrm>
            <a:off x="7024983" y="2102806"/>
            <a:ext cx="281133" cy="327437"/>
          </a:xfrm>
          <a:prstGeom prst="rect">
            <a:avLst/>
          </a:prstGeom>
        </p:spPr>
      </p:pic>
      <p:pic>
        <p:nvPicPr>
          <p:cNvPr id="257" name="Picture 256"/>
          <p:cNvPicPr>
            <a:picLocks noChangeAspect="1"/>
          </p:cNvPicPr>
          <p:nvPr/>
        </p:nvPicPr>
        <p:blipFill>
          <a:blip r:embed="rId6"/>
          <a:stretch>
            <a:fillRect/>
          </a:stretch>
        </p:blipFill>
        <p:spPr>
          <a:xfrm>
            <a:off x="7004679" y="2082708"/>
            <a:ext cx="281133" cy="327437"/>
          </a:xfrm>
          <a:prstGeom prst="rect">
            <a:avLst/>
          </a:prstGeom>
        </p:spPr>
      </p:pic>
      <p:pic>
        <p:nvPicPr>
          <p:cNvPr id="258" name="Picture 257">
            <a:hlinkClick r:id="rId7" action="ppaction://hlinkfile"/>
          </p:cNvPr>
          <p:cNvPicPr>
            <a:picLocks noChangeAspect="1"/>
          </p:cNvPicPr>
          <p:nvPr/>
        </p:nvPicPr>
        <p:blipFill>
          <a:blip r:embed="rId6"/>
          <a:stretch>
            <a:fillRect/>
          </a:stretch>
        </p:blipFill>
        <p:spPr>
          <a:xfrm>
            <a:off x="6981776" y="2067150"/>
            <a:ext cx="281133" cy="327437"/>
          </a:xfrm>
          <a:prstGeom prst="rect">
            <a:avLst/>
          </a:prstGeom>
        </p:spPr>
      </p:pic>
      <p:cxnSp>
        <p:nvCxnSpPr>
          <p:cNvPr id="259" name="Straight Arrow Connector 258"/>
          <p:cNvCxnSpPr/>
          <p:nvPr/>
        </p:nvCxnSpPr>
        <p:spPr>
          <a:xfrm>
            <a:off x="6167402" y="2238493"/>
            <a:ext cx="5719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p:nvPr/>
        </p:nvCxnSpPr>
        <p:spPr>
          <a:xfrm flipH="1">
            <a:off x="5733326" y="2505792"/>
            <a:ext cx="1159401" cy="491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H="1">
            <a:off x="6022655" y="2556109"/>
            <a:ext cx="953619" cy="614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flipH="1">
            <a:off x="6379633" y="2583913"/>
            <a:ext cx="694459" cy="658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p:nvPr/>
        </p:nvCxnSpPr>
        <p:spPr>
          <a:xfrm flipH="1">
            <a:off x="6739340" y="2583913"/>
            <a:ext cx="399793" cy="730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a:off x="7139134" y="2583913"/>
            <a:ext cx="65999" cy="730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a:off x="7271043" y="2572698"/>
            <a:ext cx="175390" cy="670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a:off x="7393156" y="2505792"/>
            <a:ext cx="499280" cy="402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7" name="Picture 266"/>
          <p:cNvPicPr>
            <a:picLocks noChangeAspect="1"/>
          </p:cNvPicPr>
          <p:nvPr/>
        </p:nvPicPr>
        <p:blipFill>
          <a:blip r:embed="rId8"/>
          <a:stretch>
            <a:fillRect/>
          </a:stretch>
        </p:blipFill>
        <p:spPr>
          <a:xfrm>
            <a:off x="5375303" y="1991315"/>
            <a:ext cx="514350" cy="466725"/>
          </a:xfrm>
          <a:prstGeom prst="rect">
            <a:avLst/>
          </a:prstGeom>
        </p:spPr>
      </p:pic>
      <p:cxnSp>
        <p:nvCxnSpPr>
          <p:cNvPr id="268" name="Straight Arrow Connector 267"/>
          <p:cNvCxnSpPr/>
          <p:nvPr/>
        </p:nvCxnSpPr>
        <p:spPr>
          <a:xfrm>
            <a:off x="4756557" y="2238492"/>
            <a:ext cx="49997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a:off x="7358738" y="2535759"/>
            <a:ext cx="333229" cy="575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a:t>
            </a:r>
            <a:r>
              <a:rPr lang="en-US" u="sng" dirty="0">
                <a:hlinkClick r:id="rId3"/>
              </a:rPr>
              <a:t>bit.ly/dx-gfe</a:t>
            </a:r>
            <a:endParaRPr lang="en-US" dirty="0"/>
          </a:p>
        </p:txBody>
      </p:sp>
      <p:sp>
        <p:nvSpPr>
          <p:cNvPr id="3" name="Content Placeholder 2"/>
          <p:cNvSpPr>
            <a:spLocks noGrp="1"/>
          </p:cNvSpPr>
          <p:nvPr>
            <p:ph idx="1"/>
          </p:nvPr>
        </p:nvSpPr>
        <p:spPr>
          <a:xfrm>
            <a:off x="457200" y="1290285"/>
            <a:ext cx="8229600" cy="3733562"/>
          </a:xfrm>
        </p:spPr>
        <p:txBody>
          <a:bodyPr>
            <a:normAutofit fontScale="55000" lnSpcReduction="20000"/>
          </a:bodyPr>
          <a:lstStyle/>
          <a:p>
            <a:r>
              <a:rPr lang="en-US" dirty="0"/>
              <a:t>What areas are you interested in data integration and/or tools and application development?</a:t>
            </a:r>
          </a:p>
          <a:p>
            <a:pPr lvl="1"/>
            <a:r>
              <a:rPr lang="en-US" dirty="0"/>
              <a:t>Academic and/or career planning</a:t>
            </a:r>
          </a:p>
          <a:p>
            <a:pPr lvl="1"/>
            <a:r>
              <a:rPr lang="en-US" dirty="0"/>
              <a:t>Program development</a:t>
            </a:r>
          </a:p>
          <a:p>
            <a:pPr lvl="1"/>
            <a:r>
              <a:rPr lang="en-US" dirty="0"/>
              <a:t>Program assessment</a:t>
            </a:r>
          </a:p>
          <a:p>
            <a:pPr lvl="1"/>
            <a:r>
              <a:rPr lang="en-US" dirty="0"/>
              <a:t>Student tracking</a:t>
            </a:r>
          </a:p>
          <a:p>
            <a:pPr lvl="1"/>
            <a:r>
              <a:rPr lang="en-US" dirty="0"/>
              <a:t>Other? </a:t>
            </a:r>
          </a:p>
          <a:p>
            <a:pPr marL="457200" lvl="1" indent="0">
              <a:buNone/>
            </a:pPr>
            <a:endParaRPr lang="en-US" dirty="0"/>
          </a:p>
          <a:p>
            <a:r>
              <a:rPr lang="en-US" dirty="0"/>
              <a:t>If you are a funder, what investments have you made for educational data integration? Have you funded the development of any tools or applications? If yes, what tools? How many schools, states or systems does your investment support?</a:t>
            </a:r>
          </a:p>
          <a:p>
            <a:pPr marL="0" indent="0">
              <a:buNone/>
            </a:pPr>
            <a:endParaRPr lang="en-US" dirty="0"/>
          </a:p>
          <a:p>
            <a:r>
              <a:rPr lang="en-US" dirty="0"/>
              <a:t>If you are a practitioner, what data are you trying to integrate, and why?</a:t>
            </a:r>
          </a:p>
        </p:txBody>
      </p:sp>
    </p:spTree>
    <p:extLst>
      <p:ext uri="{BB962C8B-B14F-4D97-AF65-F5344CB8AC3E}">
        <p14:creationId xmlns:p14="http://schemas.microsoft.com/office/powerpoint/2010/main" val="205400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p:cNvPicPr>
            <a:picLocks noChangeAspect="1"/>
          </p:cNvPicPr>
          <p:nvPr/>
        </p:nvPicPr>
        <p:blipFill>
          <a:blip r:embed="rId3"/>
          <a:stretch>
            <a:fillRect/>
          </a:stretch>
        </p:blipFill>
        <p:spPr>
          <a:xfrm>
            <a:off x="6021501" y="2245589"/>
            <a:ext cx="281133" cy="327437"/>
          </a:xfrm>
          <a:prstGeom prst="rect">
            <a:avLst/>
          </a:prstGeom>
        </p:spPr>
      </p:pic>
      <p:pic>
        <p:nvPicPr>
          <p:cNvPr id="94" name="Picture 93"/>
          <p:cNvPicPr>
            <a:picLocks noChangeAspect="1"/>
          </p:cNvPicPr>
          <p:nvPr/>
        </p:nvPicPr>
        <p:blipFill>
          <a:blip r:embed="rId3"/>
          <a:stretch>
            <a:fillRect/>
          </a:stretch>
        </p:blipFill>
        <p:spPr>
          <a:xfrm>
            <a:off x="6000324" y="2224412"/>
            <a:ext cx="281133" cy="327437"/>
          </a:xfrm>
          <a:prstGeom prst="rect">
            <a:avLst/>
          </a:prstGeom>
        </p:spPr>
      </p:pic>
      <p:pic>
        <p:nvPicPr>
          <p:cNvPr id="93" name="Picture 92"/>
          <p:cNvPicPr>
            <a:picLocks noChangeAspect="1"/>
          </p:cNvPicPr>
          <p:nvPr/>
        </p:nvPicPr>
        <p:blipFill>
          <a:blip r:embed="rId3"/>
          <a:stretch>
            <a:fillRect/>
          </a:stretch>
        </p:blipFill>
        <p:spPr>
          <a:xfrm>
            <a:off x="5980020" y="2204314"/>
            <a:ext cx="281133" cy="327437"/>
          </a:xfrm>
          <a:prstGeom prst="rect">
            <a:avLst/>
          </a:prstGeom>
        </p:spPr>
      </p:pic>
      <p:sp>
        <p:nvSpPr>
          <p:cNvPr id="2" name="Title 1"/>
          <p:cNvSpPr>
            <a:spLocks noGrp="1"/>
          </p:cNvSpPr>
          <p:nvPr>
            <p:ph type="title"/>
          </p:nvPr>
        </p:nvSpPr>
        <p:spPr/>
        <p:txBody>
          <a:bodyPr/>
          <a:lstStyle/>
          <a:p>
            <a:r>
              <a:rPr lang="en-US" dirty="0"/>
              <a:t>Case Study – Trajectory Analytics</a:t>
            </a:r>
          </a:p>
        </p:txBody>
      </p:sp>
      <p:sp>
        <p:nvSpPr>
          <p:cNvPr id="7" name="Subtitle 6"/>
          <p:cNvSpPr>
            <a:spLocks noGrp="1"/>
          </p:cNvSpPr>
          <p:nvPr>
            <p:ph type="subTitle" idx="13"/>
          </p:nvPr>
        </p:nvSpPr>
        <p:spPr/>
        <p:txBody>
          <a:bodyPr/>
          <a:lstStyle/>
          <a:p>
            <a:r>
              <a:rPr lang="en-US" dirty="0"/>
              <a:t>Inserting DX Integration</a:t>
            </a:r>
          </a:p>
        </p:txBody>
      </p:sp>
      <p:sp>
        <p:nvSpPr>
          <p:cNvPr id="74" name="Rectangle 73"/>
          <p:cNvSpPr/>
          <p:nvPr/>
        </p:nvSpPr>
        <p:spPr>
          <a:xfrm>
            <a:off x="1704659" y="2037712"/>
            <a:ext cx="150706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75" name="Picture 74"/>
          <p:cNvPicPr>
            <a:picLocks noChangeAspect="1"/>
          </p:cNvPicPr>
          <p:nvPr/>
        </p:nvPicPr>
        <p:blipFill>
          <a:blip r:embed="rId4"/>
          <a:stretch>
            <a:fillRect/>
          </a:stretch>
        </p:blipFill>
        <p:spPr>
          <a:xfrm>
            <a:off x="1844993" y="2144221"/>
            <a:ext cx="381000" cy="476250"/>
          </a:xfrm>
          <a:prstGeom prst="rect">
            <a:avLst/>
          </a:prstGeom>
        </p:spPr>
      </p:pic>
      <p:sp>
        <p:nvSpPr>
          <p:cNvPr id="111" name="TextBox 110"/>
          <p:cNvSpPr txBox="1"/>
          <p:nvPr/>
        </p:nvSpPr>
        <p:spPr>
          <a:xfrm>
            <a:off x="2207689" y="2076066"/>
            <a:ext cx="1004033" cy="600164"/>
          </a:xfrm>
          <a:prstGeom prst="rect">
            <a:avLst/>
          </a:prstGeom>
          <a:noFill/>
        </p:spPr>
        <p:txBody>
          <a:bodyPr wrap="square" rtlCol="0">
            <a:spAutoFit/>
          </a:bodyPr>
          <a:lstStyle/>
          <a:p>
            <a:r>
              <a:rPr lang="en-US" sz="1100" dirty="0">
                <a:latin typeface="Arial"/>
                <a:cs typeface="Arial"/>
              </a:rPr>
              <a:t>Tennessee Board of Regents</a:t>
            </a:r>
          </a:p>
        </p:txBody>
      </p:sp>
      <p:grpSp>
        <p:nvGrpSpPr>
          <p:cNvPr id="140" name="Group 139"/>
          <p:cNvGrpSpPr/>
          <p:nvPr/>
        </p:nvGrpSpPr>
        <p:grpSpPr>
          <a:xfrm>
            <a:off x="194734" y="3877445"/>
            <a:ext cx="517624" cy="454864"/>
            <a:chOff x="276635" y="3318715"/>
            <a:chExt cx="792123" cy="667807"/>
          </a:xfrm>
        </p:grpSpPr>
        <p:sp>
          <p:nvSpPr>
            <p:cNvPr id="141" name="Rectangle 14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42" name="Picture 14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79" name="Group 178"/>
          <p:cNvGrpSpPr/>
          <p:nvPr/>
        </p:nvGrpSpPr>
        <p:grpSpPr>
          <a:xfrm>
            <a:off x="790064" y="4087396"/>
            <a:ext cx="517624" cy="454864"/>
            <a:chOff x="276635" y="3318715"/>
            <a:chExt cx="792123" cy="667807"/>
          </a:xfrm>
        </p:grpSpPr>
        <p:sp>
          <p:nvSpPr>
            <p:cNvPr id="180" name="Rectangle 17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1" name="Picture 18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2" name="Group 181"/>
          <p:cNvGrpSpPr/>
          <p:nvPr/>
        </p:nvGrpSpPr>
        <p:grpSpPr>
          <a:xfrm>
            <a:off x="1482952" y="4226970"/>
            <a:ext cx="517624" cy="454864"/>
            <a:chOff x="276635" y="3318715"/>
            <a:chExt cx="792123" cy="667807"/>
          </a:xfrm>
        </p:grpSpPr>
        <p:sp>
          <p:nvSpPr>
            <p:cNvPr id="183" name="Rectangle 182"/>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4" name="Picture 183"/>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5" name="Group 184"/>
          <p:cNvGrpSpPr/>
          <p:nvPr/>
        </p:nvGrpSpPr>
        <p:grpSpPr>
          <a:xfrm>
            <a:off x="2194490" y="4357307"/>
            <a:ext cx="517624" cy="454864"/>
            <a:chOff x="276635" y="3318715"/>
            <a:chExt cx="792123" cy="667807"/>
          </a:xfrm>
        </p:grpSpPr>
        <p:sp>
          <p:nvSpPr>
            <p:cNvPr id="186" name="Rectangle 185"/>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87" name="Picture 186"/>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88" name="Group 187"/>
          <p:cNvGrpSpPr/>
          <p:nvPr/>
        </p:nvGrpSpPr>
        <p:grpSpPr>
          <a:xfrm>
            <a:off x="2952035" y="4430082"/>
            <a:ext cx="517624" cy="454864"/>
            <a:chOff x="276635" y="3318715"/>
            <a:chExt cx="792123" cy="667807"/>
          </a:xfrm>
        </p:grpSpPr>
        <p:sp>
          <p:nvSpPr>
            <p:cNvPr id="189" name="Rectangle 188"/>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0" name="Picture 189"/>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1" name="Group 190"/>
          <p:cNvGrpSpPr/>
          <p:nvPr/>
        </p:nvGrpSpPr>
        <p:grpSpPr>
          <a:xfrm>
            <a:off x="3567276" y="4491204"/>
            <a:ext cx="517624" cy="454864"/>
            <a:chOff x="276635" y="3318715"/>
            <a:chExt cx="792123" cy="667807"/>
          </a:xfrm>
        </p:grpSpPr>
        <p:sp>
          <p:nvSpPr>
            <p:cNvPr id="192" name="Rectangle 191"/>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3" name="Picture 192"/>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4" name="Group 193"/>
          <p:cNvGrpSpPr/>
          <p:nvPr/>
        </p:nvGrpSpPr>
        <p:grpSpPr>
          <a:xfrm>
            <a:off x="4296484" y="4493917"/>
            <a:ext cx="517624" cy="454864"/>
            <a:chOff x="276635" y="3318715"/>
            <a:chExt cx="792123" cy="667807"/>
          </a:xfrm>
        </p:grpSpPr>
        <p:sp>
          <p:nvSpPr>
            <p:cNvPr id="195" name="Rectangle 194"/>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6" name="Picture 195"/>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197" name="Group 196"/>
          <p:cNvGrpSpPr/>
          <p:nvPr/>
        </p:nvGrpSpPr>
        <p:grpSpPr>
          <a:xfrm>
            <a:off x="4969961" y="4483409"/>
            <a:ext cx="517624" cy="454864"/>
            <a:chOff x="276635" y="3318715"/>
            <a:chExt cx="792123" cy="667807"/>
          </a:xfrm>
        </p:grpSpPr>
        <p:sp>
          <p:nvSpPr>
            <p:cNvPr id="198" name="Rectangle 19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99" name="Picture 198"/>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0" name="Group 199"/>
          <p:cNvGrpSpPr/>
          <p:nvPr/>
        </p:nvGrpSpPr>
        <p:grpSpPr>
          <a:xfrm>
            <a:off x="5733326" y="4400382"/>
            <a:ext cx="517624" cy="454864"/>
            <a:chOff x="276635" y="3318715"/>
            <a:chExt cx="792123" cy="667807"/>
          </a:xfrm>
        </p:grpSpPr>
        <p:sp>
          <p:nvSpPr>
            <p:cNvPr id="201" name="Rectangle 20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2" name="Picture 201"/>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3" name="Group 202"/>
          <p:cNvGrpSpPr/>
          <p:nvPr/>
        </p:nvGrpSpPr>
        <p:grpSpPr>
          <a:xfrm>
            <a:off x="6458650" y="4371951"/>
            <a:ext cx="517624" cy="454864"/>
            <a:chOff x="276635" y="3318715"/>
            <a:chExt cx="792123" cy="667807"/>
          </a:xfrm>
        </p:grpSpPr>
        <p:sp>
          <p:nvSpPr>
            <p:cNvPr id="204" name="Rectangle 203"/>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5" name="Picture 204"/>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6" name="Group 205"/>
          <p:cNvGrpSpPr/>
          <p:nvPr/>
        </p:nvGrpSpPr>
        <p:grpSpPr>
          <a:xfrm>
            <a:off x="7139133" y="4276530"/>
            <a:ext cx="517624" cy="454864"/>
            <a:chOff x="276635" y="3318715"/>
            <a:chExt cx="792123" cy="667807"/>
          </a:xfrm>
        </p:grpSpPr>
        <p:sp>
          <p:nvSpPr>
            <p:cNvPr id="207" name="Rectangle 206"/>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8" name="Picture 207"/>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09" name="Group 208"/>
          <p:cNvGrpSpPr/>
          <p:nvPr/>
        </p:nvGrpSpPr>
        <p:grpSpPr>
          <a:xfrm>
            <a:off x="7794468" y="4104877"/>
            <a:ext cx="517624" cy="454864"/>
            <a:chOff x="276635" y="3318715"/>
            <a:chExt cx="792123" cy="667807"/>
          </a:xfrm>
        </p:grpSpPr>
        <p:sp>
          <p:nvSpPr>
            <p:cNvPr id="210" name="Rectangle 20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1" name="Picture 210"/>
            <p:cNvPicPr>
              <a:picLocks noChangeAspect="1"/>
            </p:cNvPicPr>
            <p:nvPr/>
          </p:nvPicPr>
          <p:blipFill>
            <a:blip r:embed="rId5"/>
            <a:stretch>
              <a:fillRect/>
            </a:stretch>
          </p:blipFill>
          <p:spPr>
            <a:xfrm>
              <a:off x="426554" y="3372949"/>
              <a:ext cx="514350" cy="476250"/>
            </a:xfrm>
            <a:prstGeom prst="rect">
              <a:avLst/>
            </a:prstGeom>
            <a:solidFill>
              <a:srgbClr val="B7DEE8"/>
            </a:solidFill>
          </p:spPr>
        </p:pic>
      </p:grpSp>
      <p:grpSp>
        <p:nvGrpSpPr>
          <p:cNvPr id="212" name="Group 211"/>
          <p:cNvGrpSpPr/>
          <p:nvPr/>
        </p:nvGrpSpPr>
        <p:grpSpPr>
          <a:xfrm>
            <a:off x="8427988" y="3877445"/>
            <a:ext cx="517624" cy="454864"/>
            <a:chOff x="276635" y="3318715"/>
            <a:chExt cx="792123" cy="667807"/>
          </a:xfrm>
        </p:grpSpPr>
        <p:sp>
          <p:nvSpPr>
            <p:cNvPr id="213" name="Rectangle 212"/>
            <p:cNvSpPr/>
            <p:nvPr/>
          </p:nvSpPr>
          <p:spPr>
            <a:xfrm>
              <a:off x="276635" y="3318715"/>
              <a:ext cx="792123" cy="667807"/>
            </a:xfrm>
            <a:prstGeom prst="rect">
              <a:avLst/>
            </a:prstGeom>
            <a:solidFill>
              <a:schemeClr val="accent5">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4" name="Picture 213"/>
            <p:cNvPicPr>
              <a:picLocks noChangeAspect="1"/>
            </p:cNvPicPr>
            <p:nvPr/>
          </p:nvPicPr>
          <p:blipFill>
            <a:blip r:embed="rId5"/>
            <a:stretch>
              <a:fillRect/>
            </a:stretch>
          </p:blipFill>
          <p:spPr>
            <a:xfrm>
              <a:off x="426554" y="3372949"/>
              <a:ext cx="514350" cy="476250"/>
            </a:xfrm>
            <a:prstGeom prst="rect">
              <a:avLst/>
            </a:prstGeom>
            <a:solidFill>
              <a:srgbClr val="B7DEE8"/>
            </a:solidFill>
            <a:ln>
              <a:solidFill>
                <a:srgbClr val="FFFFFF"/>
              </a:solidFill>
            </a:ln>
          </p:spPr>
        </p:pic>
      </p:grpSp>
      <p:pic>
        <p:nvPicPr>
          <p:cNvPr id="215" name="Picture 214"/>
          <p:cNvPicPr>
            <a:picLocks noChangeAspect="1"/>
          </p:cNvPicPr>
          <p:nvPr/>
        </p:nvPicPr>
        <p:blipFill>
          <a:blip r:embed="rId6"/>
          <a:stretch>
            <a:fillRect/>
          </a:stretch>
        </p:blipFill>
        <p:spPr>
          <a:xfrm>
            <a:off x="4116384" y="1678680"/>
            <a:ext cx="514350" cy="466725"/>
          </a:xfrm>
          <a:prstGeom prst="rect">
            <a:avLst/>
          </a:prstGeom>
        </p:spPr>
      </p:pic>
      <p:grpSp>
        <p:nvGrpSpPr>
          <p:cNvPr id="6" name="Group 5"/>
          <p:cNvGrpSpPr/>
          <p:nvPr/>
        </p:nvGrpSpPr>
        <p:grpSpPr>
          <a:xfrm>
            <a:off x="790064" y="3370312"/>
            <a:ext cx="7735891" cy="1030069"/>
            <a:chOff x="790064" y="2572698"/>
            <a:chExt cx="7735891" cy="1827684"/>
          </a:xfrm>
        </p:grpSpPr>
        <p:cxnSp>
          <p:nvCxnSpPr>
            <p:cNvPr id="216" name="Straight Arrow Connector 215"/>
            <p:cNvCxnSpPr/>
            <p:nvPr/>
          </p:nvCxnSpPr>
          <p:spPr>
            <a:xfrm flipV="1">
              <a:off x="790064" y="2572698"/>
              <a:ext cx="3211288" cy="117489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flipV="1">
              <a:off x="1307688" y="2691220"/>
              <a:ext cx="2777212" cy="1223166"/>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flipV="1">
              <a:off x="1917028" y="2691220"/>
              <a:ext cx="2309421" cy="1413658"/>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flipV="1">
              <a:off x="2628566" y="2703797"/>
              <a:ext cx="1608734" cy="1534977"/>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flipV="1">
              <a:off x="3386111" y="2703796"/>
              <a:ext cx="910373" cy="1560114"/>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3799520" y="2703797"/>
              <a:ext cx="594931" cy="169658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flipV="1">
              <a:off x="4448884" y="2703796"/>
              <a:ext cx="0" cy="1653512"/>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H="1" flipV="1">
              <a:off x="4448884" y="2703797"/>
              <a:ext cx="807644" cy="1653511"/>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H="1" flipV="1">
              <a:off x="4538995" y="2703796"/>
              <a:ext cx="1350659" cy="1560114"/>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H="1" flipV="1">
              <a:off x="4636024" y="2703797"/>
              <a:ext cx="2103316" cy="1523173"/>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H="1" flipV="1">
              <a:off x="4814108" y="2691220"/>
              <a:ext cx="2579048" cy="1450598"/>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4814108" y="2703797"/>
              <a:ext cx="3078327" cy="1210588"/>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814108" y="2572698"/>
              <a:ext cx="3711847" cy="1174891"/>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625741" y="2339424"/>
            <a:ext cx="1537419" cy="287973"/>
            <a:chOff x="3173161" y="2332498"/>
            <a:chExt cx="1537419" cy="287973"/>
          </a:xfrm>
        </p:grpSpPr>
        <p:sp>
          <p:nvSpPr>
            <p:cNvPr id="67"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68"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sp>
        <p:nvSpPr>
          <p:cNvPr id="70" name="Freeform 69"/>
          <p:cNvSpPr/>
          <p:nvPr/>
        </p:nvSpPr>
        <p:spPr>
          <a:xfrm>
            <a:off x="4321771" y="2584119"/>
            <a:ext cx="196056" cy="473431"/>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1" name="Rectangle 70"/>
          <p:cNvSpPr/>
          <p:nvPr/>
        </p:nvSpPr>
        <p:spPr>
          <a:xfrm rot="5400000">
            <a:off x="4381434" y="2476447"/>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pic>
        <p:nvPicPr>
          <p:cNvPr id="110" name="Picture 109"/>
          <p:cNvPicPr>
            <a:picLocks noChangeAspect="1"/>
          </p:cNvPicPr>
          <p:nvPr/>
        </p:nvPicPr>
        <p:blipFill>
          <a:blip r:embed="rId7"/>
          <a:stretch>
            <a:fillRect/>
          </a:stretch>
        </p:blipFill>
        <p:spPr>
          <a:xfrm>
            <a:off x="4226449" y="2894062"/>
            <a:ext cx="409575" cy="476250"/>
          </a:xfrm>
          <a:prstGeom prst="rect">
            <a:avLst/>
          </a:prstGeom>
        </p:spPr>
      </p:pic>
      <p:sp>
        <p:nvSpPr>
          <p:cNvPr id="72" name="Freeform 71"/>
          <p:cNvSpPr/>
          <p:nvPr/>
        </p:nvSpPr>
        <p:spPr>
          <a:xfrm rot="10800000">
            <a:off x="4296484" y="2037711"/>
            <a:ext cx="157449" cy="356063"/>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3" name="Rectangle 72"/>
          <p:cNvSpPr/>
          <p:nvPr/>
        </p:nvSpPr>
        <p:spPr>
          <a:xfrm rot="16200000">
            <a:off x="4381293" y="2280239"/>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pic>
        <p:nvPicPr>
          <p:cNvPr id="76" name="Picture 75"/>
          <p:cNvPicPr>
            <a:picLocks noChangeAspect="1"/>
          </p:cNvPicPr>
          <p:nvPr/>
        </p:nvPicPr>
        <p:blipFill>
          <a:blip r:embed="rId3"/>
          <a:stretch>
            <a:fillRect/>
          </a:stretch>
        </p:blipFill>
        <p:spPr>
          <a:xfrm>
            <a:off x="5957117" y="2188756"/>
            <a:ext cx="281133" cy="327437"/>
          </a:xfrm>
          <a:prstGeom prst="rect">
            <a:avLst/>
          </a:prstGeom>
        </p:spPr>
      </p:pic>
      <p:cxnSp>
        <p:nvCxnSpPr>
          <p:cNvPr id="77" name="Straight Arrow Connector 76"/>
          <p:cNvCxnSpPr/>
          <p:nvPr/>
        </p:nvCxnSpPr>
        <p:spPr>
          <a:xfrm>
            <a:off x="4814108" y="2037711"/>
            <a:ext cx="1017185" cy="218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5321300" y="2627398"/>
            <a:ext cx="635817" cy="430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5473701" y="2705519"/>
            <a:ext cx="483416" cy="504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5831295" y="2705519"/>
            <a:ext cx="218138" cy="66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6167402" y="2705519"/>
            <a:ext cx="83548" cy="73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238250" y="2688930"/>
            <a:ext cx="318367" cy="755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6344084" y="2627398"/>
            <a:ext cx="446183" cy="700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6446543" y="2573026"/>
            <a:ext cx="623124" cy="484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12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Trajectory Analytics</a:t>
            </a:r>
          </a:p>
        </p:txBody>
      </p:sp>
      <p:sp>
        <p:nvSpPr>
          <p:cNvPr id="7" name="Subtitle 6"/>
          <p:cNvSpPr>
            <a:spLocks noGrp="1"/>
          </p:cNvSpPr>
          <p:nvPr>
            <p:ph type="subTitle" idx="13"/>
          </p:nvPr>
        </p:nvSpPr>
        <p:spPr/>
        <p:txBody>
          <a:bodyPr/>
          <a:lstStyle/>
          <a:p>
            <a:r>
              <a:rPr lang="en-US" dirty="0"/>
              <a:t>Deploy for QCC</a:t>
            </a:r>
          </a:p>
        </p:txBody>
      </p:sp>
      <p:pic>
        <p:nvPicPr>
          <p:cNvPr id="215" name="Picture 214"/>
          <p:cNvPicPr>
            <a:picLocks noChangeAspect="1"/>
          </p:cNvPicPr>
          <p:nvPr/>
        </p:nvPicPr>
        <p:blipFill>
          <a:blip r:embed="rId3"/>
          <a:stretch>
            <a:fillRect/>
          </a:stretch>
        </p:blipFill>
        <p:spPr>
          <a:xfrm>
            <a:off x="4116384" y="1678680"/>
            <a:ext cx="514350" cy="466725"/>
          </a:xfrm>
          <a:prstGeom prst="rect">
            <a:avLst/>
          </a:prstGeom>
        </p:spPr>
      </p:pic>
      <p:grpSp>
        <p:nvGrpSpPr>
          <p:cNvPr id="9" name="Group 8"/>
          <p:cNvGrpSpPr/>
          <p:nvPr/>
        </p:nvGrpSpPr>
        <p:grpSpPr>
          <a:xfrm>
            <a:off x="3625741" y="2339424"/>
            <a:ext cx="1537419" cy="287973"/>
            <a:chOff x="3173161" y="2332498"/>
            <a:chExt cx="1537419" cy="287973"/>
          </a:xfrm>
        </p:grpSpPr>
        <p:sp>
          <p:nvSpPr>
            <p:cNvPr id="67"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68"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sp>
        <p:nvSpPr>
          <p:cNvPr id="70" name="Freeform 69"/>
          <p:cNvSpPr/>
          <p:nvPr/>
        </p:nvSpPr>
        <p:spPr>
          <a:xfrm>
            <a:off x="4321771" y="2584119"/>
            <a:ext cx="196056" cy="473431"/>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1" name="Rectangle 70"/>
          <p:cNvSpPr/>
          <p:nvPr/>
        </p:nvSpPr>
        <p:spPr>
          <a:xfrm rot="5400000">
            <a:off x="4381434" y="2476447"/>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72" name="Freeform 71"/>
          <p:cNvSpPr/>
          <p:nvPr/>
        </p:nvSpPr>
        <p:spPr>
          <a:xfrm rot="10800000">
            <a:off x="4296484" y="2037711"/>
            <a:ext cx="157449" cy="356063"/>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3" name="Rectangle 72"/>
          <p:cNvSpPr/>
          <p:nvPr/>
        </p:nvSpPr>
        <p:spPr>
          <a:xfrm rot="16200000">
            <a:off x="4381293" y="2280239"/>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sp>
        <p:nvSpPr>
          <p:cNvPr id="95" name="Rectangle 94"/>
          <p:cNvSpPr/>
          <p:nvPr/>
        </p:nvSpPr>
        <p:spPr>
          <a:xfrm>
            <a:off x="3541194" y="3057550"/>
            <a:ext cx="1621966" cy="9838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96" name="TextBox 95"/>
          <p:cNvSpPr txBox="1"/>
          <p:nvPr/>
        </p:nvSpPr>
        <p:spPr>
          <a:xfrm>
            <a:off x="3541193" y="3610523"/>
            <a:ext cx="1621967" cy="430887"/>
          </a:xfrm>
          <a:prstGeom prst="rect">
            <a:avLst/>
          </a:prstGeom>
          <a:noFill/>
        </p:spPr>
        <p:txBody>
          <a:bodyPr wrap="square" rtlCol="0">
            <a:spAutoFit/>
          </a:bodyPr>
          <a:lstStyle/>
          <a:p>
            <a:pPr algn="ctr"/>
            <a:r>
              <a:rPr lang="en-US" sz="1100" dirty="0" err="1">
                <a:latin typeface="Arial"/>
                <a:cs typeface="Arial"/>
              </a:rPr>
              <a:t>Quinsigamond</a:t>
            </a:r>
            <a:endParaRPr lang="en-US" sz="1100" dirty="0">
              <a:latin typeface="Arial"/>
              <a:cs typeface="Arial"/>
            </a:endParaRPr>
          </a:p>
          <a:p>
            <a:pPr algn="ctr"/>
            <a:r>
              <a:rPr lang="en-US" sz="1100" dirty="0">
                <a:latin typeface="Arial"/>
                <a:cs typeface="Arial"/>
              </a:rPr>
              <a:t>Community College</a:t>
            </a:r>
          </a:p>
        </p:txBody>
      </p:sp>
      <p:pic>
        <p:nvPicPr>
          <p:cNvPr id="97" name="Picture 96"/>
          <p:cNvPicPr>
            <a:picLocks noChangeAspect="1"/>
          </p:cNvPicPr>
          <p:nvPr/>
        </p:nvPicPr>
        <p:blipFill>
          <a:blip r:embed="rId4"/>
          <a:stretch>
            <a:fillRect/>
          </a:stretch>
        </p:blipFill>
        <p:spPr>
          <a:xfrm>
            <a:off x="4092900" y="3111784"/>
            <a:ext cx="514350" cy="476250"/>
          </a:xfrm>
          <a:prstGeom prst="rect">
            <a:avLst/>
          </a:prstGeom>
          <a:solidFill>
            <a:srgbClr val="B7DEE8"/>
          </a:solidFill>
        </p:spPr>
      </p:pic>
      <p:sp>
        <p:nvSpPr>
          <p:cNvPr id="228" name="Freeform 227"/>
          <p:cNvSpPr/>
          <p:nvPr/>
        </p:nvSpPr>
        <p:spPr>
          <a:xfrm>
            <a:off x="4876800" y="1892300"/>
            <a:ext cx="1043132" cy="1358900"/>
          </a:xfrm>
          <a:custGeom>
            <a:avLst/>
            <a:gdLst>
              <a:gd name="connsiteX0" fmla="*/ 0 w 1043132"/>
              <a:gd name="connsiteY0" fmla="*/ 0 h 1358900"/>
              <a:gd name="connsiteX1" fmla="*/ 1028700 w 1043132"/>
              <a:gd name="connsiteY1" fmla="*/ 546100 h 1358900"/>
              <a:gd name="connsiteX2" fmla="*/ 508000 w 1043132"/>
              <a:gd name="connsiteY2" fmla="*/ 1358900 h 1358900"/>
            </a:gdLst>
            <a:ahLst/>
            <a:cxnLst>
              <a:cxn ang="0">
                <a:pos x="connsiteX0" y="connsiteY0"/>
              </a:cxn>
              <a:cxn ang="0">
                <a:pos x="connsiteX1" y="connsiteY1"/>
              </a:cxn>
              <a:cxn ang="0">
                <a:pos x="connsiteX2" y="connsiteY2"/>
              </a:cxn>
            </a:cxnLst>
            <a:rect l="l" t="t" r="r" b="b"/>
            <a:pathLst>
              <a:path w="1043132" h="1358900">
                <a:moveTo>
                  <a:pt x="0" y="0"/>
                </a:moveTo>
                <a:cubicBezTo>
                  <a:pt x="472016" y="159808"/>
                  <a:pt x="944033" y="319617"/>
                  <a:pt x="1028700" y="546100"/>
                </a:cubicBezTo>
                <a:cubicBezTo>
                  <a:pt x="1113367" y="772583"/>
                  <a:pt x="810683" y="1065741"/>
                  <a:pt x="508000" y="1358900"/>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8" name="Picture 77"/>
          <p:cNvPicPr>
            <a:picLocks noChangeAspect="1"/>
          </p:cNvPicPr>
          <p:nvPr/>
        </p:nvPicPr>
        <p:blipFill>
          <a:blip r:embed="rId5"/>
          <a:stretch>
            <a:fillRect/>
          </a:stretch>
        </p:blipFill>
        <p:spPr>
          <a:xfrm>
            <a:off x="5510932" y="2793030"/>
            <a:ext cx="281133" cy="327437"/>
          </a:xfrm>
          <a:prstGeom prst="rect">
            <a:avLst/>
          </a:prstGeom>
        </p:spPr>
      </p:pic>
    </p:spTree>
    <p:extLst>
      <p:ext uri="{BB962C8B-B14F-4D97-AF65-F5344CB8AC3E}">
        <p14:creationId xmlns:p14="http://schemas.microsoft.com/office/powerpoint/2010/main" val="312576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71"/>
          <p:cNvSpPr/>
          <p:nvPr/>
        </p:nvSpPr>
        <p:spPr>
          <a:xfrm rot="10800000">
            <a:off x="3025992" y="2361999"/>
            <a:ext cx="157449" cy="57856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3" name="Rectangle 72"/>
          <p:cNvSpPr/>
          <p:nvPr/>
        </p:nvSpPr>
        <p:spPr>
          <a:xfrm rot="16200000">
            <a:off x="3110802" y="2827034"/>
            <a:ext cx="51584" cy="196056"/>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5" name="Group 4"/>
          <p:cNvGrpSpPr/>
          <p:nvPr/>
        </p:nvGrpSpPr>
        <p:grpSpPr>
          <a:xfrm>
            <a:off x="160661" y="3043036"/>
            <a:ext cx="585770" cy="1376065"/>
            <a:chOff x="160661" y="3043036"/>
            <a:chExt cx="585770" cy="1376065"/>
          </a:xfrm>
        </p:grpSpPr>
        <p:grpSp>
          <p:nvGrpSpPr>
            <p:cNvPr id="140" name="Group 139"/>
            <p:cNvGrpSpPr/>
            <p:nvPr/>
          </p:nvGrpSpPr>
          <p:grpSpPr>
            <a:xfrm>
              <a:off x="194734" y="3964237"/>
              <a:ext cx="517624" cy="454864"/>
              <a:chOff x="276635" y="3318715"/>
              <a:chExt cx="792123" cy="667807"/>
            </a:xfrm>
          </p:grpSpPr>
          <p:sp>
            <p:nvSpPr>
              <p:cNvPr id="141" name="Rectangle 14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142" name="Picture 141"/>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70" name="Freeform 69"/>
            <p:cNvSpPr/>
            <p:nvPr/>
          </p:nvSpPr>
          <p:spPr>
            <a:xfrm>
              <a:off x="432652" y="3829297"/>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71" name="Rectangle 70"/>
            <p:cNvSpPr/>
            <p:nvPr/>
          </p:nvSpPr>
          <p:spPr>
            <a:xfrm rot="5400000">
              <a:off x="430680" y="376141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76" name="Group 75"/>
            <p:cNvGrpSpPr/>
            <p:nvPr/>
          </p:nvGrpSpPr>
          <p:grpSpPr>
            <a:xfrm>
              <a:off x="160661" y="3700193"/>
              <a:ext cx="585770" cy="119998"/>
              <a:chOff x="3173161" y="2332498"/>
              <a:chExt cx="1537419" cy="287973"/>
            </a:xfrm>
          </p:grpSpPr>
          <p:sp>
            <p:nvSpPr>
              <p:cNvPr id="77"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78"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8" name="Group 7"/>
            <p:cNvGrpSpPr/>
            <p:nvPr/>
          </p:nvGrpSpPr>
          <p:grpSpPr>
            <a:xfrm rot="10800000">
              <a:off x="287638" y="3549628"/>
              <a:ext cx="110601" cy="178286"/>
              <a:chOff x="550639" y="3587485"/>
              <a:chExt cx="110601" cy="178286"/>
            </a:xfrm>
          </p:grpSpPr>
          <p:sp>
            <p:nvSpPr>
              <p:cNvPr id="79" name="Freeform 78"/>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0" name="Rectangle 79"/>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83" name="Freeform 82"/>
            <p:cNvSpPr/>
            <p:nvPr/>
          </p:nvSpPr>
          <p:spPr>
            <a:xfrm flipH="1">
              <a:off x="578014" y="3043768"/>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84" name="Rectangle 83"/>
            <p:cNvSpPr/>
            <p:nvPr/>
          </p:nvSpPr>
          <p:spPr>
            <a:xfrm rot="5400000">
              <a:off x="561372" y="3649766"/>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290" name="Group 387"/>
            <p:cNvGrpSpPr/>
            <p:nvPr/>
          </p:nvGrpSpPr>
          <p:grpSpPr>
            <a:xfrm rot="21196571">
              <a:off x="181669" y="3171867"/>
              <a:ext cx="287079" cy="409155"/>
              <a:chOff x="50882" y="25509"/>
              <a:chExt cx="3935469" cy="7478630"/>
            </a:xfrm>
          </p:grpSpPr>
          <p:pic>
            <p:nvPicPr>
              <p:cNvPr id="291" name="Picture 290"/>
              <p:cNvPicPr/>
              <p:nvPr/>
            </p:nvPicPr>
            <p:blipFill>
              <a:blip r:embed="rId4"/>
              <a:stretch>
                <a:fillRect/>
              </a:stretch>
            </p:blipFill>
            <p:spPr>
              <a:xfrm rot="7419">
                <a:off x="58938" y="29730"/>
                <a:ext cx="3919357" cy="7470190"/>
              </a:xfrm>
              <a:prstGeom prst="rect">
                <a:avLst/>
              </a:prstGeom>
              <a:effectLst/>
            </p:spPr>
          </p:pic>
          <p:pic>
            <p:nvPicPr>
              <p:cNvPr id="292"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28" name="Rectangle 227"/>
            <p:cNvSpPr/>
            <p:nvPr/>
          </p:nvSpPr>
          <p:spPr>
            <a:xfrm rot="5400000">
              <a:off x="603714" y="3010595"/>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0" name="Group 9"/>
          <p:cNvGrpSpPr/>
          <p:nvPr/>
        </p:nvGrpSpPr>
        <p:grpSpPr>
          <a:xfrm>
            <a:off x="1062361" y="3036738"/>
            <a:ext cx="585770" cy="1375333"/>
            <a:chOff x="1062361" y="3036738"/>
            <a:chExt cx="585770" cy="1375333"/>
          </a:xfrm>
        </p:grpSpPr>
        <p:grpSp>
          <p:nvGrpSpPr>
            <p:cNvPr id="186" name="Group 185"/>
            <p:cNvGrpSpPr/>
            <p:nvPr/>
          </p:nvGrpSpPr>
          <p:grpSpPr>
            <a:xfrm>
              <a:off x="1096434" y="3957207"/>
              <a:ext cx="517624" cy="454864"/>
              <a:chOff x="276635" y="3318715"/>
              <a:chExt cx="792123" cy="667807"/>
            </a:xfrm>
          </p:grpSpPr>
          <p:sp>
            <p:nvSpPr>
              <p:cNvPr id="200" name="Rectangle 19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01" name="Picture 200"/>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187" name="Freeform 186"/>
            <p:cNvSpPr/>
            <p:nvPr/>
          </p:nvSpPr>
          <p:spPr>
            <a:xfrm>
              <a:off x="1334352" y="3822267"/>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188" name="Rectangle 187"/>
            <p:cNvSpPr/>
            <p:nvPr/>
          </p:nvSpPr>
          <p:spPr>
            <a:xfrm rot="5400000">
              <a:off x="1332380" y="375438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189" name="Group 188"/>
            <p:cNvGrpSpPr/>
            <p:nvPr/>
          </p:nvGrpSpPr>
          <p:grpSpPr>
            <a:xfrm>
              <a:off x="1062361" y="3693163"/>
              <a:ext cx="585770" cy="119998"/>
              <a:chOff x="3173161" y="2332498"/>
              <a:chExt cx="1537419" cy="287973"/>
            </a:xfrm>
          </p:grpSpPr>
          <p:sp>
            <p:nvSpPr>
              <p:cNvPr id="198"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199"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190" name="Group 189"/>
            <p:cNvGrpSpPr/>
            <p:nvPr/>
          </p:nvGrpSpPr>
          <p:grpSpPr>
            <a:xfrm rot="10800000">
              <a:off x="1189338" y="3542598"/>
              <a:ext cx="110601" cy="178286"/>
              <a:chOff x="550639" y="3587485"/>
              <a:chExt cx="110601" cy="178286"/>
            </a:xfrm>
          </p:grpSpPr>
          <p:sp>
            <p:nvSpPr>
              <p:cNvPr id="196" name="Freeform 195"/>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197" name="Rectangle 196"/>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191" name="Freeform 190"/>
            <p:cNvSpPr/>
            <p:nvPr/>
          </p:nvSpPr>
          <p:spPr>
            <a:xfrm flipH="1">
              <a:off x="1479714" y="3036738"/>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192" name="Rectangle 191"/>
            <p:cNvSpPr/>
            <p:nvPr/>
          </p:nvSpPr>
          <p:spPr>
            <a:xfrm rot="5400000">
              <a:off x="1463072" y="3642736"/>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193" name="Group 387"/>
            <p:cNvGrpSpPr/>
            <p:nvPr/>
          </p:nvGrpSpPr>
          <p:grpSpPr>
            <a:xfrm rot="21196571">
              <a:off x="1083369" y="3164837"/>
              <a:ext cx="287079" cy="409155"/>
              <a:chOff x="50882" y="25509"/>
              <a:chExt cx="3935469" cy="7478630"/>
            </a:xfrm>
          </p:grpSpPr>
          <p:pic>
            <p:nvPicPr>
              <p:cNvPr id="194" name="Picture 193"/>
              <p:cNvPicPr/>
              <p:nvPr/>
            </p:nvPicPr>
            <p:blipFill>
              <a:blip r:embed="rId4"/>
              <a:stretch>
                <a:fillRect/>
              </a:stretch>
            </p:blipFill>
            <p:spPr>
              <a:xfrm rot="7419">
                <a:off x="58938" y="29730"/>
                <a:ext cx="3919357" cy="7470190"/>
              </a:xfrm>
              <a:prstGeom prst="rect">
                <a:avLst/>
              </a:prstGeom>
              <a:effectLst/>
            </p:spPr>
          </p:pic>
          <p:pic>
            <p:nvPicPr>
              <p:cNvPr id="195"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29" name="Rectangle 228"/>
            <p:cNvSpPr/>
            <p:nvPr/>
          </p:nvSpPr>
          <p:spPr>
            <a:xfrm rot="5400000">
              <a:off x="1505355" y="3010607"/>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1" name="Group 10"/>
          <p:cNvGrpSpPr/>
          <p:nvPr/>
        </p:nvGrpSpPr>
        <p:grpSpPr>
          <a:xfrm>
            <a:off x="1946063" y="3043048"/>
            <a:ext cx="585770" cy="1376053"/>
            <a:chOff x="1946063" y="3043048"/>
            <a:chExt cx="585770" cy="1376053"/>
          </a:xfrm>
        </p:grpSpPr>
        <p:grpSp>
          <p:nvGrpSpPr>
            <p:cNvPr id="203" name="Group 202"/>
            <p:cNvGrpSpPr/>
            <p:nvPr/>
          </p:nvGrpSpPr>
          <p:grpSpPr>
            <a:xfrm>
              <a:off x="1980136" y="3964237"/>
              <a:ext cx="517624" cy="454864"/>
              <a:chOff x="276635" y="3318715"/>
              <a:chExt cx="792123" cy="667807"/>
            </a:xfrm>
          </p:grpSpPr>
          <p:sp>
            <p:nvSpPr>
              <p:cNvPr id="218" name="Rectangle 21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219" name="Picture 218"/>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204" name="Freeform 203"/>
            <p:cNvSpPr/>
            <p:nvPr/>
          </p:nvSpPr>
          <p:spPr>
            <a:xfrm>
              <a:off x="2218054" y="3829297"/>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05" name="Rectangle 204"/>
            <p:cNvSpPr/>
            <p:nvPr/>
          </p:nvSpPr>
          <p:spPr>
            <a:xfrm rot="5400000">
              <a:off x="2216082" y="376141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206" name="Group 205"/>
            <p:cNvGrpSpPr/>
            <p:nvPr/>
          </p:nvGrpSpPr>
          <p:grpSpPr>
            <a:xfrm>
              <a:off x="1946063" y="3700193"/>
              <a:ext cx="585770" cy="119998"/>
              <a:chOff x="3173161" y="2332498"/>
              <a:chExt cx="1537419" cy="287973"/>
            </a:xfrm>
          </p:grpSpPr>
          <p:sp>
            <p:nvSpPr>
              <p:cNvPr id="216"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217"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207" name="Group 206"/>
            <p:cNvGrpSpPr/>
            <p:nvPr/>
          </p:nvGrpSpPr>
          <p:grpSpPr>
            <a:xfrm rot="10800000">
              <a:off x="2073040" y="3549628"/>
              <a:ext cx="110601" cy="178286"/>
              <a:chOff x="550639" y="3587485"/>
              <a:chExt cx="110601" cy="178286"/>
            </a:xfrm>
          </p:grpSpPr>
          <p:sp>
            <p:nvSpPr>
              <p:cNvPr id="213" name="Freeform 212"/>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14" name="Rectangle 213"/>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208" name="Freeform 207"/>
            <p:cNvSpPr/>
            <p:nvPr/>
          </p:nvSpPr>
          <p:spPr>
            <a:xfrm flipH="1">
              <a:off x="2363416" y="3043768"/>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09" name="Rectangle 208"/>
            <p:cNvSpPr/>
            <p:nvPr/>
          </p:nvSpPr>
          <p:spPr>
            <a:xfrm rot="5400000">
              <a:off x="2346774" y="3649766"/>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210" name="Group 387"/>
            <p:cNvGrpSpPr/>
            <p:nvPr/>
          </p:nvGrpSpPr>
          <p:grpSpPr>
            <a:xfrm rot="21196571">
              <a:off x="1967071" y="3171867"/>
              <a:ext cx="287079" cy="409155"/>
              <a:chOff x="50882" y="25509"/>
              <a:chExt cx="3935469" cy="7478630"/>
            </a:xfrm>
          </p:grpSpPr>
          <p:pic>
            <p:nvPicPr>
              <p:cNvPr id="211" name="Picture 210"/>
              <p:cNvPicPr/>
              <p:nvPr/>
            </p:nvPicPr>
            <p:blipFill>
              <a:blip r:embed="rId4"/>
              <a:stretch>
                <a:fillRect/>
              </a:stretch>
            </p:blipFill>
            <p:spPr>
              <a:xfrm rot="7419">
                <a:off x="58938" y="29730"/>
                <a:ext cx="3919357" cy="7470190"/>
              </a:xfrm>
              <a:prstGeom prst="rect">
                <a:avLst/>
              </a:prstGeom>
              <a:effectLst/>
            </p:spPr>
          </p:pic>
          <p:pic>
            <p:nvPicPr>
              <p:cNvPr id="212"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0" name="Rectangle 229"/>
            <p:cNvSpPr/>
            <p:nvPr/>
          </p:nvSpPr>
          <p:spPr>
            <a:xfrm rot="5400000">
              <a:off x="2385819" y="3010607"/>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5" name="Group 14"/>
          <p:cNvGrpSpPr/>
          <p:nvPr/>
        </p:nvGrpSpPr>
        <p:grpSpPr>
          <a:xfrm>
            <a:off x="2789035" y="3043060"/>
            <a:ext cx="585770" cy="1376041"/>
            <a:chOff x="2789035" y="3043060"/>
            <a:chExt cx="585770" cy="1376041"/>
          </a:xfrm>
        </p:grpSpPr>
        <p:grpSp>
          <p:nvGrpSpPr>
            <p:cNvPr id="221" name="Group 220"/>
            <p:cNvGrpSpPr/>
            <p:nvPr/>
          </p:nvGrpSpPr>
          <p:grpSpPr>
            <a:xfrm>
              <a:off x="2823108" y="3964237"/>
              <a:ext cx="517624" cy="454864"/>
              <a:chOff x="276635" y="3318715"/>
              <a:chExt cx="792123" cy="667807"/>
            </a:xfrm>
          </p:grpSpPr>
          <p:sp>
            <p:nvSpPr>
              <p:cNvPr id="299" name="Rectangle 298"/>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00" name="Picture 299"/>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222" name="Freeform 221"/>
            <p:cNvSpPr/>
            <p:nvPr/>
          </p:nvSpPr>
          <p:spPr>
            <a:xfrm>
              <a:off x="3061026" y="3829297"/>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23" name="Rectangle 222"/>
            <p:cNvSpPr/>
            <p:nvPr/>
          </p:nvSpPr>
          <p:spPr>
            <a:xfrm rot="5400000">
              <a:off x="3059054" y="376141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224" name="Group 223"/>
            <p:cNvGrpSpPr/>
            <p:nvPr/>
          </p:nvGrpSpPr>
          <p:grpSpPr>
            <a:xfrm>
              <a:off x="2789035" y="3700193"/>
              <a:ext cx="585770" cy="119998"/>
              <a:chOff x="3173161" y="2332498"/>
              <a:chExt cx="1537419" cy="287973"/>
            </a:xfrm>
          </p:grpSpPr>
          <p:sp>
            <p:nvSpPr>
              <p:cNvPr id="297"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298"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225" name="Group 224"/>
            <p:cNvGrpSpPr/>
            <p:nvPr/>
          </p:nvGrpSpPr>
          <p:grpSpPr>
            <a:xfrm rot="10800000">
              <a:off x="2916012" y="3549628"/>
              <a:ext cx="110601" cy="178286"/>
              <a:chOff x="550639" y="3587485"/>
              <a:chExt cx="110601" cy="178286"/>
            </a:xfrm>
          </p:grpSpPr>
          <p:sp>
            <p:nvSpPr>
              <p:cNvPr id="295" name="Freeform 294"/>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96" name="Rectangle 295"/>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226" name="Freeform 225"/>
            <p:cNvSpPr/>
            <p:nvPr/>
          </p:nvSpPr>
          <p:spPr>
            <a:xfrm flipH="1">
              <a:off x="3206388" y="3043768"/>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227" name="Rectangle 226"/>
            <p:cNvSpPr/>
            <p:nvPr/>
          </p:nvSpPr>
          <p:spPr>
            <a:xfrm rot="5400000">
              <a:off x="3189746" y="3649766"/>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231" name="Group 387"/>
            <p:cNvGrpSpPr/>
            <p:nvPr/>
          </p:nvGrpSpPr>
          <p:grpSpPr>
            <a:xfrm rot="21196571">
              <a:off x="2810043" y="3171867"/>
              <a:ext cx="287079" cy="409155"/>
              <a:chOff x="50882" y="25509"/>
              <a:chExt cx="3935469" cy="7478630"/>
            </a:xfrm>
          </p:grpSpPr>
          <p:pic>
            <p:nvPicPr>
              <p:cNvPr id="293" name="Picture 292"/>
              <p:cNvPicPr/>
              <p:nvPr/>
            </p:nvPicPr>
            <p:blipFill>
              <a:blip r:embed="rId4"/>
              <a:stretch>
                <a:fillRect/>
              </a:stretch>
            </p:blipFill>
            <p:spPr>
              <a:xfrm rot="7419">
                <a:off x="58938" y="29730"/>
                <a:ext cx="3919357" cy="7470190"/>
              </a:xfrm>
              <a:prstGeom prst="rect">
                <a:avLst/>
              </a:prstGeom>
              <a:effectLst/>
            </p:spPr>
          </p:pic>
          <p:pic>
            <p:nvPicPr>
              <p:cNvPr id="294"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2" name="Rectangle 231"/>
            <p:cNvSpPr/>
            <p:nvPr/>
          </p:nvSpPr>
          <p:spPr>
            <a:xfrm rot="5400000">
              <a:off x="3228198" y="301061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4" name="Group 13"/>
          <p:cNvGrpSpPr/>
          <p:nvPr/>
        </p:nvGrpSpPr>
        <p:grpSpPr>
          <a:xfrm>
            <a:off x="3668003" y="3043072"/>
            <a:ext cx="585770" cy="1383534"/>
            <a:chOff x="3668003" y="3043072"/>
            <a:chExt cx="585770" cy="1383534"/>
          </a:xfrm>
        </p:grpSpPr>
        <p:grpSp>
          <p:nvGrpSpPr>
            <p:cNvPr id="302" name="Group 301"/>
            <p:cNvGrpSpPr/>
            <p:nvPr/>
          </p:nvGrpSpPr>
          <p:grpSpPr>
            <a:xfrm>
              <a:off x="3702076" y="3971742"/>
              <a:ext cx="517624" cy="454864"/>
              <a:chOff x="276635" y="3318715"/>
              <a:chExt cx="792123" cy="667807"/>
            </a:xfrm>
          </p:grpSpPr>
          <p:sp>
            <p:nvSpPr>
              <p:cNvPr id="316" name="Rectangle 315"/>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17" name="Picture 316"/>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03" name="Freeform 302"/>
            <p:cNvSpPr/>
            <p:nvPr/>
          </p:nvSpPr>
          <p:spPr>
            <a:xfrm>
              <a:off x="3939994" y="383680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04" name="Rectangle 303"/>
            <p:cNvSpPr/>
            <p:nvPr/>
          </p:nvSpPr>
          <p:spPr>
            <a:xfrm rot="5400000">
              <a:off x="3938022" y="376892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05" name="Group 304"/>
            <p:cNvGrpSpPr/>
            <p:nvPr/>
          </p:nvGrpSpPr>
          <p:grpSpPr>
            <a:xfrm>
              <a:off x="3668003" y="3707698"/>
              <a:ext cx="585770" cy="119998"/>
              <a:chOff x="3173161" y="2332498"/>
              <a:chExt cx="1537419" cy="287973"/>
            </a:xfrm>
          </p:grpSpPr>
          <p:sp>
            <p:nvSpPr>
              <p:cNvPr id="314"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315"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06" name="Group 305"/>
            <p:cNvGrpSpPr/>
            <p:nvPr/>
          </p:nvGrpSpPr>
          <p:grpSpPr>
            <a:xfrm rot="10800000">
              <a:off x="3794980" y="3557133"/>
              <a:ext cx="110601" cy="178286"/>
              <a:chOff x="550639" y="3587485"/>
              <a:chExt cx="110601" cy="178286"/>
            </a:xfrm>
          </p:grpSpPr>
          <p:sp>
            <p:nvSpPr>
              <p:cNvPr id="312" name="Freeform 311"/>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13" name="Rectangle 312"/>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07" name="Freeform 306"/>
            <p:cNvSpPr/>
            <p:nvPr/>
          </p:nvSpPr>
          <p:spPr>
            <a:xfrm flipH="1">
              <a:off x="4085356" y="3051273"/>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08" name="Rectangle 307"/>
            <p:cNvSpPr/>
            <p:nvPr/>
          </p:nvSpPr>
          <p:spPr>
            <a:xfrm rot="5400000">
              <a:off x="4068714" y="3657271"/>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09" name="Group 387"/>
            <p:cNvGrpSpPr/>
            <p:nvPr/>
          </p:nvGrpSpPr>
          <p:grpSpPr>
            <a:xfrm rot="21196571">
              <a:off x="3689011" y="3179372"/>
              <a:ext cx="287079" cy="409155"/>
              <a:chOff x="50882" y="25509"/>
              <a:chExt cx="3935469" cy="7478630"/>
            </a:xfrm>
          </p:grpSpPr>
          <p:pic>
            <p:nvPicPr>
              <p:cNvPr id="310" name="Picture 309"/>
              <p:cNvPicPr/>
              <p:nvPr/>
            </p:nvPicPr>
            <p:blipFill>
              <a:blip r:embed="rId4"/>
              <a:stretch>
                <a:fillRect/>
              </a:stretch>
            </p:blipFill>
            <p:spPr>
              <a:xfrm rot="7419">
                <a:off x="58938" y="29730"/>
                <a:ext cx="3919357" cy="7470190"/>
              </a:xfrm>
              <a:prstGeom prst="rect">
                <a:avLst/>
              </a:prstGeom>
              <a:effectLst/>
            </p:spPr>
          </p:pic>
          <p:pic>
            <p:nvPicPr>
              <p:cNvPr id="311"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3" name="Rectangle 232"/>
            <p:cNvSpPr/>
            <p:nvPr/>
          </p:nvSpPr>
          <p:spPr>
            <a:xfrm rot="5400000">
              <a:off x="4104441" y="3010631"/>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3" name="Group 12"/>
          <p:cNvGrpSpPr/>
          <p:nvPr/>
        </p:nvGrpSpPr>
        <p:grpSpPr>
          <a:xfrm>
            <a:off x="4466522" y="3033217"/>
            <a:ext cx="585770" cy="1375333"/>
            <a:chOff x="4466522" y="3033217"/>
            <a:chExt cx="585770" cy="1375333"/>
          </a:xfrm>
        </p:grpSpPr>
        <p:grpSp>
          <p:nvGrpSpPr>
            <p:cNvPr id="319" name="Group 318"/>
            <p:cNvGrpSpPr/>
            <p:nvPr/>
          </p:nvGrpSpPr>
          <p:grpSpPr>
            <a:xfrm>
              <a:off x="4500595" y="3953686"/>
              <a:ext cx="517624" cy="454864"/>
              <a:chOff x="276635" y="3318715"/>
              <a:chExt cx="792123" cy="667807"/>
            </a:xfrm>
          </p:grpSpPr>
          <p:sp>
            <p:nvSpPr>
              <p:cNvPr id="333" name="Rectangle 332"/>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34" name="Picture 333"/>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20" name="Freeform 319"/>
            <p:cNvSpPr/>
            <p:nvPr/>
          </p:nvSpPr>
          <p:spPr>
            <a:xfrm>
              <a:off x="4738513" y="3818746"/>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21" name="Rectangle 320"/>
            <p:cNvSpPr/>
            <p:nvPr/>
          </p:nvSpPr>
          <p:spPr>
            <a:xfrm rot="5400000">
              <a:off x="4736541" y="3750868"/>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22" name="Group 321"/>
            <p:cNvGrpSpPr/>
            <p:nvPr/>
          </p:nvGrpSpPr>
          <p:grpSpPr>
            <a:xfrm>
              <a:off x="4466522" y="3689642"/>
              <a:ext cx="585770" cy="119998"/>
              <a:chOff x="3173161" y="2332498"/>
              <a:chExt cx="1537419" cy="287973"/>
            </a:xfrm>
          </p:grpSpPr>
          <p:sp>
            <p:nvSpPr>
              <p:cNvPr id="331"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332"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23" name="Group 322"/>
            <p:cNvGrpSpPr/>
            <p:nvPr/>
          </p:nvGrpSpPr>
          <p:grpSpPr>
            <a:xfrm rot="10800000">
              <a:off x="4593499" y="3539077"/>
              <a:ext cx="110601" cy="178286"/>
              <a:chOff x="550639" y="3587485"/>
              <a:chExt cx="110601" cy="178286"/>
            </a:xfrm>
          </p:grpSpPr>
          <p:sp>
            <p:nvSpPr>
              <p:cNvPr id="329" name="Freeform 328"/>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30" name="Rectangle 329"/>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24" name="Freeform 323"/>
            <p:cNvSpPr/>
            <p:nvPr/>
          </p:nvSpPr>
          <p:spPr>
            <a:xfrm flipH="1">
              <a:off x="4883875" y="3033217"/>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25" name="Rectangle 324"/>
            <p:cNvSpPr/>
            <p:nvPr/>
          </p:nvSpPr>
          <p:spPr>
            <a:xfrm rot="5400000">
              <a:off x="4867233" y="3639215"/>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26" name="Group 387"/>
            <p:cNvGrpSpPr/>
            <p:nvPr/>
          </p:nvGrpSpPr>
          <p:grpSpPr>
            <a:xfrm rot="21196571">
              <a:off x="4487530" y="3161316"/>
              <a:ext cx="287079" cy="409155"/>
              <a:chOff x="50882" y="25509"/>
              <a:chExt cx="3935469" cy="7478630"/>
            </a:xfrm>
          </p:grpSpPr>
          <p:pic>
            <p:nvPicPr>
              <p:cNvPr id="327" name="Picture 326"/>
              <p:cNvPicPr/>
              <p:nvPr/>
            </p:nvPicPr>
            <p:blipFill>
              <a:blip r:embed="rId4"/>
              <a:stretch>
                <a:fillRect/>
              </a:stretch>
            </p:blipFill>
            <p:spPr>
              <a:xfrm rot="7419">
                <a:off x="58938" y="29730"/>
                <a:ext cx="3919357" cy="7470190"/>
              </a:xfrm>
              <a:prstGeom prst="rect">
                <a:avLst/>
              </a:prstGeom>
              <a:effectLst/>
            </p:spPr>
          </p:pic>
          <p:pic>
            <p:nvPicPr>
              <p:cNvPr id="328"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4" name="Rectangle 233"/>
            <p:cNvSpPr/>
            <p:nvPr/>
          </p:nvSpPr>
          <p:spPr>
            <a:xfrm rot="5400000">
              <a:off x="4904478" y="3010631"/>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6" name="Group 15"/>
          <p:cNvGrpSpPr/>
          <p:nvPr/>
        </p:nvGrpSpPr>
        <p:grpSpPr>
          <a:xfrm>
            <a:off x="5232175" y="3040971"/>
            <a:ext cx="585770" cy="1375333"/>
            <a:chOff x="5232175" y="3040971"/>
            <a:chExt cx="585770" cy="1375333"/>
          </a:xfrm>
        </p:grpSpPr>
        <p:grpSp>
          <p:nvGrpSpPr>
            <p:cNvPr id="353" name="Group 352"/>
            <p:cNvGrpSpPr/>
            <p:nvPr/>
          </p:nvGrpSpPr>
          <p:grpSpPr>
            <a:xfrm>
              <a:off x="5266248" y="3961440"/>
              <a:ext cx="517624" cy="454864"/>
              <a:chOff x="276635" y="3318715"/>
              <a:chExt cx="792123" cy="667807"/>
            </a:xfrm>
          </p:grpSpPr>
          <p:sp>
            <p:nvSpPr>
              <p:cNvPr id="367" name="Rectangle 366"/>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68" name="Picture 367"/>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54" name="Freeform 353"/>
            <p:cNvSpPr/>
            <p:nvPr/>
          </p:nvSpPr>
          <p:spPr>
            <a:xfrm>
              <a:off x="5504166" y="3826500"/>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55" name="Rectangle 354"/>
            <p:cNvSpPr/>
            <p:nvPr/>
          </p:nvSpPr>
          <p:spPr>
            <a:xfrm rot="5400000">
              <a:off x="5502194" y="37586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56" name="Group 355"/>
            <p:cNvGrpSpPr/>
            <p:nvPr/>
          </p:nvGrpSpPr>
          <p:grpSpPr>
            <a:xfrm>
              <a:off x="5232175" y="3697396"/>
              <a:ext cx="585770" cy="119998"/>
              <a:chOff x="3173161" y="2332498"/>
              <a:chExt cx="1537419" cy="287973"/>
            </a:xfrm>
          </p:grpSpPr>
          <p:sp>
            <p:nvSpPr>
              <p:cNvPr id="365"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366"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57" name="Group 356"/>
            <p:cNvGrpSpPr/>
            <p:nvPr/>
          </p:nvGrpSpPr>
          <p:grpSpPr>
            <a:xfrm rot="10800000">
              <a:off x="5359152" y="3546831"/>
              <a:ext cx="110601" cy="178286"/>
              <a:chOff x="550639" y="3587485"/>
              <a:chExt cx="110601" cy="178286"/>
            </a:xfrm>
          </p:grpSpPr>
          <p:sp>
            <p:nvSpPr>
              <p:cNvPr id="363" name="Freeform 362"/>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64" name="Rectangle 363"/>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58" name="Freeform 357"/>
            <p:cNvSpPr/>
            <p:nvPr/>
          </p:nvSpPr>
          <p:spPr>
            <a:xfrm flipH="1">
              <a:off x="5649528" y="3040971"/>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59" name="Rectangle 358"/>
            <p:cNvSpPr/>
            <p:nvPr/>
          </p:nvSpPr>
          <p:spPr>
            <a:xfrm rot="5400000">
              <a:off x="5632886" y="364696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60" name="Group 387"/>
            <p:cNvGrpSpPr/>
            <p:nvPr/>
          </p:nvGrpSpPr>
          <p:grpSpPr>
            <a:xfrm rot="21196571">
              <a:off x="5253183" y="3169070"/>
              <a:ext cx="287079" cy="409155"/>
              <a:chOff x="50882" y="25509"/>
              <a:chExt cx="3935469" cy="7478630"/>
            </a:xfrm>
          </p:grpSpPr>
          <p:pic>
            <p:nvPicPr>
              <p:cNvPr id="361" name="Picture 360"/>
              <p:cNvPicPr/>
              <p:nvPr/>
            </p:nvPicPr>
            <p:blipFill>
              <a:blip r:embed="rId4"/>
              <a:stretch>
                <a:fillRect/>
              </a:stretch>
            </p:blipFill>
            <p:spPr>
              <a:xfrm rot="7419">
                <a:off x="58938" y="29730"/>
                <a:ext cx="3919357" cy="7470190"/>
              </a:xfrm>
              <a:prstGeom prst="rect">
                <a:avLst/>
              </a:prstGeom>
              <a:effectLst/>
            </p:spPr>
          </p:pic>
          <p:pic>
            <p:nvPicPr>
              <p:cNvPr id="362"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5" name="Rectangle 234"/>
            <p:cNvSpPr/>
            <p:nvPr/>
          </p:nvSpPr>
          <p:spPr>
            <a:xfrm rot="5400000">
              <a:off x="5670651" y="3010631"/>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7" name="Group 16"/>
          <p:cNvGrpSpPr/>
          <p:nvPr/>
        </p:nvGrpSpPr>
        <p:grpSpPr>
          <a:xfrm>
            <a:off x="5974725" y="3040971"/>
            <a:ext cx="585770" cy="1375333"/>
            <a:chOff x="5974725" y="3040971"/>
            <a:chExt cx="585770" cy="1375333"/>
          </a:xfrm>
        </p:grpSpPr>
        <p:grpSp>
          <p:nvGrpSpPr>
            <p:cNvPr id="336" name="Group 335"/>
            <p:cNvGrpSpPr/>
            <p:nvPr/>
          </p:nvGrpSpPr>
          <p:grpSpPr>
            <a:xfrm>
              <a:off x="6008798" y="3961440"/>
              <a:ext cx="517624" cy="454864"/>
              <a:chOff x="276635" y="3318715"/>
              <a:chExt cx="792123" cy="667807"/>
            </a:xfrm>
          </p:grpSpPr>
          <p:sp>
            <p:nvSpPr>
              <p:cNvPr id="350" name="Rectangle 349"/>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51" name="Picture 350"/>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37" name="Freeform 336"/>
            <p:cNvSpPr/>
            <p:nvPr/>
          </p:nvSpPr>
          <p:spPr>
            <a:xfrm>
              <a:off x="6246716" y="3826500"/>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38" name="Rectangle 337"/>
            <p:cNvSpPr/>
            <p:nvPr/>
          </p:nvSpPr>
          <p:spPr>
            <a:xfrm rot="5400000">
              <a:off x="6244744" y="37586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39" name="Group 338"/>
            <p:cNvGrpSpPr/>
            <p:nvPr/>
          </p:nvGrpSpPr>
          <p:grpSpPr>
            <a:xfrm>
              <a:off x="5974725" y="3697396"/>
              <a:ext cx="585770" cy="119998"/>
              <a:chOff x="3173161" y="2332498"/>
              <a:chExt cx="1537419" cy="287973"/>
            </a:xfrm>
          </p:grpSpPr>
          <p:sp>
            <p:nvSpPr>
              <p:cNvPr id="348"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349"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40" name="Group 339"/>
            <p:cNvGrpSpPr/>
            <p:nvPr/>
          </p:nvGrpSpPr>
          <p:grpSpPr>
            <a:xfrm rot="10800000">
              <a:off x="6101702" y="3546831"/>
              <a:ext cx="110601" cy="178286"/>
              <a:chOff x="550639" y="3587485"/>
              <a:chExt cx="110601" cy="178286"/>
            </a:xfrm>
          </p:grpSpPr>
          <p:sp>
            <p:nvSpPr>
              <p:cNvPr id="346" name="Freeform 345"/>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47" name="Rectangle 346"/>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41" name="Freeform 340"/>
            <p:cNvSpPr/>
            <p:nvPr/>
          </p:nvSpPr>
          <p:spPr>
            <a:xfrm flipH="1">
              <a:off x="6392078" y="3040971"/>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42" name="Rectangle 341"/>
            <p:cNvSpPr/>
            <p:nvPr/>
          </p:nvSpPr>
          <p:spPr>
            <a:xfrm rot="5400000">
              <a:off x="6375436" y="364696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43" name="Group 387"/>
            <p:cNvGrpSpPr/>
            <p:nvPr/>
          </p:nvGrpSpPr>
          <p:grpSpPr>
            <a:xfrm rot="21196571">
              <a:off x="5995733" y="3169070"/>
              <a:ext cx="287079" cy="409155"/>
              <a:chOff x="50882" y="25509"/>
              <a:chExt cx="3935469" cy="7478630"/>
            </a:xfrm>
          </p:grpSpPr>
          <p:pic>
            <p:nvPicPr>
              <p:cNvPr id="344" name="Picture 343"/>
              <p:cNvPicPr/>
              <p:nvPr/>
            </p:nvPicPr>
            <p:blipFill>
              <a:blip r:embed="rId4"/>
              <a:stretch>
                <a:fillRect/>
              </a:stretch>
            </p:blipFill>
            <p:spPr>
              <a:xfrm rot="7419">
                <a:off x="58938" y="29730"/>
                <a:ext cx="3919357" cy="7470190"/>
              </a:xfrm>
              <a:prstGeom prst="rect">
                <a:avLst/>
              </a:prstGeom>
              <a:effectLst/>
            </p:spPr>
          </p:pic>
          <p:pic>
            <p:nvPicPr>
              <p:cNvPr id="345"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6" name="Rectangle 235"/>
            <p:cNvSpPr/>
            <p:nvPr/>
          </p:nvSpPr>
          <p:spPr>
            <a:xfrm rot="5400000">
              <a:off x="6419904" y="3010643"/>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8" name="Group 17"/>
          <p:cNvGrpSpPr/>
          <p:nvPr/>
        </p:nvGrpSpPr>
        <p:grpSpPr>
          <a:xfrm>
            <a:off x="6660925" y="3040971"/>
            <a:ext cx="585770" cy="1375333"/>
            <a:chOff x="6660925" y="3040971"/>
            <a:chExt cx="585770" cy="1375333"/>
          </a:xfrm>
        </p:grpSpPr>
        <p:grpSp>
          <p:nvGrpSpPr>
            <p:cNvPr id="370" name="Group 369"/>
            <p:cNvGrpSpPr/>
            <p:nvPr/>
          </p:nvGrpSpPr>
          <p:grpSpPr>
            <a:xfrm>
              <a:off x="6694998" y="3961440"/>
              <a:ext cx="517624" cy="454864"/>
              <a:chOff x="276635" y="3318715"/>
              <a:chExt cx="792123" cy="667807"/>
            </a:xfrm>
          </p:grpSpPr>
          <p:sp>
            <p:nvSpPr>
              <p:cNvPr id="384" name="Rectangle 383"/>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385" name="Picture 384"/>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71" name="Freeform 370"/>
            <p:cNvSpPr/>
            <p:nvPr/>
          </p:nvSpPr>
          <p:spPr>
            <a:xfrm>
              <a:off x="6932916" y="3826500"/>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72" name="Rectangle 371"/>
            <p:cNvSpPr/>
            <p:nvPr/>
          </p:nvSpPr>
          <p:spPr>
            <a:xfrm rot="5400000">
              <a:off x="6930944" y="37586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73" name="Group 372"/>
            <p:cNvGrpSpPr/>
            <p:nvPr/>
          </p:nvGrpSpPr>
          <p:grpSpPr>
            <a:xfrm>
              <a:off x="6660925" y="3697396"/>
              <a:ext cx="585770" cy="119998"/>
              <a:chOff x="3173161" y="2332498"/>
              <a:chExt cx="1537419" cy="287973"/>
            </a:xfrm>
          </p:grpSpPr>
          <p:sp>
            <p:nvSpPr>
              <p:cNvPr id="382"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383"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74" name="Group 373"/>
            <p:cNvGrpSpPr/>
            <p:nvPr/>
          </p:nvGrpSpPr>
          <p:grpSpPr>
            <a:xfrm rot="10800000">
              <a:off x="6787902" y="3546831"/>
              <a:ext cx="110601" cy="178286"/>
              <a:chOff x="550639" y="3587485"/>
              <a:chExt cx="110601" cy="178286"/>
            </a:xfrm>
          </p:grpSpPr>
          <p:sp>
            <p:nvSpPr>
              <p:cNvPr id="380" name="Freeform 379"/>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81" name="Rectangle 380"/>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75" name="Freeform 374"/>
            <p:cNvSpPr/>
            <p:nvPr/>
          </p:nvSpPr>
          <p:spPr>
            <a:xfrm flipH="1">
              <a:off x="7078278" y="3040971"/>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76" name="Rectangle 375"/>
            <p:cNvSpPr/>
            <p:nvPr/>
          </p:nvSpPr>
          <p:spPr>
            <a:xfrm rot="5400000">
              <a:off x="7061636" y="364696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77" name="Group 387"/>
            <p:cNvGrpSpPr/>
            <p:nvPr/>
          </p:nvGrpSpPr>
          <p:grpSpPr>
            <a:xfrm rot="21196571">
              <a:off x="6681933" y="3169070"/>
              <a:ext cx="287079" cy="409155"/>
              <a:chOff x="50882" y="25509"/>
              <a:chExt cx="3935469" cy="7478630"/>
            </a:xfrm>
          </p:grpSpPr>
          <p:pic>
            <p:nvPicPr>
              <p:cNvPr id="378" name="Picture 377"/>
              <p:cNvPicPr/>
              <p:nvPr/>
            </p:nvPicPr>
            <p:blipFill>
              <a:blip r:embed="rId4"/>
              <a:stretch>
                <a:fillRect/>
              </a:stretch>
            </p:blipFill>
            <p:spPr>
              <a:xfrm rot="7419">
                <a:off x="58938" y="29730"/>
                <a:ext cx="3919357" cy="7470190"/>
              </a:xfrm>
              <a:prstGeom prst="rect">
                <a:avLst/>
              </a:prstGeom>
              <a:effectLst/>
            </p:spPr>
          </p:pic>
          <p:pic>
            <p:nvPicPr>
              <p:cNvPr id="379"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7" name="Rectangle 236"/>
            <p:cNvSpPr/>
            <p:nvPr/>
          </p:nvSpPr>
          <p:spPr>
            <a:xfrm rot="5400000">
              <a:off x="7101417" y="3010643"/>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19" name="Group 18"/>
          <p:cNvGrpSpPr/>
          <p:nvPr/>
        </p:nvGrpSpPr>
        <p:grpSpPr>
          <a:xfrm>
            <a:off x="7416575" y="3038863"/>
            <a:ext cx="585770" cy="1377441"/>
            <a:chOff x="7416575" y="3038863"/>
            <a:chExt cx="585770" cy="1377441"/>
          </a:xfrm>
        </p:grpSpPr>
        <p:grpSp>
          <p:nvGrpSpPr>
            <p:cNvPr id="387" name="Group 386"/>
            <p:cNvGrpSpPr/>
            <p:nvPr/>
          </p:nvGrpSpPr>
          <p:grpSpPr>
            <a:xfrm>
              <a:off x="7450648" y="3961440"/>
              <a:ext cx="517624" cy="454864"/>
              <a:chOff x="276635" y="3318715"/>
              <a:chExt cx="792123" cy="667807"/>
            </a:xfrm>
          </p:grpSpPr>
          <p:sp>
            <p:nvSpPr>
              <p:cNvPr id="401" name="Rectangle 400"/>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02" name="Picture 401"/>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388" name="Freeform 387"/>
            <p:cNvSpPr/>
            <p:nvPr/>
          </p:nvSpPr>
          <p:spPr>
            <a:xfrm>
              <a:off x="7688566" y="3826500"/>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89" name="Rectangle 388"/>
            <p:cNvSpPr/>
            <p:nvPr/>
          </p:nvSpPr>
          <p:spPr>
            <a:xfrm rot="5400000">
              <a:off x="7686594" y="37586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90" name="Group 389"/>
            <p:cNvGrpSpPr/>
            <p:nvPr/>
          </p:nvGrpSpPr>
          <p:grpSpPr>
            <a:xfrm>
              <a:off x="7416575" y="3697396"/>
              <a:ext cx="585770" cy="119998"/>
              <a:chOff x="3173161" y="2332498"/>
              <a:chExt cx="1537419" cy="287973"/>
            </a:xfrm>
          </p:grpSpPr>
          <p:sp>
            <p:nvSpPr>
              <p:cNvPr id="399"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400"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391" name="Group 390"/>
            <p:cNvGrpSpPr/>
            <p:nvPr/>
          </p:nvGrpSpPr>
          <p:grpSpPr>
            <a:xfrm rot="10800000">
              <a:off x="7543552" y="3546831"/>
              <a:ext cx="110601" cy="178286"/>
              <a:chOff x="550639" y="3587485"/>
              <a:chExt cx="110601" cy="178286"/>
            </a:xfrm>
          </p:grpSpPr>
          <p:sp>
            <p:nvSpPr>
              <p:cNvPr id="397" name="Freeform 396"/>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98" name="Rectangle 397"/>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392" name="Freeform 391"/>
            <p:cNvSpPr/>
            <p:nvPr/>
          </p:nvSpPr>
          <p:spPr>
            <a:xfrm flipH="1">
              <a:off x="7833928" y="3040971"/>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393" name="Rectangle 392"/>
            <p:cNvSpPr/>
            <p:nvPr/>
          </p:nvSpPr>
          <p:spPr>
            <a:xfrm rot="5400000">
              <a:off x="7817286" y="3646969"/>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394" name="Group 387"/>
            <p:cNvGrpSpPr/>
            <p:nvPr/>
          </p:nvGrpSpPr>
          <p:grpSpPr>
            <a:xfrm rot="21196571">
              <a:off x="7437583" y="3169070"/>
              <a:ext cx="287079" cy="409155"/>
              <a:chOff x="50882" y="25509"/>
              <a:chExt cx="3935469" cy="7478630"/>
            </a:xfrm>
          </p:grpSpPr>
          <p:pic>
            <p:nvPicPr>
              <p:cNvPr id="395" name="Picture 394"/>
              <p:cNvPicPr/>
              <p:nvPr/>
            </p:nvPicPr>
            <p:blipFill>
              <a:blip r:embed="rId4"/>
              <a:stretch>
                <a:fillRect/>
              </a:stretch>
            </p:blipFill>
            <p:spPr>
              <a:xfrm rot="7419">
                <a:off x="58938" y="29730"/>
                <a:ext cx="3919357" cy="7470190"/>
              </a:xfrm>
              <a:prstGeom prst="rect">
                <a:avLst/>
              </a:prstGeom>
              <a:effectLst/>
            </p:spPr>
          </p:pic>
          <p:pic>
            <p:nvPicPr>
              <p:cNvPr id="396"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8" name="Rectangle 237"/>
            <p:cNvSpPr/>
            <p:nvPr/>
          </p:nvSpPr>
          <p:spPr>
            <a:xfrm rot="5400000">
              <a:off x="7859136" y="30064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grpSp>
        <p:nvGrpSpPr>
          <p:cNvPr id="20" name="Group 19"/>
          <p:cNvGrpSpPr/>
          <p:nvPr/>
        </p:nvGrpSpPr>
        <p:grpSpPr>
          <a:xfrm>
            <a:off x="8198897" y="3038863"/>
            <a:ext cx="585770" cy="1376573"/>
            <a:chOff x="8198897" y="3038863"/>
            <a:chExt cx="585770" cy="1376573"/>
          </a:xfrm>
        </p:grpSpPr>
        <p:grpSp>
          <p:nvGrpSpPr>
            <p:cNvPr id="404" name="Group 403"/>
            <p:cNvGrpSpPr/>
            <p:nvPr/>
          </p:nvGrpSpPr>
          <p:grpSpPr>
            <a:xfrm>
              <a:off x="8232970" y="3960572"/>
              <a:ext cx="517624" cy="454864"/>
              <a:chOff x="276635" y="3318715"/>
              <a:chExt cx="792123" cy="667807"/>
            </a:xfrm>
          </p:grpSpPr>
          <p:sp>
            <p:nvSpPr>
              <p:cNvPr id="418" name="Rectangle 417"/>
              <p:cNvSpPr/>
              <p:nvPr/>
            </p:nvSpPr>
            <p:spPr>
              <a:xfrm>
                <a:off x="276635" y="3318715"/>
                <a:ext cx="79212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419" name="Picture 418"/>
              <p:cNvPicPr>
                <a:picLocks noChangeAspect="1"/>
              </p:cNvPicPr>
              <p:nvPr/>
            </p:nvPicPr>
            <p:blipFill>
              <a:blip r:embed="rId3"/>
              <a:stretch>
                <a:fillRect/>
              </a:stretch>
            </p:blipFill>
            <p:spPr>
              <a:xfrm>
                <a:off x="426554" y="3372949"/>
                <a:ext cx="514350" cy="476250"/>
              </a:xfrm>
              <a:prstGeom prst="rect">
                <a:avLst/>
              </a:prstGeom>
              <a:solidFill>
                <a:srgbClr val="B7DEE8"/>
              </a:solidFill>
            </p:spPr>
          </p:pic>
        </p:grpSp>
        <p:sp>
          <p:nvSpPr>
            <p:cNvPr id="405" name="Freeform 404"/>
            <p:cNvSpPr/>
            <p:nvPr/>
          </p:nvSpPr>
          <p:spPr>
            <a:xfrm>
              <a:off x="8470888" y="382563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406" name="Rectangle 405"/>
            <p:cNvSpPr/>
            <p:nvPr/>
          </p:nvSpPr>
          <p:spPr>
            <a:xfrm rot="5400000">
              <a:off x="8468916" y="375775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407" name="Group 406"/>
            <p:cNvGrpSpPr/>
            <p:nvPr/>
          </p:nvGrpSpPr>
          <p:grpSpPr>
            <a:xfrm>
              <a:off x="8198897" y="3696528"/>
              <a:ext cx="585770" cy="119998"/>
              <a:chOff x="3173161" y="2332498"/>
              <a:chExt cx="1537419" cy="287973"/>
            </a:xfrm>
          </p:grpSpPr>
          <p:sp>
            <p:nvSpPr>
              <p:cNvPr id="416"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417"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grpSp>
          <p:nvGrpSpPr>
            <p:cNvPr id="408" name="Group 407"/>
            <p:cNvGrpSpPr/>
            <p:nvPr/>
          </p:nvGrpSpPr>
          <p:grpSpPr>
            <a:xfrm rot="10800000">
              <a:off x="8325874" y="3545963"/>
              <a:ext cx="110601" cy="178286"/>
              <a:chOff x="550639" y="3587485"/>
              <a:chExt cx="110601" cy="178286"/>
            </a:xfrm>
          </p:grpSpPr>
          <p:sp>
            <p:nvSpPr>
              <p:cNvPr id="414" name="Freeform 413"/>
              <p:cNvSpPr/>
              <p:nvPr/>
            </p:nvSpPr>
            <p:spPr>
              <a:xfrm rot="10800000">
                <a:off x="585052" y="3622922"/>
                <a:ext cx="49422" cy="142849"/>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415" name="Rectangle 414"/>
              <p:cNvSpPr/>
              <p:nvPr/>
            </p:nvSpPr>
            <p:spPr>
              <a:xfrm rot="16200000">
                <a:off x="583080" y="3555044"/>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409" name="Freeform 408"/>
            <p:cNvSpPr/>
            <p:nvPr/>
          </p:nvSpPr>
          <p:spPr>
            <a:xfrm flipH="1">
              <a:off x="8616250" y="3040103"/>
              <a:ext cx="83548" cy="648722"/>
            </a:xfrm>
            <a:custGeom>
              <a:avLst/>
              <a:gdLst>
                <a:gd name="connsiteX0" fmla="*/ 102895 w 175126"/>
                <a:gd name="connsiteY0" fmla="*/ 0 h 495300"/>
                <a:gd name="connsiteX1" fmla="*/ 1295 w 175126"/>
                <a:gd name="connsiteY1" fmla="*/ 241300 h 495300"/>
                <a:gd name="connsiteX2" fmla="*/ 166395 w 175126"/>
                <a:gd name="connsiteY2" fmla="*/ 381000 h 495300"/>
                <a:gd name="connsiteX3" fmla="*/ 153695 w 175126"/>
                <a:gd name="connsiteY3" fmla="*/ 495300 h 495300"/>
              </a:gdLst>
              <a:ahLst/>
              <a:cxnLst>
                <a:cxn ang="0">
                  <a:pos x="connsiteX0" y="connsiteY0"/>
                </a:cxn>
                <a:cxn ang="0">
                  <a:pos x="connsiteX1" y="connsiteY1"/>
                </a:cxn>
                <a:cxn ang="0">
                  <a:pos x="connsiteX2" y="connsiteY2"/>
                </a:cxn>
                <a:cxn ang="0">
                  <a:pos x="connsiteX3" y="connsiteY3"/>
                </a:cxn>
              </a:cxnLst>
              <a:rect l="l" t="t" r="r" b="b"/>
              <a:pathLst>
                <a:path w="175126" h="495300">
                  <a:moveTo>
                    <a:pt x="102895" y="0"/>
                  </a:moveTo>
                  <a:cubicBezTo>
                    <a:pt x="46803" y="88900"/>
                    <a:pt x="-9288" y="177800"/>
                    <a:pt x="1295" y="241300"/>
                  </a:cubicBezTo>
                  <a:cubicBezTo>
                    <a:pt x="11878" y="304800"/>
                    <a:pt x="140995" y="338667"/>
                    <a:pt x="166395" y="381000"/>
                  </a:cubicBezTo>
                  <a:cubicBezTo>
                    <a:pt x="191795" y="423333"/>
                    <a:pt x="153695" y="495300"/>
                    <a:pt x="153695" y="495300"/>
                  </a:cubicBezTo>
                </a:path>
              </a:pathLst>
            </a:custGeom>
            <a:ln w="19050" cmpd="sng">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Arial"/>
                <a:cs typeface="Arial"/>
              </a:endParaRPr>
            </a:p>
          </p:txBody>
        </p:sp>
        <p:sp>
          <p:nvSpPr>
            <p:cNvPr id="410" name="Rectangle 409"/>
            <p:cNvSpPr/>
            <p:nvPr/>
          </p:nvSpPr>
          <p:spPr>
            <a:xfrm rot="5400000">
              <a:off x="8599608" y="3646101"/>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nvGrpSpPr>
            <p:cNvPr id="411" name="Group 387"/>
            <p:cNvGrpSpPr/>
            <p:nvPr/>
          </p:nvGrpSpPr>
          <p:grpSpPr>
            <a:xfrm rot="21196571">
              <a:off x="8219905" y="3168202"/>
              <a:ext cx="287079" cy="409155"/>
              <a:chOff x="50882" y="25509"/>
              <a:chExt cx="3935469" cy="7478630"/>
            </a:xfrm>
          </p:grpSpPr>
          <p:pic>
            <p:nvPicPr>
              <p:cNvPr id="412" name="Picture 411"/>
              <p:cNvPicPr/>
              <p:nvPr/>
            </p:nvPicPr>
            <p:blipFill>
              <a:blip r:embed="rId4"/>
              <a:stretch>
                <a:fillRect/>
              </a:stretch>
            </p:blipFill>
            <p:spPr>
              <a:xfrm rot="7419">
                <a:off x="58938" y="29730"/>
                <a:ext cx="3919357" cy="7470190"/>
              </a:xfrm>
              <a:prstGeom prst="rect">
                <a:avLst/>
              </a:prstGeom>
              <a:effectLst/>
            </p:spPr>
          </p:pic>
          <p:pic>
            <p:nvPicPr>
              <p:cNvPr id="413" name="Login.pdf"/>
              <p:cNvPicPr/>
              <p:nvPr/>
            </p:nvPicPr>
            <p:blipFill>
              <a:blip r:embed="rId5"/>
              <a:srcRect l="375" t="1516" r="375" b="13180"/>
              <a:stretch>
                <a:fillRect/>
              </a:stretch>
            </p:blipFill>
            <p:spPr>
              <a:xfrm>
                <a:off x="339021" y="1259349"/>
                <a:ext cx="3359190" cy="5132779"/>
              </a:xfrm>
              <a:prstGeom prst="rect">
                <a:avLst/>
              </a:prstGeom>
              <a:ln w="12700" cap="flat">
                <a:noFill/>
                <a:miter lim="400000"/>
              </a:ln>
              <a:effectLst/>
            </p:spPr>
          </p:pic>
        </p:grpSp>
        <p:sp>
          <p:nvSpPr>
            <p:cNvPr id="239" name="Rectangle 238"/>
            <p:cNvSpPr/>
            <p:nvPr/>
          </p:nvSpPr>
          <p:spPr>
            <a:xfrm rot="5400000">
              <a:off x="8638008" y="3006422"/>
              <a:ext cx="45719" cy="110601"/>
            </a:xfrm>
            <a:prstGeom prst="rect">
              <a:avLst/>
            </a:prstGeom>
            <a:solidFill>
              <a:srgbClr val="E46C0A"/>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Arial"/>
                <a:cs typeface="Arial"/>
              </a:endParaRPr>
            </a:p>
          </p:txBody>
        </p:sp>
      </p:grpSp>
      <p:sp>
        <p:nvSpPr>
          <p:cNvPr id="2" name="Title 1"/>
          <p:cNvSpPr>
            <a:spLocks noGrp="1"/>
          </p:cNvSpPr>
          <p:nvPr>
            <p:ph type="title"/>
          </p:nvPr>
        </p:nvSpPr>
        <p:spPr/>
        <p:txBody>
          <a:bodyPr/>
          <a:lstStyle/>
          <a:p>
            <a:r>
              <a:rPr lang="en-US" dirty="0"/>
              <a:t>Case Study – Trajectory Analytics</a:t>
            </a:r>
          </a:p>
        </p:txBody>
      </p:sp>
      <p:sp>
        <p:nvSpPr>
          <p:cNvPr id="7" name="Subtitle 6"/>
          <p:cNvSpPr>
            <a:spLocks noGrp="1"/>
          </p:cNvSpPr>
          <p:nvPr>
            <p:ph type="subTitle" idx="13"/>
          </p:nvPr>
        </p:nvSpPr>
        <p:spPr/>
        <p:txBody>
          <a:bodyPr/>
          <a:lstStyle/>
          <a:p>
            <a:r>
              <a:rPr lang="en-US" dirty="0" err="1"/>
              <a:t>AppVisor</a:t>
            </a:r>
            <a:endParaRPr lang="en-US" dirty="0"/>
          </a:p>
        </p:txBody>
      </p:sp>
      <p:grpSp>
        <p:nvGrpSpPr>
          <p:cNvPr id="4" name="Group 3"/>
          <p:cNvGrpSpPr/>
          <p:nvPr/>
        </p:nvGrpSpPr>
        <p:grpSpPr>
          <a:xfrm>
            <a:off x="2596977" y="1891571"/>
            <a:ext cx="1507063" cy="667807"/>
            <a:chOff x="1704659" y="2037712"/>
            <a:chExt cx="1507063" cy="667807"/>
          </a:xfrm>
        </p:grpSpPr>
        <p:sp>
          <p:nvSpPr>
            <p:cNvPr id="74" name="Rectangle 73"/>
            <p:cNvSpPr/>
            <p:nvPr/>
          </p:nvSpPr>
          <p:spPr>
            <a:xfrm>
              <a:off x="1704659" y="2037712"/>
              <a:ext cx="1507063" cy="6678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75" name="Picture 74"/>
            <p:cNvPicPr>
              <a:picLocks noChangeAspect="1"/>
            </p:cNvPicPr>
            <p:nvPr/>
          </p:nvPicPr>
          <p:blipFill>
            <a:blip r:embed="rId6"/>
            <a:stretch>
              <a:fillRect/>
            </a:stretch>
          </p:blipFill>
          <p:spPr>
            <a:xfrm>
              <a:off x="1832293" y="2144221"/>
              <a:ext cx="381000" cy="476250"/>
            </a:xfrm>
            <a:prstGeom prst="rect">
              <a:avLst/>
            </a:prstGeom>
          </p:spPr>
        </p:pic>
        <p:sp>
          <p:nvSpPr>
            <p:cNvPr id="111" name="TextBox 110"/>
            <p:cNvSpPr txBox="1"/>
            <p:nvPr/>
          </p:nvSpPr>
          <p:spPr>
            <a:xfrm>
              <a:off x="2207689" y="2076066"/>
              <a:ext cx="1004033" cy="600164"/>
            </a:xfrm>
            <a:prstGeom prst="rect">
              <a:avLst/>
            </a:prstGeom>
            <a:noFill/>
          </p:spPr>
          <p:txBody>
            <a:bodyPr wrap="square" rtlCol="0">
              <a:spAutoFit/>
            </a:bodyPr>
            <a:lstStyle/>
            <a:p>
              <a:r>
                <a:rPr lang="en-US" sz="1100" dirty="0">
                  <a:latin typeface="Arial"/>
                  <a:cs typeface="Arial"/>
                </a:rPr>
                <a:t>Tennessee Board of Regents</a:t>
              </a:r>
            </a:p>
          </p:txBody>
        </p:sp>
      </p:grpSp>
      <p:grpSp>
        <p:nvGrpSpPr>
          <p:cNvPr id="9" name="Group 8"/>
          <p:cNvGrpSpPr/>
          <p:nvPr/>
        </p:nvGrpSpPr>
        <p:grpSpPr>
          <a:xfrm>
            <a:off x="160660" y="2899270"/>
            <a:ext cx="8784951" cy="186831"/>
            <a:chOff x="3173161" y="2332498"/>
            <a:chExt cx="1537419" cy="287973"/>
          </a:xfrm>
        </p:grpSpPr>
        <p:sp>
          <p:nvSpPr>
            <p:cNvPr id="67" name="Shape 47"/>
            <p:cNvSpPr/>
            <p:nvPr/>
          </p:nvSpPr>
          <p:spPr>
            <a:xfrm>
              <a:off x="3173161"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sp>
          <p:nvSpPr>
            <p:cNvPr id="68" name="Shape 47"/>
            <p:cNvSpPr/>
            <p:nvPr/>
          </p:nvSpPr>
          <p:spPr>
            <a:xfrm rot="10800000">
              <a:off x="3882388" y="2332498"/>
              <a:ext cx="828192" cy="287973"/>
            </a:xfrm>
            <a:prstGeom prst="leftArrow">
              <a:avLst>
                <a:gd name="adj1" fmla="val 50000"/>
                <a:gd name="adj2" fmla="val 50000"/>
              </a:avLst>
            </a:prstGeom>
            <a:solidFill>
              <a:srgbClr val="0D2057"/>
            </a:solidFill>
            <a:ln>
              <a:solidFill>
                <a:srgbClr val="0C1E56"/>
              </a:solidFill>
            </a:ln>
          </p:spPr>
          <p:txBody>
            <a:bodyPr wrap="square" lIns="91425" tIns="91425" rIns="91425" bIns="91425" anchor="ctr" anchorCtr="0">
              <a:spAutoFit/>
            </a:bodyPr>
            <a:lstStyle/>
            <a:p>
              <a:pPr lvl="0" rtl="0">
                <a:spcBef>
                  <a:spcPts val="0"/>
                </a:spcBef>
                <a:buNone/>
              </a:pPr>
              <a:endParaRPr/>
            </a:p>
          </p:txBody>
        </p:sp>
      </p:grpSp>
    </p:spTree>
    <p:extLst>
      <p:ext uri="{BB962C8B-B14F-4D97-AF65-F5344CB8AC3E}">
        <p14:creationId xmlns:p14="http://schemas.microsoft.com/office/powerpoint/2010/main" val="135927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Wrap up</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856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28091" y="83023"/>
            <a:ext cx="3336798" cy="1436370"/>
          </a:xfrm>
          <a:prstGeom prst="rect">
            <a:avLst/>
          </a:prstGeom>
        </p:spPr>
      </p:pic>
      <p:sp>
        <p:nvSpPr>
          <p:cNvPr id="9" name="TextBox 8"/>
          <p:cNvSpPr txBox="1"/>
          <p:nvPr/>
        </p:nvSpPr>
        <p:spPr>
          <a:xfrm>
            <a:off x="3027414" y="1819619"/>
            <a:ext cx="6003200" cy="2862323"/>
          </a:xfrm>
          <a:prstGeom prst="rect">
            <a:avLst/>
          </a:prstGeom>
          <a:noFill/>
        </p:spPr>
        <p:txBody>
          <a:bodyPr wrap="square" rtlCol="0">
            <a:spAutoFit/>
          </a:bodyPr>
          <a:lstStyle/>
          <a:p>
            <a:pPr defTabSz="914400"/>
            <a:r>
              <a:rPr lang="en-US" b="1" kern="0" dirty="0">
                <a:solidFill>
                  <a:srgbClr val="002060"/>
                </a:solidFill>
                <a:latin typeface="Helvetica" panose="020B0604020202030204" pitchFamily="34" charset="0"/>
                <a:ea typeface="Arial"/>
                <a:cs typeface="Arial"/>
                <a:sym typeface="Arial"/>
              </a:rPr>
              <a:t>Dale Allen, Ph.D.</a:t>
            </a:r>
          </a:p>
          <a:p>
            <a:pPr defTabSz="914400"/>
            <a:r>
              <a:rPr lang="en-US" dirty="0">
                <a:hlinkClick r:id="rId4"/>
              </a:rPr>
              <a:t>dallen@qcc.mass.edu</a:t>
            </a:r>
            <a:endParaRPr lang="en-US" dirty="0"/>
          </a:p>
          <a:p>
            <a:pPr defTabSz="914400"/>
            <a:r>
              <a:rPr lang="en-US" kern="0" dirty="0">
                <a:solidFill>
                  <a:srgbClr val="000000"/>
                </a:solidFill>
                <a:latin typeface="Helvetica" panose="020B0604020202030204" pitchFamily="34" charset="0"/>
                <a:ea typeface="Arial"/>
                <a:cs typeface="Arial"/>
                <a:sym typeface="Arial"/>
              </a:rPr>
              <a:t>Vice President for Community Engagement</a:t>
            </a:r>
          </a:p>
          <a:p>
            <a:pPr defTabSz="914400"/>
            <a:r>
              <a:rPr lang="en-US" kern="0" dirty="0">
                <a:solidFill>
                  <a:srgbClr val="000000"/>
                </a:solidFill>
                <a:latin typeface="Helvetica" panose="020B0604020202030204" pitchFamily="34" charset="0"/>
                <a:ea typeface="Arial"/>
                <a:cs typeface="Arial"/>
                <a:sym typeface="Arial"/>
              </a:rPr>
              <a:t>Quinsigamond Community College</a:t>
            </a:r>
          </a:p>
          <a:p>
            <a:pPr defTabSz="914400"/>
            <a:endParaRPr lang="en-US" kern="0" dirty="0">
              <a:solidFill>
                <a:srgbClr val="000000"/>
              </a:solidFill>
              <a:latin typeface="Helvetica" panose="020B0604020202030204" pitchFamily="34" charset="0"/>
              <a:ea typeface="Arial"/>
              <a:cs typeface="Arial"/>
              <a:sym typeface="Arial"/>
            </a:endParaRPr>
          </a:p>
          <a:p>
            <a:pPr defTabSz="914400"/>
            <a:r>
              <a:rPr lang="en-US" b="1" kern="0" dirty="0">
                <a:solidFill>
                  <a:srgbClr val="002060"/>
                </a:solidFill>
                <a:latin typeface="Helvetica" panose="020B0604020202030204" pitchFamily="34" charset="0"/>
                <a:ea typeface="Arial"/>
                <a:cs typeface="Arial"/>
                <a:sym typeface="Arial"/>
              </a:rPr>
              <a:t>Jeff Merriman</a:t>
            </a:r>
          </a:p>
          <a:p>
            <a:pPr defTabSz="914400"/>
            <a:r>
              <a:rPr lang="en-US" kern="0" dirty="0">
                <a:solidFill>
                  <a:srgbClr val="000000"/>
                </a:solidFill>
                <a:latin typeface="Helvetica" panose="020B0604020202030204" pitchFamily="34" charset="0"/>
                <a:ea typeface="Arial"/>
                <a:cs typeface="Arial"/>
                <a:sym typeface="Arial"/>
                <a:hlinkClick r:id="rId5"/>
              </a:rPr>
              <a:t>merriman@mit.edu</a:t>
            </a:r>
            <a:endParaRPr lang="en-US" kern="0" dirty="0">
              <a:solidFill>
                <a:srgbClr val="000000"/>
              </a:solidFill>
              <a:latin typeface="Helvetica" panose="020B0604020202030204" pitchFamily="34" charset="0"/>
              <a:ea typeface="Arial"/>
              <a:cs typeface="Arial"/>
              <a:sym typeface="Arial"/>
            </a:endParaRPr>
          </a:p>
          <a:p>
            <a:pPr defTabSz="914400"/>
            <a:r>
              <a:rPr lang="en-US" kern="0" dirty="0">
                <a:solidFill>
                  <a:srgbClr val="000000"/>
                </a:solidFill>
                <a:latin typeface="Helvetica" panose="020B0604020202030204" pitchFamily="34" charset="0"/>
                <a:ea typeface="Arial"/>
                <a:cs typeface="Arial"/>
                <a:sym typeface="Arial"/>
              </a:rPr>
              <a:t>Associate Director</a:t>
            </a:r>
          </a:p>
          <a:p>
            <a:pPr defTabSz="914400"/>
            <a:r>
              <a:rPr lang="en-US" kern="0" dirty="0">
                <a:solidFill>
                  <a:srgbClr val="000000"/>
                </a:solidFill>
                <a:latin typeface="Helvetica" panose="020B0604020202030204" pitchFamily="34" charset="0"/>
                <a:ea typeface="Arial"/>
                <a:cs typeface="Arial"/>
                <a:sym typeface="Arial"/>
              </a:rPr>
              <a:t>Strategic Education Initiatives, Office of Digital Learning</a:t>
            </a:r>
          </a:p>
          <a:p>
            <a:pPr defTabSz="914400"/>
            <a:r>
              <a:rPr lang="en-US" kern="0" dirty="0">
                <a:solidFill>
                  <a:srgbClr val="000000"/>
                </a:solidFill>
                <a:latin typeface="Helvetica" panose="020B0604020202030204" pitchFamily="34" charset="0"/>
                <a:ea typeface="Arial"/>
                <a:cs typeface="Arial"/>
                <a:sym typeface="Arial"/>
              </a:rPr>
              <a:t>Massachusetts Institute of Technology</a:t>
            </a:r>
          </a:p>
        </p:txBody>
      </p:sp>
      <p:sp>
        <p:nvSpPr>
          <p:cNvPr id="2" name="TextBox 1"/>
          <p:cNvSpPr txBox="1"/>
          <p:nvPr/>
        </p:nvSpPr>
        <p:spPr>
          <a:xfrm>
            <a:off x="1479249" y="1819619"/>
            <a:ext cx="1326430" cy="369332"/>
          </a:xfrm>
          <a:prstGeom prst="rect">
            <a:avLst/>
          </a:prstGeom>
          <a:noFill/>
        </p:spPr>
        <p:txBody>
          <a:bodyPr wrap="none" rtlCol="0">
            <a:spAutoFit/>
          </a:bodyPr>
          <a:lstStyle/>
          <a:p>
            <a:pPr algn="r"/>
            <a:r>
              <a:rPr lang="en-US" dirty="0">
                <a:latin typeface="Arial"/>
                <a:cs typeface="Arial"/>
              </a:rPr>
              <a:t>Contact Us</a:t>
            </a:r>
          </a:p>
        </p:txBody>
      </p:sp>
      <p:sp>
        <p:nvSpPr>
          <p:cNvPr id="17" name="Subtitle 16"/>
          <p:cNvSpPr>
            <a:spLocks noGrp="1"/>
          </p:cNvSpPr>
          <p:nvPr>
            <p:ph type="subTitle" idx="13"/>
          </p:nvPr>
        </p:nvSpPr>
        <p:spPr/>
        <p:txBody>
          <a:bodyPr/>
          <a:lstStyle/>
          <a:p>
            <a:r>
              <a:rPr lang="en-US" cap="none" dirty="0"/>
              <a:t>Enabling Digital </a:t>
            </a:r>
            <a:r>
              <a:rPr lang="en-US" cap="none" dirty="0" err="1"/>
              <a:t>eXchange</a:t>
            </a:r>
            <a:endParaRPr lang="en-US" cap="none" dirty="0"/>
          </a:p>
        </p:txBody>
      </p:sp>
    </p:spTree>
    <p:extLst>
      <p:ext uri="{BB962C8B-B14F-4D97-AF65-F5344CB8AC3E}">
        <p14:creationId xmlns:p14="http://schemas.microsoft.com/office/powerpoint/2010/main" val="3096852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Credits</a:t>
            </a:r>
          </a:p>
        </p:txBody>
      </p:sp>
      <p:sp>
        <p:nvSpPr>
          <p:cNvPr id="4" name="Content Placeholder 3"/>
          <p:cNvSpPr>
            <a:spLocks noGrp="1"/>
          </p:cNvSpPr>
          <p:nvPr>
            <p:ph idx="1"/>
          </p:nvPr>
        </p:nvSpPr>
        <p:spPr/>
        <p:txBody>
          <a:bodyPr>
            <a:normAutofit fontScale="40000" lnSpcReduction="20000"/>
          </a:bodyPr>
          <a:lstStyle/>
          <a:p>
            <a:pPr marL="0" indent="0">
              <a:buNone/>
            </a:pPr>
            <a:r>
              <a:rPr lang="en-US" dirty="0"/>
              <a:t>Ball and Stick image: </a:t>
            </a:r>
            <a:r>
              <a:rPr lang="en-US" dirty="0" err="1"/>
              <a:t>Canva</a:t>
            </a:r>
            <a:r>
              <a:rPr lang="en-US" dirty="0"/>
              <a:t> One Time Use </a:t>
            </a:r>
            <a:r>
              <a:rPr lang="en-US" dirty="0" err="1"/>
              <a:t>License</a:t>
            </a:r>
            <a:r>
              <a:rPr lang="en-US" u="sng" dirty="0" err="1">
                <a:hlinkClick r:id="rId2"/>
              </a:rPr>
              <a:t>https</a:t>
            </a:r>
            <a:r>
              <a:rPr lang="en-US" u="sng" dirty="0">
                <a:hlinkClick r:id="rId2"/>
              </a:rPr>
              <a:t>://about.canva.com/license-agreements/onetime/</a:t>
            </a:r>
            <a:endParaRPr lang="en-US" dirty="0">
              <a:solidFill>
                <a:schemeClr val="bg1">
                  <a:lumMod val="65000"/>
                </a:schemeClr>
              </a:solidFill>
              <a:ea typeface="ＭＳ Ｐゴシック" charset="0"/>
            </a:endParaRPr>
          </a:p>
          <a:p>
            <a:pPr marL="0" indent="0">
              <a:buNone/>
            </a:pPr>
            <a:endParaRPr lang="en-US" dirty="0"/>
          </a:p>
          <a:p>
            <a:pPr marL="0" indent="0">
              <a:buNone/>
            </a:pPr>
            <a:r>
              <a:rPr lang="en-US" dirty="0"/>
              <a:t>...Picasso Sculpts Van Gogh... (Mr. Potato Head) by </a:t>
            </a:r>
            <a:r>
              <a:rPr lang="en-US" dirty="0" err="1"/>
              <a:t>flickr</a:t>
            </a:r>
            <a:r>
              <a:rPr lang="en-US" dirty="0"/>
              <a:t>/</a:t>
            </a:r>
            <a:r>
              <a:rPr lang="en-US" dirty="0" err="1"/>
              <a:t>darrentunnicliff</a:t>
            </a:r>
            <a:endParaRPr lang="en-US" dirty="0"/>
          </a:p>
          <a:p>
            <a:pPr marL="0" indent="0">
              <a:buNone/>
            </a:pPr>
            <a:r>
              <a:rPr lang="en-US" dirty="0">
                <a:hlinkClick r:id="rId3"/>
              </a:rPr>
              <a:t>https://www.flickr.com/photos/darrentunnicliff/3448543264/</a:t>
            </a:r>
            <a:endParaRPr lang="en-US" dirty="0"/>
          </a:p>
          <a:p>
            <a:pPr marL="0" indent="0">
              <a:buNone/>
            </a:pPr>
            <a:r>
              <a:rPr lang="en-US" dirty="0"/>
              <a:t>CC-By-NC-ND 2.0</a:t>
            </a:r>
          </a:p>
          <a:p>
            <a:pPr marL="0" indent="0">
              <a:buNone/>
            </a:pPr>
            <a:endParaRPr lang="en-US" dirty="0"/>
          </a:p>
          <a:p>
            <a:pPr marL="0" indent="0">
              <a:buNone/>
            </a:pPr>
            <a:r>
              <a:rPr lang="en-US" dirty="0"/>
              <a:t>Telephone pole: </a:t>
            </a:r>
            <a:r>
              <a:rPr lang="en-US" u="sng" dirty="0">
                <a:hlinkClick r:id="rId4"/>
              </a:rPr>
              <a:t>https://pixabay.com/en/industrial-mess-electric-power-69750/</a:t>
            </a:r>
          </a:p>
          <a:p>
            <a:pPr marL="0" indent="0">
              <a:buNone/>
            </a:pPr>
            <a:r>
              <a:rPr lang="en-US" dirty="0"/>
              <a:t>CC0 Public Domain (</a:t>
            </a:r>
            <a:r>
              <a:rPr lang="en-US" u="sng" dirty="0">
                <a:hlinkClick r:id="rId5"/>
              </a:rPr>
              <a:t>https://pixabay.com/en/service/terms/#usage</a:t>
            </a:r>
            <a:r>
              <a:rPr lang="en-US" dirty="0"/>
              <a:t>)</a:t>
            </a:r>
          </a:p>
          <a:p>
            <a:pPr marL="0" indent="0">
              <a:buNone/>
            </a:pPr>
            <a:endParaRPr lang="en-US" dirty="0"/>
          </a:p>
          <a:p>
            <a:pPr marL="0" indent="0">
              <a:buNone/>
            </a:pPr>
            <a:r>
              <a:rPr lang="en-US" dirty="0"/>
              <a:t>Silo: Jeff Merriman</a:t>
            </a:r>
          </a:p>
          <a:p>
            <a:pPr marL="0" indent="0">
              <a:buNone/>
            </a:pPr>
            <a:r>
              <a:rPr lang="en-US" dirty="0"/>
              <a:t>CC-By 4.0 (</a:t>
            </a:r>
            <a:r>
              <a:rPr lang="en-US" dirty="0">
                <a:hlinkClick r:id="rId6"/>
              </a:rPr>
              <a:t>https://creativecommons.org/licenses/by/4.0/</a:t>
            </a:r>
            <a:r>
              <a:rPr lang="en-US" dirty="0"/>
              <a:t>)</a:t>
            </a:r>
          </a:p>
          <a:p>
            <a:pPr marL="0" indent="0">
              <a:buNone/>
            </a:pPr>
            <a:endParaRPr lang="en-US" dirty="0"/>
          </a:p>
          <a:p>
            <a:pPr marL="0" indent="0">
              <a:buNone/>
            </a:pPr>
            <a:r>
              <a:rPr lang="en-US" dirty="0"/>
              <a:t>Icons: Font Awesome</a:t>
            </a:r>
          </a:p>
          <a:p>
            <a:pPr marL="0" indent="0">
              <a:buNone/>
            </a:pPr>
            <a:r>
              <a:rPr lang="en-US" dirty="0"/>
              <a:t>SIL OFL 1.1(</a:t>
            </a:r>
            <a:r>
              <a:rPr lang="en-US" dirty="0">
                <a:hlinkClick r:id="rId7"/>
              </a:rPr>
              <a:t>http://scripts.sil.org/OFL</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695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chnology-Landsca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461" y="0"/>
            <a:ext cx="6337139" cy="5143500"/>
          </a:xfrm>
          <a:prstGeom prst="rect">
            <a:avLst/>
          </a:prstGeom>
        </p:spPr>
      </p:pic>
      <p:sp>
        <p:nvSpPr>
          <p:cNvPr id="4" name="Rectangle 3"/>
          <p:cNvSpPr/>
          <p:nvPr/>
        </p:nvSpPr>
        <p:spPr>
          <a:xfrm>
            <a:off x="8774668" y="368301"/>
            <a:ext cx="369332" cy="4775200"/>
          </a:xfrm>
          <a:prstGeom prst="rect">
            <a:avLst/>
          </a:prstGeom>
        </p:spPr>
        <p:txBody>
          <a:bodyPr vert="vert270" wrap="square">
            <a:spAutoFit/>
          </a:bodyPr>
          <a:lstStyle/>
          <a:p>
            <a:r>
              <a:rPr lang="en-US" sz="1200" dirty="0">
                <a:solidFill>
                  <a:schemeClr val="bg1">
                    <a:lumMod val="65000"/>
                  </a:schemeClr>
                </a:solidFill>
                <a:latin typeface="Arial"/>
                <a:cs typeface="Arial"/>
              </a:rPr>
              <a:t>http://</a:t>
            </a:r>
            <a:r>
              <a:rPr lang="en-US" sz="1200" dirty="0" err="1">
                <a:solidFill>
                  <a:schemeClr val="bg1">
                    <a:lumMod val="65000"/>
                  </a:schemeClr>
                </a:solidFill>
                <a:latin typeface="Arial"/>
                <a:cs typeface="Arial"/>
              </a:rPr>
              <a:t>www.eduventures.com</a:t>
            </a:r>
            <a:r>
              <a:rPr lang="en-US" sz="1200" dirty="0">
                <a:solidFill>
                  <a:schemeClr val="bg1">
                    <a:lumMod val="65000"/>
                  </a:schemeClr>
                </a:solidFill>
                <a:latin typeface="Arial"/>
                <a:cs typeface="Arial"/>
              </a:rPr>
              <a:t>/2014/09/higher-education-landscape/#</a:t>
            </a:r>
          </a:p>
        </p:txBody>
      </p:sp>
    </p:spTree>
    <p:extLst>
      <p:ext uri="{BB962C8B-B14F-4D97-AF65-F5344CB8AC3E}">
        <p14:creationId xmlns:p14="http://schemas.microsoft.com/office/powerpoint/2010/main" val="265979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Mr. Potato Head</a:t>
            </a:r>
          </a:p>
        </p:txBody>
      </p:sp>
      <p:pic>
        <p:nvPicPr>
          <p:cNvPr id="4" name="Picture 3" descr="3448543264_4f50eef4d5_o.jpg"/>
          <p:cNvPicPr>
            <a:picLocks noChangeAspect="1"/>
          </p:cNvPicPr>
          <p:nvPr/>
        </p:nvPicPr>
        <p:blipFill rotWithShape="1">
          <a:blip r:embed="rId3">
            <a:extLst>
              <a:ext uri="{28A0092B-C50C-407E-A947-70E740481C1C}">
                <a14:useLocalDpi xmlns:a14="http://schemas.microsoft.com/office/drawing/2010/main" val="0"/>
              </a:ext>
            </a:extLst>
          </a:blip>
          <a:srcRect t="11765"/>
          <a:stretch/>
        </p:blipFill>
        <p:spPr>
          <a:xfrm>
            <a:off x="1625600" y="0"/>
            <a:ext cx="5829300" cy="5143500"/>
          </a:xfrm>
          <a:prstGeom prst="rect">
            <a:avLst/>
          </a:prstGeom>
        </p:spPr>
      </p:pic>
      <p:sp>
        <p:nvSpPr>
          <p:cNvPr id="3" name="Rectangle 2"/>
          <p:cNvSpPr/>
          <p:nvPr/>
        </p:nvSpPr>
        <p:spPr>
          <a:xfrm>
            <a:off x="8833366" y="0"/>
            <a:ext cx="338554" cy="5092700"/>
          </a:xfrm>
          <a:prstGeom prst="rect">
            <a:avLst/>
          </a:prstGeom>
        </p:spPr>
        <p:txBody>
          <a:bodyPr vert="vert270" wrap="square">
            <a:spAutoFit/>
          </a:bodyPr>
          <a:lstStyle/>
          <a:p>
            <a:r>
              <a:rPr lang="en-US" sz="1000" dirty="0">
                <a:solidFill>
                  <a:srgbClr val="7F7F7F"/>
                </a:solidFill>
                <a:latin typeface="Arial"/>
                <a:cs typeface="Arial"/>
                <a:hlinkClick r:id="rId4"/>
              </a:rPr>
              <a:t>...Picasso Sculpts Van Gogh</a:t>
            </a:r>
            <a:r>
              <a:rPr lang="is-IS" sz="1000" dirty="0">
                <a:solidFill>
                  <a:srgbClr val="7F7F7F"/>
                </a:solidFill>
                <a:latin typeface="Arial"/>
                <a:cs typeface="Arial"/>
                <a:hlinkClick r:id="rId4"/>
              </a:rPr>
              <a:t>… </a:t>
            </a:r>
            <a:r>
              <a:rPr lang="is-IS" sz="1000" dirty="0">
                <a:solidFill>
                  <a:srgbClr val="7F7F7F"/>
                </a:solidFill>
                <a:latin typeface="Arial"/>
                <a:cs typeface="Arial"/>
              </a:rPr>
              <a:t>by </a:t>
            </a:r>
            <a:r>
              <a:rPr lang="en-US" sz="1000" dirty="0" err="1">
                <a:solidFill>
                  <a:srgbClr val="7F7F7F"/>
                </a:solidFill>
                <a:latin typeface="Arial"/>
                <a:cs typeface="Arial"/>
              </a:rPr>
              <a:t>flickr</a:t>
            </a:r>
            <a:r>
              <a:rPr lang="en-US" sz="1000" dirty="0">
                <a:solidFill>
                  <a:srgbClr val="7F7F7F"/>
                </a:solidFill>
                <a:latin typeface="Arial"/>
                <a:cs typeface="Arial"/>
              </a:rPr>
              <a:t>/</a:t>
            </a:r>
            <a:r>
              <a:rPr lang="en-US" sz="1000" dirty="0" err="1">
                <a:solidFill>
                  <a:srgbClr val="7F7F7F"/>
                </a:solidFill>
                <a:latin typeface="Arial"/>
                <a:cs typeface="Arial"/>
              </a:rPr>
              <a:t>darrentunnicliff</a:t>
            </a:r>
            <a:r>
              <a:rPr lang="en-US" sz="1000" dirty="0">
                <a:solidFill>
                  <a:srgbClr val="7F7F7F"/>
                </a:solidFill>
                <a:latin typeface="Arial"/>
                <a:cs typeface="Arial"/>
              </a:rPr>
              <a:t>, CC-By-NC-ND 2.0 </a:t>
            </a:r>
          </a:p>
        </p:txBody>
      </p:sp>
    </p:spTree>
    <p:extLst>
      <p:ext uri="{BB962C8B-B14F-4D97-AF65-F5344CB8AC3E}">
        <p14:creationId xmlns:p14="http://schemas.microsoft.com/office/powerpoint/2010/main" val="40702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
            <a:ext cx="9144000" cy="5143499"/>
          </a:xfrm>
          <a:prstGeom prst="rect">
            <a:avLst/>
          </a:prstGeom>
          <a:solidFill>
            <a:srgbClr val="002B4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0" y="0"/>
            <a:ext cx="4584700" cy="5143501"/>
          </a:xfrm>
          <a:prstGeom prst="rect">
            <a:avLst/>
          </a:prstGeom>
          <a:solidFill>
            <a:srgbClr val="005F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entagon 14"/>
          <p:cNvSpPr/>
          <p:nvPr/>
        </p:nvSpPr>
        <p:spPr>
          <a:xfrm rot="5400000">
            <a:off x="3550627" y="-3550438"/>
            <a:ext cx="2043124" cy="9144003"/>
          </a:xfrm>
          <a:prstGeom prst="homePlate">
            <a:avLst>
              <a:gd name="adj" fmla="val 44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75140" y="561287"/>
            <a:ext cx="8193720" cy="1162738"/>
          </a:xfrm>
          <a:prstGeom prst="rect">
            <a:avLst/>
          </a:prstGeom>
        </p:spPr>
        <p:txBody>
          <a:bodyPr vert="horz" wrap="none" lIns="91440" tIns="45720" rIns="91440" bIns="45720" rtlCol="0" anchor="ctr">
            <a:normAutofit fontScale="90000" lnSpcReduction="10000"/>
          </a:bodyPr>
          <a:lstStyle/>
          <a:p>
            <a:pPr lvl="0" algn="ctr">
              <a:spcBef>
                <a:spcPct val="0"/>
              </a:spcBef>
            </a:pPr>
            <a:r>
              <a:rPr lang="en-US" sz="4000" cap="all" dirty="0">
                <a:solidFill>
                  <a:srgbClr val="0D2057"/>
                </a:solidFill>
                <a:latin typeface="Helvetica Neue"/>
                <a:cs typeface="Helvetica Neue"/>
              </a:rPr>
              <a:t>Transformation Agenda</a:t>
            </a:r>
          </a:p>
          <a:p>
            <a:pPr lvl="0" algn="ctr">
              <a:spcBef>
                <a:spcPct val="0"/>
              </a:spcBef>
            </a:pPr>
            <a:r>
              <a:rPr lang="en-US" sz="2000" cap="all" spc="600" dirty="0">
                <a:solidFill>
                  <a:srgbClr val="75787B"/>
                </a:solidFill>
                <a:latin typeface="Helvetica Neue Light"/>
                <a:cs typeface="Helvetica Neue Light"/>
              </a:rPr>
              <a:t>Scaling Innovations </a:t>
            </a:r>
            <a:br>
              <a:rPr lang="en-US" sz="2000" cap="all" spc="600" dirty="0">
                <a:solidFill>
                  <a:srgbClr val="75787B"/>
                </a:solidFill>
                <a:latin typeface="Helvetica Neue Light"/>
                <a:cs typeface="Helvetica Neue Light"/>
              </a:rPr>
            </a:br>
            <a:r>
              <a:rPr lang="en-US" sz="2000" cap="all" spc="600" dirty="0">
                <a:solidFill>
                  <a:srgbClr val="75787B"/>
                </a:solidFill>
                <a:latin typeface="Helvetica Neue Light"/>
                <a:cs typeface="Helvetica Neue Light"/>
              </a:rPr>
              <a:t>for student success</a:t>
            </a:r>
            <a:endParaRPr kumimoji="0" lang="en-US" sz="2000" u="none" strike="noStrike" kern="1200" cap="all" spc="600" normalizeH="0" baseline="0" noProof="0" dirty="0">
              <a:solidFill>
                <a:srgbClr val="75787B"/>
              </a:solidFill>
              <a:effectLst/>
              <a:uLnTx/>
              <a:uFillTx/>
              <a:latin typeface="Helvetica Neue Light"/>
              <a:ea typeface="+mj-ea"/>
              <a:cs typeface="Helvetica Neue Light"/>
            </a:endParaRPr>
          </a:p>
        </p:txBody>
      </p:sp>
      <p:cxnSp>
        <p:nvCxnSpPr>
          <p:cNvPr id="6" name="Straight Connector 5"/>
          <p:cNvCxnSpPr/>
          <p:nvPr/>
        </p:nvCxnSpPr>
        <p:spPr>
          <a:xfrm>
            <a:off x="4385610" y="432389"/>
            <a:ext cx="372783" cy="149"/>
          </a:xfrm>
          <a:prstGeom prst="line">
            <a:avLst/>
          </a:prstGeom>
          <a:ln>
            <a:solidFill>
              <a:srgbClr val="FED14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241" y="2006268"/>
            <a:ext cx="3216327" cy="646331"/>
          </a:xfrm>
          <a:prstGeom prst="rect">
            <a:avLst/>
          </a:prstGeom>
          <a:noFill/>
        </p:spPr>
        <p:txBody>
          <a:bodyPr wrap="square" rtlCol="0">
            <a:spAutoFit/>
          </a:bodyPr>
          <a:lstStyle/>
          <a:p>
            <a:r>
              <a:rPr lang="en-US" sz="2200" cap="all" dirty="0">
                <a:solidFill>
                  <a:srgbClr val="FFFFFF"/>
                </a:solidFill>
                <a:latin typeface="Helvetica Neue"/>
                <a:cs typeface="Helvetica Neue"/>
              </a:rPr>
              <a:t>Massachusetts</a:t>
            </a:r>
            <a:r>
              <a:rPr lang="en-US" sz="2200" dirty="0">
                <a:solidFill>
                  <a:srgbClr val="FFFFFF"/>
                </a:solidFill>
                <a:latin typeface="Helvetica Neue"/>
                <a:cs typeface="Helvetica Neue"/>
              </a:rPr>
              <a:t> </a:t>
            </a:r>
          </a:p>
          <a:p>
            <a:r>
              <a:rPr lang="en-US" b="1" cap="all" dirty="0">
                <a:solidFill>
                  <a:srgbClr val="FED141"/>
                </a:solidFill>
                <a:latin typeface="Helvetica Neue"/>
                <a:cs typeface="Helvetica Neue"/>
              </a:rPr>
              <a:t>Community Colleges</a:t>
            </a:r>
          </a:p>
        </p:txBody>
      </p:sp>
      <p:sp>
        <p:nvSpPr>
          <p:cNvPr id="14" name="TextBox 13"/>
          <p:cNvSpPr txBox="1"/>
          <p:nvPr/>
        </p:nvSpPr>
        <p:spPr>
          <a:xfrm>
            <a:off x="5081401" y="2010359"/>
            <a:ext cx="4062600" cy="3022145"/>
          </a:xfrm>
          <a:prstGeom prst="rect">
            <a:avLst/>
          </a:prstGeom>
          <a:noFill/>
        </p:spPr>
        <p:txBody>
          <a:bodyPr wrap="square" rtlCol="0">
            <a:normAutofit lnSpcReduction="10000"/>
          </a:bodyPr>
          <a:lstStyle/>
          <a:p>
            <a:r>
              <a:rPr lang="en-US" b="1" cap="all" dirty="0">
                <a:solidFill>
                  <a:srgbClr val="FED141"/>
                </a:solidFill>
                <a:latin typeface="Helvetica Neue"/>
                <a:cs typeface="Helvetica Neue"/>
              </a:rPr>
              <a:t>Key Partners</a:t>
            </a: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Executive Office of Labor </a:t>
            </a:r>
            <a:br>
              <a:rPr lang="en-US" sz="1200" dirty="0">
                <a:solidFill>
                  <a:schemeClr val="bg1"/>
                </a:solidFill>
                <a:latin typeface="Helvetica Neue"/>
                <a:cs typeface="Helvetica Neue"/>
              </a:rPr>
            </a:br>
            <a:r>
              <a:rPr lang="en-US" sz="1200" dirty="0">
                <a:solidFill>
                  <a:schemeClr val="bg1"/>
                </a:solidFill>
                <a:latin typeface="Helvetica Neue"/>
                <a:cs typeface="Helvetica Neue"/>
              </a:rPr>
              <a:t>   &amp; Workforce Development</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Executive Office of Housing </a:t>
            </a:r>
            <a:br>
              <a:rPr lang="en-US" sz="1200" dirty="0">
                <a:solidFill>
                  <a:schemeClr val="bg1"/>
                </a:solidFill>
                <a:latin typeface="Helvetica Neue"/>
                <a:cs typeface="Helvetica Neue"/>
              </a:rPr>
            </a:br>
            <a:r>
              <a:rPr lang="en-US" sz="1200" dirty="0">
                <a:solidFill>
                  <a:schemeClr val="bg1"/>
                </a:solidFill>
                <a:latin typeface="Helvetica Neue"/>
                <a:cs typeface="Helvetica Neue"/>
              </a:rPr>
              <a:t>   &amp; Economic Development</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Department of Career Services</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Department of Elementary </a:t>
            </a:r>
            <a:br>
              <a:rPr lang="en-US" sz="1200" dirty="0">
                <a:solidFill>
                  <a:schemeClr val="bg1"/>
                </a:solidFill>
                <a:latin typeface="Helvetica Neue"/>
                <a:cs typeface="Helvetica Neue"/>
              </a:rPr>
            </a:br>
            <a:r>
              <a:rPr lang="en-US" sz="1200" dirty="0">
                <a:solidFill>
                  <a:schemeClr val="bg1"/>
                </a:solidFill>
                <a:latin typeface="Helvetica Neue"/>
                <a:cs typeface="Helvetica Neue"/>
              </a:rPr>
              <a:t>   &amp; Secondary Education</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Department of Higher Education</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One-Stop Career Centers</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Massachusetts Workforce Investment </a:t>
            </a:r>
            <a:br>
              <a:rPr lang="en-US" sz="1200" dirty="0">
                <a:solidFill>
                  <a:schemeClr val="bg1"/>
                </a:solidFill>
                <a:latin typeface="Helvetica Neue"/>
                <a:cs typeface="Helvetica Neue"/>
              </a:rPr>
            </a:br>
            <a:r>
              <a:rPr lang="en-US" sz="1200" dirty="0">
                <a:solidFill>
                  <a:schemeClr val="bg1"/>
                </a:solidFill>
                <a:latin typeface="Helvetica Neue"/>
                <a:cs typeface="Helvetica Neue"/>
              </a:rPr>
              <a:t>   Board Association</a:t>
            </a:r>
          </a:p>
          <a:p>
            <a:endParaRPr lang="en-US" sz="600" dirty="0">
              <a:solidFill>
                <a:schemeClr val="bg1"/>
              </a:solidFill>
              <a:latin typeface="Helvetica Neue"/>
              <a:cs typeface="Helvetica Neue"/>
            </a:endParaRPr>
          </a:p>
          <a:p>
            <a:r>
              <a:rPr lang="en-US" sz="1200" dirty="0">
                <a:solidFill>
                  <a:srgbClr val="FED141"/>
                </a:solidFill>
                <a:latin typeface="Helvetica Neue"/>
                <a:cs typeface="Helvetica Neue"/>
              </a:rPr>
              <a:t>+</a:t>
            </a:r>
            <a:r>
              <a:rPr lang="en-US" sz="1200" dirty="0">
                <a:solidFill>
                  <a:schemeClr val="bg1"/>
                </a:solidFill>
                <a:latin typeface="Helvetica Neue"/>
                <a:cs typeface="Helvetica Neue"/>
              </a:rPr>
              <a:t> Industry Representatives</a:t>
            </a:r>
          </a:p>
        </p:txBody>
      </p:sp>
      <p:pic>
        <p:nvPicPr>
          <p:cNvPr id="24" name="Picture 23" descr="New Map of Mass_v3-01-01.png"/>
          <p:cNvPicPr>
            <a:picLocks noChangeAspect="1"/>
          </p:cNvPicPr>
          <p:nvPr/>
        </p:nvPicPr>
        <p:blipFill>
          <a:blip r:embed="rId3"/>
          <a:stretch>
            <a:fillRect/>
          </a:stretch>
        </p:blipFill>
        <p:spPr>
          <a:xfrm>
            <a:off x="-838201" y="2408665"/>
            <a:ext cx="5919601" cy="2315735"/>
          </a:xfrm>
          <a:prstGeom prst="rect">
            <a:avLst/>
          </a:prstGeom>
        </p:spPr>
      </p:pic>
      <p:pic>
        <p:nvPicPr>
          <p:cNvPr id="11" name="Picture 10" descr="MCCWDTA-LOGO-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4" y="4133520"/>
            <a:ext cx="989068" cy="898984"/>
          </a:xfrm>
          <a:prstGeom prst="rect">
            <a:avLst/>
          </a:prstGeom>
        </p:spPr>
      </p:pic>
    </p:spTree>
    <p:extLst>
      <p:ext uri="{BB962C8B-B14F-4D97-AF65-F5344CB8AC3E}">
        <p14:creationId xmlns:p14="http://schemas.microsoft.com/office/powerpoint/2010/main" val="99828567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ppt_w</p:attrName>
                                        </p:attrNameLst>
                                      </p:cBhvr>
                                      <p:tavLst>
                                        <p:tav tm="0">
                                          <p:val>
                                            <p:fltVal val="0"/>
                                          </p:val>
                                        </p:tav>
                                        <p:tav tm="100000">
                                          <p:val>
                                            <p:strVal val="#ppt_w"/>
                                          </p:val>
                                        </p:tav>
                                      </p:tavLst>
                                    </p:anim>
                                    <p:anim calcmode="lin" valueType="num">
                                      <p:cBhvr>
                                        <p:cTn id="11" dur="1000" fill="hold"/>
                                        <p:tgtEl>
                                          <p:spTgt spid="24"/>
                                        </p:tgtEl>
                                        <p:attrNameLst>
                                          <p:attrName>ppt_h</p:attrName>
                                        </p:attrNameLst>
                                      </p:cBhvr>
                                      <p:tavLst>
                                        <p:tav tm="0">
                                          <p:val>
                                            <p:fltVal val="0"/>
                                          </p:val>
                                        </p:tav>
                                        <p:tav tm="100000">
                                          <p:val>
                                            <p:strVal val="#ppt_h"/>
                                          </p:val>
                                        </p:tav>
                                      </p:tavLst>
                                    </p:anim>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ccwdta logo emai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961" y="4074202"/>
            <a:ext cx="1415757" cy="878283"/>
          </a:xfrm>
          <a:prstGeom prst="rect">
            <a:avLst/>
          </a:prstGeom>
          <a:noFill/>
          <a:ln>
            <a:noFill/>
          </a:ln>
        </p:spPr>
      </p:pic>
      <p:grpSp>
        <p:nvGrpSpPr>
          <p:cNvPr id="3" name="Group 2"/>
          <p:cNvGrpSpPr/>
          <p:nvPr/>
        </p:nvGrpSpPr>
        <p:grpSpPr>
          <a:xfrm>
            <a:off x="730840" y="1882258"/>
            <a:ext cx="2066458" cy="1096039"/>
            <a:chOff x="730840" y="2509679"/>
            <a:chExt cx="2066458" cy="1259520"/>
          </a:xfrm>
        </p:grpSpPr>
        <p:pic>
          <p:nvPicPr>
            <p:cNvPr id="2" name="Picture 1" descr="80kb  MSMI - Hass Lab group 11-2013.jpg"/>
            <p:cNvPicPr>
              <a:picLocks noChangeAspect="1"/>
            </p:cNvPicPr>
            <p:nvPr/>
          </p:nvPicPr>
          <p:blipFill rotWithShape="1">
            <a:blip r:embed="rId5">
              <a:extLst>
                <a:ext uri="{28A0092B-C50C-407E-A947-70E740481C1C}">
                  <a14:useLocalDpi xmlns:a14="http://schemas.microsoft.com/office/drawing/2010/main" val="0"/>
                </a:ext>
              </a:extLst>
            </a:blip>
            <a:srcRect t="19423" r="21187" b="9072"/>
            <a:stretch/>
          </p:blipFill>
          <p:spPr>
            <a:xfrm>
              <a:off x="730840" y="2522378"/>
              <a:ext cx="2066458" cy="1246821"/>
            </a:xfrm>
            <a:prstGeom prst="rect">
              <a:avLst/>
            </a:prstGeom>
          </p:spPr>
        </p:pic>
        <p:sp>
          <p:nvSpPr>
            <p:cNvPr id="41" name="Pentagon 40"/>
            <p:cNvSpPr/>
            <p:nvPr/>
          </p:nvSpPr>
          <p:spPr>
            <a:xfrm>
              <a:off x="730840" y="2509679"/>
              <a:ext cx="1010760" cy="1259520"/>
            </a:xfrm>
            <a:prstGeom prst="homePlate">
              <a:avLst>
                <a:gd name="adj" fmla="val 20798"/>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5" name="Title 1"/>
          <p:cNvSpPr txBox="1">
            <a:spLocks/>
          </p:cNvSpPr>
          <p:nvPr/>
        </p:nvSpPr>
        <p:spPr>
          <a:xfrm>
            <a:off x="0" y="1023593"/>
            <a:ext cx="9144000" cy="638864"/>
          </a:xfrm>
          <a:prstGeom prst="rect">
            <a:avLst/>
          </a:prstGeom>
        </p:spPr>
        <p:txBody>
          <a:bodyPr vert="horz" wrap="none" lIns="91440" tIns="45720" rIns="91440" bIns="45720" rtlCol="0" anchor="ctr">
            <a:normAutofit fontScale="97500"/>
          </a:bodyPr>
          <a:lstStyle/>
          <a:p>
            <a:pPr lvl="0" algn="ctr">
              <a:spcBef>
                <a:spcPct val="0"/>
              </a:spcBef>
            </a:pPr>
            <a:endParaRPr lang="en-US" sz="1846" cap="all" spc="600" dirty="0">
              <a:solidFill>
                <a:srgbClr val="75787B"/>
              </a:solidFill>
              <a:latin typeface="Helvetica Neue Light"/>
              <a:cs typeface="Helvetica Neue Light"/>
            </a:endParaRPr>
          </a:p>
        </p:txBody>
      </p:sp>
      <p:sp>
        <p:nvSpPr>
          <p:cNvPr id="11" name="TextBox 10"/>
          <p:cNvSpPr txBox="1"/>
          <p:nvPr/>
        </p:nvSpPr>
        <p:spPr>
          <a:xfrm>
            <a:off x="930347" y="3255639"/>
            <a:ext cx="1667444" cy="738664"/>
          </a:xfrm>
          <a:prstGeom prst="rect">
            <a:avLst/>
          </a:prstGeom>
          <a:noFill/>
          <a:effectLst/>
        </p:spPr>
        <p:txBody>
          <a:bodyPr wrap="none" rtlCol="0">
            <a:spAutoFit/>
          </a:bodyPr>
          <a:lstStyle/>
          <a:p>
            <a:pPr algn="ctr"/>
            <a:r>
              <a:rPr lang="en-US" sz="1400" b="1" spc="300" dirty="0">
                <a:solidFill>
                  <a:srgbClr val="005F86"/>
                </a:solidFill>
                <a:latin typeface="Helvetica Neue"/>
                <a:cs typeface="Helvetica Neue"/>
              </a:rPr>
              <a:t>INNOVATIVE</a:t>
            </a:r>
            <a:br>
              <a:rPr lang="en-US" sz="1400" b="1" spc="300" dirty="0">
                <a:solidFill>
                  <a:srgbClr val="005F86"/>
                </a:solidFill>
                <a:latin typeface="Helvetica Neue"/>
                <a:cs typeface="Helvetica Neue"/>
              </a:rPr>
            </a:br>
            <a:r>
              <a:rPr lang="en-US" sz="1400" b="1" spc="300" dirty="0">
                <a:solidFill>
                  <a:srgbClr val="005F86"/>
                </a:solidFill>
                <a:latin typeface="Helvetica Neue"/>
                <a:cs typeface="Helvetica Neue"/>
              </a:rPr>
              <a:t>STUDENT </a:t>
            </a:r>
            <a:br>
              <a:rPr lang="en-US" sz="1400" b="1" spc="300" dirty="0">
                <a:solidFill>
                  <a:srgbClr val="005F86"/>
                </a:solidFill>
                <a:latin typeface="Helvetica Neue"/>
                <a:cs typeface="Helvetica Neue"/>
              </a:rPr>
            </a:br>
            <a:r>
              <a:rPr lang="en-US" sz="1400" b="1" spc="300" dirty="0">
                <a:solidFill>
                  <a:srgbClr val="005F86"/>
                </a:solidFill>
                <a:latin typeface="Helvetica Neue"/>
                <a:cs typeface="Helvetica Neue"/>
              </a:rPr>
              <a:t>SUPPORTS</a:t>
            </a:r>
          </a:p>
        </p:txBody>
      </p:sp>
      <p:sp>
        <p:nvSpPr>
          <p:cNvPr id="13" name="TextBox 12"/>
          <p:cNvSpPr txBox="1"/>
          <p:nvPr/>
        </p:nvSpPr>
        <p:spPr>
          <a:xfrm>
            <a:off x="3427284" y="3235473"/>
            <a:ext cx="2600392" cy="954107"/>
          </a:xfrm>
          <a:prstGeom prst="rect">
            <a:avLst/>
          </a:prstGeom>
          <a:noFill/>
          <a:effectLst/>
        </p:spPr>
        <p:txBody>
          <a:bodyPr wrap="none" rtlCol="0">
            <a:spAutoFit/>
          </a:bodyPr>
          <a:lstStyle/>
          <a:p>
            <a:pPr algn="ctr"/>
            <a:r>
              <a:rPr lang="en-US" sz="1400" b="1" spc="300" dirty="0">
                <a:solidFill>
                  <a:srgbClr val="005F86"/>
                </a:solidFill>
                <a:latin typeface="Helvetica Neue"/>
                <a:cs typeface="Helvetica Neue"/>
              </a:rPr>
              <a:t>NEW PROGRAM </a:t>
            </a:r>
            <a:br>
              <a:rPr lang="en-US" sz="1400" b="1" spc="300" dirty="0">
                <a:solidFill>
                  <a:srgbClr val="005F86"/>
                </a:solidFill>
                <a:latin typeface="Helvetica Neue"/>
                <a:cs typeface="Helvetica Neue"/>
              </a:rPr>
            </a:br>
            <a:r>
              <a:rPr lang="en-US" sz="1400" b="1" spc="300" dirty="0">
                <a:solidFill>
                  <a:srgbClr val="005F86"/>
                </a:solidFill>
                <a:latin typeface="Helvetica Neue"/>
                <a:cs typeface="Helvetica Neue"/>
              </a:rPr>
              <a:t>DESIGN &amp; </a:t>
            </a:r>
            <a:br>
              <a:rPr lang="en-US" sz="1400" b="1" spc="300" dirty="0">
                <a:solidFill>
                  <a:srgbClr val="005F86"/>
                </a:solidFill>
                <a:latin typeface="Helvetica Neue"/>
                <a:cs typeface="Helvetica Neue"/>
              </a:rPr>
            </a:br>
            <a:r>
              <a:rPr lang="en-US" sz="1400" b="1" spc="300" dirty="0">
                <a:solidFill>
                  <a:srgbClr val="005F86"/>
                </a:solidFill>
                <a:latin typeface="Helvetica Neue"/>
                <a:cs typeface="Helvetica Neue"/>
              </a:rPr>
              <a:t>ACCELERATED</a:t>
            </a:r>
          </a:p>
          <a:p>
            <a:pPr algn="ctr"/>
            <a:r>
              <a:rPr lang="en-US" sz="1400" b="1" spc="300" dirty="0">
                <a:solidFill>
                  <a:srgbClr val="005F86"/>
                </a:solidFill>
                <a:latin typeface="Helvetica Neue"/>
                <a:cs typeface="Helvetica Neue"/>
              </a:rPr>
              <a:t>CAREER PATHWAYS</a:t>
            </a:r>
          </a:p>
        </p:txBody>
      </p:sp>
      <p:sp>
        <p:nvSpPr>
          <p:cNvPr id="14" name="TextBox 13"/>
          <p:cNvSpPr txBox="1"/>
          <p:nvPr/>
        </p:nvSpPr>
        <p:spPr>
          <a:xfrm>
            <a:off x="6592588" y="3206898"/>
            <a:ext cx="1835759" cy="523220"/>
          </a:xfrm>
          <a:prstGeom prst="rect">
            <a:avLst/>
          </a:prstGeom>
          <a:noFill/>
          <a:effectLst/>
        </p:spPr>
        <p:txBody>
          <a:bodyPr wrap="none" rtlCol="0">
            <a:spAutoFit/>
          </a:bodyPr>
          <a:lstStyle/>
          <a:p>
            <a:pPr algn="ctr"/>
            <a:r>
              <a:rPr lang="en-US" sz="1400" b="1" spc="300" dirty="0">
                <a:solidFill>
                  <a:srgbClr val="005F86"/>
                </a:solidFill>
                <a:latin typeface="Helvetica Neue"/>
                <a:cs typeface="Helvetica Neue"/>
              </a:rPr>
              <a:t>LEVERAGE </a:t>
            </a:r>
            <a:br>
              <a:rPr lang="en-US" sz="1400" b="1" spc="300" dirty="0">
                <a:solidFill>
                  <a:srgbClr val="005F86"/>
                </a:solidFill>
                <a:latin typeface="Helvetica Neue"/>
                <a:cs typeface="Helvetica Neue"/>
              </a:rPr>
            </a:br>
            <a:r>
              <a:rPr lang="en-US" sz="1400" b="1" spc="300" dirty="0">
                <a:solidFill>
                  <a:srgbClr val="005F86"/>
                </a:solidFill>
                <a:latin typeface="Helvetica Neue"/>
                <a:cs typeface="Helvetica Neue"/>
              </a:rPr>
              <a:t>TECHNOLOGY</a:t>
            </a:r>
          </a:p>
        </p:txBody>
      </p:sp>
      <p:cxnSp>
        <p:nvCxnSpPr>
          <p:cNvPr id="23" name="Straight Connector 22"/>
          <p:cNvCxnSpPr/>
          <p:nvPr/>
        </p:nvCxnSpPr>
        <p:spPr>
          <a:xfrm rot="5400000">
            <a:off x="4387825" y="2328069"/>
            <a:ext cx="679302" cy="1588"/>
          </a:xfrm>
          <a:prstGeom prst="line">
            <a:avLst/>
          </a:prstGeom>
          <a:ln>
            <a:noFill/>
          </a:ln>
          <a:effectLst/>
        </p:spPr>
        <p:style>
          <a:lnRef idx="2">
            <a:schemeClr val="accent1"/>
          </a:lnRef>
          <a:fillRef idx="0">
            <a:schemeClr val="accent1"/>
          </a:fillRef>
          <a:effectRef idx="1">
            <a:schemeClr val="accent1"/>
          </a:effectRef>
          <a:fontRef idx="minor">
            <a:schemeClr val="tx1"/>
          </a:fontRef>
        </p:style>
      </p:cxnSp>
      <p:sp>
        <p:nvSpPr>
          <p:cNvPr id="47" name="Title 1"/>
          <p:cNvSpPr txBox="1">
            <a:spLocks/>
          </p:cNvSpPr>
          <p:nvPr/>
        </p:nvSpPr>
        <p:spPr>
          <a:xfrm>
            <a:off x="280656" y="399362"/>
            <a:ext cx="8193720" cy="1263095"/>
          </a:xfrm>
          <a:prstGeom prst="rect">
            <a:avLst/>
          </a:prstGeom>
        </p:spPr>
        <p:txBody>
          <a:bodyPr vert="horz" wrap="none" lIns="91440" tIns="45720" rIns="91440" bIns="45720" rtlCol="0" anchor="ctr">
            <a:normAutofit fontScale="90000" lnSpcReduction="10000"/>
          </a:bodyPr>
          <a:lstStyle/>
          <a:p>
            <a:pPr lvl="0">
              <a:spcBef>
                <a:spcPct val="0"/>
              </a:spcBef>
            </a:pPr>
            <a:r>
              <a:rPr lang="en-US" sz="4000" spc="300" dirty="0">
                <a:latin typeface="Arial" panose="020B0604020202020204" pitchFamily="34" charset="0"/>
                <a:cs typeface="Arial" panose="020B0604020202020204" pitchFamily="34" charset="0"/>
              </a:rPr>
              <a:t>Transformation Agenda Mission</a:t>
            </a:r>
            <a:br>
              <a:rPr lang="en-US" sz="3700" spc="300" dirty="0">
                <a:solidFill>
                  <a:schemeClr val="tx1"/>
                </a:solidFill>
                <a:latin typeface="Arial" panose="020B0604020202020204" pitchFamily="34" charset="0"/>
                <a:cs typeface="Arial" panose="020B0604020202020204" pitchFamily="34" charset="0"/>
              </a:rPr>
            </a:br>
            <a:endParaRPr lang="en-US" sz="3100" spc="300" dirty="0">
              <a:solidFill>
                <a:schemeClr val="tx1"/>
              </a:solidFill>
              <a:latin typeface="Arial" panose="020B0604020202020204" pitchFamily="34" charset="0"/>
              <a:cs typeface="Arial" panose="020B0604020202020204" pitchFamily="34" charset="0"/>
            </a:endParaRPr>
          </a:p>
          <a:p>
            <a:pPr lvl="0" algn="dist">
              <a:spcBef>
                <a:spcPct val="0"/>
              </a:spcBef>
            </a:pPr>
            <a:r>
              <a:rPr lang="en-US" sz="2000" kern="1200" cap="all" spc="600" dirty="0">
                <a:solidFill>
                  <a:schemeClr val="tx1">
                    <a:lumMod val="50000"/>
                    <a:lumOff val="50000"/>
                  </a:schemeClr>
                </a:solidFill>
                <a:latin typeface="Arial" panose="020B0604020202020204" pitchFamily="34" charset="0"/>
                <a:ea typeface="+mj-ea"/>
                <a:cs typeface="Arial" panose="020B0604020202020204" pitchFamily="34" charset="0"/>
              </a:rPr>
              <a:t>STUDENT </a:t>
            </a:r>
            <a:r>
              <a:rPr kumimoji="0" lang="en-US" sz="2000" u="none" strike="noStrike" kern="1200" cap="all" spc="600" normalizeH="0" baseline="0" noProof="0" dirty="0">
                <a:solidFill>
                  <a:schemeClr val="tx1">
                    <a:lumMod val="50000"/>
                    <a:lumOff val="50000"/>
                  </a:schemeClr>
                </a:solidFill>
                <a:effectLst/>
                <a:uLnTx/>
                <a:uFillTx/>
                <a:latin typeface="Arial" panose="020B0604020202020204" pitchFamily="34" charset="0"/>
                <a:ea typeface="+mj-ea"/>
                <a:cs typeface="Arial" panose="020B0604020202020204" pitchFamily="34" charset="0"/>
              </a:rPr>
              <a:t>SUCCESS THROUGH</a:t>
            </a:r>
          </a:p>
        </p:txBody>
      </p:sp>
      <p:grpSp>
        <p:nvGrpSpPr>
          <p:cNvPr id="4" name="Group 3"/>
          <p:cNvGrpSpPr/>
          <p:nvPr/>
        </p:nvGrpSpPr>
        <p:grpSpPr>
          <a:xfrm>
            <a:off x="3686958" y="1891784"/>
            <a:ext cx="2072551" cy="1086514"/>
            <a:chOff x="3686957" y="2522379"/>
            <a:chExt cx="2072551" cy="1259520"/>
          </a:xfrm>
        </p:grpSpPr>
        <p:pic>
          <p:nvPicPr>
            <p:cNvPr id="44" name="Picture 43" descr="Screen Shot 2015-01-17 at 6.38.17 PM.png"/>
            <p:cNvPicPr>
              <a:picLocks noChangeAspect="1"/>
            </p:cNvPicPr>
            <p:nvPr/>
          </p:nvPicPr>
          <p:blipFill>
            <a:blip r:embed="rId6"/>
            <a:srcRect l="58" r="7858"/>
            <a:stretch>
              <a:fillRect/>
            </a:stretch>
          </p:blipFill>
          <p:spPr>
            <a:xfrm>
              <a:off x="3695444" y="2522379"/>
              <a:ext cx="2064064" cy="1259520"/>
            </a:xfrm>
            <a:prstGeom prst="rect">
              <a:avLst/>
            </a:prstGeom>
            <a:effectLst/>
          </p:spPr>
        </p:pic>
        <p:sp>
          <p:nvSpPr>
            <p:cNvPr id="48" name="Pentagon 47"/>
            <p:cNvSpPr/>
            <p:nvPr/>
          </p:nvSpPr>
          <p:spPr>
            <a:xfrm>
              <a:off x="3686957" y="2522379"/>
              <a:ext cx="1010760" cy="1259520"/>
            </a:xfrm>
            <a:prstGeom prst="homePlate">
              <a:avLst>
                <a:gd name="adj" fmla="val 20798"/>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solidFill>
                  <a:schemeClr val="bg1"/>
                </a:solidFill>
              </a:endParaRPr>
            </a:p>
          </p:txBody>
        </p:sp>
      </p:grpSp>
      <p:grpSp>
        <p:nvGrpSpPr>
          <p:cNvPr id="6" name="Group 5"/>
          <p:cNvGrpSpPr/>
          <p:nvPr/>
        </p:nvGrpSpPr>
        <p:grpSpPr>
          <a:xfrm>
            <a:off x="6478431" y="1877720"/>
            <a:ext cx="2064064" cy="1100578"/>
            <a:chOff x="6478431" y="2503627"/>
            <a:chExt cx="2064064" cy="1268896"/>
          </a:xfrm>
        </p:grpSpPr>
        <p:pic>
          <p:nvPicPr>
            <p:cNvPr id="45" name="Picture 44" descr="Screen Shot 2015-01-17 at 6.42.21 PM.png"/>
            <p:cNvPicPr>
              <a:picLocks noChangeAspect="1"/>
            </p:cNvPicPr>
            <p:nvPr/>
          </p:nvPicPr>
          <p:blipFill>
            <a:blip r:embed="rId7"/>
            <a:srcRect l="-1003" r="9698"/>
            <a:stretch>
              <a:fillRect/>
            </a:stretch>
          </p:blipFill>
          <p:spPr>
            <a:xfrm>
              <a:off x="6478431" y="2503627"/>
              <a:ext cx="2064064" cy="1268896"/>
            </a:xfrm>
            <a:prstGeom prst="rect">
              <a:avLst/>
            </a:prstGeom>
            <a:effectLst/>
          </p:spPr>
        </p:pic>
        <p:sp>
          <p:nvSpPr>
            <p:cNvPr id="49" name="Pentagon 48"/>
            <p:cNvSpPr/>
            <p:nvPr/>
          </p:nvSpPr>
          <p:spPr>
            <a:xfrm>
              <a:off x="6497450" y="2509679"/>
              <a:ext cx="1010760" cy="1259520"/>
            </a:xfrm>
            <a:prstGeom prst="homePlate">
              <a:avLst>
                <a:gd name="adj" fmla="val 20798"/>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226580125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The Challenge</a:t>
            </a:r>
          </a:p>
        </p:txBody>
      </p:sp>
      <p:sp>
        <p:nvSpPr>
          <p:cNvPr id="2" name="Content Placeholder 1"/>
          <p:cNvSpPr>
            <a:spLocks noGrp="1"/>
          </p:cNvSpPr>
          <p:nvPr>
            <p:ph idx="1"/>
          </p:nvPr>
        </p:nvSpPr>
        <p:spPr>
          <a:xfrm>
            <a:off x="1098589" y="1895105"/>
            <a:ext cx="5029327" cy="3094181"/>
          </a:xfrm>
        </p:spPr>
        <p:txBody>
          <a:bodyPr>
            <a:normAutofit fontScale="70000" lnSpcReduction="20000"/>
          </a:bodyPr>
          <a:lstStyle/>
          <a:p>
            <a:pPr marL="0" indent="0">
              <a:buNone/>
            </a:pPr>
            <a:r>
              <a:rPr lang="en-US" dirty="0"/>
              <a:t>15 Community Colleges</a:t>
            </a:r>
          </a:p>
          <a:p>
            <a:pPr marL="0" indent="0">
              <a:buNone/>
            </a:pPr>
            <a:endParaRPr lang="en-US" dirty="0"/>
          </a:p>
          <a:p>
            <a:pPr marL="0" indent="0">
              <a:buNone/>
            </a:pPr>
            <a:r>
              <a:rPr lang="en-US" dirty="0"/>
              <a:t> 4 Student Information Systems</a:t>
            </a:r>
          </a:p>
          <a:p>
            <a:pPr marL="0" indent="0">
              <a:buNone/>
            </a:pPr>
            <a:endParaRPr lang="en-US" dirty="0"/>
          </a:p>
          <a:p>
            <a:pPr marL="0" indent="0">
              <a:buNone/>
            </a:pPr>
            <a:r>
              <a:rPr lang="en-US" dirty="0"/>
              <a:t>15 Learning Management Systems</a:t>
            </a:r>
          </a:p>
          <a:p>
            <a:pPr marL="0" indent="0">
              <a:buNone/>
            </a:pPr>
            <a:endParaRPr lang="en-US" dirty="0"/>
          </a:p>
          <a:p>
            <a:pPr marL="0" indent="0">
              <a:buNone/>
            </a:pPr>
            <a:r>
              <a:rPr lang="en-US" dirty="0"/>
              <a:t>33 Career Centers</a:t>
            </a:r>
          </a:p>
          <a:p>
            <a:pPr marL="0" indent="0">
              <a:buNone/>
            </a:pPr>
            <a:endParaRPr lang="en-US" dirty="0"/>
          </a:p>
          <a:p>
            <a:pPr marL="0" indent="0">
              <a:buNone/>
            </a:pPr>
            <a:r>
              <a:rPr lang="en-US" dirty="0"/>
              <a:t> 2 State Agencies</a:t>
            </a:r>
          </a:p>
          <a:p>
            <a:pPr marL="0" indent="0">
              <a:buNone/>
            </a:pPr>
            <a:endParaRPr lang="en-US" dirty="0"/>
          </a:p>
        </p:txBody>
      </p:sp>
      <p:sp>
        <p:nvSpPr>
          <p:cNvPr id="4" name="Title 1"/>
          <p:cNvSpPr txBox="1">
            <a:spLocks/>
          </p:cNvSpPr>
          <p:nvPr/>
        </p:nvSpPr>
        <p:spPr>
          <a:xfrm>
            <a:off x="494111" y="1193798"/>
            <a:ext cx="5495925" cy="446881"/>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br>
              <a:rPr lang="en-US" b="0" dirty="0">
                <a:latin typeface="Arial Narrow"/>
                <a:cs typeface="Arial Narrow"/>
              </a:rPr>
            </a:br>
            <a:r>
              <a:rPr lang="en-US" sz="1800" b="0" spc="600" dirty="0">
                <a:solidFill>
                  <a:schemeClr val="tx1">
                    <a:lumMod val="50000"/>
                    <a:lumOff val="50000"/>
                  </a:schemeClr>
                </a:solidFill>
                <a:latin typeface="Arial Narrow"/>
                <a:cs typeface="Arial Narrow"/>
              </a:rPr>
              <a:t>DATA SILOS IN MASSACHUSETTS</a:t>
            </a:r>
          </a:p>
        </p:txBody>
      </p:sp>
      <p:sp>
        <p:nvSpPr>
          <p:cNvPr id="12" name="Rectangle 11"/>
          <p:cNvSpPr/>
          <p:nvPr/>
        </p:nvSpPr>
        <p:spPr>
          <a:xfrm>
            <a:off x="6787721" y="2225159"/>
            <a:ext cx="2384449" cy="646331"/>
          </a:xfrm>
          <a:prstGeom prst="rect">
            <a:avLst/>
          </a:prstGeom>
        </p:spPr>
        <p:txBody>
          <a:bodyPr wrap="none">
            <a:spAutoFit/>
          </a:bodyPr>
          <a:lstStyle/>
          <a:p>
            <a:r>
              <a:rPr lang="en-US" dirty="0"/>
              <a:t>Silos Photo Here</a:t>
            </a:r>
          </a:p>
          <a:p>
            <a:r>
              <a:rPr lang="en-US" dirty="0"/>
              <a:t>Jeff has one we can use</a:t>
            </a:r>
          </a:p>
        </p:txBody>
      </p:sp>
      <p:pic>
        <p:nvPicPr>
          <p:cNvPr id="11" name="Picture 10"/>
          <p:cNvPicPr>
            <a:picLocks noChangeAspect="1"/>
          </p:cNvPicPr>
          <p:nvPr/>
        </p:nvPicPr>
        <p:blipFill>
          <a:blip r:embed="rId3"/>
          <a:stretch>
            <a:fillRect/>
          </a:stretch>
        </p:blipFill>
        <p:spPr>
          <a:xfrm>
            <a:off x="448579" y="1816779"/>
            <a:ext cx="514350" cy="476250"/>
          </a:xfrm>
          <a:prstGeom prst="rect">
            <a:avLst/>
          </a:prstGeom>
        </p:spPr>
      </p:pic>
      <p:pic>
        <p:nvPicPr>
          <p:cNvPr id="13" name="Picture 12"/>
          <p:cNvPicPr>
            <a:picLocks noChangeAspect="1"/>
          </p:cNvPicPr>
          <p:nvPr/>
        </p:nvPicPr>
        <p:blipFill>
          <a:blip r:embed="rId4"/>
          <a:stretch>
            <a:fillRect/>
          </a:stretch>
        </p:blipFill>
        <p:spPr>
          <a:xfrm>
            <a:off x="518432" y="4513036"/>
            <a:ext cx="381000" cy="476250"/>
          </a:xfrm>
          <a:prstGeom prst="rect">
            <a:avLst/>
          </a:prstGeom>
        </p:spPr>
      </p:pic>
      <p:pic>
        <p:nvPicPr>
          <p:cNvPr id="14" name="Picture 13"/>
          <p:cNvPicPr>
            <a:picLocks noChangeAspect="1"/>
          </p:cNvPicPr>
          <p:nvPr/>
        </p:nvPicPr>
        <p:blipFill>
          <a:blip r:embed="rId5"/>
          <a:stretch>
            <a:fillRect/>
          </a:stretch>
        </p:blipFill>
        <p:spPr>
          <a:xfrm>
            <a:off x="448579" y="3174871"/>
            <a:ext cx="514350" cy="438150"/>
          </a:xfrm>
          <a:prstGeom prst="rect">
            <a:avLst/>
          </a:prstGeom>
        </p:spPr>
      </p:pic>
      <p:pic>
        <p:nvPicPr>
          <p:cNvPr id="15" name="Picture 14"/>
          <p:cNvPicPr>
            <a:picLocks noChangeAspect="1"/>
          </p:cNvPicPr>
          <p:nvPr/>
        </p:nvPicPr>
        <p:blipFill>
          <a:blip r:embed="rId6"/>
          <a:stretch>
            <a:fillRect/>
          </a:stretch>
        </p:blipFill>
        <p:spPr>
          <a:xfrm>
            <a:off x="494111" y="2500509"/>
            <a:ext cx="409575" cy="476250"/>
          </a:xfrm>
          <a:prstGeom prst="rect">
            <a:avLst/>
          </a:prstGeom>
        </p:spPr>
      </p:pic>
      <p:pic>
        <p:nvPicPr>
          <p:cNvPr id="17" name="Picture 16" descr="Silo183.jpg"/>
          <p:cNvPicPr>
            <a:picLocks noChangeAspect="1"/>
          </p:cNvPicPr>
          <p:nvPr/>
        </p:nvPicPr>
        <p:blipFill rotWithShape="1">
          <a:blip r:embed="rId7">
            <a:extLst>
              <a:ext uri="{28A0092B-C50C-407E-A947-70E740481C1C}">
                <a14:useLocalDpi xmlns:a14="http://schemas.microsoft.com/office/drawing/2010/main" val="0"/>
              </a:ext>
            </a:extLst>
          </a:blip>
          <a:srcRect t="3504" r="37961" b="17825"/>
          <a:stretch/>
        </p:blipFill>
        <p:spPr>
          <a:xfrm>
            <a:off x="6442075" y="0"/>
            <a:ext cx="2701925" cy="5143500"/>
          </a:xfrm>
          <a:prstGeom prst="rect">
            <a:avLst/>
          </a:prstGeom>
        </p:spPr>
      </p:pic>
      <p:pic>
        <p:nvPicPr>
          <p:cNvPr id="18" name="Picture 17"/>
          <p:cNvPicPr>
            <a:picLocks noChangeAspect="1"/>
          </p:cNvPicPr>
          <p:nvPr/>
        </p:nvPicPr>
        <p:blipFill>
          <a:blip r:embed="rId8"/>
          <a:stretch>
            <a:fillRect/>
          </a:stretch>
        </p:blipFill>
        <p:spPr>
          <a:xfrm>
            <a:off x="522686" y="3838522"/>
            <a:ext cx="381000" cy="476250"/>
          </a:xfrm>
          <a:prstGeom prst="rect">
            <a:avLst/>
          </a:prstGeom>
        </p:spPr>
      </p:pic>
      <p:sp>
        <p:nvSpPr>
          <p:cNvPr id="5" name="Rectangle 4"/>
          <p:cNvSpPr/>
          <p:nvPr/>
        </p:nvSpPr>
        <p:spPr>
          <a:xfrm>
            <a:off x="6442074" y="4866501"/>
            <a:ext cx="2701925" cy="246221"/>
          </a:xfrm>
          <a:prstGeom prst="rect">
            <a:avLst/>
          </a:prstGeom>
        </p:spPr>
        <p:txBody>
          <a:bodyPr wrap="square">
            <a:spAutoFit/>
          </a:bodyPr>
          <a:lstStyle/>
          <a:p>
            <a:pPr algn="r">
              <a:defRPr/>
            </a:pPr>
            <a:r>
              <a:rPr lang="en-US" sz="1000" dirty="0">
                <a:solidFill>
                  <a:srgbClr val="7F7F7F"/>
                </a:solidFill>
                <a:latin typeface="Arial"/>
                <a:cs typeface="Arial"/>
              </a:rPr>
              <a:t>Image: Silo183 </a:t>
            </a:r>
            <a:r>
              <a:rPr lang="is-IS" sz="1000" dirty="0">
                <a:solidFill>
                  <a:srgbClr val="7F7F7F"/>
                </a:solidFill>
                <a:latin typeface="Arial"/>
                <a:cs typeface="Arial"/>
              </a:rPr>
              <a:t>by </a:t>
            </a:r>
            <a:r>
              <a:rPr lang="en-US" sz="1000" dirty="0">
                <a:solidFill>
                  <a:srgbClr val="7F7F7F"/>
                </a:solidFill>
                <a:latin typeface="Arial"/>
                <a:cs typeface="Arial"/>
              </a:rPr>
              <a:t>Jeff Merriman, CC-By 4.0</a:t>
            </a:r>
            <a:endParaRPr lang="en-US" sz="1000" dirty="0">
              <a:solidFill>
                <a:schemeClr val="bg1">
                  <a:lumMod val="65000"/>
                </a:schemeClr>
              </a:solidFill>
              <a:latin typeface="Arial"/>
              <a:ea typeface="Lucida Grande"/>
              <a:cs typeface="Arial"/>
            </a:endParaRPr>
          </a:p>
        </p:txBody>
      </p:sp>
    </p:spTree>
    <p:extLst>
      <p:ext uri="{BB962C8B-B14F-4D97-AF65-F5344CB8AC3E}">
        <p14:creationId xmlns:p14="http://schemas.microsoft.com/office/powerpoint/2010/main" val="211583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Point-to-Point Integration</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075" y="0"/>
            <a:ext cx="2714625" cy="5156200"/>
          </a:xfrm>
          <a:prstGeom prst="rect">
            <a:avLst/>
          </a:prstGeom>
          <a:ln>
            <a:noFill/>
          </a:ln>
        </p:spPr>
      </p:pic>
      <p:pic>
        <p:nvPicPr>
          <p:cNvPr id="10" name="Picture 9"/>
          <p:cNvPicPr>
            <a:picLocks noChangeAspect="1"/>
          </p:cNvPicPr>
          <p:nvPr/>
        </p:nvPicPr>
        <p:blipFill>
          <a:blip r:embed="rId4"/>
          <a:stretch>
            <a:fillRect/>
          </a:stretch>
        </p:blipFill>
        <p:spPr>
          <a:xfrm>
            <a:off x="620486" y="1999084"/>
            <a:ext cx="1009650" cy="952500"/>
          </a:xfrm>
          <a:prstGeom prst="rect">
            <a:avLst/>
          </a:prstGeom>
        </p:spPr>
      </p:pic>
      <p:grpSp>
        <p:nvGrpSpPr>
          <p:cNvPr id="21" name="Group 20"/>
          <p:cNvGrpSpPr/>
          <p:nvPr/>
        </p:nvGrpSpPr>
        <p:grpSpPr>
          <a:xfrm>
            <a:off x="4437743" y="3215304"/>
            <a:ext cx="1009650" cy="895350"/>
            <a:chOff x="3941369" y="2915981"/>
            <a:chExt cx="1009650" cy="895350"/>
          </a:xfrm>
        </p:grpSpPr>
        <p:pic>
          <p:nvPicPr>
            <p:cNvPr id="11" name="Picture 10"/>
            <p:cNvPicPr>
              <a:picLocks noChangeAspect="1"/>
            </p:cNvPicPr>
            <p:nvPr/>
          </p:nvPicPr>
          <p:blipFill>
            <a:blip r:embed="rId5"/>
            <a:stretch>
              <a:fillRect/>
            </a:stretch>
          </p:blipFill>
          <p:spPr>
            <a:xfrm>
              <a:off x="4274457" y="3029857"/>
              <a:ext cx="343405" cy="399308"/>
            </a:xfrm>
            <a:prstGeom prst="rect">
              <a:avLst/>
            </a:prstGeom>
          </p:spPr>
        </p:pic>
        <p:pic>
          <p:nvPicPr>
            <p:cNvPr id="20" name="Picture 19"/>
            <p:cNvPicPr>
              <a:picLocks noChangeAspect="1"/>
            </p:cNvPicPr>
            <p:nvPr/>
          </p:nvPicPr>
          <p:blipFill>
            <a:blip r:embed="rId6"/>
            <a:stretch>
              <a:fillRect/>
            </a:stretch>
          </p:blipFill>
          <p:spPr>
            <a:xfrm>
              <a:off x="3941369" y="2915981"/>
              <a:ext cx="1009650" cy="895350"/>
            </a:xfrm>
            <a:prstGeom prst="rect">
              <a:avLst/>
            </a:prstGeom>
          </p:spPr>
        </p:pic>
      </p:grpSp>
      <p:cxnSp>
        <p:nvCxnSpPr>
          <p:cNvPr id="24" name="Curved Connector 23"/>
          <p:cNvCxnSpPr/>
          <p:nvPr/>
        </p:nvCxnSpPr>
        <p:spPr>
          <a:xfrm>
            <a:off x="1442357" y="2475334"/>
            <a:ext cx="3328474" cy="1369786"/>
          </a:xfrm>
          <a:prstGeom prst="curvedConnector3">
            <a:avLst>
              <a:gd name="adj1" fmla="val 50000"/>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442075" y="4864881"/>
            <a:ext cx="2744152" cy="276999"/>
          </a:xfrm>
          <a:prstGeom prst="rect">
            <a:avLst/>
          </a:prstGeom>
        </p:spPr>
        <p:txBody>
          <a:bodyPr wrap="square">
            <a:spAutoFit/>
          </a:bodyPr>
          <a:lstStyle/>
          <a:p>
            <a:pPr algn="r"/>
            <a:r>
              <a:rPr lang="en-US" sz="1200" dirty="0">
                <a:solidFill>
                  <a:srgbClr val="7F7F7F"/>
                </a:solidFill>
                <a:latin typeface="Arial"/>
                <a:cs typeface="Arial"/>
                <a:hlinkClick r:id="rId7"/>
              </a:rPr>
              <a:t>Telephone pole</a:t>
            </a:r>
            <a:r>
              <a:rPr lang="en-US" sz="1200" dirty="0">
                <a:solidFill>
                  <a:srgbClr val="7F7F7F"/>
                </a:solidFill>
                <a:latin typeface="Arial"/>
                <a:cs typeface="Arial"/>
              </a:rPr>
              <a:t>,, CC0 </a:t>
            </a:r>
            <a:endParaRPr lang="en-US" sz="1200" u="sng" dirty="0">
              <a:solidFill>
                <a:srgbClr val="7F7F7F"/>
              </a:solidFill>
              <a:latin typeface="Arial"/>
              <a:cs typeface="Arial"/>
              <a:hlinkClick r:id="rId7"/>
            </a:endParaRPr>
          </a:p>
        </p:txBody>
      </p:sp>
    </p:spTree>
    <p:extLst>
      <p:ext uri="{BB962C8B-B14F-4D97-AF65-F5344CB8AC3E}">
        <p14:creationId xmlns:p14="http://schemas.microsoft.com/office/powerpoint/2010/main" val="351548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46"/>
          <p:cNvSpPr>
            <a:spLocks noGrp="1"/>
          </p:cNvSpPr>
          <p:nvPr>
            <p:ph type="subTitle" idx="13"/>
          </p:nvPr>
        </p:nvSpPr>
        <p:spPr/>
        <p:txBody>
          <a:bodyPr/>
          <a:lstStyle/>
          <a:p>
            <a:r>
              <a:rPr lang="en-US" dirty="0"/>
              <a:t>How can we rethink existing processes?</a:t>
            </a:r>
          </a:p>
        </p:txBody>
      </p:sp>
      <p:sp>
        <p:nvSpPr>
          <p:cNvPr id="67" name="Title 66"/>
          <p:cNvSpPr>
            <a:spLocks noGrp="1"/>
          </p:cNvSpPr>
          <p:nvPr>
            <p:ph type="title"/>
          </p:nvPr>
        </p:nvSpPr>
        <p:spPr/>
        <p:txBody>
          <a:bodyPr/>
          <a:lstStyle/>
          <a:p>
            <a:r>
              <a:rPr lang="en-US" dirty="0"/>
              <a:t>This can’t scale!</a:t>
            </a:r>
          </a:p>
        </p:txBody>
      </p:sp>
      <p:pic>
        <p:nvPicPr>
          <p:cNvPr id="120" name="Picture 119"/>
          <p:cNvPicPr>
            <a:picLocks noChangeAspect="1"/>
          </p:cNvPicPr>
          <p:nvPr/>
        </p:nvPicPr>
        <p:blipFill>
          <a:blip r:embed="rId3"/>
          <a:stretch>
            <a:fillRect/>
          </a:stretch>
        </p:blipFill>
        <p:spPr>
          <a:xfrm>
            <a:off x="763508" y="3820855"/>
            <a:ext cx="514350" cy="476250"/>
          </a:xfrm>
          <a:prstGeom prst="rect">
            <a:avLst/>
          </a:prstGeom>
        </p:spPr>
      </p:pic>
      <p:pic>
        <p:nvPicPr>
          <p:cNvPr id="121" name="Picture 120"/>
          <p:cNvPicPr>
            <a:picLocks noChangeAspect="1"/>
          </p:cNvPicPr>
          <p:nvPr/>
        </p:nvPicPr>
        <p:blipFill>
          <a:blip r:embed="rId4"/>
          <a:stretch>
            <a:fillRect/>
          </a:stretch>
        </p:blipFill>
        <p:spPr>
          <a:xfrm>
            <a:off x="833219" y="1674080"/>
            <a:ext cx="409575" cy="476250"/>
          </a:xfrm>
          <a:prstGeom prst="rect">
            <a:avLst/>
          </a:prstGeom>
        </p:spPr>
      </p:pic>
      <p:pic>
        <p:nvPicPr>
          <p:cNvPr id="2" name="Picture 1"/>
          <p:cNvPicPr>
            <a:picLocks noChangeAspect="1"/>
          </p:cNvPicPr>
          <p:nvPr/>
        </p:nvPicPr>
        <p:blipFill>
          <a:blip r:embed="rId5"/>
          <a:stretch>
            <a:fillRect/>
          </a:stretch>
        </p:blipFill>
        <p:spPr>
          <a:xfrm>
            <a:off x="7620000" y="4310230"/>
            <a:ext cx="409575" cy="409575"/>
          </a:xfrm>
          <a:prstGeom prst="rect">
            <a:avLst/>
          </a:prstGeom>
        </p:spPr>
      </p:pic>
      <p:pic>
        <p:nvPicPr>
          <p:cNvPr id="73" name="Picture 72"/>
          <p:cNvPicPr>
            <a:picLocks noChangeAspect="1"/>
          </p:cNvPicPr>
          <p:nvPr/>
        </p:nvPicPr>
        <p:blipFill>
          <a:blip r:embed="rId6"/>
          <a:stretch>
            <a:fillRect/>
          </a:stretch>
        </p:blipFill>
        <p:spPr>
          <a:xfrm>
            <a:off x="5426926" y="2649096"/>
            <a:ext cx="381000" cy="476250"/>
          </a:xfrm>
          <a:prstGeom prst="rect">
            <a:avLst/>
          </a:prstGeom>
        </p:spPr>
      </p:pic>
      <p:pic>
        <p:nvPicPr>
          <p:cNvPr id="93" name="Picture 92"/>
          <p:cNvPicPr>
            <a:picLocks noChangeAspect="1"/>
          </p:cNvPicPr>
          <p:nvPr/>
        </p:nvPicPr>
        <p:blipFill>
          <a:blip r:embed="rId7"/>
          <a:stretch>
            <a:fillRect/>
          </a:stretch>
        </p:blipFill>
        <p:spPr>
          <a:xfrm>
            <a:off x="7620000" y="3665281"/>
            <a:ext cx="457200" cy="622300"/>
          </a:xfrm>
          <a:prstGeom prst="rect">
            <a:avLst/>
          </a:prstGeom>
        </p:spPr>
      </p:pic>
      <p:pic>
        <p:nvPicPr>
          <p:cNvPr id="95" name="Picture 94"/>
          <p:cNvPicPr>
            <a:picLocks noChangeAspect="1"/>
          </p:cNvPicPr>
          <p:nvPr/>
        </p:nvPicPr>
        <p:blipFill>
          <a:blip r:embed="rId8"/>
          <a:stretch>
            <a:fillRect/>
          </a:stretch>
        </p:blipFill>
        <p:spPr>
          <a:xfrm>
            <a:off x="7696200" y="4469283"/>
            <a:ext cx="381000" cy="622300"/>
          </a:xfrm>
          <a:prstGeom prst="rect">
            <a:avLst/>
          </a:prstGeom>
        </p:spPr>
      </p:pic>
      <p:grpSp>
        <p:nvGrpSpPr>
          <p:cNvPr id="106" name="Group 105"/>
          <p:cNvGrpSpPr/>
          <p:nvPr/>
        </p:nvGrpSpPr>
        <p:grpSpPr>
          <a:xfrm>
            <a:off x="2490393" y="2162215"/>
            <a:ext cx="5996382" cy="2156818"/>
            <a:chOff x="2490393" y="2162215"/>
            <a:chExt cx="5996382" cy="2156818"/>
          </a:xfrm>
        </p:grpSpPr>
        <p:sp>
          <p:nvSpPr>
            <p:cNvPr id="133" name="Oval 132"/>
            <p:cNvSpPr/>
            <p:nvPr/>
          </p:nvSpPr>
          <p:spPr>
            <a:xfrm>
              <a:off x="2490393" y="2162215"/>
              <a:ext cx="1364963" cy="137258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a:cs typeface="Arial"/>
                </a:rPr>
                <a:t>Student</a:t>
              </a:r>
            </a:p>
            <a:p>
              <a:pPr algn="ctr"/>
              <a:endParaRPr lang="en-US" sz="1600" dirty="0">
                <a:latin typeface="Arial"/>
                <a:cs typeface="Arial"/>
              </a:endParaRPr>
            </a:p>
            <a:p>
              <a:pPr algn="ctr"/>
              <a:endParaRPr lang="en-US" sz="1600" dirty="0">
                <a:latin typeface="Arial"/>
                <a:cs typeface="Arial"/>
              </a:endParaRPr>
            </a:p>
          </p:txBody>
        </p:sp>
        <p:pic>
          <p:nvPicPr>
            <p:cNvPr id="105" name="Picture 104"/>
            <p:cNvPicPr>
              <a:picLocks noChangeAspect="1"/>
            </p:cNvPicPr>
            <p:nvPr/>
          </p:nvPicPr>
          <p:blipFill>
            <a:blip r:embed="rId9"/>
            <a:stretch>
              <a:fillRect/>
            </a:stretch>
          </p:blipFill>
          <p:spPr>
            <a:xfrm>
              <a:off x="8029575" y="3696733"/>
              <a:ext cx="457200" cy="622300"/>
            </a:xfrm>
            <a:prstGeom prst="rect">
              <a:avLst/>
            </a:prstGeom>
          </p:spPr>
        </p:pic>
      </p:grpSp>
      <p:pic>
        <p:nvPicPr>
          <p:cNvPr id="136" name="Picture 135"/>
          <p:cNvPicPr>
            <a:picLocks noChangeAspect="1"/>
          </p:cNvPicPr>
          <p:nvPr/>
        </p:nvPicPr>
        <p:blipFill>
          <a:blip r:embed="rId10"/>
          <a:stretch>
            <a:fillRect/>
          </a:stretch>
        </p:blipFill>
        <p:spPr>
          <a:xfrm>
            <a:off x="4320900" y="2267651"/>
            <a:ext cx="514350" cy="438150"/>
          </a:xfrm>
          <a:prstGeom prst="rect">
            <a:avLst/>
          </a:prstGeom>
        </p:spPr>
      </p:pic>
      <p:pic>
        <p:nvPicPr>
          <p:cNvPr id="137" name="Picture 136"/>
          <p:cNvPicPr>
            <a:picLocks noChangeAspect="1"/>
          </p:cNvPicPr>
          <p:nvPr/>
        </p:nvPicPr>
        <p:blipFill>
          <a:blip r:embed="rId3"/>
          <a:stretch>
            <a:fillRect/>
          </a:stretch>
        </p:blipFill>
        <p:spPr>
          <a:xfrm>
            <a:off x="5927725" y="1534226"/>
            <a:ext cx="514350" cy="476250"/>
          </a:xfrm>
          <a:prstGeom prst="rect">
            <a:avLst/>
          </a:prstGeom>
        </p:spPr>
      </p:pic>
      <p:pic>
        <p:nvPicPr>
          <p:cNvPr id="138" name="Picture 137"/>
          <p:cNvPicPr>
            <a:picLocks noChangeAspect="1"/>
          </p:cNvPicPr>
          <p:nvPr/>
        </p:nvPicPr>
        <p:blipFill>
          <a:blip r:embed="rId6"/>
          <a:stretch>
            <a:fillRect/>
          </a:stretch>
        </p:blipFill>
        <p:spPr>
          <a:xfrm>
            <a:off x="5971266" y="3833609"/>
            <a:ext cx="381000" cy="476250"/>
          </a:xfrm>
          <a:prstGeom prst="rect">
            <a:avLst/>
          </a:prstGeom>
        </p:spPr>
      </p:pic>
      <p:pic>
        <p:nvPicPr>
          <p:cNvPr id="139" name="Picture 138"/>
          <p:cNvPicPr>
            <a:picLocks noChangeAspect="1"/>
          </p:cNvPicPr>
          <p:nvPr/>
        </p:nvPicPr>
        <p:blipFill>
          <a:blip r:embed="rId10"/>
          <a:stretch>
            <a:fillRect/>
          </a:stretch>
        </p:blipFill>
        <p:spPr>
          <a:xfrm>
            <a:off x="5927725" y="2610720"/>
            <a:ext cx="514350" cy="438150"/>
          </a:xfrm>
          <a:prstGeom prst="rect">
            <a:avLst/>
          </a:prstGeom>
        </p:spPr>
      </p:pic>
      <p:pic>
        <p:nvPicPr>
          <p:cNvPr id="140" name="Picture 139"/>
          <p:cNvPicPr>
            <a:picLocks noChangeAspect="1"/>
          </p:cNvPicPr>
          <p:nvPr/>
        </p:nvPicPr>
        <p:blipFill>
          <a:blip r:embed="rId4"/>
          <a:stretch>
            <a:fillRect/>
          </a:stretch>
        </p:blipFill>
        <p:spPr>
          <a:xfrm>
            <a:off x="5498363" y="2086598"/>
            <a:ext cx="409575" cy="476250"/>
          </a:xfrm>
          <a:prstGeom prst="rect">
            <a:avLst/>
          </a:prstGeom>
        </p:spPr>
      </p:pic>
      <p:pic>
        <p:nvPicPr>
          <p:cNvPr id="143" name="Picture 1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2075" y="0"/>
            <a:ext cx="2714625" cy="5156200"/>
          </a:xfrm>
          <a:prstGeom prst="rect">
            <a:avLst/>
          </a:prstGeom>
          <a:ln>
            <a:noFill/>
          </a:ln>
        </p:spPr>
      </p:pic>
      <p:pic>
        <p:nvPicPr>
          <p:cNvPr id="56" name="Picture 55"/>
          <p:cNvPicPr>
            <a:picLocks noChangeAspect="1"/>
          </p:cNvPicPr>
          <p:nvPr/>
        </p:nvPicPr>
        <p:blipFill>
          <a:blip r:embed="rId12"/>
          <a:stretch>
            <a:fillRect/>
          </a:stretch>
        </p:blipFill>
        <p:spPr>
          <a:xfrm>
            <a:off x="177321" y="3335684"/>
            <a:ext cx="276225" cy="466725"/>
          </a:xfrm>
          <a:prstGeom prst="rect">
            <a:avLst/>
          </a:prstGeom>
        </p:spPr>
      </p:pic>
      <p:pic>
        <p:nvPicPr>
          <p:cNvPr id="59" name="Picture 58"/>
          <p:cNvPicPr>
            <a:picLocks noChangeAspect="1"/>
          </p:cNvPicPr>
          <p:nvPr/>
        </p:nvPicPr>
        <p:blipFill>
          <a:blip r:embed="rId3"/>
          <a:stretch>
            <a:fillRect/>
          </a:stretch>
        </p:blipFill>
        <p:spPr>
          <a:xfrm>
            <a:off x="4586074" y="2801219"/>
            <a:ext cx="514350" cy="476250"/>
          </a:xfrm>
          <a:prstGeom prst="rect">
            <a:avLst/>
          </a:prstGeom>
        </p:spPr>
      </p:pic>
      <p:pic>
        <p:nvPicPr>
          <p:cNvPr id="60" name="Picture 59"/>
          <p:cNvPicPr>
            <a:picLocks noChangeAspect="1"/>
          </p:cNvPicPr>
          <p:nvPr/>
        </p:nvPicPr>
        <p:blipFill>
          <a:blip r:embed="rId3"/>
          <a:stretch>
            <a:fillRect/>
          </a:stretch>
        </p:blipFill>
        <p:spPr>
          <a:xfrm>
            <a:off x="1954075" y="2159422"/>
            <a:ext cx="514350" cy="476250"/>
          </a:xfrm>
          <a:prstGeom prst="rect">
            <a:avLst/>
          </a:prstGeom>
        </p:spPr>
      </p:pic>
      <p:pic>
        <p:nvPicPr>
          <p:cNvPr id="61" name="Picture 60"/>
          <p:cNvPicPr>
            <a:picLocks noChangeAspect="1"/>
          </p:cNvPicPr>
          <p:nvPr/>
        </p:nvPicPr>
        <p:blipFill>
          <a:blip r:embed="rId3"/>
          <a:stretch>
            <a:fillRect/>
          </a:stretch>
        </p:blipFill>
        <p:spPr>
          <a:xfrm>
            <a:off x="3598181" y="3399371"/>
            <a:ext cx="514350" cy="476250"/>
          </a:xfrm>
          <a:prstGeom prst="rect">
            <a:avLst/>
          </a:prstGeom>
        </p:spPr>
      </p:pic>
      <p:pic>
        <p:nvPicPr>
          <p:cNvPr id="62" name="Picture 61"/>
          <p:cNvPicPr>
            <a:picLocks noChangeAspect="1"/>
          </p:cNvPicPr>
          <p:nvPr/>
        </p:nvPicPr>
        <p:blipFill>
          <a:blip r:embed="rId3"/>
          <a:stretch>
            <a:fillRect/>
          </a:stretch>
        </p:blipFill>
        <p:spPr>
          <a:xfrm>
            <a:off x="3743227" y="2010476"/>
            <a:ext cx="514350" cy="476250"/>
          </a:xfrm>
          <a:prstGeom prst="rect">
            <a:avLst/>
          </a:prstGeom>
        </p:spPr>
      </p:pic>
      <p:pic>
        <p:nvPicPr>
          <p:cNvPr id="63" name="Picture 62"/>
          <p:cNvPicPr>
            <a:picLocks noChangeAspect="1"/>
          </p:cNvPicPr>
          <p:nvPr/>
        </p:nvPicPr>
        <p:blipFill>
          <a:blip r:embed="rId3"/>
          <a:stretch>
            <a:fillRect/>
          </a:stretch>
        </p:blipFill>
        <p:spPr>
          <a:xfrm>
            <a:off x="3407061" y="4595133"/>
            <a:ext cx="514350" cy="476250"/>
          </a:xfrm>
          <a:prstGeom prst="rect">
            <a:avLst/>
          </a:prstGeom>
        </p:spPr>
      </p:pic>
      <p:pic>
        <p:nvPicPr>
          <p:cNvPr id="64" name="Picture 63"/>
          <p:cNvPicPr>
            <a:picLocks noChangeAspect="1"/>
          </p:cNvPicPr>
          <p:nvPr/>
        </p:nvPicPr>
        <p:blipFill>
          <a:blip r:embed="rId3"/>
          <a:stretch>
            <a:fillRect/>
          </a:stretch>
        </p:blipFill>
        <p:spPr>
          <a:xfrm>
            <a:off x="4843249" y="4603082"/>
            <a:ext cx="514350" cy="476250"/>
          </a:xfrm>
          <a:prstGeom prst="rect">
            <a:avLst/>
          </a:prstGeom>
        </p:spPr>
      </p:pic>
      <p:pic>
        <p:nvPicPr>
          <p:cNvPr id="65" name="Picture 64"/>
          <p:cNvPicPr>
            <a:picLocks noChangeAspect="1"/>
          </p:cNvPicPr>
          <p:nvPr/>
        </p:nvPicPr>
        <p:blipFill>
          <a:blip r:embed="rId3"/>
          <a:stretch>
            <a:fillRect/>
          </a:stretch>
        </p:blipFill>
        <p:spPr>
          <a:xfrm>
            <a:off x="4687967" y="3448705"/>
            <a:ext cx="514350" cy="476250"/>
          </a:xfrm>
          <a:prstGeom prst="rect">
            <a:avLst/>
          </a:prstGeom>
        </p:spPr>
      </p:pic>
      <p:pic>
        <p:nvPicPr>
          <p:cNvPr id="66" name="Picture 65"/>
          <p:cNvPicPr>
            <a:picLocks noChangeAspect="1"/>
          </p:cNvPicPr>
          <p:nvPr/>
        </p:nvPicPr>
        <p:blipFill>
          <a:blip r:embed="rId3"/>
          <a:stretch>
            <a:fillRect/>
          </a:stretch>
        </p:blipFill>
        <p:spPr>
          <a:xfrm>
            <a:off x="2658524" y="1645329"/>
            <a:ext cx="514350" cy="476250"/>
          </a:xfrm>
          <a:prstGeom prst="rect">
            <a:avLst/>
          </a:prstGeom>
        </p:spPr>
      </p:pic>
      <p:pic>
        <p:nvPicPr>
          <p:cNvPr id="68" name="Picture 67"/>
          <p:cNvPicPr>
            <a:picLocks noChangeAspect="1"/>
          </p:cNvPicPr>
          <p:nvPr/>
        </p:nvPicPr>
        <p:blipFill>
          <a:blip r:embed="rId3"/>
          <a:stretch>
            <a:fillRect/>
          </a:stretch>
        </p:blipFill>
        <p:spPr>
          <a:xfrm>
            <a:off x="1307080" y="3412996"/>
            <a:ext cx="514350" cy="476250"/>
          </a:xfrm>
          <a:prstGeom prst="rect">
            <a:avLst/>
          </a:prstGeom>
        </p:spPr>
      </p:pic>
      <p:pic>
        <p:nvPicPr>
          <p:cNvPr id="69" name="Picture 68"/>
          <p:cNvPicPr>
            <a:picLocks noChangeAspect="1"/>
          </p:cNvPicPr>
          <p:nvPr/>
        </p:nvPicPr>
        <p:blipFill>
          <a:blip r:embed="rId3"/>
          <a:stretch>
            <a:fillRect/>
          </a:stretch>
        </p:blipFill>
        <p:spPr>
          <a:xfrm>
            <a:off x="754707" y="2806517"/>
            <a:ext cx="514350" cy="476250"/>
          </a:xfrm>
          <a:prstGeom prst="rect">
            <a:avLst/>
          </a:prstGeom>
        </p:spPr>
      </p:pic>
      <p:pic>
        <p:nvPicPr>
          <p:cNvPr id="70" name="Picture 69"/>
          <p:cNvPicPr>
            <a:picLocks noChangeAspect="1"/>
          </p:cNvPicPr>
          <p:nvPr/>
        </p:nvPicPr>
        <p:blipFill>
          <a:blip r:embed="rId3"/>
          <a:stretch>
            <a:fillRect/>
          </a:stretch>
        </p:blipFill>
        <p:spPr>
          <a:xfrm>
            <a:off x="1401376" y="4602291"/>
            <a:ext cx="514350" cy="476250"/>
          </a:xfrm>
          <a:prstGeom prst="rect">
            <a:avLst/>
          </a:prstGeom>
        </p:spPr>
      </p:pic>
      <p:pic>
        <p:nvPicPr>
          <p:cNvPr id="71" name="Picture 70"/>
          <p:cNvPicPr>
            <a:picLocks noChangeAspect="1"/>
          </p:cNvPicPr>
          <p:nvPr/>
        </p:nvPicPr>
        <p:blipFill>
          <a:blip r:embed="rId3"/>
          <a:stretch>
            <a:fillRect/>
          </a:stretch>
        </p:blipFill>
        <p:spPr>
          <a:xfrm>
            <a:off x="693013" y="4569247"/>
            <a:ext cx="514350" cy="476250"/>
          </a:xfrm>
          <a:prstGeom prst="rect">
            <a:avLst/>
          </a:prstGeom>
        </p:spPr>
      </p:pic>
      <p:pic>
        <p:nvPicPr>
          <p:cNvPr id="72" name="Picture 71"/>
          <p:cNvPicPr>
            <a:picLocks noChangeAspect="1"/>
          </p:cNvPicPr>
          <p:nvPr/>
        </p:nvPicPr>
        <p:blipFill>
          <a:blip r:embed="rId3"/>
          <a:stretch>
            <a:fillRect/>
          </a:stretch>
        </p:blipFill>
        <p:spPr>
          <a:xfrm>
            <a:off x="128519" y="2292954"/>
            <a:ext cx="514350" cy="476250"/>
          </a:xfrm>
          <a:prstGeom prst="rect">
            <a:avLst/>
          </a:prstGeom>
        </p:spPr>
      </p:pic>
      <p:pic>
        <p:nvPicPr>
          <p:cNvPr id="74" name="Picture 73"/>
          <p:cNvPicPr>
            <a:picLocks noChangeAspect="1"/>
          </p:cNvPicPr>
          <p:nvPr/>
        </p:nvPicPr>
        <p:blipFill>
          <a:blip r:embed="rId4"/>
          <a:stretch>
            <a:fillRect/>
          </a:stretch>
        </p:blipFill>
        <p:spPr>
          <a:xfrm>
            <a:off x="5952090" y="3174871"/>
            <a:ext cx="409575" cy="476250"/>
          </a:xfrm>
          <a:prstGeom prst="rect">
            <a:avLst/>
          </a:prstGeom>
        </p:spPr>
      </p:pic>
      <p:pic>
        <p:nvPicPr>
          <p:cNvPr id="75" name="Picture 74"/>
          <p:cNvPicPr>
            <a:picLocks noChangeAspect="1"/>
          </p:cNvPicPr>
          <p:nvPr/>
        </p:nvPicPr>
        <p:blipFill>
          <a:blip r:embed="rId4"/>
          <a:stretch>
            <a:fillRect/>
          </a:stretch>
        </p:blipFill>
        <p:spPr>
          <a:xfrm>
            <a:off x="2780064" y="3569047"/>
            <a:ext cx="409575" cy="476250"/>
          </a:xfrm>
          <a:prstGeom prst="rect">
            <a:avLst/>
          </a:prstGeom>
        </p:spPr>
      </p:pic>
      <p:pic>
        <p:nvPicPr>
          <p:cNvPr id="76" name="Picture 75"/>
          <p:cNvPicPr>
            <a:picLocks noChangeAspect="1"/>
          </p:cNvPicPr>
          <p:nvPr/>
        </p:nvPicPr>
        <p:blipFill>
          <a:blip r:embed="rId10"/>
          <a:stretch>
            <a:fillRect/>
          </a:stretch>
        </p:blipFill>
        <p:spPr>
          <a:xfrm>
            <a:off x="4430792" y="4058980"/>
            <a:ext cx="514350" cy="438150"/>
          </a:xfrm>
          <a:prstGeom prst="rect">
            <a:avLst/>
          </a:prstGeom>
        </p:spPr>
      </p:pic>
      <p:pic>
        <p:nvPicPr>
          <p:cNvPr id="77" name="Picture 76"/>
          <p:cNvPicPr>
            <a:picLocks noChangeAspect="1"/>
          </p:cNvPicPr>
          <p:nvPr/>
        </p:nvPicPr>
        <p:blipFill>
          <a:blip r:embed="rId10"/>
          <a:stretch>
            <a:fillRect/>
          </a:stretch>
        </p:blipFill>
        <p:spPr>
          <a:xfrm>
            <a:off x="682902" y="3364259"/>
            <a:ext cx="514350" cy="438150"/>
          </a:xfrm>
          <a:prstGeom prst="rect">
            <a:avLst/>
          </a:prstGeom>
        </p:spPr>
      </p:pic>
      <p:pic>
        <p:nvPicPr>
          <p:cNvPr id="78" name="Picture 77"/>
          <p:cNvPicPr>
            <a:picLocks noChangeAspect="1"/>
          </p:cNvPicPr>
          <p:nvPr/>
        </p:nvPicPr>
        <p:blipFill>
          <a:blip r:embed="rId10"/>
          <a:stretch>
            <a:fillRect/>
          </a:stretch>
        </p:blipFill>
        <p:spPr>
          <a:xfrm>
            <a:off x="114914" y="3976431"/>
            <a:ext cx="514350" cy="438150"/>
          </a:xfrm>
          <a:prstGeom prst="rect">
            <a:avLst/>
          </a:prstGeom>
        </p:spPr>
      </p:pic>
      <p:pic>
        <p:nvPicPr>
          <p:cNvPr id="80" name="Picture 79"/>
          <p:cNvPicPr>
            <a:picLocks noChangeAspect="1"/>
          </p:cNvPicPr>
          <p:nvPr/>
        </p:nvPicPr>
        <p:blipFill>
          <a:blip r:embed="rId10"/>
          <a:stretch>
            <a:fillRect/>
          </a:stretch>
        </p:blipFill>
        <p:spPr>
          <a:xfrm>
            <a:off x="1483703" y="4040220"/>
            <a:ext cx="514350" cy="438150"/>
          </a:xfrm>
          <a:prstGeom prst="rect">
            <a:avLst/>
          </a:prstGeom>
        </p:spPr>
      </p:pic>
      <p:pic>
        <p:nvPicPr>
          <p:cNvPr id="81" name="Picture 80"/>
          <p:cNvPicPr>
            <a:picLocks noChangeAspect="1"/>
          </p:cNvPicPr>
          <p:nvPr/>
        </p:nvPicPr>
        <p:blipFill>
          <a:blip r:embed="rId10"/>
          <a:stretch>
            <a:fillRect/>
          </a:stretch>
        </p:blipFill>
        <p:spPr>
          <a:xfrm>
            <a:off x="2042005" y="3330561"/>
            <a:ext cx="514350" cy="438150"/>
          </a:xfrm>
          <a:prstGeom prst="rect">
            <a:avLst/>
          </a:prstGeom>
        </p:spPr>
      </p:pic>
      <p:pic>
        <p:nvPicPr>
          <p:cNvPr id="82" name="Picture 81"/>
          <p:cNvPicPr>
            <a:picLocks noChangeAspect="1"/>
          </p:cNvPicPr>
          <p:nvPr/>
        </p:nvPicPr>
        <p:blipFill>
          <a:blip r:embed="rId10"/>
          <a:stretch>
            <a:fillRect/>
          </a:stretch>
        </p:blipFill>
        <p:spPr>
          <a:xfrm>
            <a:off x="2611057" y="4100861"/>
            <a:ext cx="514350" cy="438150"/>
          </a:xfrm>
          <a:prstGeom prst="rect">
            <a:avLst/>
          </a:prstGeom>
        </p:spPr>
      </p:pic>
      <p:pic>
        <p:nvPicPr>
          <p:cNvPr id="83" name="Picture 82"/>
          <p:cNvPicPr>
            <a:picLocks noChangeAspect="1"/>
          </p:cNvPicPr>
          <p:nvPr/>
        </p:nvPicPr>
        <p:blipFill>
          <a:blip r:embed="rId10"/>
          <a:stretch>
            <a:fillRect/>
          </a:stretch>
        </p:blipFill>
        <p:spPr>
          <a:xfrm>
            <a:off x="1900376" y="2743200"/>
            <a:ext cx="514350" cy="438150"/>
          </a:xfrm>
          <a:prstGeom prst="rect">
            <a:avLst/>
          </a:prstGeom>
        </p:spPr>
      </p:pic>
      <p:pic>
        <p:nvPicPr>
          <p:cNvPr id="84" name="Picture 83"/>
          <p:cNvPicPr>
            <a:picLocks noChangeAspect="1"/>
          </p:cNvPicPr>
          <p:nvPr/>
        </p:nvPicPr>
        <p:blipFill>
          <a:blip r:embed="rId10"/>
          <a:stretch>
            <a:fillRect/>
          </a:stretch>
        </p:blipFill>
        <p:spPr>
          <a:xfrm>
            <a:off x="1499141" y="1683429"/>
            <a:ext cx="514350" cy="438150"/>
          </a:xfrm>
          <a:prstGeom prst="rect">
            <a:avLst/>
          </a:prstGeom>
        </p:spPr>
      </p:pic>
      <p:pic>
        <p:nvPicPr>
          <p:cNvPr id="85" name="Picture 84"/>
          <p:cNvPicPr>
            <a:picLocks noChangeAspect="1"/>
          </p:cNvPicPr>
          <p:nvPr/>
        </p:nvPicPr>
        <p:blipFill>
          <a:blip r:embed="rId10"/>
          <a:stretch>
            <a:fillRect/>
          </a:stretch>
        </p:blipFill>
        <p:spPr>
          <a:xfrm>
            <a:off x="5255858" y="3282767"/>
            <a:ext cx="514350" cy="438150"/>
          </a:xfrm>
          <a:prstGeom prst="rect">
            <a:avLst/>
          </a:prstGeom>
        </p:spPr>
      </p:pic>
      <p:pic>
        <p:nvPicPr>
          <p:cNvPr id="86" name="Picture 85"/>
          <p:cNvPicPr>
            <a:picLocks noChangeAspect="1"/>
          </p:cNvPicPr>
          <p:nvPr/>
        </p:nvPicPr>
        <p:blipFill>
          <a:blip r:embed="rId10"/>
          <a:stretch>
            <a:fillRect/>
          </a:stretch>
        </p:blipFill>
        <p:spPr>
          <a:xfrm>
            <a:off x="3984783" y="2825749"/>
            <a:ext cx="514350" cy="438150"/>
          </a:xfrm>
          <a:prstGeom prst="rect">
            <a:avLst/>
          </a:prstGeom>
        </p:spPr>
      </p:pic>
      <p:pic>
        <p:nvPicPr>
          <p:cNvPr id="87" name="Picture 86"/>
          <p:cNvPicPr>
            <a:picLocks noChangeAspect="1"/>
          </p:cNvPicPr>
          <p:nvPr/>
        </p:nvPicPr>
        <p:blipFill>
          <a:blip r:embed="rId10"/>
          <a:stretch>
            <a:fillRect/>
          </a:stretch>
        </p:blipFill>
        <p:spPr>
          <a:xfrm>
            <a:off x="5326124" y="1610348"/>
            <a:ext cx="514350" cy="438150"/>
          </a:xfrm>
          <a:prstGeom prst="rect">
            <a:avLst/>
          </a:prstGeom>
        </p:spPr>
      </p:pic>
      <p:pic>
        <p:nvPicPr>
          <p:cNvPr id="88" name="Picture 87"/>
          <p:cNvPicPr>
            <a:picLocks noChangeAspect="1"/>
          </p:cNvPicPr>
          <p:nvPr/>
        </p:nvPicPr>
        <p:blipFill>
          <a:blip r:embed="rId10"/>
          <a:stretch>
            <a:fillRect/>
          </a:stretch>
        </p:blipFill>
        <p:spPr>
          <a:xfrm>
            <a:off x="111187" y="1715897"/>
            <a:ext cx="514350" cy="438150"/>
          </a:xfrm>
          <a:prstGeom prst="rect">
            <a:avLst/>
          </a:prstGeom>
        </p:spPr>
      </p:pic>
      <p:pic>
        <p:nvPicPr>
          <p:cNvPr id="89" name="Picture 88"/>
          <p:cNvPicPr>
            <a:picLocks noChangeAspect="1"/>
          </p:cNvPicPr>
          <p:nvPr/>
        </p:nvPicPr>
        <p:blipFill>
          <a:blip r:embed="rId10"/>
          <a:stretch>
            <a:fillRect/>
          </a:stretch>
        </p:blipFill>
        <p:spPr>
          <a:xfrm>
            <a:off x="5374353" y="4414581"/>
            <a:ext cx="514350" cy="438150"/>
          </a:xfrm>
          <a:prstGeom prst="rect">
            <a:avLst/>
          </a:prstGeom>
        </p:spPr>
      </p:pic>
      <p:sp>
        <p:nvSpPr>
          <p:cNvPr id="4" name="Freeform 3"/>
          <p:cNvSpPr/>
          <p:nvPr/>
        </p:nvSpPr>
        <p:spPr>
          <a:xfrm>
            <a:off x="1695635" y="3798766"/>
            <a:ext cx="1083076" cy="879765"/>
          </a:xfrm>
          <a:custGeom>
            <a:avLst/>
            <a:gdLst>
              <a:gd name="connsiteX0" fmla="*/ 0 w 985422"/>
              <a:gd name="connsiteY0" fmla="*/ 790988 h 790988"/>
              <a:gd name="connsiteX1" fmla="*/ 239697 w 985422"/>
              <a:gd name="connsiteY1" fmla="*/ 657823 h 790988"/>
              <a:gd name="connsiteX2" fmla="*/ 683581 w 985422"/>
              <a:gd name="connsiteY2" fmla="*/ 746600 h 790988"/>
              <a:gd name="connsiteX3" fmla="*/ 754602 w 985422"/>
              <a:gd name="connsiteY3" fmla="*/ 107408 h 790988"/>
              <a:gd name="connsiteX4" fmla="*/ 985422 w 985422"/>
              <a:gd name="connsiteY4" fmla="*/ 876 h 790988"/>
              <a:gd name="connsiteX5" fmla="*/ 985422 w 985422"/>
              <a:gd name="connsiteY5" fmla="*/ 876 h 79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22" h="790988">
                <a:moveTo>
                  <a:pt x="0" y="790988"/>
                </a:moveTo>
                <a:cubicBezTo>
                  <a:pt x="62883" y="728104"/>
                  <a:pt x="125767" y="665221"/>
                  <a:pt x="239697" y="657823"/>
                </a:cubicBezTo>
                <a:cubicBezTo>
                  <a:pt x="353627" y="650425"/>
                  <a:pt x="597764" y="838336"/>
                  <a:pt x="683581" y="746600"/>
                </a:cubicBezTo>
                <a:cubicBezTo>
                  <a:pt x="769398" y="654864"/>
                  <a:pt x="704295" y="231695"/>
                  <a:pt x="754602" y="107408"/>
                </a:cubicBezTo>
                <a:cubicBezTo>
                  <a:pt x="804909" y="-16879"/>
                  <a:pt x="985422" y="876"/>
                  <a:pt x="985422" y="876"/>
                </a:cubicBezTo>
                <a:lnTo>
                  <a:pt x="985422" y="876"/>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887767" y="3321788"/>
            <a:ext cx="5130917" cy="1719070"/>
          </a:xfrm>
          <a:custGeom>
            <a:avLst/>
            <a:gdLst>
              <a:gd name="connsiteX0" fmla="*/ 0 w 5130917"/>
              <a:gd name="connsiteY0" fmla="*/ 1569808 h 1719070"/>
              <a:gd name="connsiteX1" fmla="*/ 417250 w 5130917"/>
              <a:gd name="connsiteY1" fmla="*/ 1702973 h 1719070"/>
              <a:gd name="connsiteX2" fmla="*/ 1562470 w 5130917"/>
              <a:gd name="connsiteY2" fmla="*/ 1711851 h 1719070"/>
              <a:gd name="connsiteX3" fmla="*/ 2157274 w 5130917"/>
              <a:gd name="connsiteY3" fmla="*/ 1658585 h 1719070"/>
              <a:gd name="connsiteX4" fmla="*/ 2325950 w 5130917"/>
              <a:gd name="connsiteY4" fmla="*/ 1578686 h 1719070"/>
              <a:gd name="connsiteX5" fmla="*/ 2663301 w 5130917"/>
              <a:gd name="connsiteY5" fmla="*/ 1143680 h 1719070"/>
              <a:gd name="connsiteX6" fmla="*/ 2965142 w 5130917"/>
              <a:gd name="connsiteY6" fmla="*/ 726429 h 1719070"/>
              <a:gd name="connsiteX7" fmla="*/ 3435658 w 5130917"/>
              <a:gd name="connsiteY7" fmla="*/ 513365 h 1719070"/>
              <a:gd name="connsiteX8" fmla="*/ 3657600 w 5130917"/>
              <a:gd name="connsiteY8" fmla="*/ 113870 h 1719070"/>
              <a:gd name="connsiteX9" fmla="*/ 3755254 w 5130917"/>
              <a:gd name="connsiteY9" fmla="*/ 7338 h 1719070"/>
              <a:gd name="connsiteX10" fmla="*/ 4083728 w 5130917"/>
              <a:gd name="connsiteY10" fmla="*/ 60604 h 1719070"/>
              <a:gd name="connsiteX11" fmla="*/ 4163627 w 5130917"/>
              <a:gd name="connsiteY11" fmla="*/ 468977 h 1719070"/>
              <a:gd name="connsiteX12" fmla="*/ 4314548 w 5130917"/>
              <a:gd name="connsiteY12" fmla="*/ 477855 h 1719070"/>
              <a:gd name="connsiteX13" fmla="*/ 4660777 w 5130917"/>
              <a:gd name="connsiteY13" fmla="*/ 362445 h 1719070"/>
              <a:gd name="connsiteX14" fmla="*/ 5086905 w 5130917"/>
              <a:gd name="connsiteY14" fmla="*/ 229280 h 1719070"/>
              <a:gd name="connsiteX15" fmla="*/ 5095783 w 5130917"/>
              <a:gd name="connsiteY15" fmla="*/ 176014 h 171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0917" h="1719070">
                <a:moveTo>
                  <a:pt x="0" y="1569808"/>
                </a:moveTo>
                <a:cubicBezTo>
                  <a:pt x="78419" y="1624553"/>
                  <a:pt x="156838" y="1679299"/>
                  <a:pt x="417250" y="1702973"/>
                </a:cubicBezTo>
                <a:cubicBezTo>
                  <a:pt x="677662" y="1726647"/>
                  <a:pt x="1272466" y="1719249"/>
                  <a:pt x="1562470" y="1711851"/>
                </a:cubicBezTo>
                <a:cubicBezTo>
                  <a:pt x="1852474" y="1704453"/>
                  <a:pt x="2030027" y="1680779"/>
                  <a:pt x="2157274" y="1658585"/>
                </a:cubicBezTo>
                <a:cubicBezTo>
                  <a:pt x="2284521" y="1636391"/>
                  <a:pt x="2241612" y="1664503"/>
                  <a:pt x="2325950" y="1578686"/>
                </a:cubicBezTo>
                <a:cubicBezTo>
                  <a:pt x="2410288" y="1492869"/>
                  <a:pt x="2556769" y="1285723"/>
                  <a:pt x="2663301" y="1143680"/>
                </a:cubicBezTo>
                <a:cubicBezTo>
                  <a:pt x="2769833" y="1001637"/>
                  <a:pt x="2836416" y="831481"/>
                  <a:pt x="2965142" y="726429"/>
                </a:cubicBezTo>
                <a:cubicBezTo>
                  <a:pt x="3093868" y="621377"/>
                  <a:pt x="3320248" y="615458"/>
                  <a:pt x="3435658" y="513365"/>
                </a:cubicBezTo>
                <a:cubicBezTo>
                  <a:pt x="3551068" y="411272"/>
                  <a:pt x="3604334" y="198208"/>
                  <a:pt x="3657600" y="113870"/>
                </a:cubicBezTo>
                <a:cubicBezTo>
                  <a:pt x="3710866" y="29532"/>
                  <a:pt x="3684233" y="16216"/>
                  <a:pt x="3755254" y="7338"/>
                </a:cubicBezTo>
                <a:cubicBezTo>
                  <a:pt x="3826275" y="-1540"/>
                  <a:pt x="4015666" y="-16336"/>
                  <a:pt x="4083728" y="60604"/>
                </a:cubicBezTo>
                <a:cubicBezTo>
                  <a:pt x="4151790" y="137544"/>
                  <a:pt x="4125157" y="399435"/>
                  <a:pt x="4163627" y="468977"/>
                </a:cubicBezTo>
                <a:cubicBezTo>
                  <a:pt x="4202097" y="538519"/>
                  <a:pt x="4231690" y="495610"/>
                  <a:pt x="4314548" y="477855"/>
                </a:cubicBezTo>
                <a:cubicBezTo>
                  <a:pt x="4397406" y="460100"/>
                  <a:pt x="4660777" y="362445"/>
                  <a:pt x="4660777" y="362445"/>
                </a:cubicBezTo>
                <a:cubicBezTo>
                  <a:pt x="4789503" y="321016"/>
                  <a:pt x="5014404" y="260352"/>
                  <a:pt x="5086905" y="229280"/>
                </a:cubicBezTo>
                <a:cubicBezTo>
                  <a:pt x="5159406" y="198208"/>
                  <a:pt x="5127594" y="187111"/>
                  <a:pt x="5095783" y="17601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065320" y="2121763"/>
            <a:ext cx="4483224" cy="1949971"/>
          </a:xfrm>
          <a:custGeom>
            <a:avLst/>
            <a:gdLst>
              <a:gd name="connsiteX0" fmla="*/ 0 w 4483224"/>
              <a:gd name="connsiteY0" fmla="*/ 1740023 h 1949971"/>
              <a:gd name="connsiteX1" fmla="*/ 71022 w 4483224"/>
              <a:gd name="connsiteY1" fmla="*/ 1544715 h 1949971"/>
              <a:gd name="connsiteX2" fmla="*/ 319597 w 4483224"/>
              <a:gd name="connsiteY2" fmla="*/ 1926454 h 1949971"/>
              <a:gd name="connsiteX3" fmla="*/ 541538 w 4483224"/>
              <a:gd name="connsiteY3" fmla="*/ 1775534 h 1949971"/>
              <a:gd name="connsiteX4" fmla="*/ 985422 w 4483224"/>
              <a:gd name="connsiteY4" fmla="*/ 1819922 h 1949971"/>
              <a:gd name="connsiteX5" fmla="*/ 1296140 w 4483224"/>
              <a:gd name="connsiteY5" fmla="*/ 1695635 h 1949971"/>
              <a:gd name="connsiteX6" fmla="*/ 1606859 w 4483224"/>
              <a:gd name="connsiteY6" fmla="*/ 1509204 h 1949971"/>
              <a:gd name="connsiteX7" fmla="*/ 1651247 w 4483224"/>
              <a:gd name="connsiteY7" fmla="*/ 1890944 h 1949971"/>
              <a:gd name="connsiteX8" fmla="*/ 2130641 w 4483224"/>
              <a:gd name="connsiteY8" fmla="*/ 1926454 h 1949971"/>
              <a:gd name="connsiteX9" fmla="*/ 2317072 w 4483224"/>
              <a:gd name="connsiteY9" fmla="*/ 1669002 h 1949971"/>
              <a:gd name="connsiteX10" fmla="*/ 2361461 w 4483224"/>
              <a:gd name="connsiteY10" fmla="*/ 1509204 h 1949971"/>
              <a:gd name="connsiteX11" fmla="*/ 2689934 w 4483224"/>
              <a:gd name="connsiteY11" fmla="*/ 1180730 h 1949971"/>
              <a:gd name="connsiteX12" fmla="*/ 2885243 w 4483224"/>
              <a:gd name="connsiteY12" fmla="*/ 1171853 h 1949971"/>
              <a:gd name="connsiteX13" fmla="*/ 3116063 w 4483224"/>
              <a:gd name="connsiteY13" fmla="*/ 1091954 h 1949971"/>
              <a:gd name="connsiteX14" fmla="*/ 3116063 w 4483224"/>
              <a:gd name="connsiteY14" fmla="*/ 550416 h 1949971"/>
              <a:gd name="connsiteX15" fmla="*/ 3266983 w 4483224"/>
              <a:gd name="connsiteY15" fmla="*/ 97654 h 1949971"/>
              <a:gd name="connsiteX16" fmla="*/ 3764132 w 4483224"/>
              <a:gd name="connsiteY16" fmla="*/ 26633 h 1949971"/>
              <a:gd name="connsiteX17" fmla="*/ 3888420 w 4483224"/>
              <a:gd name="connsiteY17" fmla="*/ 266330 h 1949971"/>
              <a:gd name="connsiteX18" fmla="*/ 4145872 w 4483224"/>
              <a:gd name="connsiteY18" fmla="*/ 62144 h 1949971"/>
              <a:gd name="connsiteX19" fmla="*/ 4252404 w 4483224"/>
              <a:gd name="connsiteY19" fmla="*/ 0 h 1949971"/>
              <a:gd name="connsiteX20" fmla="*/ 4421080 w 4483224"/>
              <a:gd name="connsiteY20" fmla="*/ 62144 h 1949971"/>
              <a:gd name="connsiteX21" fmla="*/ 4483224 w 4483224"/>
              <a:gd name="connsiteY21" fmla="*/ 97654 h 194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224" h="1949971">
                <a:moveTo>
                  <a:pt x="0" y="1740023"/>
                </a:moveTo>
                <a:cubicBezTo>
                  <a:pt x="8878" y="1626833"/>
                  <a:pt x="17756" y="1513643"/>
                  <a:pt x="71022" y="1544715"/>
                </a:cubicBezTo>
                <a:cubicBezTo>
                  <a:pt x="124288" y="1575787"/>
                  <a:pt x="241178" y="1887984"/>
                  <a:pt x="319597" y="1926454"/>
                </a:cubicBezTo>
                <a:cubicBezTo>
                  <a:pt x="398016" y="1964924"/>
                  <a:pt x="430567" y="1793289"/>
                  <a:pt x="541538" y="1775534"/>
                </a:cubicBezTo>
                <a:cubicBezTo>
                  <a:pt x="652509" y="1757779"/>
                  <a:pt x="859655" y="1833239"/>
                  <a:pt x="985422" y="1819922"/>
                </a:cubicBezTo>
                <a:cubicBezTo>
                  <a:pt x="1111189" y="1806605"/>
                  <a:pt x="1192567" y="1747421"/>
                  <a:pt x="1296140" y="1695635"/>
                </a:cubicBezTo>
                <a:cubicBezTo>
                  <a:pt x="1399713" y="1643849"/>
                  <a:pt x="1547674" y="1476652"/>
                  <a:pt x="1606859" y="1509204"/>
                </a:cubicBezTo>
                <a:cubicBezTo>
                  <a:pt x="1666044" y="1541756"/>
                  <a:pt x="1563950" y="1821402"/>
                  <a:pt x="1651247" y="1890944"/>
                </a:cubicBezTo>
                <a:cubicBezTo>
                  <a:pt x="1738544" y="1960486"/>
                  <a:pt x="2019670" y="1963444"/>
                  <a:pt x="2130641" y="1926454"/>
                </a:cubicBezTo>
                <a:cubicBezTo>
                  <a:pt x="2241612" y="1889464"/>
                  <a:pt x="2278602" y="1738544"/>
                  <a:pt x="2317072" y="1669002"/>
                </a:cubicBezTo>
                <a:cubicBezTo>
                  <a:pt x="2355542" y="1599460"/>
                  <a:pt x="2299317" y="1590583"/>
                  <a:pt x="2361461" y="1509204"/>
                </a:cubicBezTo>
                <a:cubicBezTo>
                  <a:pt x="2423605" y="1427825"/>
                  <a:pt x="2602637" y="1236955"/>
                  <a:pt x="2689934" y="1180730"/>
                </a:cubicBezTo>
                <a:cubicBezTo>
                  <a:pt x="2777231" y="1124505"/>
                  <a:pt x="2814222" y="1186649"/>
                  <a:pt x="2885243" y="1171853"/>
                </a:cubicBezTo>
                <a:cubicBezTo>
                  <a:pt x="2956264" y="1157057"/>
                  <a:pt x="3077593" y="1195527"/>
                  <a:pt x="3116063" y="1091954"/>
                </a:cubicBezTo>
                <a:cubicBezTo>
                  <a:pt x="3154533" y="988381"/>
                  <a:pt x="3090910" y="716133"/>
                  <a:pt x="3116063" y="550416"/>
                </a:cubicBezTo>
                <a:cubicBezTo>
                  <a:pt x="3141216" y="384699"/>
                  <a:pt x="3158972" y="184951"/>
                  <a:pt x="3266983" y="97654"/>
                </a:cubicBezTo>
                <a:cubicBezTo>
                  <a:pt x="3374995" y="10357"/>
                  <a:pt x="3660559" y="-1480"/>
                  <a:pt x="3764132" y="26633"/>
                </a:cubicBezTo>
                <a:cubicBezTo>
                  <a:pt x="3867705" y="54746"/>
                  <a:pt x="3824797" y="260412"/>
                  <a:pt x="3888420" y="266330"/>
                </a:cubicBezTo>
                <a:cubicBezTo>
                  <a:pt x="3952043" y="272248"/>
                  <a:pt x="4085208" y="106532"/>
                  <a:pt x="4145872" y="62144"/>
                </a:cubicBezTo>
                <a:cubicBezTo>
                  <a:pt x="4206536" y="17756"/>
                  <a:pt x="4206536" y="0"/>
                  <a:pt x="4252404" y="0"/>
                </a:cubicBezTo>
                <a:cubicBezTo>
                  <a:pt x="4298272" y="0"/>
                  <a:pt x="4382610" y="45868"/>
                  <a:pt x="4421080" y="62144"/>
                </a:cubicBezTo>
                <a:cubicBezTo>
                  <a:pt x="4459550" y="78420"/>
                  <a:pt x="4471387" y="88037"/>
                  <a:pt x="4483224" y="9765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1020932" y="1961965"/>
            <a:ext cx="674703" cy="1486739"/>
          </a:xfrm>
          <a:custGeom>
            <a:avLst/>
            <a:gdLst>
              <a:gd name="connsiteX0" fmla="*/ 674703 w 674703"/>
              <a:gd name="connsiteY0" fmla="*/ 1482571 h 1486739"/>
              <a:gd name="connsiteX1" fmla="*/ 399495 w 674703"/>
              <a:gd name="connsiteY1" fmla="*/ 1411550 h 1486739"/>
              <a:gd name="connsiteX2" fmla="*/ 363985 w 674703"/>
              <a:gd name="connsiteY2" fmla="*/ 967666 h 1486739"/>
              <a:gd name="connsiteX3" fmla="*/ 585926 w 674703"/>
              <a:gd name="connsiteY3" fmla="*/ 754602 h 1486739"/>
              <a:gd name="connsiteX4" fmla="*/ 461639 w 674703"/>
              <a:gd name="connsiteY4" fmla="*/ 461639 h 1486739"/>
              <a:gd name="connsiteX5" fmla="*/ 115410 w 674703"/>
              <a:gd name="connsiteY5" fmla="*/ 355107 h 1486739"/>
              <a:gd name="connsiteX6" fmla="*/ 0 w 674703"/>
              <a:gd name="connsiteY6" fmla="*/ 0 h 148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03" h="1486739">
                <a:moveTo>
                  <a:pt x="674703" y="1482571"/>
                </a:moveTo>
                <a:cubicBezTo>
                  <a:pt x="562992" y="1489969"/>
                  <a:pt x="451281" y="1497367"/>
                  <a:pt x="399495" y="1411550"/>
                </a:cubicBezTo>
                <a:cubicBezTo>
                  <a:pt x="347709" y="1325733"/>
                  <a:pt x="332913" y="1077157"/>
                  <a:pt x="363985" y="967666"/>
                </a:cubicBezTo>
                <a:cubicBezTo>
                  <a:pt x="395057" y="858175"/>
                  <a:pt x="569650" y="838940"/>
                  <a:pt x="585926" y="754602"/>
                </a:cubicBezTo>
                <a:cubicBezTo>
                  <a:pt x="602202" y="670264"/>
                  <a:pt x="540058" y="528221"/>
                  <a:pt x="461639" y="461639"/>
                </a:cubicBezTo>
                <a:cubicBezTo>
                  <a:pt x="383220" y="395057"/>
                  <a:pt x="192350" y="432047"/>
                  <a:pt x="115410" y="355107"/>
                </a:cubicBezTo>
                <a:cubicBezTo>
                  <a:pt x="38470" y="278167"/>
                  <a:pt x="19235" y="139083"/>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479394" y="1894832"/>
            <a:ext cx="445166" cy="466628"/>
          </a:xfrm>
          <a:custGeom>
            <a:avLst/>
            <a:gdLst>
              <a:gd name="connsiteX0" fmla="*/ 0 w 417251"/>
              <a:gd name="connsiteY0" fmla="*/ 475506 h 475506"/>
              <a:gd name="connsiteX1" fmla="*/ 301841 w 417251"/>
              <a:gd name="connsiteY1" fmla="*/ 67133 h 475506"/>
              <a:gd name="connsiteX2" fmla="*/ 417251 w 417251"/>
              <a:gd name="connsiteY2" fmla="*/ 4990 h 475506"/>
            </a:gdLst>
            <a:ahLst/>
            <a:cxnLst>
              <a:cxn ang="0">
                <a:pos x="connsiteX0" y="connsiteY0"/>
              </a:cxn>
              <a:cxn ang="0">
                <a:pos x="connsiteX1" y="connsiteY1"/>
              </a:cxn>
              <a:cxn ang="0">
                <a:pos x="connsiteX2" y="connsiteY2"/>
              </a:cxn>
            </a:cxnLst>
            <a:rect l="l" t="t" r="r" b="b"/>
            <a:pathLst>
              <a:path w="417251" h="475506">
                <a:moveTo>
                  <a:pt x="0" y="475506"/>
                </a:moveTo>
                <a:cubicBezTo>
                  <a:pt x="116149" y="310529"/>
                  <a:pt x="232299" y="145552"/>
                  <a:pt x="301841" y="67133"/>
                </a:cubicBezTo>
                <a:cubicBezTo>
                  <a:pt x="371383" y="-11286"/>
                  <a:pt x="394317" y="-3148"/>
                  <a:pt x="417251" y="499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841992" y="2006353"/>
            <a:ext cx="230334" cy="1207364"/>
          </a:xfrm>
          <a:custGeom>
            <a:avLst/>
            <a:gdLst>
              <a:gd name="connsiteX0" fmla="*/ 230334 w 230334"/>
              <a:gd name="connsiteY0" fmla="*/ 0 h 1207364"/>
              <a:gd name="connsiteX1" fmla="*/ 159313 w 230334"/>
              <a:gd name="connsiteY1" fmla="*/ 133165 h 1207364"/>
              <a:gd name="connsiteX2" fmla="*/ 185946 w 230334"/>
              <a:gd name="connsiteY2" fmla="*/ 470517 h 1207364"/>
              <a:gd name="connsiteX3" fmla="*/ 8392 w 230334"/>
              <a:gd name="connsiteY3" fmla="*/ 559294 h 1207364"/>
              <a:gd name="connsiteX4" fmla="*/ 43903 w 230334"/>
              <a:gd name="connsiteY4" fmla="*/ 1074198 h 1207364"/>
              <a:gd name="connsiteX5" fmla="*/ 177068 w 230334"/>
              <a:gd name="connsiteY5" fmla="*/ 1207364 h 120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334" h="1207364">
                <a:moveTo>
                  <a:pt x="230334" y="0"/>
                </a:moveTo>
                <a:cubicBezTo>
                  <a:pt x="198522" y="27373"/>
                  <a:pt x="166711" y="54746"/>
                  <a:pt x="159313" y="133165"/>
                </a:cubicBezTo>
                <a:cubicBezTo>
                  <a:pt x="151915" y="211584"/>
                  <a:pt x="211099" y="399496"/>
                  <a:pt x="185946" y="470517"/>
                </a:cubicBezTo>
                <a:cubicBezTo>
                  <a:pt x="160793" y="541538"/>
                  <a:pt x="32066" y="458681"/>
                  <a:pt x="8392" y="559294"/>
                </a:cubicBezTo>
                <a:cubicBezTo>
                  <a:pt x="-15282" y="659907"/>
                  <a:pt x="15790" y="966186"/>
                  <a:pt x="43903" y="1074198"/>
                </a:cubicBezTo>
                <a:cubicBezTo>
                  <a:pt x="72016" y="1182210"/>
                  <a:pt x="124542" y="1194787"/>
                  <a:pt x="177068" y="120736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145219" y="1726859"/>
            <a:ext cx="1562470" cy="510663"/>
          </a:xfrm>
          <a:custGeom>
            <a:avLst/>
            <a:gdLst>
              <a:gd name="connsiteX0" fmla="*/ 1562470 w 1562470"/>
              <a:gd name="connsiteY0" fmla="*/ 208473 h 510663"/>
              <a:gd name="connsiteX1" fmla="*/ 1367162 w 1562470"/>
              <a:gd name="connsiteY1" fmla="*/ 368271 h 510663"/>
              <a:gd name="connsiteX2" fmla="*/ 1047565 w 1562470"/>
              <a:gd name="connsiteY2" fmla="*/ 332760 h 510663"/>
              <a:gd name="connsiteX3" fmla="*/ 648070 w 1562470"/>
              <a:gd name="connsiteY3" fmla="*/ 510314 h 510663"/>
              <a:gd name="connsiteX4" fmla="*/ 390618 w 1562470"/>
              <a:gd name="connsiteY4" fmla="*/ 279494 h 510663"/>
              <a:gd name="connsiteX5" fmla="*/ 337352 w 1562470"/>
              <a:gd name="connsiteY5" fmla="*/ 22042 h 510663"/>
              <a:gd name="connsiteX6" fmla="*/ 0 w 1562470"/>
              <a:gd name="connsiteY6" fmla="*/ 30920 h 51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470" h="510663">
                <a:moveTo>
                  <a:pt x="1562470" y="208473"/>
                </a:moveTo>
                <a:cubicBezTo>
                  <a:pt x="1507724" y="278015"/>
                  <a:pt x="1452979" y="347557"/>
                  <a:pt x="1367162" y="368271"/>
                </a:cubicBezTo>
                <a:cubicBezTo>
                  <a:pt x="1281345" y="388985"/>
                  <a:pt x="1167413" y="309086"/>
                  <a:pt x="1047565" y="332760"/>
                </a:cubicBezTo>
                <a:cubicBezTo>
                  <a:pt x="927717" y="356434"/>
                  <a:pt x="757561" y="519192"/>
                  <a:pt x="648070" y="510314"/>
                </a:cubicBezTo>
                <a:cubicBezTo>
                  <a:pt x="538579" y="501436"/>
                  <a:pt x="442404" y="360873"/>
                  <a:pt x="390618" y="279494"/>
                </a:cubicBezTo>
                <a:cubicBezTo>
                  <a:pt x="338832" y="198115"/>
                  <a:pt x="402455" y="63471"/>
                  <a:pt x="337352" y="22042"/>
                </a:cubicBezTo>
                <a:cubicBezTo>
                  <a:pt x="272249" y="-19387"/>
                  <a:pt x="136124" y="5766"/>
                  <a:pt x="0" y="3092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178206" y="3636360"/>
            <a:ext cx="1540482" cy="322385"/>
          </a:xfrm>
          <a:custGeom>
            <a:avLst/>
            <a:gdLst>
              <a:gd name="connsiteX0" fmla="*/ 1331650 w 1331650"/>
              <a:gd name="connsiteY0" fmla="*/ 253292 h 322385"/>
              <a:gd name="connsiteX1" fmla="*/ 1136342 w 1331650"/>
              <a:gd name="connsiteY1" fmla="*/ 279925 h 322385"/>
              <a:gd name="connsiteX2" fmla="*/ 514905 w 1331650"/>
              <a:gd name="connsiteY2" fmla="*/ 306558 h 322385"/>
              <a:gd name="connsiteX3" fmla="*/ 319596 w 1331650"/>
              <a:gd name="connsiteY3" fmla="*/ 13595 h 322385"/>
              <a:gd name="connsiteX4" fmla="*/ 0 w 1331650"/>
              <a:gd name="connsiteY4" fmla="*/ 75739 h 32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50" h="322385">
                <a:moveTo>
                  <a:pt x="1331650" y="253292"/>
                </a:moveTo>
                <a:cubicBezTo>
                  <a:pt x="1302058" y="262169"/>
                  <a:pt x="1272466" y="271047"/>
                  <a:pt x="1136342" y="279925"/>
                </a:cubicBezTo>
                <a:cubicBezTo>
                  <a:pt x="1000218" y="288803"/>
                  <a:pt x="651029" y="350946"/>
                  <a:pt x="514905" y="306558"/>
                </a:cubicBezTo>
                <a:cubicBezTo>
                  <a:pt x="378781" y="262170"/>
                  <a:pt x="405413" y="52065"/>
                  <a:pt x="319596" y="13595"/>
                </a:cubicBezTo>
                <a:cubicBezTo>
                  <a:pt x="233778" y="-24875"/>
                  <a:pt x="116889" y="25432"/>
                  <a:pt x="0" y="7573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2405849" y="1645328"/>
            <a:ext cx="3116062" cy="787153"/>
          </a:xfrm>
          <a:custGeom>
            <a:avLst/>
            <a:gdLst>
              <a:gd name="connsiteX0" fmla="*/ 0 w 3116062"/>
              <a:gd name="connsiteY0" fmla="*/ 959066 h 959066"/>
              <a:gd name="connsiteX1" fmla="*/ 186431 w 3116062"/>
              <a:gd name="connsiteY1" fmla="*/ 746001 h 959066"/>
              <a:gd name="connsiteX2" fmla="*/ 621436 w 3116062"/>
              <a:gd name="connsiteY2" fmla="*/ 657225 h 959066"/>
              <a:gd name="connsiteX3" fmla="*/ 1136341 w 3116062"/>
              <a:gd name="connsiteY3" fmla="*/ 586203 h 959066"/>
              <a:gd name="connsiteX4" fmla="*/ 1260629 w 3116062"/>
              <a:gd name="connsiteY4" fmla="*/ 142320 h 959066"/>
              <a:gd name="connsiteX5" fmla="*/ 1518081 w 3116062"/>
              <a:gd name="connsiteY5" fmla="*/ 277 h 959066"/>
              <a:gd name="connsiteX6" fmla="*/ 1740023 w 3116062"/>
              <a:gd name="connsiteY6" fmla="*/ 168953 h 959066"/>
              <a:gd name="connsiteX7" fmla="*/ 1775534 w 3116062"/>
              <a:gd name="connsiteY7" fmla="*/ 470794 h 959066"/>
              <a:gd name="connsiteX8" fmla="*/ 2237172 w 3116062"/>
              <a:gd name="connsiteY8" fmla="*/ 728246 h 959066"/>
              <a:gd name="connsiteX9" fmla="*/ 3116062 w 3116062"/>
              <a:gd name="connsiteY9" fmla="*/ 799267 h 9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062" h="959066">
                <a:moveTo>
                  <a:pt x="0" y="959066"/>
                </a:moveTo>
                <a:cubicBezTo>
                  <a:pt x="41429" y="877687"/>
                  <a:pt x="82858" y="796308"/>
                  <a:pt x="186431" y="746001"/>
                </a:cubicBezTo>
                <a:cubicBezTo>
                  <a:pt x="290004" y="695694"/>
                  <a:pt x="463118" y="683858"/>
                  <a:pt x="621436" y="657225"/>
                </a:cubicBezTo>
                <a:cubicBezTo>
                  <a:pt x="779754" y="630592"/>
                  <a:pt x="1029809" y="672020"/>
                  <a:pt x="1136341" y="586203"/>
                </a:cubicBezTo>
                <a:cubicBezTo>
                  <a:pt x="1242873" y="500386"/>
                  <a:pt x="1197006" y="239974"/>
                  <a:pt x="1260629" y="142320"/>
                </a:cubicBezTo>
                <a:cubicBezTo>
                  <a:pt x="1324252" y="44666"/>
                  <a:pt x="1438182" y="-4162"/>
                  <a:pt x="1518081" y="277"/>
                </a:cubicBezTo>
                <a:cubicBezTo>
                  <a:pt x="1597980" y="4716"/>
                  <a:pt x="1697114" y="90534"/>
                  <a:pt x="1740023" y="168953"/>
                </a:cubicBezTo>
                <a:cubicBezTo>
                  <a:pt x="1782932" y="247372"/>
                  <a:pt x="1692676" y="377578"/>
                  <a:pt x="1775534" y="470794"/>
                </a:cubicBezTo>
                <a:cubicBezTo>
                  <a:pt x="1858392" y="564009"/>
                  <a:pt x="2013751" y="673501"/>
                  <a:pt x="2237172" y="728246"/>
                </a:cubicBezTo>
                <a:cubicBezTo>
                  <a:pt x="2460593" y="782991"/>
                  <a:pt x="2788327" y="791129"/>
                  <a:pt x="3116062" y="799267"/>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998128" y="3595456"/>
            <a:ext cx="1120024" cy="1047565"/>
          </a:xfrm>
          <a:custGeom>
            <a:avLst/>
            <a:gdLst>
              <a:gd name="connsiteX0" fmla="*/ 0 w 1120024"/>
              <a:gd name="connsiteY0" fmla="*/ 1047565 h 1047565"/>
              <a:gd name="connsiteX1" fmla="*/ 133165 w 1120024"/>
              <a:gd name="connsiteY1" fmla="*/ 798991 h 1047565"/>
              <a:gd name="connsiteX2" fmla="*/ 435006 w 1120024"/>
              <a:gd name="connsiteY2" fmla="*/ 736847 h 1047565"/>
              <a:gd name="connsiteX3" fmla="*/ 745724 w 1120024"/>
              <a:gd name="connsiteY3" fmla="*/ 719092 h 1047565"/>
              <a:gd name="connsiteX4" fmla="*/ 932155 w 1120024"/>
              <a:gd name="connsiteY4" fmla="*/ 656948 h 1047565"/>
              <a:gd name="connsiteX5" fmla="*/ 1083076 w 1120024"/>
              <a:gd name="connsiteY5" fmla="*/ 381740 h 1047565"/>
              <a:gd name="connsiteX6" fmla="*/ 1118587 w 1120024"/>
              <a:gd name="connsiteY6" fmla="*/ 79899 h 1047565"/>
              <a:gd name="connsiteX7" fmla="*/ 1109709 w 1120024"/>
              <a:gd name="connsiteY7" fmla="*/ 0 h 104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024" h="1047565">
                <a:moveTo>
                  <a:pt x="0" y="1047565"/>
                </a:moveTo>
                <a:cubicBezTo>
                  <a:pt x="30332" y="949171"/>
                  <a:pt x="60664" y="850777"/>
                  <a:pt x="133165" y="798991"/>
                </a:cubicBezTo>
                <a:cubicBezTo>
                  <a:pt x="205666" y="747205"/>
                  <a:pt x="332913" y="750163"/>
                  <a:pt x="435006" y="736847"/>
                </a:cubicBezTo>
                <a:cubicBezTo>
                  <a:pt x="537099" y="723530"/>
                  <a:pt x="662866" y="732408"/>
                  <a:pt x="745724" y="719092"/>
                </a:cubicBezTo>
                <a:cubicBezTo>
                  <a:pt x="828582" y="705775"/>
                  <a:pt x="875930" y="713173"/>
                  <a:pt x="932155" y="656948"/>
                </a:cubicBezTo>
                <a:cubicBezTo>
                  <a:pt x="988380" y="600723"/>
                  <a:pt x="1052004" y="477915"/>
                  <a:pt x="1083076" y="381740"/>
                </a:cubicBezTo>
                <a:cubicBezTo>
                  <a:pt x="1114148" y="285565"/>
                  <a:pt x="1114148" y="143522"/>
                  <a:pt x="1118587" y="79899"/>
                </a:cubicBezTo>
                <a:cubicBezTo>
                  <a:pt x="1123026" y="16276"/>
                  <a:pt x="1116367" y="8138"/>
                  <a:pt x="110970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4003829" y="2263909"/>
            <a:ext cx="1509204" cy="1305138"/>
          </a:xfrm>
          <a:custGeom>
            <a:avLst/>
            <a:gdLst>
              <a:gd name="connsiteX0" fmla="*/ 0 w 1509204"/>
              <a:gd name="connsiteY0" fmla="*/ 1305138 h 1305138"/>
              <a:gd name="connsiteX1" fmla="*/ 221942 w 1509204"/>
              <a:gd name="connsiteY1" fmla="*/ 1047685 h 1305138"/>
              <a:gd name="connsiteX2" fmla="*/ 639192 w 1509204"/>
              <a:gd name="connsiteY2" fmla="*/ 1118707 h 1305138"/>
              <a:gd name="connsiteX3" fmla="*/ 843379 w 1509204"/>
              <a:gd name="connsiteY3" fmla="*/ 1109829 h 1305138"/>
              <a:gd name="connsiteX4" fmla="*/ 798990 w 1509204"/>
              <a:gd name="connsiteY4" fmla="*/ 497270 h 1305138"/>
              <a:gd name="connsiteX5" fmla="*/ 958788 w 1509204"/>
              <a:gd name="connsiteY5" fmla="*/ 257573 h 1305138"/>
              <a:gd name="connsiteX6" fmla="*/ 1207363 w 1509204"/>
              <a:gd name="connsiteY6" fmla="*/ 53386 h 1305138"/>
              <a:gd name="connsiteX7" fmla="*/ 1296140 w 1509204"/>
              <a:gd name="connsiteY7" fmla="*/ 120 h 1305138"/>
              <a:gd name="connsiteX8" fmla="*/ 1509204 w 1509204"/>
              <a:gd name="connsiteY8" fmla="*/ 62264 h 130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204" h="1305138">
                <a:moveTo>
                  <a:pt x="0" y="1305138"/>
                </a:moveTo>
                <a:cubicBezTo>
                  <a:pt x="57705" y="1191947"/>
                  <a:pt x="115410" y="1078757"/>
                  <a:pt x="221942" y="1047685"/>
                </a:cubicBezTo>
                <a:cubicBezTo>
                  <a:pt x="328474" y="1016613"/>
                  <a:pt x="535619" y="1108350"/>
                  <a:pt x="639192" y="1118707"/>
                </a:cubicBezTo>
                <a:cubicBezTo>
                  <a:pt x="742765" y="1129064"/>
                  <a:pt x="816746" y="1213402"/>
                  <a:pt x="843379" y="1109829"/>
                </a:cubicBezTo>
                <a:cubicBezTo>
                  <a:pt x="870012" y="1006256"/>
                  <a:pt x="779755" y="639313"/>
                  <a:pt x="798990" y="497270"/>
                </a:cubicBezTo>
                <a:cubicBezTo>
                  <a:pt x="818225" y="355227"/>
                  <a:pt x="890726" y="331554"/>
                  <a:pt x="958788" y="257573"/>
                </a:cubicBezTo>
                <a:cubicBezTo>
                  <a:pt x="1026850" y="183592"/>
                  <a:pt x="1151138" y="96295"/>
                  <a:pt x="1207363" y="53386"/>
                </a:cubicBezTo>
                <a:cubicBezTo>
                  <a:pt x="1263588" y="10477"/>
                  <a:pt x="1245833" y="-1360"/>
                  <a:pt x="1296140" y="120"/>
                </a:cubicBezTo>
                <a:cubicBezTo>
                  <a:pt x="1346447" y="1600"/>
                  <a:pt x="1427825" y="31932"/>
                  <a:pt x="1509204" y="6226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523983" y="2021311"/>
            <a:ext cx="505827" cy="650868"/>
          </a:xfrm>
          <a:custGeom>
            <a:avLst/>
            <a:gdLst>
              <a:gd name="connsiteX0" fmla="*/ 0 w 470517"/>
              <a:gd name="connsiteY0" fmla="*/ 0 h 763480"/>
              <a:gd name="connsiteX1" fmla="*/ 159798 w 470517"/>
              <a:gd name="connsiteY1" fmla="*/ 594804 h 763480"/>
              <a:gd name="connsiteX2" fmla="*/ 470517 w 470517"/>
              <a:gd name="connsiteY2" fmla="*/ 763480 h 763480"/>
              <a:gd name="connsiteX3" fmla="*/ 470517 w 470517"/>
              <a:gd name="connsiteY3" fmla="*/ 763480 h 763480"/>
            </a:gdLst>
            <a:ahLst/>
            <a:cxnLst>
              <a:cxn ang="0">
                <a:pos x="connsiteX0" y="connsiteY0"/>
              </a:cxn>
              <a:cxn ang="0">
                <a:pos x="connsiteX1" y="connsiteY1"/>
              </a:cxn>
              <a:cxn ang="0">
                <a:pos x="connsiteX2" y="connsiteY2"/>
              </a:cxn>
              <a:cxn ang="0">
                <a:pos x="connsiteX3" y="connsiteY3"/>
              </a:cxn>
            </a:cxnLst>
            <a:rect l="l" t="t" r="r" b="b"/>
            <a:pathLst>
              <a:path w="470517" h="763480">
                <a:moveTo>
                  <a:pt x="0" y="0"/>
                </a:moveTo>
                <a:cubicBezTo>
                  <a:pt x="40689" y="233778"/>
                  <a:pt x="81379" y="467557"/>
                  <a:pt x="159798" y="594804"/>
                </a:cubicBezTo>
                <a:cubicBezTo>
                  <a:pt x="238218" y="722051"/>
                  <a:pt x="470517" y="763480"/>
                  <a:pt x="470517" y="763480"/>
                </a:cubicBezTo>
                <a:lnTo>
                  <a:pt x="470517" y="76348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3852909" y="3488924"/>
            <a:ext cx="2095130" cy="1402672"/>
          </a:xfrm>
          <a:custGeom>
            <a:avLst/>
            <a:gdLst>
              <a:gd name="connsiteX0" fmla="*/ 0 w 2095130"/>
              <a:gd name="connsiteY0" fmla="*/ 1402672 h 1402672"/>
              <a:gd name="connsiteX1" fmla="*/ 230819 w 2095130"/>
              <a:gd name="connsiteY1" fmla="*/ 1118587 h 1402672"/>
              <a:gd name="connsiteX2" fmla="*/ 381740 w 2095130"/>
              <a:gd name="connsiteY2" fmla="*/ 1020932 h 1402672"/>
              <a:gd name="connsiteX3" fmla="*/ 674703 w 2095130"/>
              <a:gd name="connsiteY3" fmla="*/ 1136342 h 1402672"/>
              <a:gd name="connsiteX4" fmla="*/ 843378 w 2095130"/>
              <a:gd name="connsiteY4" fmla="*/ 958789 h 1402672"/>
              <a:gd name="connsiteX5" fmla="*/ 1384916 w 2095130"/>
              <a:gd name="connsiteY5" fmla="*/ 1003177 h 1402672"/>
              <a:gd name="connsiteX6" fmla="*/ 1349406 w 2095130"/>
              <a:gd name="connsiteY6" fmla="*/ 612559 h 1402672"/>
              <a:gd name="connsiteX7" fmla="*/ 1367161 w 2095130"/>
              <a:gd name="connsiteY7" fmla="*/ 266330 h 1402672"/>
              <a:gd name="connsiteX8" fmla="*/ 1917576 w 2095130"/>
              <a:gd name="connsiteY8" fmla="*/ 230820 h 1402672"/>
              <a:gd name="connsiteX9" fmla="*/ 2095130 w 2095130"/>
              <a:gd name="connsiteY9" fmla="*/ 0 h 140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130" h="1402672">
                <a:moveTo>
                  <a:pt x="0" y="1402672"/>
                </a:moveTo>
                <a:cubicBezTo>
                  <a:pt x="83598" y="1292441"/>
                  <a:pt x="167196" y="1182210"/>
                  <a:pt x="230819" y="1118587"/>
                </a:cubicBezTo>
                <a:cubicBezTo>
                  <a:pt x="294442" y="1054964"/>
                  <a:pt x="307759" y="1017973"/>
                  <a:pt x="381740" y="1020932"/>
                </a:cubicBezTo>
                <a:cubicBezTo>
                  <a:pt x="455721" y="1023891"/>
                  <a:pt x="597763" y="1146699"/>
                  <a:pt x="674703" y="1136342"/>
                </a:cubicBezTo>
                <a:cubicBezTo>
                  <a:pt x="751643" y="1125985"/>
                  <a:pt x="725009" y="980983"/>
                  <a:pt x="843378" y="958789"/>
                </a:cubicBezTo>
                <a:cubicBezTo>
                  <a:pt x="961747" y="936595"/>
                  <a:pt x="1300578" y="1060882"/>
                  <a:pt x="1384916" y="1003177"/>
                </a:cubicBezTo>
                <a:cubicBezTo>
                  <a:pt x="1469254" y="945472"/>
                  <a:pt x="1352365" y="735367"/>
                  <a:pt x="1349406" y="612559"/>
                </a:cubicBezTo>
                <a:cubicBezTo>
                  <a:pt x="1346447" y="489751"/>
                  <a:pt x="1272466" y="329953"/>
                  <a:pt x="1367161" y="266330"/>
                </a:cubicBezTo>
                <a:cubicBezTo>
                  <a:pt x="1461856" y="202707"/>
                  <a:pt x="1796248" y="275208"/>
                  <a:pt x="1917576" y="230820"/>
                </a:cubicBezTo>
                <a:cubicBezTo>
                  <a:pt x="2038904" y="186432"/>
                  <a:pt x="2067017" y="93216"/>
                  <a:pt x="209513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207363" y="2247642"/>
            <a:ext cx="825623" cy="983830"/>
          </a:xfrm>
          <a:custGeom>
            <a:avLst/>
            <a:gdLst>
              <a:gd name="connsiteX0" fmla="*/ 825623 w 825623"/>
              <a:gd name="connsiteY0" fmla="*/ 131574 h 983830"/>
              <a:gd name="connsiteX1" fmla="*/ 612559 w 825623"/>
              <a:gd name="connsiteY1" fmla="*/ 51675 h 983830"/>
              <a:gd name="connsiteX2" fmla="*/ 426128 w 825623"/>
              <a:gd name="connsiteY2" fmla="*/ 33919 h 983830"/>
              <a:gd name="connsiteX3" fmla="*/ 266330 w 825623"/>
              <a:gd name="connsiteY3" fmla="*/ 522191 h 983830"/>
              <a:gd name="connsiteX4" fmla="*/ 239697 w 825623"/>
              <a:gd name="connsiteY4" fmla="*/ 895053 h 983830"/>
              <a:gd name="connsiteX5" fmla="*/ 0 w 825623"/>
              <a:gd name="connsiteY5" fmla="*/ 983830 h 98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623" h="983830">
                <a:moveTo>
                  <a:pt x="825623" y="131574"/>
                </a:moveTo>
                <a:cubicBezTo>
                  <a:pt x="752382" y="99762"/>
                  <a:pt x="679141" y="67951"/>
                  <a:pt x="612559" y="51675"/>
                </a:cubicBezTo>
                <a:cubicBezTo>
                  <a:pt x="545977" y="35399"/>
                  <a:pt x="483833" y="-44500"/>
                  <a:pt x="426128" y="33919"/>
                </a:cubicBezTo>
                <a:cubicBezTo>
                  <a:pt x="368423" y="112338"/>
                  <a:pt x="297402" y="378669"/>
                  <a:pt x="266330" y="522191"/>
                </a:cubicBezTo>
                <a:cubicBezTo>
                  <a:pt x="235258" y="665713"/>
                  <a:pt x="284085" y="818113"/>
                  <a:pt x="239697" y="895053"/>
                </a:cubicBezTo>
                <a:cubicBezTo>
                  <a:pt x="195309" y="971993"/>
                  <a:pt x="0" y="983830"/>
                  <a:pt x="0" y="98383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1970843" y="4305670"/>
            <a:ext cx="659755" cy="585926"/>
          </a:xfrm>
          <a:custGeom>
            <a:avLst/>
            <a:gdLst>
              <a:gd name="connsiteX0" fmla="*/ 0 w 659755"/>
              <a:gd name="connsiteY0" fmla="*/ 0 h 585926"/>
              <a:gd name="connsiteX1" fmla="*/ 648070 w 659755"/>
              <a:gd name="connsiteY1" fmla="*/ 435006 h 585926"/>
              <a:gd name="connsiteX2" fmla="*/ 355107 w 659755"/>
              <a:gd name="connsiteY2" fmla="*/ 585926 h 585926"/>
            </a:gdLst>
            <a:ahLst/>
            <a:cxnLst>
              <a:cxn ang="0">
                <a:pos x="connsiteX0" y="connsiteY0"/>
              </a:cxn>
              <a:cxn ang="0">
                <a:pos x="connsiteX1" y="connsiteY1"/>
              </a:cxn>
              <a:cxn ang="0">
                <a:pos x="connsiteX2" y="connsiteY2"/>
              </a:cxn>
            </a:cxnLst>
            <a:rect l="l" t="t" r="r" b="b"/>
            <a:pathLst>
              <a:path w="659755" h="585926">
                <a:moveTo>
                  <a:pt x="0" y="0"/>
                </a:moveTo>
                <a:cubicBezTo>
                  <a:pt x="294443" y="168676"/>
                  <a:pt x="588886" y="337352"/>
                  <a:pt x="648070" y="435006"/>
                </a:cubicBezTo>
                <a:cubicBezTo>
                  <a:pt x="707255" y="532660"/>
                  <a:pt x="531181" y="559293"/>
                  <a:pt x="355107" y="585926"/>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284085" y="2814221"/>
            <a:ext cx="719092" cy="444968"/>
          </a:xfrm>
          <a:custGeom>
            <a:avLst/>
            <a:gdLst>
              <a:gd name="connsiteX0" fmla="*/ 0 w 719092"/>
              <a:gd name="connsiteY0" fmla="*/ 310719 h 444968"/>
              <a:gd name="connsiteX1" fmla="*/ 292964 w 719092"/>
              <a:gd name="connsiteY1" fmla="*/ 363985 h 444968"/>
              <a:gd name="connsiteX2" fmla="*/ 577049 w 719092"/>
              <a:gd name="connsiteY2" fmla="*/ 426129 h 444968"/>
              <a:gd name="connsiteX3" fmla="*/ 719092 w 719092"/>
              <a:gd name="connsiteY3" fmla="*/ 0 h 444968"/>
            </a:gdLst>
            <a:ahLst/>
            <a:cxnLst>
              <a:cxn ang="0">
                <a:pos x="connsiteX0" y="connsiteY0"/>
              </a:cxn>
              <a:cxn ang="0">
                <a:pos x="connsiteX1" y="connsiteY1"/>
              </a:cxn>
              <a:cxn ang="0">
                <a:pos x="connsiteX2" y="connsiteY2"/>
              </a:cxn>
              <a:cxn ang="0">
                <a:pos x="connsiteX3" y="connsiteY3"/>
              </a:cxn>
            </a:cxnLst>
            <a:rect l="l" t="t" r="r" b="b"/>
            <a:pathLst>
              <a:path w="719092" h="444968">
                <a:moveTo>
                  <a:pt x="0" y="310719"/>
                </a:moveTo>
                <a:lnTo>
                  <a:pt x="292964" y="363985"/>
                </a:lnTo>
                <a:cubicBezTo>
                  <a:pt x="389139" y="383220"/>
                  <a:pt x="506028" y="486793"/>
                  <a:pt x="577049" y="426129"/>
                </a:cubicBezTo>
                <a:cubicBezTo>
                  <a:pt x="648070" y="365465"/>
                  <a:pt x="683581" y="182732"/>
                  <a:pt x="719092"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406091" y="3781887"/>
            <a:ext cx="1289544" cy="598272"/>
          </a:xfrm>
          <a:custGeom>
            <a:avLst/>
            <a:gdLst>
              <a:gd name="connsiteX0" fmla="*/ 11159 w 1289544"/>
              <a:gd name="connsiteY0" fmla="*/ 213064 h 598272"/>
              <a:gd name="connsiteX1" fmla="*/ 28915 w 1289544"/>
              <a:gd name="connsiteY1" fmla="*/ 53266 h 598272"/>
              <a:gd name="connsiteX2" fmla="*/ 259734 w 1289544"/>
              <a:gd name="connsiteY2" fmla="*/ 115410 h 598272"/>
              <a:gd name="connsiteX3" fmla="*/ 304123 w 1289544"/>
              <a:gd name="connsiteY3" fmla="*/ 497150 h 598272"/>
              <a:gd name="connsiteX4" fmla="*/ 765761 w 1289544"/>
              <a:gd name="connsiteY4" fmla="*/ 594804 h 598272"/>
              <a:gd name="connsiteX5" fmla="*/ 987703 w 1289544"/>
              <a:gd name="connsiteY5" fmla="*/ 532661 h 598272"/>
              <a:gd name="connsiteX6" fmla="*/ 996581 w 1289544"/>
              <a:gd name="connsiteY6" fmla="*/ 142043 h 598272"/>
              <a:gd name="connsiteX7" fmla="*/ 1289544 w 1289544"/>
              <a:gd name="connsiteY7" fmla="*/ 0 h 59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9544" h="598272">
                <a:moveTo>
                  <a:pt x="11159" y="213064"/>
                </a:moveTo>
                <a:cubicBezTo>
                  <a:pt x="-678" y="141303"/>
                  <a:pt x="-12514" y="69542"/>
                  <a:pt x="28915" y="53266"/>
                </a:cubicBezTo>
                <a:cubicBezTo>
                  <a:pt x="70344" y="36990"/>
                  <a:pt x="213866" y="41429"/>
                  <a:pt x="259734" y="115410"/>
                </a:cubicBezTo>
                <a:cubicBezTo>
                  <a:pt x="305602" y="189391"/>
                  <a:pt x="219785" y="417251"/>
                  <a:pt x="304123" y="497150"/>
                </a:cubicBezTo>
                <a:cubicBezTo>
                  <a:pt x="388461" y="577049"/>
                  <a:pt x="651831" y="588886"/>
                  <a:pt x="765761" y="594804"/>
                </a:cubicBezTo>
                <a:cubicBezTo>
                  <a:pt x="879691" y="600722"/>
                  <a:pt x="949233" y="608121"/>
                  <a:pt x="987703" y="532661"/>
                </a:cubicBezTo>
                <a:cubicBezTo>
                  <a:pt x="1026173" y="457201"/>
                  <a:pt x="946274" y="230820"/>
                  <a:pt x="996581" y="142043"/>
                </a:cubicBezTo>
                <a:cubicBezTo>
                  <a:pt x="1046888" y="53266"/>
                  <a:pt x="1168216" y="26633"/>
                  <a:pt x="1289544"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208750" y="3630967"/>
            <a:ext cx="706302" cy="839223"/>
          </a:xfrm>
          <a:custGeom>
            <a:avLst/>
            <a:gdLst>
              <a:gd name="connsiteX0" fmla="*/ 706302 w 706302"/>
              <a:gd name="connsiteY0" fmla="*/ 781235 h 839223"/>
              <a:gd name="connsiteX1" fmla="*/ 493238 w 706302"/>
              <a:gd name="connsiteY1" fmla="*/ 834501 h 839223"/>
              <a:gd name="connsiteX2" fmla="*/ 75988 w 706302"/>
              <a:gd name="connsiteY2" fmla="*/ 674703 h 839223"/>
              <a:gd name="connsiteX3" fmla="*/ 31600 w 706302"/>
              <a:gd name="connsiteY3" fmla="*/ 435006 h 839223"/>
              <a:gd name="connsiteX4" fmla="*/ 422217 w 706302"/>
              <a:gd name="connsiteY4" fmla="*/ 0 h 8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302" h="839223">
                <a:moveTo>
                  <a:pt x="706302" y="781235"/>
                </a:moveTo>
                <a:cubicBezTo>
                  <a:pt x="652296" y="816745"/>
                  <a:pt x="598290" y="852256"/>
                  <a:pt x="493238" y="834501"/>
                </a:cubicBezTo>
                <a:cubicBezTo>
                  <a:pt x="388186" y="816746"/>
                  <a:pt x="152928" y="741285"/>
                  <a:pt x="75988" y="674703"/>
                </a:cubicBezTo>
                <a:cubicBezTo>
                  <a:pt x="-952" y="608120"/>
                  <a:pt x="-26105" y="547456"/>
                  <a:pt x="31600" y="435006"/>
                </a:cubicBezTo>
                <a:cubicBezTo>
                  <a:pt x="89305" y="322556"/>
                  <a:pt x="255761" y="161278"/>
                  <a:pt x="422217"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4081915" y="1536547"/>
            <a:ext cx="1218054" cy="506465"/>
          </a:xfrm>
          <a:custGeom>
            <a:avLst/>
            <a:gdLst>
              <a:gd name="connsiteX0" fmla="*/ 1218054 w 1218054"/>
              <a:gd name="connsiteY0" fmla="*/ 203476 h 506465"/>
              <a:gd name="connsiteX1" fmla="*/ 942846 w 1218054"/>
              <a:gd name="connsiteY1" fmla="*/ 105822 h 506465"/>
              <a:gd name="connsiteX2" fmla="*/ 392431 w 1218054"/>
              <a:gd name="connsiteY2" fmla="*/ 17045 h 506465"/>
              <a:gd name="connsiteX3" fmla="*/ 37324 w 1218054"/>
              <a:gd name="connsiteY3" fmla="*/ 469806 h 506465"/>
              <a:gd name="connsiteX4" fmla="*/ 10691 w 1218054"/>
              <a:gd name="connsiteY4" fmla="*/ 478684 h 50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054" h="506465">
                <a:moveTo>
                  <a:pt x="1218054" y="203476"/>
                </a:moveTo>
                <a:cubicBezTo>
                  <a:pt x="1149252" y="170185"/>
                  <a:pt x="1080450" y="136894"/>
                  <a:pt x="942846" y="105822"/>
                </a:cubicBezTo>
                <a:cubicBezTo>
                  <a:pt x="805242" y="74750"/>
                  <a:pt x="543351" y="-43619"/>
                  <a:pt x="392431" y="17045"/>
                </a:cubicBezTo>
                <a:cubicBezTo>
                  <a:pt x="241511" y="77709"/>
                  <a:pt x="100947" y="392866"/>
                  <a:pt x="37324" y="469806"/>
                </a:cubicBezTo>
                <a:cubicBezTo>
                  <a:pt x="-26299" y="546746"/>
                  <a:pt x="10691" y="478684"/>
                  <a:pt x="10691" y="47868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reeform 89"/>
          <p:cNvSpPr/>
          <p:nvPr/>
        </p:nvSpPr>
        <p:spPr>
          <a:xfrm>
            <a:off x="4945142" y="3820855"/>
            <a:ext cx="1118307" cy="1161790"/>
          </a:xfrm>
          <a:custGeom>
            <a:avLst/>
            <a:gdLst>
              <a:gd name="connsiteX0" fmla="*/ 1118307 w 1118307"/>
              <a:gd name="connsiteY0" fmla="*/ 1158305 h 1267109"/>
              <a:gd name="connsiteX1" fmla="*/ 745444 w 1118307"/>
              <a:gd name="connsiteY1" fmla="*/ 1255959 h 1267109"/>
              <a:gd name="connsiteX2" fmla="*/ 461359 w 1118307"/>
              <a:gd name="connsiteY2" fmla="*/ 927485 h 1267109"/>
              <a:gd name="connsiteX3" fmla="*/ 52986 w 1118307"/>
              <a:gd name="connsiteY3" fmla="*/ 84107 h 1267109"/>
              <a:gd name="connsiteX4" fmla="*/ 17475 w 1118307"/>
              <a:gd name="connsiteY4" fmla="*/ 75229 h 126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07" h="1267109">
                <a:moveTo>
                  <a:pt x="1118307" y="1158305"/>
                </a:moveTo>
                <a:cubicBezTo>
                  <a:pt x="986621" y="1226367"/>
                  <a:pt x="854935" y="1294429"/>
                  <a:pt x="745444" y="1255959"/>
                </a:cubicBezTo>
                <a:cubicBezTo>
                  <a:pt x="635953" y="1217489"/>
                  <a:pt x="576769" y="1122794"/>
                  <a:pt x="461359" y="927485"/>
                </a:cubicBezTo>
                <a:cubicBezTo>
                  <a:pt x="345949" y="732176"/>
                  <a:pt x="126967" y="226150"/>
                  <a:pt x="52986" y="84107"/>
                </a:cubicBezTo>
                <a:cubicBezTo>
                  <a:pt x="-20995" y="-57936"/>
                  <a:pt x="-1760" y="8646"/>
                  <a:pt x="17475" y="7522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Freeform 90"/>
          <p:cNvSpPr/>
          <p:nvPr/>
        </p:nvSpPr>
        <p:spPr>
          <a:xfrm>
            <a:off x="385694" y="2893572"/>
            <a:ext cx="1309941" cy="817608"/>
          </a:xfrm>
          <a:custGeom>
            <a:avLst/>
            <a:gdLst>
              <a:gd name="connsiteX0" fmla="*/ 1491 w 1173377"/>
              <a:gd name="connsiteY0" fmla="*/ 0 h 817608"/>
              <a:gd name="connsiteX1" fmla="*/ 81391 w 1173377"/>
              <a:gd name="connsiteY1" fmla="*/ 541538 h 817608"/>
              <a:gd name="connsiteX2" fmla="*/ 525274 w 1173377"/>
              <a:gd name="connsiteY2" fmla="*/ 568171 h 817608"/>
              <a:gd name="connsiteX3" fmla="*/ 667317 w 1173377"/>
              <a:gd name="connsiteY3" fmla="*/ 816746 h 817608"/>
              <a:gd name="connsiteX4" fmla="*/ 1128956 w 1173377"/>
              <a:gd name="connsiteY4" fmla="*/ 470517 h 817608"/>
              <a:gd name="connsiteX5" fmla="*/ 1128956 w 1173377"/>
              <a:gd name="connsiteY5" fmla="*/ 461639 h 8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377" h="817608">
                <a:moveTo>
                  <a:pt x="1491" y="0"/>
                </a:moveTo>
                <a:cubicBezTo>
                  <a:pt x="-2208" y="223421"/>
                  <a:pt x="-5906" y="446843"/>
                  <a:pt x="81391" y="541538"/>
                </a:cubicBezTo>
                <a:cubicBezTo>
                  <a:pt x="168688" y="636233"/>
                  <a:pt x="427620" y="522303"/>
                  <a:pt x="525274" y="568171"/>
                </a:cubicBezTo>
                <a:cubicBezTo>
                  <a:pt x="622928" y="614039"/>
                  <a:pt x="566703" y="833022"/>
                  <a:pt x="667317" y="816746"/>
                </a:cubicBezTo>
                <a:cubicBezTo>
                  <a:pt x="767931" y="800470"/>
                  <a:pt x="1052016" y="529701"/>
                  <a:pt x="1128956" y="470517"/>
                </a:cubicBezTo>
                <a:cubicBezTo>
                  <a:pt x="1205896" y="411333"/>
                  <a:pt x="1167426" y="436486"/>
                  <a:pt x="1128956" y="46163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Freeform 91"/>
          <p:cNvSpPr/>
          <p:nvPr/>
        </p:nvSpPr>
        <p:spPr>
          <a:xfrm>
            <a:off x="3435658" y="1953087"/>
            <a:ext cx="426128" cy="346230"/>
          </a:xfrm>
          <a:custGeom>
            <a:avLst/>
            <a:gdLst>
              <a:gd name="connsiteX0" fmla="*/ 0 w 426128"/>
              <a:gd name="connsiteY0" fmla="*/ 0 h 346230"/>
              <a:gd name="connsiteX1" fmla="*/ 186431 w 426128"/>
              <a:gd name="connsiteY1" fmla="*/ 195309 h 346230"/>
              <a:gd name="connsiteX2" fmla="*/ 426128 w 426128"/>
              <a:gd name="connsiteY2" fmla="*/ 346230 h 346230"/>
            </a:gdLst>
            <a:ahLst/>
            <a:cxnLst>
              <a:cxn ang="0">
                <a:pos x="connsiteX0" y="connsiteY0"/>
              </a:cxn>
              <a:cxn ang="0">
                <a:pos x="connsiteX1" y="connsiteY1"/>
              </a:cxn>
              <a:cxn ang="0">
                <a:pos x="connsiteX2" y="connsiteY2"/>
              </a:cxn>
            </a:cxnLst>
            <a:rect l="l" t="t" r="r" b="b"/>
            <a:pathLst>
              <a:path w="426128" h="346230">
                <a:moveTo>
                  <a:pt x="0" y="0"/>
                </a:moveTo>
                <a:cubicBezTo>
                  <a:pt x="57705" y="68802"/>
                  <a:pt x="115410" y="137604"/>
                  <a:pt x="186431" y="195309"/>
                </a:cubicBezTo>
                <a:cubicBezTo>
                  <a:pt x="257452" y="253014"/>
                  <a:pt x="341790" y="299622"/>
                  <a:pt x="426128" y="34623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Freeform 93"/>
          <p:cNvSpPr/>
          <p:nvPr/>
        </p:nvSpPr>
        <p:spPr>
          <a:xfrm>
            <a:off x="3984783" y="2467992"/>
            <a:ext cx="1189882" cy="250149"/>
          </a:xfrm>
          <a:custGeom>
            <a:avLst/>
            <a:gdLst>
              <a:gd name="connsiteX0" fmla="*/ 1291 w 1189882"/>
              <a:gd name="connsiteY0" fmla="*/ 0 h 250149"/>
              <a:gd name="connsiteX1" fmla="*/ 54557 w 1189882"/>
              <a:gd name="connsiteY1" fmla="*/ 195309 h 250149"/>
              <a:gd name="connsiteX2" fmla="*/ 356398 w 1189882"/>
              <a:gd name="connsiteY2" fmla="*/ 248575 h 250149"/>
              <a:gd name="connsiteX3" fmla="*/ 800281 w 1189882"/>
              <a:gd name="connsiteY3" fmla="*/ 230820 h 250149"/>
              <a:gd name="connsiteX4" fmla="*/ 1146510 w 1189882"/>
              <a:gd name="connsiteY4" fmla="*/ 177554 h 250149"/>
              <a:gd name="connsiteX5" fmla="*/ 1173143 w 1189882"/>
              <a:gd name="connsiteY5" fmla="*/ 159798 h 25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882" h="250149">
                <a:moveTo>
                  <a:pt x="1291" y="0"/>
                </a:moveTo>
                <a:cubicBezTo>
                  <a:pt x="-1668" y="76940"/>
                  <a:pt x="-4627" y="153880"/>
                  <a:pt x="54557" y="195309"/>
                </a:cubicBezTo>
                <a:cubicBezTo>
                  <a:pt x="113741" y="236738"/>
                  <a:pt x="232111" y="242657"/>
                  <a:pt x="356398" y="248575"/>
                </a:cubicBezTo>
                <a:cubicBezTo>
                  <a:pt x="480685" y="254493"/>
                  <a:pt x="668596" y="242657"/>
                  <a:pt x="800281" y="230820"/>
                </a:cubicBezTo>
                <a:cubicBezTo>
                  <a:pt x="931966" y="218983"/>
                  <a:pt x="1084366" y="189391"/>
                  <a:pt x="1146510" y="177554"/>
                </a:cubicBezTo>
                <a:cubicBezTo>
                  <a:pt x="1208654" y="165717"/>
                  <a:pt x="1190898" y="162757"/>
                  <a:pt x="1173143" y="15979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Freeform 95"/>
          <p:cNvSpPr/>
          <p:nvPr/>
        </p:nvSpPr>
        <p:spPr>
          <a:xfrm>
            <a:off x="5246703" y="2743200"/>
            <a:ext cx="763480" cy="427500"/>
          </a:xfrm>
          <a:custGeom>
            <a:avLst/>
            <a:gdLst>
              <a:gd name="connsiteX0" fmla="*/ 435006 w 763480"/>
              <a:gd name="connsiteY0" fmla="*/ 0 h 427500"/>
              <a:gd name="connsiteX1" fmla="*/ 763480 w 763480"/>
              <a:gd name="connsiteY1" fmla="*/ 310718 h 427500"/>
              <a:gd name="connsiteX2" fmla="*/ 435006 w 763480"/>
              <a:gd name="connsiteY2" fmla="*/ 417250 h 427500"/>
              <a:gd name="connsiteX3" fmla="*/ 0 w 763480"/>
              <a:gd name="connsiteY3" fmla="*/ 417250 h 427500"/>
            </a:gdLst>
            <a:ahLst/>
            <a:cxnLst>
              <a:cxn ang="0">
                <a:pos x="connsiteX0" y="connsiteY0"/>
              </a:cxn>
              <a:cxn ang="0">
                <a:pos x="connsiteX1" y="connsiteY1"/>
              </a:cxn>
              <a:cxn ang="0">
                <a:pos x="connsiteX2" y="connsiteY2"/>
              </a:cxn>
              <a:cxn ang="0">
                <a:pos x="connsiteX3" y="connsiteY3"/>
              </a:cxn>
            </a:cxnLst>
            <a:rect l="l" t="t" r="r" b="b"/>
            <a:pathLst>
              <a:path w="763480" h="427500">
                <a:moveTo>
                  <a:pt x="435006" y="0"/>
                </a:moveTo>
                <a:cubicBezTo>
                  <a:pt x="599243" y="120588"/>
                  <a:pt x="763480" y="241176"/>
                  <a:pt x="763480" y="310718"/>
                </a:cubicBezTo>
                <a:cubicBezTo>
                  <a:pt x="763480" y="380260"/>
                  <a:pt x="562253" y="399495"/>
                  <a:pt x="435006" y="417250"/>
                </a:cubicBezTo>
                <a:cubicBezTo>
                  <a:pt x="307759" y="435005"/>
                  <a:pt x="153879" y="426127"/>
                  <a:pt x="0" y="41725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Freeform 96"/>
          <p:cNvSpPr/>
          <p:nvPr/>
        </p:nvSpPr>
        <p:spPr>
          <a:xfrm>
            <a:off x="4984814" y="4074850"/>
            <a:ext cx="435006" cy="559294"/>
          </a:xfrm>
          <a:custGeom>
            <a:avLst/>
            <a:gdLst>
              <a:gd name="connsiteX0" fmla="*/ 435006 w 435006"/>
              <a:gd name="connsiteY0" fmla="*/ 0 h 559294"/>
              <a:gd name="connsiteX1" fmla="*/ 0 w 435006"/>
              <a:gd name="connsiteY1" fmla="*/ 559294 h 559294"/>
              <a:gd name="connsiteX2" fmla="*/ 0 w 435006"/>
              <a:gd name="connsiteY2" fmla="*/ 559294 h 559294"/>
            </a:gdLst>
            <a:ahLst/>
            <a:cxnLst>
              <a:cxn ang="0">
                <a:pos x="connsiteX0" y="connsiteY0"/>
              </a:cxn>
              <a:cxn ang="0">
                <a:pos x="connsiteX1" y="connsiteY1"/>
              </a:cxn>
              <a:cxn ang="0">
                <a:pos x="connsiteX2" y="connsiteY2"/>
              </a:cxn>
            </a:cxnLst>
            <a:rect l="l" t="t" r="r" b="b"/>
            <a:pathLst>
              <a:path w="435006" h="559294">
                <a:moveTo>
                  <a:pt x="435006" y="0"/>
                </a:moveTo>
                <a:lnTo>
                  <a:pt x="0" y="559294"/>
                </a:lnTo>
                <a:lnTo>
                  <a:pt x="0" y="559294"/>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Freeform 97"/>
          <p:cNvSpPr/>
          <p:nvPr/>
        </p:nvSpPr>
        <p:spPr>
          <a:xfrm>
            <a:off x="3861786" y="3790765"/>
            <a:ext cx="1455938" cy="256470"/>
          </a:xfrm>
          <a:custGeom>
            <a:avLst/>
            <a:gdLst>
              <a:gd name="connsiteX0" fmla="*/ 1455938 w 1455938"/>
              <a:gd name="connsiteY0" fmla="*/ 204186 h 256470"/>
              <a:gd name="connsiteX1" fmla="*/ 1251752 w 1455938"/>
              <a:gd name="connsiteY1" fmla="*/ 106532 h 256470"/>
              <a:gd name="connsiteX2" fmla="*/ 816746 w 1455938"/>
              <a:gd name="connsiteY2" fmla="*/ 221942 h 256470"/>
              <a:gd name="connsiteX3" fmla="*/ 257453 w 1455938"/>
              <a:gd name="connsiteY3" fmla="*/ 239697 h 256470"/>
              <a:gd name="connsiteX4" fmla="*/ 0 w 1455938"/>
              <a:gd name="connsiteY4" fmla="*/ 0 h 25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938" h="256470">
                <a:moveTo>
                  <a:pt x="1455938" y="204186"/>
                </a:moveTo>
                <a:cubicBezTo>
                  <a:pt x="1407111" y="153879"/>
                  <a:pt x="1358284" y="103573"/>
                  <a:pt x="1251752" y="106532"/>
                </a:cubicBezTo>
                <a:cubicBezTo>
                  <a:pt x="1145220" y="109491"/>
                  <a:pt x="982462" y="199748"/>
                  <a:pt x="816746" y="221942"/>
                </a:cubicBezTo>
                <a:cubicBezTo>
                  <a:pt x="651030" y="244136"/>
                  <a:pt x="393577" y="276687"/>
                  <a:pt x="257453" y="239697"/>
                </a:cubicBezTo>
                <a:cubicBezTo>
                  <a:pt x="121329" y="202707"/>
                  <a:pt x="60664" y="101353"/>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Freeform 98"/>
          <p:cNvSpPr/>
          <p:nvPr/>
        </p:nvSpPr>
        <p:spPr>
          <a:xfrm>
            <a:off x="1915726" y="2006353"/>
            <a:ext cx="250425" cy="923278"/>
          </a:xfrm>
          <a:custGeom>
            <a:avLst/>
            <a:gdLst>
              <a:gd name="connsiteX0" fmla="*/ 63994 w 250425"/>
              <a:gd name="connsiteY0" fmla="*/ 0 h 923278"/>
              <a:gd name="connsiteX1" fmla="*/ 10728 w 250425"/>
              <a:gd name="connsiteY1" fmla="*/ 745725 h 923278"/>
              <a:gd name="connsiteX2" fmla="*/ 250425 w 250425"/>
              <a:gd name="connsiteY2" fmla="*/ 923278 h 923278"/>
            </a:gdLst>
            <a:ahLst/>
            <a:cxnLst>
              <a:cxn ang="0">
                <a:pos x="connsiteX0" y="connsiteY0"/>
              </a:cxn>
              <a:cxn ang="0">
                <a:pos x="connsiteX1" y="connsiteY1"/>
              </a:cxn>
              <a:cxn ang="0">
                <a:pos x="connsiteX2" y="connsiteY2"/>
              </a:cxn>
            </a:cxnLst>
            <a:rect l="l" t="t" r="r" b="b"/>
            <a:pathLst>
              <a:path w="250425" h="923278">
                <a:moveTo>
                  <a:pt x="63994" y="0"/>
                </a:moveTo>
                <a:cubicBezTo>
                  <a:pt x="21825" y="295922"/>
                  <a:pt x="-20344" y="591845"/>
                  <a:pt x="10728" y="745725"/>
                </a:cubicBezTo>
                <a:cubicBezTo>
                  <a:pt x="41800" y="899605"/>
                  <a:pt x="146112" y="911441"/>
                  <a:pt x="250425" y="92327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p:cNvSpPr/>
          <p:nvPr/>
        </p:nvSpPr>
        <p:spPr>
          <a:xfrm>
            <a:off x="2339781" y="3613212"/>
            <a:ext cx="270254" cy="683580"/>
          </a:xfrm>
          <a:custGeom>
            <a:avLst/>
            <a:gdLst>
              <a:gd name="connsiteX0" fmla="*/ 270254 w 270254"/>
              <a:gd name="connsiteY0" fmla="*/ 683580 h 683580"/>
              <a:gd name="connsiteX1" fmla="*/ 21679 w 270254"/>
              <a:gd name="connsiteY1" fmla="*/ 328473 h 683580"/>
              <a:gd name="connsiteX2" fmla="*/ 12802 w 270254"/>
              <a:gd name="connsiteY2" fmla="*/ 0 h 683580"/>
              <a:gd name="connsiteX3" fmla="*/ 12802 w 270254"/>
              <a:gd name="connsiteY3" fmla="*/ 0 h 683580"/>
            </a:gdLst>
            <a:ahLst/>
            <a:cxnLst>
              <a:cxn ang="0">
                <a:pos x="connsiteX0" y="connsiteY0"/>
              </a:cxn>
              <a:cxn ang="0">
                <a:pos x="connsiteX1" y="connsiteY1"/>
              </a:cxn>
              <a:cxn ang="0">
                <a:pos x="connsiteX2" y="connsiteY2"/>
              </a:cxn>
              <a:cxn ang="0">
                <a:pos x="connsiteX3" y="connsiteY3"/>
              </a:cxn>
            </a:cxnLst>
            <a:rect l="l" t="t" r="r" b="b"/>
            <a:pathLst>
              <a:path w="270254" h="683580">
                <a:moveTo>
                  <a:pt x="270254" y="683580"/>
                </a:moveTo>
                <a:cubicBezTo>
                  <a:pt x="167421" y="562991"/>
                  <a:pt x="64588" y="442403"/>
                  <a:pt x="21679" y="328473"/>
                </a:cubicBezTo>
                <a:cubicBezTo>
                  <a:pt x="-21230" y="214543"/>
                  <a:pt x="12802" y="0"/>
                  <a:pt x="12802" y="0"/>
                </a:cubicBezTo>
                <a:lnTo>
                  <a:pt x="12802" y="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Freeform 100"/>
          <p:cNvSpPr/>
          <p:nvPr/>
        </p:nvSpPr>
        <p:spPr>
          <a:xfrm>
            <a:off x="316515" y="3675355"/>
            <a:ext cx="516704" cy="1044450"/>
          </a:xfrm>
          <a:custGeom>
            <a:avLst/>
            <a:gdLst>
              <a:gd name="connsiteX0" fmla="*/ 331555 w 411733"/>
              <a:gd name="connsiteY0" fmla="*/ 887767 h 887767"/>
              <a:gd name="connsiteX1" fmla="*/ 393699 w 411733"/>
              <a:gd name="connsiteY1" fmla="*/ 435006 h 887767"/>
              <a:gd name="connsiteX2" fmla="*/ 47469 w 411733"/>
              <a:gd name="connsiteY2" fmla="*/ 168676 h 887767"/>
              <a:gd name="connsiteX3" fmla="*/ 11959 w 411733"/>
              <a:gd name="connsiteY3" fmla="*/ 0 h 887767"/>
            </a:gdLst>
            <a:ahLst/>
            <a:cxnLst>
              <a:cxn ang="0">
                <a:pos x="connsiteX0" y="connsiteY0"/>
              </a:cxn>
              <a:cxn ang="0">
                <a:pos x="connsiteX1" y="connsiteY1"/>
              </a:cxn>
              <a:cxn ang="0">
                <a:pos x="connsiteX2" y="connsiteY2"/>
              </a:cxn>
              <a:cxn ang="0">
                <a:pos x="connsiteX3" y="connsiteY3"/>
              </a:cxn>
            </a:cxnLst>
            <a:rect l="l" t="t" r="r" b="b"/>
            <a:pathLst>
              <a:path w="411733" h="887767">
                <a:moveTo>
                  <a:pt x="331555" y="887767"/>
                </a:moveTo>
                <a:cubicBezTo>
                  <a:pt x="386301" y="721311"/>
                  <a:pt x="441047" y="554855"/>
                  <a:pt x="393699" y="435006"/>
                </a:cubicBezTo>
                <a:cubicBezTo>
                  <a:pt x="346351" y="315157"/>
                  <a:pt x="111092" y="241177"/>
                  <a:pt x="47469" y="168676"/>
                </a:cubicBezTo>
                <a:cubicBezTo>
                  <a:pt x="-16154" y="96175"/>
                  <a:pt x="-2098" y="48087"/>
                  <a:pt x="1195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a:off x="1157906" y="3053918"/>
            <a:ext cx="519974" cy="1811045"/>
          </a:xfrm>
          <a:custGeom>
            <a:avLst/>
            <a:gdLst>
              <a:gd name="connsiteX0" fmla="*/ 360176 w 360176"/>
              <a:gd name="connsiteY0" fmla="*/ 1526959 h 1526959"/>
              <a:gd name="connsiteX1" fmla="*/ 164867 w 360176"/>
              <a:gd name="connsiteY1" fmla="*/ 1393794 h 1526959"/>
              <a:gd name="connsiteX2" fmla="*/ 138234 w 360176"/>
              <a:gd name="connsiteY2" fmla="*/ 914400 h 1526959"/>
              <a:gd name="connsiteX3" fmla="*/ 5069 w 360176"/>
              <a:gd name="connsiteY3" fmla="*/ 213064 h 1526959"/>
              <a:gd name="connsiteX4" fmla="*/ 40579 w 360176"/>
              <a:gd name="connsiteY4" fmla="*/ 0 h 15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76" h="1526959">
                <a:moveTo>
                  <a:pt x="360176" y="1526959"/>
                </a:moveTo>
                <a:cubicBezTo>
                  <a:pt x="281016" y="1511423"/>
                  <a:pt x="201857" y="1495887"/>
                  <a:pt x="164867" y="1393794"/>
                </a:cubicBezTo>
                <a:cubicBezTo>
                  <a:pt x="127877" y="1291701"/>
                  <a:pt x="164867" y="1111188"/>
                  <a:pt x="138234" y="914400"/>
                </a:cubicBezTo>
                <a:cubicBezTo>
                  <a:pt x="111601" y="717612"/>
                  <a:pt x="21345" y="365464"/>
                  <a:pt x="5069" y="213064"/>
                </a:cubicBezTo>
                <a:cubicBezTo>
                  <a:pt x="-11207" y="60664"/>
                  <a:pt x="14686" y="30332"/>
                  <a:pt x="4057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Freeform 102"/>
          <p:cNvSpPr/>
          <p:nvPr/>
        </p:nvSpPr>
        <p:spPr>
          <a:xfrm>
            <a:off x="4705165" y="1525766"/>
            <a:ext cx="1278385" cy="501654"/>
          </a:xfrm>
          <a:custGeom>
            <a:avLst/>
            <a:gdLst>
              <a:gd name="connsiteX0" fmla="*/ 0 w 1278385"/>
              <a:gd name="connsiteY0" fmla="*/ 418444 h 501654"/>
              <a:gd name="connsiteX1" fmla="*/ 53266 w 1278385"/>
              <a:gd name="connsiteY1" fmla="*/ 489465 h 501654"/>
              <a:gd name="connsiteX2" fmla="*/ 186431 w 1278385"/>
              <a:gd name="connsiteY2" fmla="*/ 196502 h 501654"/>
              <a:gd name="connsiteX3" fmla="*/ 559293 w 1278385"/>
              <a:gd name="connsiteY3" fmla="*/ 54459 h 501654"/>
              <a:gd name="connsiteX4" fmla="*/ 976544 w 1278385"/>
              <a:gd name="connsiteY4" fmla="*/ 1193 h 501654"/>
              <a:gd name="connsiteX5" fmla="*/ 1278385 w 1278385"/>
              <a:gd name="connsiteY5" fmla="*/ 98848 h 50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385" h="501654">
                <a:moveTo>
                  <a:pt x="0" y="418444"/>
                </a:moveTo>
                <a:cubicBezTo>
                  <a:pt x="11097" y="472449"/>
                  <a:pt x="22194" y="526455"/>
                  <a:pt x="53266" y="489465"/>
                </a:cubicBezTo>
                <a:cubicBezTo>
                  <a:pt x="84338" y="452475"/>
                  <a:pt x="102093" y="269003"/>
                  <a:pt x="186431" y="196502"/>
                </a:cubicBezTo>
                <a:cubicBezTo>
                  <a:pt x="270769" y="124001"/>
                  <a:pt x="427608" y="87010"/>
                  <a:pt x="559293" y="54459"/>
                </a:cubicBezTo>
                <a:cubicBezTo>
                  <a:pt x="690978" y="21908"/>
                  <a:pt x="856695" y="-6205"/>
                  <a:pt x="976544" y="1193"/>
                </a:cubicBezTo>
                <a:cubicBezTo>
                  <a:pt x="1096393" y="8591"/>
                  <a:pt x="1187389" y="53719"/>
                  <a:pt x="1278385" y="9884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Freeform 103"/>
          <p:cNvSpPr/>
          <p:nvPr/>
        </p:nvSpPr>
        <p:spPr>
          <a:xfrm>
            <a:off x="142983" y="2081836"/>
            <a:ext cx="1162034" cy="484071"/>
          </a:xfrm>
          <a:custGeom>
            <a:avLst/>
            <a:gdLst>
              <a:gd name="connsiteX0" fmla="*/ 144917 w 1254625"/>
              <a:gd name="connsiteY0" fmla="*/ 390618 h 390878"/>
              <a:gd name="connsiteX1" fmla="*/ 2874 w 1254625"/>
              <a:gd name="connsiteY1" fmla="*/ 168676 h 390878"/>
              <a:gd name="connsiteX2" fmla="*/ 260326 w 1254625"/>
              <a:gd name="connsiteY2" fmla="*/ 62144 h 390878"/>
              <a:gd name="connsiteX3" fmla="*/ 837375 w 1254625"/>
              <a:gd name="connsiteY3" fmla="*/ 390618 h 390878"/>
              <a:gd name="connsiteX4" fmla="*/ 1254625 w 1254625"/>
              <a:gd name="connsiteY4" fmla="*/ 0 h 390878"/>
              <a:gd name="connsiteX5" fmla="*/ 1254625 w 1254625"/>
              <a:gd name="connsiteY5" fmla="*/ 0 h 39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625" h="390878">
                <a:moveTo>
                  <a:pt x="144917" y="390618"/>
                </a:moveTo>
                <a:cubicBezTo>
                  <a:pt x="64278" y="307020"/>
                  <a:pt x="-16361" y="223422"/>
                  <a:pt x="2874" y="168676"/>
                </a:cubicBezTo>
                <a:cubicBezTo>
                  <a:pt x="22109" y="113930"/>
                  <a:pt x="121243" y="25154"/>
                  <a:pt x="260326" y="62144"/>
                </a:cubicBezTo>
                <a:cubicBezTo>
                  <a:pt x="399409" y="99134"/>
                  <a:pt x="671659" y="400975"/>
                  <a:pt x="837375" y="390618"/>
                </a:cubicBezTo>
                <a:cubicBezTo>
                  <a:pt x="1003092" y="380261"/>
                  <a:pt x="1254625" y="0"/>
                  <a:pt x="1254625" y="0"/>
                </a:cubicBezTo>
                <a:lnTo>
                  <a:pt x="1254625" y="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Freeform 107"/>
          <p:cNvSpPr/>
          <p:nvPr/>
        </p:nvSpPr>
        <p:spPr>
          <a:xfrm>
            <a:off x="571993" y="2608540"/>
            <a:ext cx="1136342" cy="827117"/>
          </a:xfrm>
          <a:custGeom>
            <a:avLst/>
            <a:gdLst>
              <a:gd name="connsiteX0" fmla="*/ 107732 w 1208563"/>
              <a:gd name="connsiteY0" fmla="*/ 764974 h 764974"/>
              <a:gd name="connsiteX1" fmla="*/ 1200 w 1208563"/>
              <a:gd name="connsiteY1" fmla="*/ 329968 h 764974"/>
              <a:gd name="connsiteX2" fmla="*/ 169876 w 1208563"/>
              <a:gd name="connsiteY2" fmla="*/ 1494 h 764974"/>
              <a:gd name="connsiteX3" fmla="*/ 542738 w 1208563"/>
              <a:gd name="connsiteY3" fmla="*/ 214558 h 764974"/>
              <a:gd name="connsiteX4" fmla="*/ 542738 w 1208563"/>
              <a:gd name="connsiteY4" fmla="*/ 365478 h 764974"/>
              <a:gd name="connsiteX5" fmla="*/ 1208563 w 1208563"/>
              <a:gd name="connsiteY5" fmla="*/ 161292 h 76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563" h="764974">
                <a:moveTo>
                  <a:pt x="107732" y="764974"/>
                </a:moveTo>
                <a:cubicBezTo>
                  <a:pt x="49287" y="611094"/>
                  <a:pt x="-9157" y="457215"/>
                  <a:pt x="1200" y="329968"/>
                </a:cubicBezTo>
                <a:cubicBezTo>
                  <a:pt x="11557" y="202721"/>
                  <a:pt x="79620" y="20729"/>
                  <a:pt x="169876" y="1494"/>
                </a:cubicBezTo>
                <a:cubicBezTo>
                  <a:pt x="260132" y="-17741"/>
                  <a:pt x="480594" y="153894"/>
                  <a:pt x="542738" y="214558"/>
                </a:cubicBezTo>
                <a:cubicBezTo>
                  <a:pt x="604882" y="275222"/>
                  <a:pt x="431767" y="374356"/>
                  <a:pt x="542738" y="365478"/>
                </a:cubicBezTo>
                <a:cubicBezTo>
                  <a:pt x="653709" y="356600"/>
                  <a:pt x="931136" y="258946"/>
                  <a:pt x="1208563" y="161292"/>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Freeform 108"/>
          <p:cNvSpPr/>
          <p:nvPr/>
        </p:nvSpPr>
        <p:spPr>
          <a:xfrm>
            <a:off x="3089429" y="1917577"/>
            <a:ext cx="2414726" cy="870673"/>
          </a:xfrm>
          <a:custGeom>
            <a:avLst/>
            <a:gdLst>
              <a:gd name="connsiteX0" fmla="*/ 0 w 2414726"/>
              <a:gd name="connsiteY0" fmla="*/ 0 h 870673"/>
              <a:gd name="connsiteX1" fmla="*/ 435006 w 2414726"/>
              <a:gd name="connsiteY1" fmla="*/ 266330 h 870673"/>
              <a:gd name="connsiteX2" fmla="*/ 816746 w 2414726"/>
              <a:gd name="connsiteY2" fmla="*/ 674703 h 870673"/>
              <a:gd name="connsiteX3" fmla="*/ 914400 w 2414726"/>
              <a:gd name="connsiteY3" fmla="*/ 798990 h 870673"/>
              <a:gd name="connsiteX4" fmla="*/ 1544715 w 2414726"/>
              <a:gd name="connsiteY4" fmla="*/ 870011 h 870673"/>
              <a:gd name="connsiteX5" fmla="*/ 1873188 w 2414726"/>
              <a:gd name="connsiteY5" fmla="*/ 834501 h 870673"/>
              <a:gd name="connsiteX6" fmla="*/ 2175029 w 2414726"/>
              <a:gd name="connsiteY6" fmla="*/ 834501 h 870673"/>
              <a:gd name="connsiteX7" fmla="*/ 2317072 w 2414726"/>
              <a:gd name="connsiteY7" fmla="*/ 621437 h 870673"/>
              <a:gd name="connsiteX8" fmla="*/ 2414726 w 2414726"/>
              <a:gd name="connsiteY8" fmla="*/ 435006 h 87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726" h="870673">
                <a:moveTo>
                  <a:pt x="0" y="0"/>
                </a:moveTo>
                <a:cubicBezTo>
                  <a:pt x="149441" y="76940"/>
                  <a:pt x="298882" y="153880"/>
                  <a:pt x="435006" y="266330"/>
                </a:cubicBezTo>
                <a:cubicBezTo>
                  <a:pt x="571130" y="378781"/>
                  <a:pt x="736847" y="585926"/>
                  <a:pt x="816746" y="674703"/>
                </a:cubicBezTo>
                <a:cubicBezTo>
                  <a:pt x="896645" y="763480"/>
                  <a:pt x="793072" y="766439"/>
                  <a:pt x="914400" y="798990"/>
                </a:cubicBezTo>
                <a:cubicBezTo>
                  <a:pt x="1035728" y="831541"/>
                  <a:pt x="1384917" y="864093"/>
                  <a:pt x="1544715" y="870011"/>
                </a:cubicBezTo>
                <a:cubicBezTo>
                  <a:pt x="1704513" y="875929"/>
                  <a:pt x="1768136" y="840419"/>
                  <a:pt x="1873188" y="834501"/>
                </a:cubicBezTo>
                <a:cubicBezTo>
                  <a:pt x="1978240" y="828583"/>
                  <a:pt x="2101048" y="870012"/>
                  <a:pt x="2175029" y="834501"/>
                </a:cubicBezTo>
                <a:cubicBezTo>
                  <a:pt x="2249010" y="798990"/>
                  <a:pt x="2277123" y="688019"/>
                  <a:pt x="2317072" y="621437"/>
                </a:cubicBezTo>
                <a:cubicBezTo>
                  <a:pt x="2357021" y="554855"/>
                  <a:pt x="2385873" y="494930"/>
                  <a:pt x="2414726" y="435006"/>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Freeform 109"/>
          <p:cNvSpPr/>
          <p:nvPr/>
        </p:nvSpPr>
        <p:spPr>
          <a:xfrm>
            <a:off x="896645" y="4234649"/>
            <a:ext cx="191866" cy="577048"/>
          </a:xfrm>
          <a:custGeom>
            <a:avLst/>
            <a:gdLst>
              <a:gd name="connsiteX0" fmla="*/ 186431 w 186431"/>
              <a:gd name="connsiteY0" fmla="*/ 310718 h 310718"/>
              <a:gd name="connsiteX1" fmla="*/ 0 w 186431"/>
              <a:gd name="connsiteY1" fmla="*/ 0 h 310718"/>
              <a:gd name="connsiteX2" fmla="*/ 0 w 186431"/>
              <a:gd name="connsiteY2" fmla="*/ 0 h 310718"/>
            </a:gdLst>
            <a:ahLst/>
            <a:cxnLst>
              <a:cxn ang="0">
                <a:pos x="connsiteX0" y="connsiteY0"/>
              </a:cxn>
              <a:cxn ang="0">
                <a:pos x="connsiteX1" y="connsiteY1"/>
              </a:cxn>
              <a:cxn ang="0">
                <a:pos x="connsiteX2" y="connsiteY2"/>
              </a:cxn>
            </a:cxnLst>
            <a:rect l="l" t="t" r="r" b="b"/>
            <a:pathLst>
              <a:path w="186431" h="310718">
                <a:moveTo>
                  <a:pt x="186431" y="310718"/>
                </a:moveTo>
                <a:lnTo>
                  <a:pt x="0" y="0"/>
                </a:lnTo>
                <a:lnTo>
                  <a:pt x="0" y="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Freeform 110"/>
          <p:cNvSpPr/>
          <p:nvPr/>
        </p:nvSpPr>
        <p:spPr>
          <a:xfrm>
            <a:off x="5619566" y="4040220"/>
            <a:ext cx="498586" cy="602801"/>
          </a:xfrm>
          <a:custGeom>
            <a:avLst/>
            <a:gdLst>
              <a:gd name="connsiteX0" fmla="*/ 0 w 301841"/>
              <a:gd name="connsiteY0" fmla="*/ 0 h 452762"/>
              <a:gd name="connsiteX1" fmla="*/ 221942 w 301841"/>
              <a:gd name="connsiteY1" fmla="*/ 159799 h 452762"/>
              <a:gd name="connsiteX2" fmla="*/ 248575 w 301841"/>
              <a:gd name="connsiteY2" fmla="*/ 372863 h 452762"/>
              <a:gd name="connsiteX3" fmla="*/ 301841 w 301841"/>
              <a:gd name="connsiteY3" fmla="*/ 452762 h 452762"/>
            </a:gdLst>
            <a:ahLst/>
            <a:cxnLst>
              <a:cxn ang="0">
                <a:pos x="connsiteX0" y="connsiteY0"/>
              </a:cxn>
              <a:cxn ang="0">
                <a:pos x="connsiteX1" y="connsiteY1"/>
              </a:cxn>
              <a:cxn ang="0">
                <a:pos x="connsiteX2" y="connsiteY2"/>
              </a:cxn>
              <a:cxn ang="0">
                <a:pos x="connsiteX3" y="connsiteY3"/>
              </a:cxn>
            </a:cxnLst>
            <a:rect l="l" t="t" r="r" b="b"/>
            <a:pathLst>
              <a:path w="301841" h="452762">
                <a:moveTo>
                  <a:pt x="0" y="0"/>
                </a:moveTo>
                <a:cubicBezTo>
                  <a:pt x="90256" y="48827"/>
                  <a:pt x="180513" y="97655"/>
                  <a:pt x="221942" y="159799"/>
                </a:cubicBezTo>
                <a:cubicBezTo>
                  <a:pt x="263371" y="221943"/>
                  <a:pt x="235259" y="324036"/>
                  <a:pt x="248575" y="372863"/>
                </a:cubicBezTo>
                <a:cubicBezTo>
                  <a:pt x="261891" y="421690"/>
                  <a:pt x="281866" y="437226"/>
                  <a:pt x="301841" y="452762"/>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111"/>
          <p:cNvSpPr/>
          <p:nvPr/>
        </p:nvSpPr>
        <p:spPr>
          <a:xfrm>
            <a:off x="2092005" y="2592280"/>
            <a:ext cx="376225" cy="1473693"/>
          </a:xfrm>
          <a:custGeom>
            <a:avLst/>
            <a:gdLst>
              <a:gd name="connsiteX0" fmla="*/ 100779 w 376225"/>
              <a:gd name="connsiteY0" fmla="*/ 0 h 1473693"/>
              <a:gd name="connsiteX1" fmla="*/ 242822 w 376225"/>
              <a:gd name="connsiteY1" fmla="*/ 79899 h 1473693"/>
              <a:gd name="connsiteX2" fmla="*/ 331599 w 376225"/>
              <a:gd name="connsiteY2" fmla="*/ 275207 h 1473693"/>
              <a:gd name="connsiteX3" fmla="*/ 375987 w 376225"/>
              <a:gd name="connsiteY3" fmla="*/ 559293 h 1473693"/>
              <a:gd name="connsiteX4" fmla="*/ 313844 w 376225"/>
              <a:gd name="connsiteY4" fmla="*/ 639192 h 1473693"/>
              <a:gd name="connsiteX5" fmla="*/ 3125 w 376225"/>
              <a:gd name="connsiteY5" fmla="*/ 648070 h 1473693"/>
              <a:gd name="connsiteX6" fmla="*/ 180678 w 376225"/>
              <a:gd name="connsiteY6" fmla="*/ 1473693 h 147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225" h="1473693">
                <a:moveTo>
                  <a:pt x="100779" y="0"/>
                </a:moveTo>
                <a:cubicBezTo>
                  <a:pt x="152565" y="17015"/>
                  <a:pt x="204352" y="34031"/>
                  <a:pt x="242822" y="79899"/>
                </a:cubicBezTo>
                <a:cubicBezTo>
                  <a:pt x="281292" y="125767"/>
                  <a:pt x="309405" y="195308"/>
                  <a:pt x="331599" y="275207"/>
                </a:cubicBezTo>
                <a:cubicBezTo>
                  <a:pt x="353793" y="355106"/>
                  <a:pt x="378946" y="498629"/>
                  <a:pt x="375987" y="559293"/>
                </a:cubicBezTo>
                <a:cubicBezTo>
                  <a:pt x="373028" y="619957"/>
                  <a:pt x="375988" y="624396"/>
                  <a:pt x="313844" y="639192"/>
                </a:cubicBezTo>
                <a:cubicBezTo>
                  <a:pt x="251700" y="653988"/>
                  <a:pt x="25319" y="508987"/>
                  <a:pt x="3125" y="648070"/>
                </a:cubicBezTo>
                <a:cubicBezTo>
                  <a:pt x="-19069" y="787153"/>
                  <a:pt x="80804" y="1130423"/>
                  <a:pt x="180678" y="1473693"/>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112"/>
          <p:cNvSpPr/>
          <p:nvPr/>
        </p:nvSpPr>
        <p:spPr>
          <a:xfrm>
            <a:off x="3045041" y="1915908"/>
            <a:ext cx="1473693" cy="238139"/>
          </a:xfrm>
          <a:custGeom>
            <a:avLst/>
            <a:gdLst>
              <a:gd name="connsiteX0" fmla="*/ 1473693 w 1473693"/>
              <a:gd name="connsiteY0" fmla="*/ 10546 h 238139"/>
              <a:gd name="connsiteX1" fmla="*/ 1020932 w 1473693"/>
              <a:gd name="connsiteY1" fmla="*/ 19424 h 238139"/>
              <a:gd name="connsiteX2" fmla="*/ 585926 w 1473693"/>
              <a:gd name="connsiteY2" fmla="*/ 188100 h 238139"/>
              <a:gd name="connsiteX3" fmla="*/ 292963 w 1473693"/>
              <a:gd name="connsiteY3" fmla="*/ 232488 h 238139"/>
              <a:gd name="connsiteX4" fmla="*/ 0 w 1473693"/>
              <a:gd name="connsiteY4" fmla="*/ 81568 h 23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3" h="238139">
                <a:moveTo>
                  <a:pt x="1473693" y="10546"/>
                </a:moveTo>
                <a:cubicBezTo>
                  <a:pt x="1321293" y="189"/>
                  <a:pt x="1168893" y="-10168"/>
                  <a:pt x="1020932" y="19424"/>
                </a:cubicBezTo>
                <a:cubicBezTo>
                  <a:pt x="872971" y="49016"/>
                  <a:pt x="707254" y="152589"/>
                  <a:pt x="585926" y="188100"/>
                </a:cubicBezTo>
                <a:cubicBezTo>
                  <a:pt x="464598" y="223611"/>
                  <a:pt x="390617" y="250243"/>
                  <a:pt x="292963" y="232488"/>
                </a:cubicBezTo>
                <a:cubicBezTo>
                  <a:pt x="195309" y="214733"/>
                  <a:pt x="97654" y="148150"/>
                  <a:pt x="0" y="8156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Freeform 113"/>
          <p:cNvSpPr/>
          <p:nvPr/>
        </p:nvSpPr>
        <p:spPr>
          <a:xfrm>
            <a:off x="4048217" y="3808520"/>
            <a:ext cx="479971" cy="894265"/>
          </a:xfrm>
          <a:custGeom>
            <a:avLst/>
            <a:gdLst>
              <a:gd name="connsiteX0" fmla="*/ 337352 w 479971"/>
              <a:gd name="connsiteY0" fmla="*/ 887767 h 894265"/>
              <a:gd name="connsiteX1" fmla="*/ 470517 w 479971"/>
              <a:gd name="connsiteY1" fmla="*/ 861134 h 894265"/>
              <a:gd name="connsiteX2" fmla="*/ 106533 w 479971"/>
              <a:gd name="connsiteY2" fmla="*/ 630315 h 894265"/>
              <a:gd name="connsiteX3" fmla="*/ 0 w 479971"/>
              <a:gd name="connsiteY3" fmla="*/ 0 h 894265"/>
            </a:gdLst>
            <a:ahLst/>
            <a:cxnLst>
              <a:cxn ang="0">
                <a:pos x="connsiteX0" y="connsiteY0"/>
              </a:cxn>
              <a:cxn ang="0">
                <a:pos x="connsiteX1" y="connsiteY1"/>
              </a:cxn>
              <a:cxn ang="0">
                <a:pos x="connsiteX2" y="connsiteY2"/>
              </a:cxn>
              <a:cxn ang="0">
                <a:pos x="connsiteX3" y="connsiteY3"/>
              </a:cxn>
            </a:cxnLst>
            <a:rect l="l" t="t" r="r" b="b"/>
            <a:pathLst>
              <a:path w="479971" h="894265">
                <a:moveTo>
                  <a:pt x="337352" y="887767"/>
                </a:moveTo>
                <a:cubicBezTo>
                  <a:pt x="423169" y="895905"/>
                  <a:pt x="508987" y="904043"/>
                  <a:pt x="470517" y="861134"/>
                </a:cubicBezTo>
                <a:cubicBezTo>
                  <a:pt x="432047" y="818225"/>
                  <a:pt x="184952" y="773837"/>
                  <a:pt x="106533" y="630315"/>
                </a:cubicBezTo>
                <a:cubicBezTo>
                  <a:pt x="28114" y="486793"/>
                  <a:pt x="14057" y="243396"/>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Freeform 114"/>
          <p:cNvSpPr/>
          <p:nvPr/>
        </p:nvSpPr>
        <p:spPr>
          <a:xfrm>
            <a:off x="292963" y="3435658"/>
            <a:ext cx="3920618" cy="1207363"/>
          </a:xfrm>
          <a:custGeom>
            <a:avLst/>
            <a:gdLst>
              <a:gd name="connsiteX0" fmla="*/ 0 w 3920618"/>
              <a:gd name="connsiteY0" fmla="*/ 1207363 h 1207363"/>
              <a:gd name="connsiteX1" fmla="*/ 204187 w 3920618"/>
              <a:gd name="connsiteY1" fmla="*/ 1038688 h 1207363"/>
              <a:gd name="connsiteX2" fmla="*/ 630315 w 3920618"/>
              <a:gd name="connsiteY2" fmla="*/ 1038688 h 1207363"/>
              <a:gd name="connsiteX3" fmla="*/ 1074198 w 3920618"/>
              <a:gd name="connsiteY3" fmla="*/ 994299 h 1207363"/>
              <a:gd name="connsiteX4" fmla="*/ 1260629 w 3920618"/>
              <a:gd name="connsiteY4" fmla="*/ 1047565 h 1207363"/>
              <a:gd name="connsiteX5" fmla="*/ 1819922 w 3920618"/>
              <a:gd name="connsiteY5" fmla="*/ 976544 h 1207363"/>
              <a:gd name="connsiteX6" fmla="*/ 1775534 w 3920618"/>
              <a:gd name="connsiteY6" fmla="*/ 461639 h 1207363"/>
              <a:gd name="connsiteX7" fmla="*/ 2139519 w 3920618"/>
              <a:gd name="connsiteY7" fmla="*/ 443884 h 1207363"/>
              <a:gd name="connsiteX8" fmla="*/ 2467992 w 3920618"/>
              <a:gd name="connsiteY8" fmla="*/ 97655 h 1207363"/>
              <a:gd name="connsiteX9" fmla="*/ 3053919 w 3920618"/>
              <a:gd name="connsiteY9" fmla="*/ 186431 h 1207363"/>
              <a:gd name="connsiteX10" fmla="*/ 3488924 w 3920618"/>
              <a:gd name="connsiteY10" fmla="*/ 763480 h 1207363"/>
              <a:gd name="connsiteX11" fmla="*/ 3915053 w 3920618"/>
              <a:gd name="connsiteY11" fmla="*/ 328474 h 1207363"/>
              <a:gd name="connsiteX12" fmla="*/ 3693111 w 3920618"/>
              <a:gd name="connsiteY12" fmla="*/ 0 h 120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20618" h="1207363">
                <a:moveTo>
                  <a:pt x="0" y="1207363"/>
                </a:moveTo>
                <a:cubicBezTo>
                  <a:pt x="49567" y="1137081"/>
                  <a:pt x="99135" y="1066800"/>
                  <a:pt x="204187" y="1038688"/>
                </a:cubicBezTo>
                <a:cubicBezTo>
                  <a:pt x="309239" y="1010576"/>
                  <a:pt x="485313" y="1046086"/>
                  <a:pt x="630315" y="1038688"/>
                </a:cubicBezTo>
                <a:cubicBezTo>
                  <a:pt x="775317" y="1031290"/>
                  <a:pt x="969146" y="992819"/>
                  <a:pt x="1074198" y="994299"/>
                </a:cubicBezTo>
                <a:cubicBezTo>
                  <a:pt x="1179250" y="995778"/>
                  <a:pt x="1136342" y="1050524"/>
                  <a:pt x="1260629" y="1047565"/>
                </a:cubicBezTo>
                <a:cubicBezTo>
                  <a:pt x="1384916" y="1044606"/>
                  <a:pt x="1734105" y="1074198"/>
                  <a:pt x="1819922" y="976544"/>
                </a:cubicBezTo>
                <a:cubicBezTo>
                  <a:pt x="1905739" y="878890"/>
                  <a:pt x="1722268" y="550416"/>
                  <a:pt x="1775534" y="461639"/>
                </a:cubicBezTo>
                <a:cubicBezTo>
                  <a:pt x="1828800" y="372862"/>
                  <a:pt x="2024109" y="504548"/>
                  <a:pt x="2139519" y="443884"/>
                </a:cubicBezTo>
                <a:cubicBezTo>
                  <a:pt x="2254929" y="383220"/>
                  <a:pt x="2315592" y="140564"/>
                  <a:pt x="2467992" y="97655"/>
                </a:cubicBezTo>
                <a:cubicBezTo>
                  <a:pt x="2620392" y="54746"/>
                  <a:pt x="2883764" y="75460"/>
                  <a:pt x="3053919" y="186431"/>
                </a:cubicBezTo>
                <a:cubicBezTo>
                  <a:pt x="3224074" y="297402"/>
                  <a:pt x="3345402" y="739806"/>
                  <a:pt x="3488924" y="763480"/>
                </a:cubicBezTo>
                <a:cubicBezTo>
                  <a:pt x="3632446" y="787154"/>
                  <a:pt x="3881022" y="455721"/>
                  <a:pt x="3915053" y="328474"/>
                </a:cubicBezTo>
                <a:cubicBezTo>
                  <a:pt x="3949084" y="201227"/>
                  <a:pt x="3821097" y="100613"/>
                  <a:pt x="3693111"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Freeform 115"/>
          <p:cNvSpPr/>
          <p:nvPr/>
        </p:nvSpPr>
        <p:spPr>
          <a:xfrm>
            <a:off x="4172505" y="1950221"/>
            <a:ext cx="266330" cy="331340"/>
          </a:xfrm>
          <a:custGeom>
            <a:avLst/>
            <a:gdLst>
              <a:gd name="connsiteX0" fmla="*/ 266330 w 266330"/>
              <a:gd name="connsiteY0" fmla="*/ 331340 h 331340"/>
              <a:gd name="connsiteX1" fmla="*/ 213064 w 266330"/>
              <a:gd name="connsiteY1" fmla="*/ 2866 h 331340"/>
              <a:gd name="connsiteX2" fmla="*/ 26633 w 266330"/>
              <a:gd name="connsiteY2" fmla="*/ 162664 h 331340"/>
              <a:gd name="connsiteX3" fmla="*/ 26633 w 266330"/>
              <a:gd name="connsiteY3" fmla="*/ 162664 h 331340"/>
              <a:gd name="connsiteX4" fmla="*/ 0 w 266330"/>
              <a:gd name="connsiteY4" fmla="*/ 162664 h 331340"/>
              <a:gd name="connsiteX5" fmla="*/ 0 w 266330"/>
              <a:gd name="connsiteY5" fmla="*/ 162664 h 331340"/>
              <a:gd name="connsiteX6" fmla="*/ 53266 w 266330"/>
              <a:gd name="connsiteY6" fmla="*/ 127154 h 33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30" h="331340">
                <a:moveTo>
                  <a:pt x="266330" y="331340"/>
                </a:moveTo>
                <a:cubicBezTo>
                  <a:pt x="259671" y="181159"/>
                  <a:pt x="253013" y="30979"/>
                  <a:pt x="213064" y="2866"/>
                </a:cubicBezTo>
                <a:cubicBezTo>
                  <a:pt x="173115" y="-25247"/>
                  <a:pt x="26633" y="162664"/>
                  <a:pt x="26633" y="162664"/>
                </a:cubicBezTo>
                <a:lnTo>
                  <a:pt x="26633" y="162664"/>
                </a:lnTo>
                <a:lnTo>
                  <a:pt x="0" y="162664"/>
                </a:lnTo>
                <a:lnTo>
                  <a:pt x="0" y="162664"/>
                </a:lnTo>
                <a:lnTo>
                  <a:pt x="53266" y="127154"/>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Freeform 116"/>
          <p:cNvSpPr/>
          <p:nvPr/>
        </p:nvSpPr>
        <p:spPr>
          <a:xfrm>
            <a:off x="2979816" y="4403324"/>
            <a:ext cx="713478" cy="483677"/>
          </a:xfrm>
          <a:custGeom>
            <a:avLst/>
            <a:gdLst>
              <a:gd name="connsiteX0" fmla="*/ 473598 w 473598"/>
              <a:gd name="connsiteY0" fmla="*/ 479394 h 483677"/>
              <a:gd name="connsiteX1" fmla="*/ 136246 w 473598"/>
              <a:gd name="connsiteY1" fmla="*/ 435006 h 483677"/>
              <a:gd name="connsiteX2" fmla="*/ 11959 w 473598"/>
              <a:gd name="connsiteY2" fmla="*/ 133165 h 483677"/>
              <a:gd name="connsiteX3" fmla="*/ 11959 w 473598"/>
              <a:gd name="connsiteY3" fmla="*/ 0 h 483677"/>
            </a:gdLst>
            <a:ahLst/>
            <a:cxnLst>
              <a:cxn ang="0">
                <a:pos x="connsiteX0" y="connsiteY0"/>
              </a:cxn>
              <a:cxn ang="0">
                <a:pos x="connsiteX1" y="connsiteY1"/>
              </a:cxn>
              <a:cxn ang="0">
                <a:pos x="connsiteX2" y="connsiteY2"/>
              </a:cxn>
              <a:cxn ang="0">
                <a:pos x="connsiteX3" y="connsiteY3"/>
              </a:cxn>
            </a:cxnLst>
            <a:rect l="l" t="t" r="r" b="b"/>
            <a:pathLst>
              <a:path w="473598" h="483677">
                <a:moveTo>
                  <a:pt x="473598" y="479394"/>
                </a:moveTo>
                <a:cubicBezTo>
                  <a:pt x="343392" y="486052"/>
                  <a:pt x="213186" y="492711"/>
                  <a:pt x="136246" y="435006"/>
                </a:cubicBezTo>
                <a:cubicBezTo>
                  <a:pt x="59306" y="377301"/>
                  <a:pt x="32673" y="205666"/>
                  <a:pt x="11959" y="133165"/>
                </a:cubicBezTo>
                <a:cubicBezTo>
                  <a:pt x="-8755" y="60664"/>
                  <a:pt x="1602" y="30332"/>
                  <a:pt x="1195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Freeform 118"/>
          <p:cNvSpPr/>
          <p:nvPr/>
        </p:nvSpPr>
        <p:spPr>
          <a:xfrm>
            <a:off x="1757779" y="4199138"/>
            <a:ext cx="4641239" cy="886395"/>
          </a:xfrm>
          <a:custGeom>
            <a:avLst/>
            <a:gdLst>
              <a:gd name="connsiteX0" fmla="*/ 3959440 w 4641239"/>
              <a:gd name="connsiteY0" fmla="*/ 0 h 886395"/>
              <a:gd name="connsiteX1" fmla="*/ 4199138 w 4641239"/>
              <a:gd name="connsiteY1" fmla="*/ 150920 h 886395"/>
              <a:gd name="connsiteX2" fmla="*/ 4358936 w 4641239"/>
              <a:gd name="connsiteY2" fmla="*/ 257452 h 886395"/>
              <a:gd name="connsiteX3" fmla="*/ 4509856 w 4641239"/>
              <a:gd name="connsiteY3" fmla="*/ 328474 h 886395"/>
              <a:gd name="connsiteX4" fmla="*/ 4607510 w 4641239"/>
              <a:gd name="connsiteY4" fmla="*/ 754602 h 886395"/>
              <a:gd name="connsiteX5" fmla="*/ 3897297 w 4641239"/>
              <a:gd name="connsiteY5" fmla="*/ 843379 h 886395"/>
              <a:gd name="connsiteX6" fmla="*/ 3400147 w 4641239"/>
              <a:gd name="connsiteY6" fmla="*/ 861134 h 886395"/>
              <a:gd name="connsiteX7" fmla="*/ 1704512 w 4641239"/>
              <a:gd name="connsiteY7" fmla="*/ 878889 h 886395"/>
              <a:gd name="connsiteX8" fmla="*/ 497149 w 4641239"/>
              <a:gd name="connsiteY8" fmla="*/ 870012 h 886395"/>
              <a:gd name="connsiteX9" fmla="*/ 0 w 4641239"/>
              <a:gd name="connsiteY9" fmla="*/ 701336 h 88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1239" h="886395">
                <a:moveTo>
                  <a:pt x="3959440" y="0"/>
                </a:moveTo>
                <a:lnTo>
                  <a:pt x="4199138" y="150920"/>
                </a:lnTo>
                <a:cubicBezTo>
                  <a:pt x="4265721" y="193829"/>
                  <a:pt x="4307150" y="227860"/>
                  <a:pt x="4358936" y="257452"/>
                </a:cubicBezTo>
                <a:cubicBezTo>
                  <a:pt x="4410722" y="287044"/>
                  <a:pt x="4468427" y="245616"/>
                  <a:pt x="4509856" y="328474"/>
                </a:cubicBezTo>
                <a:cubicBezTo>
                  <a:pt x="4551285" y="411332"/>
                  <a:pt x="4709603" y="668785"/>
                  <a:pt x="4607510" y="754602"/>
                </a:cubicBezTo>
                <a:cubicBezTo>
                  <a:pt x="4505417" y="840419"/>
                  <a:pt x="4098524" y="825624"/>
                  <a:pt x="3897297" y="843379"/>
                </a:cubicBezTo>
                <a:cubicBezTo>
                  <a:pt x="3696070" y="861134"/>
                  <a:pt x="3400147" y="861134"/>
                  <a:pt x="3400147" y="861134"/>
                </a:cubicBezTo>
                <a:lnTo>
                  <a:pt x="1704512" y="878889"/>
                </a:lnTo>
                <a:cubicBezTo>
                  <a:pt x="1220679" y="880369"/>
                  <a:pt x="781234" y="899604"/>
                  <a:pt x="497149" y="870012"/>
                </a:cubicBezTo>
                <a:cubicBezTo>
                  <a:pt x="213064" y="840420"/>
                  <a:pt x="106532" y="770878"/>
                  <a:pt x="0" y="701336"/>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Freeform 123"/>
          <p:cNvSpPr/>
          <p:nvPr/>
        </p:nvSpPr>
        <p:spPr>
          <a:xfrm>
            <a:off x="5033639" y="1736213"/>
            <a:ext cx="399495" cy="1113519"/>
          </a:xfrm>
          <a:custGeom>
            <a:avLst/>
            <a:gdLst>
              <a:gd name="connsiteX0" fmla="*/ 399495 w 399495"/>
              <a:gd name="connsiteY0" fmla="*/ 1113519 h 1113519"/>
              <a:gd name="connsiteX1" fmla="*/ 248575 w 399495"/>
              <a:gd name="connsiteY1" fmla="*/ 296773 h 1113519"/>
              <a:gd name="connsiteX2" fmla="*/ 115410 w 399495"/>
              <a:gd name="connsiteY2" fmla="*/ 3810 h 1113519"/>
              <a:gd name="connsiteX3" fmla="*/ 53266 w 399495"/>
              <a:gd name="connsiteY3" fmla="*/ 128098 h 1113519"/>
              <a:gd name="connsiteX4" fmla="*/ 0 w 399495"/>
              <a:gd name="connsiteY4" fmla="*/ 101465 h 111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95" h="1113519">
                <a:moveTo>
                  <a:pt x="399495" y="1113519"/>
                </a:moveTo>
                <a:cubicBezTo>
                  <a:pt x="347708" y="797621"/>
                  <a:pt x="295922" y="481724"/>
                  <a:pt x="248575" y="296773"/>
                </a:cubicBezTo>
                <a:cubicBezTo>
                  <a:pt x="201228" y="111822"/>
                  <a:pt x="147961" y="31922"/>
                  <a:pt x="115410" y="3810"/>
                </a:cubicBezTo>
                <a:cubicBezTo>
                  <a:pt x="82858" y="-24303"/>
                  <a:pt x="72501" y="111822"/>
                  <a:pt x="53266" y="128098"/>
                </a:cubicBezTo>
                <a:cubicBezTo>
                  <a:pt x="34031" y="144374"/>
                  <a:pt x="17015" y="122919"/>
                  <a:pt x="0" y="10146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Freeform 124"/>
          <p:cNvSpPr/>
          <p:nvPr/>
        </p:nvSpPr>
        <p:spPr>
          <a:xfrm>
            <a:off x="1065320" y="4243526"/>
            <a:ext cx="1637980" cy="435006"/>
          </a:xfrm>
          <a:custGeom>
            <a:avLst/>
            <a:gdLst>
              <a:gd name="connsiteX0" fmla="*/ 0 w 1637980"/>
              <a:gd name="connsiteY0" fmla="*/ 0 h 296974"/>
              <a:gd name="connsiteX1" fmla="*/ 284086 w 1637980"/>
              <a:gd name="connsiteY1" fmla="*/ 275208 h 296974"/>
              <a:gd name="connsiteX2" fmla="*/ 1056443 w 1637980"/>
              <a:gd name="connsiteY2" fmla="*/ 275208 h 296974"/>
              <a:gd name="connsiteX3" fmla="*/ 1571348 w 1637980"/>
              <a:gd name="connsiteY3" fmla="*/ 239697 h 296974"/>
              <a:gd name="connsiteX4" fmla="*/ 1615736 w 1637980"/>
              <a:gd name="connsiteY4" fmla="*/ 159798 h 29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980" h="296974">
                <a:moveTo>
                  <a:pt x="0" y="0"/>
                </a:moveTo>
                <a:cubicBezTo>
                  <a:pt x="54006" y="114670"/>
                  <a:pt x="108012" y="229340"/>
                  <a:pt x="284086" y="275208"/>
                </a:cubicBezTo>
                <a:cubicBezTo>
                  <a:pt x="460160" y="321076"/>
                  <a:pt x="841899" y="281127"/>
                  <a:pt x="1056443" y="275208"/>
                </a:cubicBezTo>
                <a:cubicBezTo>
                  <a:pt x="1270987" y="269290"/>
                  <a:pt x="1478133" y="258932"/>
                  <a:pt x="1571348" y="239697"/>
                </a:cubicBezTo>
                <a:cubicBezTo>
                  <a:pt x="1664563" y="220462"/>
                  <a:pt x="1640149" y="190130"/>
                  <a:pt x="1615736" y="15979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Freeform 125"/>
          <p:cNvSpPr/>
          <p:nvPr/>
        </p:nvSpPr>
        <p:spPr>
          <a:xfrm>
            <a:off x="3635036" y="1726859"/>
            <a:ext cx="2348514" cy="433062"/>
          </a:xfrm>
          <a:custGeom>
            <a:avLst/>
            <a:gdLst>
              <a:gd name="connsiteX0" fmla="*/ 0 w 1961966"/>
              <a:gd name="connsiteY0" fmla="*/ 12159 h 458690"/>
              <a:gd name="connsiteX1" fmla="*/ 275208 w 1961966"/>
              <a:gd name="connsiteY1" fmla="*/ 100936 h 458690"/>
              <a:gd name="connsiteX2" fmla="*/ 621437 w 1961966"/>
              <a:gd name="connsiteY2" fmla="*/ 358388 h 458690"/>
              <a:gd name="connsiteX3" fmla="*/ 932156 w 1961966"/>
              <a:gd name="connsiteY3" fmla="*/ 438287 h 458690"/>
              <a:gd name="connsiteX4" fmla="*/ 932156 w 1961966"/>
              <a:gd name="connsiteY4" fmla="*/ 3282 h 458690"/>
              <a:gd name="connsiteX5" fmla="*/ 1305018 w 1961966"/>
              <a:gd name="connsiteY5" fmla="*/ 242979 h 458690"/>
              <a:gd name="connsiteX6" fmla="*/ 1384917 w 1961966"/>
              <a:gd name="connsiteY6" fmla="*/ 322878 h 458690"/>
              <a:gd name="connsiteX7" fmla="*/ 1961966 w 1961966"/>
              <a:gd name="connsiteY7" fmla="*/ 296245 h 45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966" h="458690">
                <a:moveTo>
                  <a:pt x="0" y="12159"/>
                </a:moveTo>
                <a:cubicBezTo>
                  <a:pt x="85817" y="27695"/>
                  <a:pt x="171635" y="43231"/>
                  <a:pt x="275208" y="100936"/>
                </a:cubicBezTo>
                <a:cubicBezTo>
                  <a:pt x="378781" y="158641"/>
                  <a:pt x="511946" y="302163"/>
                  <a:pt x="621437" y="358388"/>
                </a:cubicBezTo>
                <a:cubicBezTo>
                  <a:pt x="730928" y="414613"/>
                  <a:pt x="880370" y="497471"/>
                  <a:pt x="932156" y="438287"/>
                </a:cubicBezTo>
                <a:cubicBezTo>
                  <a:pt x="983943" y="379103"/>
                  <a:pt x="870012" y="35833"/>
                  <a:pt x="932156" y="3282"/>
                </a:cubicBezTo>
                <a:cubicBezTo>
                  <a:pt x="994300" y="-29269"/>
                  <a:pt x="1229558" y="189713"/>
                  <a:pt x="1305018" y="242979"/>
                </a:cubicBezTo>
                <a:cubicBezTo>
                  <a:pt x="1380478" y="296245"/>
                  <a:pt x="1275426" y="314000"/>
                  <a:pt x="1384917" y="322878"/>
                </a:cubicBezTo>
                <a:cubicBezTo>
                  <a:pt x="1494408" y="331756"/>
                  <a:pt x="1961966" y="296245"/>
                  <a:pt x="1961966" y="29624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Freeform 127"/>
          <p:cNvSpPr/>
          <p:nvPr/>
        </p:nvSpPr>
        <p:spPr>
          <a:xfrm>
            <a:off x="1984270" y="2592280"/>
            <a:ext cx="181882" cy="771979"/>
          </a:xfrm>
          <a:custGeom>
            <a:avLst/>
            <a:gdLst>
              <a:gd name="connsiteX0" fmla="*/ 164127 w 208515"/>
              <a:gd name="connsiteY0" fmla="*/ 0 h 816745"/>
              <a:gd name="connsiteX1" fmla="*/ 4329 w 208515"/>
              <a:gd name="connsiteY1" fmla="*/ 292963 h 816745"/>
              <a:gd name="connsiteX2" fmla="*/ 48717 w 208515"/>
              <a:gd name="connsiteY2" fmla="*/ 435005 h 816745"/>
              <a:gd name="connsiteX3" fmla="*/ 84228 w 208515"/>
              <a:gd name="connsiteY3" fmla="*/ 612559 h 816745"/>
              <a:gd name="connsiteX4" fmla="*/ 208515 w 208515"/>
              <a:gd name="connsiteY4" fmla="*/ 816745 h 81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15" h="816745">
                <a:moveTo>
                  <a:pt x="164127" y="0"/>
                </a:moveTo>
                <a:cubicBezTo>
                  <a:pt x="93845" y="110231"/>
                  <a:pt x="23564" y="220462"/>
                  <a:pt x="4329" y="292963"/>
                </a:cubicBezTo>
                <a:cubicBezTo>
                  <a:pt x="-14906" y="365464"/>
                  <a:pt x="35401" y="381739"/>
                  <a:pt x="48717" y="435005"/>
                </a:cubicBezTo>
                <a:cubicBezTo>
                  <a:pt x="62033" y="488271"/>
                  <a:pt x="57595" y="548936"/>
                  <a:pt x="84228" y="612559"/>
                </a:cubicBezTo>
                <a:cubicBezTo>
                  <a:pt x="110861" y="676182"/>
                  <a:pt x="159688" y="746463"/>
                  <a:pt x="208515" y="81674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Freeform 128"/>
          <p:cNvSpPr/>
          <p:nvPr/>
        </p:nvSpPr>
        <p:spPr>
          <a:xfrm>
            <a:off x="870012" y="3053918"/>
            <a:ext cx="218499" cy="798991"/>
          </a:xfrm>
          <a:custGeom>
            <a:avLst/>
            <a:gdLst>
              <a:gd name="connsiteX0" fmla="*/ 0 w 218499"/>
              <a:gd name="connsiteY0" fmla="*/ 0 h 798991"/>
              <a:gd name="connsiteX1" fmla="*/ 213064 w 218499"/>
              <a:gd name="connsiteY1" fmla="*/ 408373 h 798991"/>
              <a:gd name="connsiteX2" fmla="*/ 159798 w 218499"/>
              <a:gd name="connsiteY2" fmla="*/ 798991 h 798991"/>
            </a:gdLst>
            <a:ahLst/>
            <a:cxnLst>
              <a:cxn ang="0">
                <a:pos x="connsiteX0" y="connsiteY0"/>
              </a:cxn>
              <a:cxn ang="0">
                <a:pos x="connsiteX1" y="connsiteY1"/>
              </a:cxn>
              <a:cxn ang="0">
                <a:pos x="connsiteX2" y="connsiteY2"/>
              </a:cxn>
            </a:cxnLst>
            <a:rect l="l" t="t" r="r" b="b"/>
            <a:pathLst>
              <a:path w="218499" h="798991">
                <a:moveTo>
                  <a:pt x="0" y="0"/>
                </a:moveTo>
                <a:cubicBezTo>
                  <a:pt x="93215" y="137604"/>
                  <a:pt x="186431" y="275208"/>
                  <a:pt x="213064" y="408373"/>
                </a:cubicBezTo>
                <a:cubicBezTo>
                  <a:pt x="239697" y="541538"/>
                  <a:pt x="159798" y="798991"/>
                  <a:pt x="159798" y="79899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Freeform 129"/>
          <p:cNvSpPr/>
          <p:nvPr/>
        </p:nvSpPr>
        <p:spPr>
          <a:xfrm>
            <a:off x="2352583" y="1894831"/>
            <a:ext cx="203772" cy="582039"/>
          </a:xfrm>
          <a:custGeom>
            <a:avLst/>
            <a:gdLst>
              <a:gd name="connsiteX0" fmla="*/ 26633 w 203772"/>
              <a:gd name="connsiteY0" fmla="*/ 4990 h 582039"/>
              <a:gd name="connsiteX1" fmla="*/ 177553 w 203772"/>
              <a:gd name="connsiteY1" fmla="*/ 67134 h 582039"/>
              <a:gd name="connsiteX2" fmla="*/ 186431 w 203772"/>
              <a:gd name="connsiteY2" fmla="*/ 475507 h 582039"/>
              <a:gd name="connsiteX3" fmla="*/ 0 w 203772"/>
              <a:gd name="connsiteY3" fmla="*/ 582039 h 582039"/>
              <a:gd name="connsiteX4" fmla="*/ 0 w 203772"/>
              <a:gd name="connsiteY4" fmla="*/ 582039 h 58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2" h="582039">
                <a:moveTo>
                  <a:pt x="26633" y="4990"/>
                </a:moveTo>
                <a:cubicBezTo>
                  <a:pt x="88776" y="-3148"/>
                  <a:pt x="150920" y="-11286"/>
                  <a:pt x="177553" y="67134"/>
                </a:cubicBezTo>
                <a:cubicBezTo>
                  <a:pt x="204186" y="145554"/>
                  <a:pt x="216023" y="389690"/>
                  <a:pt x="186431" y="475507"/>
                </a:cubicBezTo>
                <a:cubicBezTo>
                  <a:pt x="156839" y="561325"/>
                  <a:pt x="0" y="582039"/>
                  <a:pt x="0" y="582039"/>
                </a:cubicBezTo>
                <a:lnTo>
                  <a:pt x="0" y="582039"/>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Freeform 130"/>
          <p:cNvSpPr/>
          <p:nvPr/>
        </p:nvSpPr>
        <p:spPr>
          <a:xfrm>
            <a:off x="3045041" y="4323425"/>
            <a:ext cx="1895325" cy="738846"/>
          </a:xfrm>
          <a:custGeom>
            <a:avLst/>
            <a:gdLst>
              <a:gd name="connsiteX0" fmla="*/ 0 w 1358283"/>
              <a:gd name="connsiteY0" fmla="*/ 30071 h 564730"/>
              <a:gd name="connsiteX1" fmla="*/ 443883 w 1358283"/>
              <a:gd name="connsiteY1" fmla="*/ 21193 h 564730"/>
              <a:gd name="connsiteX2" fmla="*/ 692458 w 1358283"/>
              <a:gd name="connsiteY2" fmla="*/ 269768 h 564730"/>
              <a:gd name="connsiteX3" fmla="*/ 798990 w 1358283"/>
              <a:gd name="connsiteY3" fmla="*/ 553853 h 564730"/>
              <a:gd name="connsiteX4" fmla="*/ 1127464 w 1358283"/>
              <a:gd name="connsiteY4" fmla="*/ 491709 h 564730"/>
              <a:gd name="connsiteX5" fmla="*/ 1136342 w 1358283"/>
              <a:gd name="connsiteY5" fmla="*/ 358544 h 564730"/>
              <a:gd name="connsiteX6" fmla="*/ 1358283 w 1358283"/>
              <a:gd name="connsiteY6" fmla="*/ 296401 h 5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283" h="564730">
                <a:moveTo>
                  <a:pt x="0" y="30071"/>
                </a:moveTo>
                <a:cubicBezTo>
                  <a:pt x="164236" y="5657"/>
                  <a:pt x="328473" y="-18756"/>
                  <a:pt x="443883" y="21193"/>
                </a:cubicBezTo>
                <a:cubicBezTo>
                  <a:pt x="559293" y="61142"/>
                  <a:pt x="633274" y="180991"/>
                  <a:pt x="692458" y="269768"/>
                </a:cubicBezTo>
                <a:cubicBezTo>
                  <a:pt x="751642" y="358545"/>
                  <a:pt x="726489" y="516863"/>
                  <a:pt x="798990" y="553853"/>
                </a:cubicBezTo>
                <a:cubicBezTo>
                  <a:pt x="871491" y="590843"/>
                  <a:pt x="1071239" y="524261"/>
                  <a:pt x="1127464" y="491709"/>
                </a:cubicBezTo>
                <a:cubicBezTo>
                  <a:pt x="1183689" y="459157"/>
                  <a:pt x="1097872" y="391095"/>
                  <a:pt x="1136342" y="358544"/>
                </a:cubicBezTo>
                <a:cubicBezTo>
                  <a:pt x="1174812" y="325993"/>
                  <a:pt x="1266547" y="311197"/>
                  <a:pt x="1358283" y="29640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50392" y="1528465"/>
            <a:ext cx="2209737" cy="1127872"/>
          </a:xfrm>
          <a:custGeom>
            <a:avLst/>
            <a:gdLst>
              <a:gd name="connsiteX0" fmla="*/ 275867 w 2287421"/>
              <a:gd name="connsiteY0" fmla="*/ 1108203 h 1127872"/>
              <a:gd name="connsiteX1" fmla="*/ 80558 w 2287421"/>
              <a:gd name="connsiteY1" fmla="*/ 992793 h 1127872"/>
              <a:gd name="connsiteX2" fmla="*/ 53925 w 2287421"/>
              <a:gd name="connsiteY2" fmla="*/ 96149 h 1127872"/>
              <a:gd name="connsiteX3" fmla="*/ 790772 w 2287421"/>
              <a:gd name="connsiteY3" fmla="*/ 16250 h 1127872"/>
              <a:gd name="connsiteX4" fmla="*/ 1358942 w 2287421"/>
              <a:gd name="connsiteY4" fmla="*/ 16250 h 1127872"/>
              <a:gd name="connsiteX5" fmla="*/ 2149055 w 2287421"/>
              <a:gd name="connsiteY5" fmla="*/ 78393 h 1127872"/>
              <a:gd name="connsiteX6" fmla="*/ 2282220 w 2287421"/>
              <a:gd name="connsiteY6" fmla="*/ 184925 h 112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7421" h="1127872">
                <a:moveTo>
                  <a:pt x="275867" y="1108203"/>
                </a:moveTo>
                <a:cubicBezTo>
                  <a:pt x="196707" y="1134836"/>
                  <a:pt x="117548" y="1161469"/>
                  <a:pt x="80558" y="992793"/>
                </a:cubicBezTo>
                <a:cubicBezTo>
                  <a:pt x="43568" y="824117"/>
                  <a:pt x="-64444" y="258906"/>
                  <a:pt x="53925" y="96149"/>
                </a:cubicBezTo>
                <a:cubicBezTo>
                  <a:pt x="172294" y="-66608"/>
                  <a:pt x="573269" y="29566"/>
                  <a:pt x="790772" y="16250"/>
                </a:cubicBezTo>
                <a:cubicBezTo>
                  <a:pt x="1008275" y="2933"/>
                  <a:pt x="1132562" y="5893"/>
                  <a:pt x="1358942" y="16250"/>
                </a:cubicBezTo>
                <a:cubicBezTo>
                  <a:pt x="1585322" y="26607"/>
                  <a:pt x="1995175" y="50280"/>
                  <a:pt x="2149055" y="78393"/>
                </a:cubicBezTo>
                <a:cubicBezTo>
                  <a:pt x="2302935" y="106506"/>
                  <a:pt x="2292577" y="145715"/>
                  <a:pt x="2282220" y="18492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Freeform 133"/>
          <p:cNvSpPr/>
          <p:nvPr/>
        </p:nvSpPr>
        <p:spPr>
          <a:xfrm>
            <a:off x="5619565" y="2991775"/>
            <a:ext cx="541539" cy="1016108"/>
          </a:xfrm>
          <a:custGeom>
            <a:avLst/>
            <a:gdLst>
              <a:gd name="connsiteX0" fmla="*/ 319815 w 319815"/>
              <a:gd name="connsiteY0" fmla="*/ 0 h 792085"/>
              <a:gd name="connsiteX1" fmla="*/ 17974 w 319815"/>
              <a:gd name="connsiteY1" fmla="*/ 221942 h 792085"/>
              <a:gd name="connsiteX2" fmla="*/ 35729 w 319815"/>
              <a:gd name="connsiteY2" fmla="*/ 506027 h 792085"/>
              <a:gd name="connsiteX3" fmla="*/ 44607 w 319815"/>
              <a:gd name="connsiteY3" fmla="*/ 772357 h 792085"/>
              <a:gd name="connsiteX4" fmla="*/ 35729 w 319815"/>
              <a:gd name="connsiteY4" fmla="*/ 772357 h 792085"/>
              <a:gd name="connsiteX5" fmla="*/ 35729 w 319815"/>
              <a:gd name="connsiteY5" fmla="*/ 772357 h 79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815" h="792085">
                <a:moveTo>
                  <a:pt x="319815" y="0"/>
                </a:moveTo>
                <a:cubicBezTo>
                  <a:pt x="192568" y="68802"/>
                  <a:pt x="65322" y="137604"/>
                  <a:pt x="17974" y="221942"/>
                </a:cubicBezTo>
                <a:cubicBezTo>
                  <a:pt x="-29374" y="306280"/>
                  <a:pt x="31290" y="414291"/>
                  <a:pt x="35729" y="506027"/>
                </a:cubicBezTo>
                <a:cubicBezTo>
                  <a:pt x="40168" y="597763"/>
                  <a:pt x="44607" y="727969"/>
                  <a:pt x="44607" y="772357"/>
                </a:cubicBezTo>
                <a:cubicBezTo>
                  <a:pt x="44607" y="816745"/>
                  <a:pt x="35729" y="772357"/>
                  <a:pt x="35729" y="772357"/>
                </a:cubicBezTo>
                <a:lnTo>
                  <a:pt x="35729" y="772357"/>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Freeform 134"/>
          <p:cNvSpPr/>
          <p:nvPr/>
        </p:nvSpPr>
        <p:spPr>
          <a:xfrm>
            <a:off x="1401375" y="3255572"/>
            <a:ext cx="1341825" cy="888986"/>
          </a:xfrm>
          <a:custGeom>
            <a:avLst/>
            <a:gdLst>
              <a:gd name="connsiteX0" fmla="*/ 0 w 1251751"/>
              <a:gd name="connsiteY0" fmla="*/ 428661 h 888986"/>
              <a:gd name="connsiteX1" fmla="*/ 106532 w 1251751"/>
              <a:gd name="connsiteY1" fmla="*/ 82432 h 888986"/>
              <a:gd name="connsiteX2" fmla="*/ 301840 w 1251751"/>
              <a:gd name="connsiteY2" fmla="*/ 109065 h 888986"/>
              <a:gd name="connsiteX3" fmla="*/ 541537 w 1251751"/>
              <a:gd name="connsiteY3" fmla="*/ 38044 h 888986"/>
              <a:gd name="connsiteX4" fmla="*/ 878889 w 1251751"/>
              <a:gd name="connsiteY4" fmla="*/ 792645 h 888986"/>
              <a:gd name="connsiteX5" fmla="*/ 1251751 w 1251751"/>
              <a:gd name="connsiteY5" fmla="*/ 854789 h 88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751" h="888986">
                <a:moveTo>
                  <a:pt x="0" y="428661"/>
                </a:moveTo>
                <a:cubicBezTo>
                  <a:pt x="28112" y="282179"/>
                  <a:pt x="56225" y="135698"/>
                  <a:pt x="106532" y="82432"/>
                </a:cubicBezTo>
                <a:cubicBezTo>
                  <a:pt x="156839" y="29166"/>
                  <a:pt x="229339" y="116463"/>
                  <a:pt x="301840" y="109065"/>
                </a:cubicBezTo>
                <a:cubicBezTo>
                  <a:pt x="374341" y="101667"/>
                  <a:pt x="445362" y="-75886"/>
                  <a:pt x="541537" y="38044"/>
                </a:cubicBezTo>
                <a:cubicBezTo>
                  <a:pt x="637712" y="151974"/>
                  <a:pt x="760520" y="656521"/>
                  <a:pt x="878889" y="792645"/>
                </a:cubicBezTo>
                <a:cubicBezTo>
                  <a:pt x="997258" y="928769"/>
                  <a:pt x="1124504" y="891779"/>
                  <a:pt x="1251751" y="85478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Freeform 141"/>
          <p:cNvSpPr/>
          <p:nvPr/>
        </p:nvSpPr>
        <p:spPr>
          <a:xfrm>
            <a:off x="4820575" y="2388093"/>
            <a:ext cx="164380" cy="461639"/>
          </a:xfrm>
          <a:custGeom>
            <a:avLst/>
            <a:gdLst>
              <a:gd name="connsiteX0" fmla="*/ 0 w 164380"/>
              <a:gd name="connsiteY0" fmla="*/ 0 h 461639"/>
              <a:gd name="connsiteX1" fmla="*/ 159798 w 164380"/>
              <a:gd name="connsiteY1" fmla="*/ 168676 h 461639"/>
              <a:gd name="connsiteX2" fmla="*/ 124287 w 164380"/>
              <a:gd name="connsiteY2" fmla="*/ 461639 h 461639"/>
              <a:gd name="connsiteX3" fmla="*/ 124287 w 164380"/>
              <a:gd name="connsiteY3" fmla="*/ 461639 h 461639"/>
            </a:gdLst>
            <a:ahLst/>
            <a:cxnLst>
              <a:cxn ang="0">
                <a:pos x="connsiteX0" y="connsiteY0"/>
              </a:cxn>
              <a:cxn ang="0">
                <a:pos x="connsiteX1" y="connsiteY1"/>
              </a:cxn>
              <a:cxn ang="0">
                <a:pos x="connsiteX2" y="connsiteY2"/>
              </a:cxn>
              <a:cxn ang="0">
                <a:pos x="connsiteX3" y="connsiteY3"/>
              </a:cxn>
            </a:cxnLst>
            <a:rect l="l" t="t" r="r" b="b"/>
            <a:pathLst>
              <a:path w="164380" h="461639">
                <a:moveTo>
                  <a:pt x="0" y="0"/>
                </a:moveTo>
                <a:cubicBezTo>
                  <a:pt x="69542" y="45868"/>
                  <a:pt x="139084" y="91736"/>
                  <a:pt x="159798" y="168676"/>
                </a:cubicBezTo>
                <a:cubicBezTo>
                  <a:pt x="180513" y="245616"/>
                  <a:pt x="124287" y="461639"/>
                  <a:pt x="124287" y="461639"/>
                </a:cubicBezTo>
                <a:lnTo>
                  <a:pt x="124287" y="461639"/>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Freeform 143"/>
          <p:cNvSpPr/>
          <p:nvPr/>
        </p:nvSpPr>
        <p:spPr>
          <a:xfrm>
            <a:off x="2840854" y="3817398"/>
            <a:ext cx="1020932" cy="1254709"/>
          </a:xfrm>
          <a:custGeom>
            <a:avLst/>
            <a:gdLst>
              <a:gd name="connsiteX0" fmla="*/ 0 w 967666"/>
              <a:gd name="connsiteY0" fmla="*/ 1065320 h 1254709"/>
              <a:gd name="connsiteX1" fmla="*/ 443884 w 967666"/>
              <a:gd name="connsiteY1" fmla="*/ 1171852 h 1254709"/>
              <a:gd name="connsiteX2" fmla="*/ 967666 w 967666"/>
              <a:gd name="connsiteY2" fmla="*/ 0 h 1254709"/>
            </a:gdLst>
            <a:ahLst/>
            <a:cxnLst>
              <a:cxn ang="0">
                <a:pos x="connsiteX0" y="connsiteY0"/>
              </a:cxn>
              <a:cxn ang="0">
                <a:pos x="connsiteX1" y="connsiteY1"/>
              </a:cxn>
              <a:cxn ang="0">
                <a:pos x="connsiteX2" y="connsiteY2"/>
              </a:cxn>
            </a:cxnLst>
            <a:rect l="l" t="t" r="r" b="b"/>
            <a:pathLst>
              <a:path w="967666" h="1254709">
                <a:moveTo>
                  <a:pt x="0" y="1065320"/>
                </a:moveTo>
                <a:cubicBezTo>
                  <a:pt x="141303" y="1207362"/>
                  <a:pt x="282606" y="1349405"/>
                  <a:pt x="443884" y="1171852"/>
                </a:cubicBezTo>
                <a:cubicBezTo>
                  <a:pt x="605162" y="994299"/>
                  <a:pt x="786414" y="497149"/>
                  <a:pt x="967666"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Freeform 144"/>
          <p:cNvSpPr/>
          <p:nvPr/>
        </p:nvSpPr>
        <p:spPr>
          <a:xfrm>
            <a:off x="406091" y="4731798"/>
            <a:ext cx="1076480" cy="312904"/>
          </a:xfrm>
          <a:custGeom>
            <a:avLst/>
            <a:gdLst>
              <a:gd name="connsiteX0" fmla="*/ 9896 w 1235015"/>
              <a:gd name="connsiteY0" fmla="*/ 35511 h 312904"/>
              <a:gd name="connsiteX1" fmla="*/ 116428 w 1235015"/>
              <a:gd name="connsiteY1" fmla="*/ 275208 h 312904"/>
              <a:gd name="connsiteX2" fmla="*/ 835520 w 1235015"/>
              <a:gd name="connsiteY2" fmla="*/ 284085 h 312904"/>
              <a:gd name="connsiteX3" fmla="*/ 1235015 w 1235015"/>
              <a:gd name="connsiteY3" fmla="*/ 0 h 312904"/>
            </a:gdLst>
            <a:ahLst/>
            <a:cxnLst>
              <a:cxn ang="0">
                <a:pos x="connsiteX0" y="connsiteY0"/>
              </a:cxn>
              <a:cxn ang="0">
                <a:pos x="connsiteX1" y="connsiteY1"/>
              </a:cxn>
              <a:cxn ang="0">
                <a:pos x="connsiteX2" y="connsiteY2"/>
              </a:cxn>
              <a:cxn ang="0">
                <a:pos x="connsiteX3" y="connsiteY3"/>
              </a:cxn>
            </a:cxnLst>
            <a:rect l="l" t="t" r="r" b="b"/>
            <a:pathLst>
              <a:path w="1235015" h="312904">
                <a:moveTo>
                  <a:pt x="9896" y="35511"/>
                </a:moveTo>
                <a:cubicBezTo>
                  <a:pt x="-5640" y="134645"/>
                  <a:pt x="-21176" y="233779"/>
                  <a:pt x="116428" y="275208"/>
                </a:cubicBezTo>
                <a:cubicBezTo>
                  <a:pt x="254032" y="316637"/>
                  <a:pt x="649089" y="329953"/>
                  <a:pt x="835520" y="284085"/>
                </a:cubicBezTo>
                <a:cubicBezTo>
                  <a:pt x="1021951" y="238217"/>
                  <a:pt x="1128483" y="119108"/>
                  <a:pt x="1235015"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Freeform 145"/>
          <p:cNvSpPr/>
          <p:nvPr/>
        </p:nvSpPr>
        <p:spPr>
          <a:xfrm>
            <a:off x="5334997" y="1935332"/>
            <a:ext cx="710943" cy="1349406"/>
          </a:xfrm>
          <a:custGeom>
            <a:avLst/>
            <a:gdLst>
              <a:gd name="connsiteX0" fmla="*/ 62626 w 710943"/>
              <a:gd name="connsiteY0" fmla="*/ 1349406 h 1349406"/>
              <a:gd name="connsiteX1" fmla="*/ 142525 w 710943"/>
              <a:gd name="connsiteY1" fmla="*/ 1260629 h 1349406"/>
              <a:gd name="connsiteX2" fmla="*/ 483 w 710943"/>
              <a:gd name="connsiteY2" fmla="*/ 1056443 h 1349406"/>
              <a:gd name="connsiteX3" fmla="*/ 115892 w 710943"/>
              <a:gd name="connsiteY3" fmla="*/ 594804 h 1349406"/>
              <a:gd name="connsiteX4" fmla="*/ 568653 w 710943"/>
              <a:gd name="connsiteY4" fmla="*/ 648070 h 1349406"/>
              <a:gd name="connsiteX5" fmla="*/ 710696 w 710943"/>
              <a:gd name="connsiteY5" fmla="*/ 621437 h 1349406"/>
              <a:gd name="connsiteX6" fmla="*/ 604164 w 710943"/>
              <a:gd name="connsiteY6" fmla="*/ 177553 h 1349406"/>
              <a:gd name="connsiteX7" fmla="*/ 648553 w 710943"/>
              <a:gd name="connsiteY7" fmla="*/ 0 h 134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943" h="1349406">
                <a:moveTo>
                  <a:pt x="62626" y="1349406"/>
                </a:moveTo>
                <a:cubicBezTo>
                  <a:pt x="107754" y="1329431"/>
                  <a:pt x="152882" y="1309456"/>
                  <a:pt x="142525" y="1260629"/>
                </a:cubicBezTo>
                <a:cubicBezTo>
                  <a:pt x="132168" y="1211802"/>
                  <a:pt x="4922" y="1167414"/>
                  <a:pt x="483" y="1056443"/>
                </a:cubicBezTo>
                <a:cubicBezTo>
                  <a:pt x="-3956" y="945472"/>
                  <a:pt x="21197" y="662866"/>
                  <a:pt x="115892" y="594804"/>
                </a:cubicBezTo>
                <a:cubicBezTo>
                  <a:pt x="210587" y="526742"/>
                  <a:pt x="469519" y="643631"/>
                  <a:pt x="568653" y="648070"/>
                </a:cubicBezTo>
                <a:cubicBezTo>
                  <a:pt x="667787" y="652509"/>
                  <a:pt x="704778" y="699856"/>
                  <a:pt x="710696" y="621437"/>
                </a:cubicBezTo>
                <a:cubicBezTo>
                  <a:pt x="716615" y="543017"/>
                  <a:pt x="614521" y="281126"/>
                  <a:pt x="604164" y="177553"/>
                </a:cubicBezTo>
                <a:cubicBezTo>
                  <a:pt x="593807" y="73980"/>
                  <a:pt x="621180" y="36990"/>
                  <a:pt x="648553"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Freeform 148"/>
          <p:cNvSpPr/>
          <p:nvPr/>
        </p:nvSpPr>
        <p:spPr>
          <a:xfrm>
            <a:off x="440222" y="1574197"/>
            <a:ext cx="589588" cy="2420754"/>
          </a:xfrm>
          <a:custGeom>
            <a:avLst/>
            <a:gdLst>
              <a:gd name="connsiteX0" fmla="*/ 349891 w 438832"/>
              <a:gd name="connsiteY0" fmla="*/ 121438 h 2420754"/>
              <a:gd name="connsiteX1" fmla="*/ 163460 w 438832"/>
              <a:gd name="connsiteY1" fmla="*/ 139193 h 2420754"/>
              <a:gd name="connsiteX2" fmla="*/ 163460 w 438832"/>
              <a:gd name="connsiteY2" fmla="*/ 1524110 h 2420754"/>
              <a:gd name="connsiteX3" fmla="*/ 3661 w 438832"/>
              <a:gd name="connsiteY3" fmla="*/ 1746052 h 2420754"/>
              <a:gd name="connsiteX4" fmla="*/ 83561 w 438832"/>
              <a:gd name="connsiteY4" fmla="*/ 2234323 h 2420754"/>
              <a:gd name="connsiteX5" fmla="*/ 429790 w 438832"/>
              <a:gd name="connsiteY5" fmla="*/ 2411877 h 2420754"/>
              <a:gd name="connsiteX6" fmla="*/ 429790 w 438832"/>
              <a:gd name="connsiteY6" fmla="*/ 2411877 h 2420754"/>
              <a:gd name="connsiteX7" fmla="*/ 438667 w 438832"/>
              <a:gd name="connsiteY7" fmla="*/ 2411877 h 2420754"/>
              <a:gd name="connsiteX8" fmla="*/ 420912 w 438832"/>
              <a:gd name="connsiteY8" fmla="*/ 2420754 h 242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832" h="2420754">
                <a:moveTo>
                  <a:pt x="349891" y="121438"/>
                </a:moveTo>
                <a:cubicBezTo>
                  <a:pt x="272211" y="13426"/>
                  <a:pt x="194532" y="-94586"/>
                  <a:pt x="163460" y="139193"/>
                </a:cubicBezTo>
                <a:cubicBezTo>
                  <a:pt x="132388" y="372972"/>
                  <a:pt x="190093" y="1256300"/>
                  <a:pt x="163460" y="1524110"/>
                </a:cubicBezTo>
                <a:cubicBezTo>
                  <a:pt x="136827" y="1791920"/>
                  <a:pt x="16977" y="1627683"/>
                  <a:pt x="3661" y="1746052"/>
                </a:cubicBezTo>
                <a:cubicBezTo>
                  <a:pt x="-9656" y="1864421"/>
                  <a:pt x="12539" y="2123352"/>
                  <a:pt x="83561" y="2234323"/>
                </a:cubicBezTo>
                <a:cubicBezTo>
                  <a:pt x="154582" y="2345294"/>
                  <a:pt x="429790" y="2411877"/>
                  <a:pt x="429790" y="2411877"/>
                </a:cubicBezTo>
                <a:lnTo>
                  <a:pt x="429790" y="2411877"/>
                </a:lnTo>
                <a:cubicBezTo>
                  <a:pt x="431269" y="2411877"/>
                  <a:pt x="440147" y="2410398"/>
                  <a:pt x="438667" y="2411877"/>
                </a:cubicBezTo>
                <a:cubicBezTo>
                  <a:pt x="437187" y="2413356"/>
                  <a:pt x="429049" y="2417055"/>
                  <a:pt x="420912" y="242075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4092605" y="3133817"/>
            <a:ext cx="1127465" cy="323378"/>
          </a:xfrm>
          <a:custGeom>
            <a:avLst/>
            <a:gdLst>
              <a:gd name="connsiteX0" fmla="*/ 0 w 1012054"/>
              <a:gd name="connsiteY0" fmla="*/ 0 h 323378"/>
              <a:gd name="connsiteX1" fmla="*/ 603681 w 1012054"/>
              <a:gd name="connsiteY1" fmla="*/ 301841 h 323378"/>
              <a:gd name="connsiteX2" fmla="*/ 1012054 w 1012054"/>
              <a:gd name="connsiteY2" fmla="*/ 275208 h 323378"/>
            </a:gdLst>
            <a:ahLst/>
            <a:cxnLst>
              <a:cxn ang="0">
                <a:pos x="connsiteX0" y="connsiteY0"/>
              </a:cxn>
              <a:cxn ang="0">
                <a:pos x="connsiteX1" y="connsiteY1"/>
              </a:cxn>
              <a:cxn ang="0">
                <a:pos x="connsiteX2" y="connsiteY2"/>
              </a:cxn>
            </a:cxnLst>
            <a:rect l="l" t="t" r="r" b="b"/>
            <a:pathLst>
              <a:path w="1012054" h="323378">
                <a:moveTo>
                  <a:pt x="0" y="0"/>
                </a:moveTo>
                <a:cubicBezTo>
                  <a:pt x="217502" y="127986"/>
                  <a:pt x="435005" y="255973"/>
                  <a:pt x="603681" y="301841"/>
                </a:cubicBezTo>
                <a:cubicBezTo>
                  <a:pt x="772357" y="347709"/>
                  <a:pt x="892205" y="311458"/>
                  <a:pt x="1012054" y="27520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Freeform 150"/>
          <p:cNvSpPr/>
          <p:nvPr/>
        </p:nvSpPr>
        <p:spPr>
          <a:xfrm>
            <a:off x="4961138" y="3048870"/>
            <a:ext cx="1300884" cy="1095688"/>
          </a:xfrm>
          <a:custGeom>
            <a:avLst/>
            <a:gdLst>
              <a:gd name="connsiteX0" fmla="*/ 1012054 w 1041952"/>
              <a:gd name="connsiteY0" fmla="*/ 976544 h 976544"/>
              <a:gd name="connsiteX1" fmla="*/ 1012054 w 1041952"/>
              <a:gd name="connsiteY1" fmla="*/ 692459 h 976544"/>
              <a:gd name="connsiteX2" fmla="*/ 701336 w 1041952"/>
              <a:gd name="connsiteY2" fmla="*/ 594804 h 976544"/>
              <a:gd name="connsiteX3" fmla="*/ 408373 w 1041952"/>
              <a:gd name="connsiteY3" fmla="*/ 621437 h 976544"/>
              <a:gd name="connsiteX4" fmla="*/ 346229 w 1041952"/>
              <a:gd name="connsiteY4" fmla="*/ 168676 h 976544"/>
              <a:gd name="connsiteX5" fmla="*/ 0 w 1041952"/>
              <a:gd name="connsiteY5" fmla="*/ 0 h 97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952" h="976544">
                <a:moveTo>
                  <a:pt x="1012054" y="976544"/>
                </a:moveTo>
                <a:cubicBezTo>
                  <a:pt x="1037947" y="866313"/>
                  <a:pt x="1063840" y="756082"/>
                  <a:pt x="1012054" y="692459"/>
                </a:cubicBezTo>
                <a:cubicBezTo>
                  <a:pt x="960268" y="628836"/>
                  <a:pt x="801949" y="606641"/>
                  <a:pt x="701336" y="594804"/>
                </a:cubicBezTo>
                <a:cubicBezTo>
                  <a:pt x="600722" y="582967"/>
                  <a:pt x="467557" y="692458"/>
                  <a:pt x="408373" y="621437"/>
                </a:cubicBezTo>
                <a:cubicBezTo>
                  <a:pt x="349189" y="550416"/>
                  <a:pt x="414291" y="272249"/>
                  <a:pt x="346229" y="168676"/>
                </a:cubicBezTo>
                <a:cubicBezTo>
                  <a:pt x="278167" y="65103"/>
                  <a:pt x="139083" y="32551"/>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Freeform 151"/>
          <p:cNvSpPr/>
          <p:nvPr/>
        </p:nvSpPr>
        <p:spPr>
          <a:xfrm>
            <a:off x="1741551" y="3665281"/>
            <a:ext cx="939505" cy="1013251"/>
          </a:xfrm>
          <a:custGeom>
            <a:avLst/>
            <a:gdLst>
              <a:gd name="connsiteX0" fmla="*/ 0 w 790112"/>
              <a:gd name="connsiteY0" fmla="*/ 0 h 861134"/>
              <a:gd name="connsiteX1" fmla="*/ 115409 w 790112"/>
              <a:gd name="connsiteY1" fmla="*/ 142043 h 861134"/>
              <a:gd name="connsiteX2" fmla="*/ 142042 w 790112"/>
              <a:gd name="connsiteY2" fmla="*/ 781235 h 861134"/>
              <a:gd name="connsiteX3" fmla="*/ 479394 w 790112"/>
              <a:gd name="connsiteY3" fmla="*/ 594804 h 861134"/>
              <a:gd name="connsiteX4" fmla="*/ 790112 w 790112"/>
              <a:gd name="connsiteY4" fmla="*/ 861134 h 861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12" h="861134">
                <a:moveTo>
                  <a:pt x="0" y="0"/>
                </a:moveTo>
                <a:cubicBezTo>
                  <a:pt x="45867" y="5918"/>
                  <a:pt x="91735" y="11837"/>
                  <a:pt x="115409" y="142043"/>
                </a:cubicBezTo>
                <a:cubicBezTo>
                  <a:pt x="139083" y="272249"/>
                  <a:pt x="81378" y="705775"/>
                  <a:pt x="142042" y="781235"/>
                </a:cubicBezTo>
                <a:cubicBezTo>
                  <a:pt x="202706" y="856695"/>
                  <a:pt x="371382" y="581488"/>
                  <a:pt x="479394" y="594804"/>
                </a:cubicBezTo>
                <a:cubicBezTo>
                  <a:pt x="587406" y="608120"/>
                  <a:pt x="688759" y="734627"/>
                  <a:pt x="790112" y="861134"/>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Freeform 152"/>
          <p:cNvSpPr/>
          <p:nvPr/>
        </p:nvSpPr>
        <p:spPr>
          <a:xfrm>
            <a:off x="307847" y="1548514"/>
            <a:ext cx="1013193" cy="523356"/>
          </a:xfrm>
          <a:custGeom>
            <a:avLst/>
            <a:gdLst>
              <a:gd name="connsiteX0" fmla="*/ 1139 w 1013193"/>
              <a:gd name="connsiteY0" fmla="*/ 186005 h 523356"/>
              <a:gd name="connsiteX1" fmla="*/ 72160 w 1013193"/>
              <a:gd name="connsiteY1" fmla="*/ 8451 h 523356"/>
              <a:gd name="connsiteX2" fmla="*/ 462778 w 1013193"/>
              <a:gd name="connsiteY2" fmla="*/ 425702 h 523356"/>
              <a:gd name="connsiteX3" fmla="*/ 1013193 w 1013193"/>
              <a:gd name="connsiteY3" fmla="*/ 523356 h 523356"/>
            </a:gdLst>
            <a:ahLst/>
            <a:cxnLst>
              <a:cxn ang="0">
                <a:pos x="connsiteX0" y="connsiteY0"/>
              </a:cxn>
              <a:cxn ang="0">
                <a:pos x="connsiteX1" y="connsiteY1"/>
              </a:cxn>
              <a:cxn ang="0">
                <a:pos x="connsiteX2" y="connsiteY2"/>
              </a:cxn>
              <a:cxn ang="0">
                <a:pos x="connsiteX3" y="connsiteY3"/>
              </a:cxn>
            </a:cxnLst>
            <a:rect l="l" t="t" r="r" b="b"/>
            <a:pathLst>
              <a:path w="1013193" h="523356">
                <a:moveTo>
                  <a:pt x="1139" y="186005"/>
                </a:moveTo>
                <a:cubicBezTo>
                  <a:pt x="-1821" y="77253"/>
                  <a:pt x="-4780" y="-31498"/>
                  <a:pt x="72160" y="8451"/>
                </a:cubicBezTo>
                <a:cubicBezTo>
                  <a:pt x="149100" y="48400"/>
                  <a:pt x="305939" y="339885"/>
                  <a:pt x="462778" y="425702"/>
                </a:cubicBezTo>
                <a:cubicBezTo>
                  <a:pt x="619617" y="511520"/>
                  <a:pt x="816405" y="517438"/>
                  <a:pt x="1013193" y="523356"/>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Freeform 153"/>
          <p:cNvSpPr/>
          <p:nvPr/>
        </p:nvSpPr>
        <p:spPr>
          <a:xfrm>
            <a:off x="2414726" y="1579976"/>
            <a:ext cx="1029810" cy="683830"/>
          </a:xfrm>
          <a:custGeom>
            <a:avLst/>
            <a:gdLst>
              <a:gd name="connsiteX0" fmla="*/ 861134 w 861134"/>
              <a:gd name="connsiteY0" fmla="*/ 106781 h 683830"/>
              <a:gd name="connsiteX1" fmla="*/ 479394 w 861134"/>
              <a:gd name="connsiteY1" fmla="*/ 249 h 683830"/>
              <a:gd name="connsiteX2" fmla="*/ 115410 w 861134"/>
              <a:gd name="connsiteY2" fmla="*/ 133414 h 683830"/>
              <a:gd name="connsiteX3" fmla="*/ 0 w 861134"/>
              <a:gd name="connsiteY3" fmla="*/ 683830 h 683830"/>
            </a:gdLst>
            <a:ahLst/>
            <a:cxnLst>
              <a:cxn ang="0">
                <a:pos x="connsiteX0" y="connsiteY0"/>
              </a:cxn>
              <a:cxn ang="0">
                <a:pos x="connsiteX1" y="connsiteY1"/>
              </a:cxn>
              <a:cxn ang="0">
                <a:pos x="connsiteX2" y="connsiteY2"/>
              </a:cxn>
              <a:cxn ang="0">
                <a:pos x="connsiteX3" y="connsiteY3"/>
              </a:cxn>
            </a:cxnLst>
            <a:rect l="l" t="t" r="r" b="b"/>
            <a:pathLst>
              <a:path w="861134" h="683830">
                <a:moveTo>
                  <a:pt x="861134" y="106781"/>
                </a:moveTo>
                <a:cubicBezTo>
                  <a:pt x="732407" y="51295"/>
                  <a:pt x="603681" y="-4190"/>
                  <a:pt x="479394" y="249"/>
                </a:cubicBezTo>
                <a:cubicBezTo>
                  <a:pt x="355107" y="4688"/>
                  <a:pt x="195309" y="19484"/>
                  <a:pt x="115410" y="133414"/>
                </a:cubicBezTo>
                <a:cubicBezTo>
                  <a:pt x="35511" y="247344"/>
                  <a:pt x="0" y="683830"/>
                  <a:pt x="0" y="68383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Freeform 154"/>
          <p:cNvSpPr/>
          <p:nvPr/>
        </p:nvSpPr>
        <p:spPr>
          <a:xfrm>
            <a:off x="3994951" y="2405849"/>
            <a:ext cx="102700" cy="443883"/>
          </a:xfrm>
          <a:custGeom>
            <a:avLst/>
            <a:gdLst>
              <a:gd name="connsiteX0" fmla="*/ 0 w 102700"/>
              <a:gd name="connsiteY0" fmla="*/ 443883 h 443883"/>
              <a:gd name="connsiteX1" fmla="*/ 97655 w 102700"/>
              <a:gd name="connsiteY1" fmla="*/ 106532 h 443883"/>
              <a:gd name="connsiteX2" fmla="*/ 79899 w 102700"/>
              <a:gd name="connsiteY2" fmla="*/ 0 h 443883"/>
            </a:gdLst>
            <a:ahLst/>
            <a:cxnLst>
              <a:cxn ang="0">
                <a:pos x="connsiteX0" y="connsiteY0"/>
              </a:cxn>
              <a:cxn ang="0">
                <a:pos x="connsiteX1" y="connsiteY1"/>
              </a:cxn>
              <a:cxn ang="0">
                <a:pos x="connsiteX2" y="connsiteY2"/>
              </a:cxn>
            </a:cxnLst>
            <a:rect l="l" t="t" r="r" b="b"/>
            <a:pathLst>
              <a:path w="102700" h="443883">
                <a:moveTo>
                  <a:pt x="0" y="443883"/>
                </a:moveTo>
                <a:cubicBezTo>
                  <a:pt x="42169" y="312197"/>
                  <a:pt x="84339" y="180512"/>
                  <a:pt x="97655" y="106532"/>
                </a:cubicBezTo>
                <a:cubicBezTo>
                  <a:pt x="110972" y="32551"/>
                  <a:pt x="95435" y="16275"/>
                  <a:pt x="79899"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Freeform 155"/>
          <p:cNvSpPr/>
          <p:nvPr/>
        </p:nvSpPr>
        <p:spPr>
          <a:xfrm>
            <a:off x="82615" y="3230755"/>
            <a:ext cx="209210" cy="764197"/>
          </a:xfrm>
          <a:custGeom>
            <a:avLst/>
            <a:gdLst>
              <a:gd name="connsiteX0" fmla="*/ 165961 w 201471"/>
              <a:gd name="connsiteY0" fmla="*/ 0 h 772357"/>
              <a:gd name="connsiteX1" fmla="*/ 59429 w 201471"/>
              <a:gd name="connsiteY1" fmla="*/ 159798 h 772357"/>
              <a:gd name="connsiteX2" fmla="*/ 6163 w 201471"/>
              <a:gd name="connsiteY2" fmla="*/ 541538 h 772357"/>
              <a:gd name="connsiteX3" fmla="*/ 201471 w 201471"/>
              <a:gd name="connsiteY3" fmla="*/ 772357 h 772357"/>
            </a:gdLst>
            <a:ahLst/>
            <a:cxnLst>
              <a:cxn ang="0">
                <a:pos x="connsiteX0" y="connsiteY0"/>
              </a:cxn>
              <a:cxn ang="0">
                <a:pos x="connsiteX1" y="connsiteY1"/>
              </a:cxn>
              <a:cxn ang="0">
                <a:pos x="connsiteX2" y="connsiteY2"/>
              </a:cxn>
              <a:cxn ang="0">
                <a:pos x="connsiteX3" y="connsiteY3"/>
              </a:cxn>
            </a:cxnLst>
            <a:rect l="l" t="t" r="r" b="b"/>
            <a:pathLst>
              <a:path w="201471" h="772357">
                <a:moveTo>
                  <a:pt x="165961" y="0"/>
                </a:moveTo>
                <a:cubicBezTo>
                  <a:pt x="126011" y="34771"/>
                  <a:pt x="86062" y="69542"/>
                  <a:pt x="59429" y="159798"/>
                </a:cubicBezTo>
                <a:cubicBezTo>
                  <a:pt x="32796" y="250054"/>
                  <a:pt x="-17511" y="439445"/>
                  <a:pt x="6163" y="541538"/>
                </a:cubicBezTo>
                <a:cubicBezTo>
                  <a:pt x="29837" y="643631"/>
                  <a:pt x="115654" y="707994"/>
                  <a:pt x="201471" y="772357"/>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Freeform 156"/>
          <p:cNvSpPr/>
          <p:nvPr/>
        </p:nvSpPr>
        <p:spPr>
          <a:xfrm>
            <a:off x="3743435" y="3178206"/>
            <a:ext cx="763920" cy="1464815"/>
          </a:xfrm>
          <a:custGeom>
            <a:avLst/>
            <a:gdLst>
              <a:gd name="connsiteX0" fmla="*/ 38452 w 763920"/>
              <a:gd name="connsiteY0" fmla="*/ 1464815 h 1464815"/>
              <a:gd name="connsiteX1" fmla="*/ 11819 w 763920"/>
              <a:gd name="connsiteY1" fmla="*/ 1145219 h 1464815"/>
              <a:gd name="connsiteX2" fmla="*/ 207128 w 763920"/>
              <a:gd name="connsiteY2" fmla="*/ 878889 h 1464815"/>
              <a:gd name="connsiteX3" fmla="*/ 695400 w 763920"/>
              <a:gd name="connsiteY3" fmla="*/ 683580 h 1464815"/>
              <a:gd name="connsiteX4" fmla="*/ 748666 w 763920"/>
              <a:gd name="connsiteY4" fmla="*/ 0 h 1464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920" h="1464815">
                <a:moveTo>
                  <a:pt x="38452" y="1464815"/>
                </a:moveTo>
                <a:cubicBezTo>
                  <a:pt x="11079" y="1353844"/>
                  <a:pt x="-16294" y="1242873"/>
                  <a:pt x="11819" y="1145219"/>
                </a:cubicBezTo>
                <a:cubicBezTo>
                  <a:pt x="39932" y="1047565"/>
                  <a:pt x="93198" y="955829"/>
                  <a:pt x="207128" y="878889"/>
                </a:cubicBezTo>
                <a:cubicBezTo>
                  <a:pt x="321058" y="801949"/>
                  <a:pt x="605144" y="830061"/>
                  <a:pt x="695400" y="683580"/>
                </a:cubicBezTo>
                <a:cubicBezTo>
                  <a:pt x="785656" y="537099"/>
                  <a:pt x="767161" y="268549"/>
                  <a:pt x="748666"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Freeform 157"/>
          <p:cNvSpPr/>
          <p:nvPr/>
        </p:nvSpPr>
        <p:spPr>
          <a:xfrm>
            <a:off x="1325723" y="1603334"/>
            <a:ext cx="352157" cy="811392"/>
          </a:xfrm>
          <a:custGeom>
            <a:avLst/>
            <a:gdLst>
              <a:gd name="connsiteX0" fmla="*/ 281135 w 352157"/>
              <a:gd name="connsiteY0" fmla="*/ 110056 h 811392"/>
              <a:gd name="connsiteX1" fmla="*/ 14805 w 352157"/>
              <a:gd name="connsiteY1" fmla="*/ 3524 h 811392"/>
              <a:gd name="connsiteX2" fmla="*/ 68071 w 352157"/>
              <a:gd name="connsiteY2" fmla="*/ 225466 h 811392"/>
              <a:gd name="connsiteX3" fmla="*/ 352157 w 352157"/>
              <a:gd name="connsiteY3" fmla="*/ 811392 h 811392"/>
            </a:gdLst>
            <a:ahLst/>
            <a:cxnLst>
              <a:cxn ang="0">
                <a:pos x="connsiteX0" y="connsiteY0"/>
              </a:cxn>
              <a:cxn ang="0">
                <a:pos x="connsiteX1" y="connsiteY1"/>
              </a:cxn>
              <a:cxn ang="0">
                <a:pos x="connsiteX2" y="connsiteY2"/>
              </a:cxn>
              <a:cxn ang="0">
                <a:pos x="connsiteX3" y="connsiteY3"/>
              </a:cxn>
            </a:cxnLst>
            <a:rect l="l" t="t" r="r" b="b"/>
            <a:pathLst>
              <a:path w="352157" h="811392">
                <a:moveTo>
                  <a:pt x="281135" y="110056"/>
                </a:moveTo>
                <a:cubicBezTo>
                  <a:pt x="165725" y="47172"/>
                  <a:pt x="50316" y="-15711"/>
                  <a:pt x="14805" y="3524"/>
                </a:cubicBezTo>
                <a:cubicBezTo>
                  <a:pt x="-20706" y="22759"/>
                  <a:pt x="11846" y="90821"/>
                  <a:pt x="68071" y="225466"/>
                </a:cubicBezTo>
                <a:cubicBezTo>
                  <a:pt x="124296" y="360111"/>
                  <a:pt x="238226" y="585751"/>
                  <a:pt x="352157" y="811392"/>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Freeform 158"/>
          <p:cNvSpPr/>
          <p:nvPr/>
        </p:nvSpPr>
        <p:spPr>
          <a:xfrm>
            <a:off x="177321" y="4243526"/>
            <a:ext cx="191349" cy="390618"/>
          </a:xfrm>
          <a:custGeom>
            <a:avLst/>
            <a:gdLst>
              <a:gd name="connsiteX0" fmla="*/ 153103 w 153103"/>
              <a:gd name="connsiteY0" fmla="*/ 457401 h 457401"/>
              <a:gd name="connsiteX1" fmla="*/ 11060 w 153103"/>
              <a:gd name="connsiteY1" fmla="*/ 40150 h 457401"/>
              <a:gd name="connsiteX2" fmla="*/ 19937 w 153103"/>
              <a:gd name="connsiteY2" fmla="*/ 40150 h 457401"/>
            </a:gdLst>
            <a:ahLst/>
            <a:cxnLst>
              <a:cxn ang="0">
                <a:pos x="connsiteX0" y="connsiteY0"/>
              </a:cxn>
              <a:cxn ang="0">
                <a:pos x="connsiteX1" y="connsiteY1"/>
              </a:cxn>
              <a:cxn ang="0">
                <a:pos x="connsiteX2" y="connsiteY2"/>
              </a:cxn>
            </a:cxnLst>
            <a:rect l="l" t="t" r="r" b="b"/>
            <a:pathLst>
              <a:path w="153103" h="457401">
                <a:moveTo>
                  <a:pt x="153103" y="457401"/>
                </a:moveTo>
                <a:cubicBezTo>
                  <a:pt x="105755" y="318317"/>
                  <a:pt x="33254" y="109692"/>
                  <a:pt x="11060" y="40150"/>
                </a:cubicBezTo>
                <a:cubicBezTo>
                  <a:pt x="-11134" y="-29392"/>
                  <a:pt x="4401" y="5379"/>
                  <a:pt x="19937" y="4015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Freeform 159"/>
          <p:cNvSpPr/>
          <p:nvPr/>
        </p:nvSpPr>
        <p:spPr>
          <a:xfrm>
            <a:off x="3178206" y="2396971"/>
            <a:ext cx="745724" cy="1526959"/>
          </a:xfrm>
          <a:custGeom>
            <a:avLst/>
            <a:gdLst>
              <a:gd name="connsiteX0" fmla="*/ 0 w 745724"/>
              <a:gd name="connsiteY0" fmla="*/ 1526959 h 1526959"/>
              <a:gd name="connsiteX1" fmla="*/ 363984 w 745724"/>
              <a:gd name="connsiteY1" fmla="*/ 1189608 h 1526959"/>
              <a:gd name="connsiteX2" fmla="*/ 683580 w 745724"/>
              <a:gd name="connsiteY2" fmla="*/ 710213 h 1526959"/>
              <a:gd name="connsiteX3" fmla="*/ 701336 w 745724"/>
              <a:gd name="connsiteY3" fmla="*/ 275208 h 1526959"/>
              <a:gd name="connsiteX4" fmla="*/ 745724 w 745724"/>
              <a:gd name="connsiteY4" fmla="*/ 0 h 15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24" h="1526959">
                <a:moveTo>
                  <a:pt x="0" y="1526959"/>
                </a:moveTo>
                <a:cubicBezTo>
                  <a:pt x="125027" y="1426345"/>
                  <a:pt x="250054" y="1325732"/>
                  <a:pt x="363984" y="1189608"/>
                </a:cubicBezTo>
                <a:cubicBezTo>
                  <a:pt x="477914" y="1053484"/>
                  <a:pt x="627355" y="862613"/>
                  <a:pt x="683580" y="710213"/>
                </a:cubicBezTo>
                <a:cubicBezTo>
                  <a:pt x="739805" y="557813"/>
                  <a:pt x="690979" y="393577"/>
                  <a:pt x="701336" y="275208"/>
                </a:cubicBezTo>
                <a:cubicBezTo>
                  <a:pt x="711693" y="156839"/>
                  <a:pt x="728708" y="78419"/>
                  <a:pt x="745724"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Freeform 160"/>
          <p:cNvSpPr/>
          <p:nvPr/>
        </p:nvSpPr>
        <p:spPr>
          <a:xfrm>
            <a:off x="2423470" y="2086252"/>
            <a:ext cx="337485" cy="1225119"/>
          </a:xfrm>
          <a:custGeom>
            <a:avLst/>
            <a:gdLst>
              <a:gd name="connsiteX0" fmla="*/ 337485 w 337485"/>
              <a:gd name="connsiteY0" fmla="*/ 0 h 1225119"/>
              <a:gd name="connsiteX1" fmla="*/ 195443 w 337485"/>
              <a:gd name="connsiteY1" fmla="*/ 230820 h 1225119"/>
              <a:gd name="connsiteX2" fmla="*/ 62278 w 337485"/>
              <a:gd name="connsiteY2" fmla="*/ 452762 h 1225119"/>
              <a:gd name="connsiteX3" fmla="*/ 9012 w 337485"/>
              <a:gd name="connsiteY3" fmla="*/ 674703 h 1225119"/>
              <a:gd name="connsiteX4" fmla="*/ 9012 w 337485"/>
              <a:gd name="connsiteY4" fmla="*/ 985422 h 1225119"/>
              <a:gd name="connsiteX5" fmla="*/ 97788 w 337485"/>
              <a:gd name="connsiteY5" fmla="*/ 1225119 h 12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85" h="1225119">
                <a:moveTo>
                  <a:pt x="337485" y="0"/>
                </a:moveTo>
                <a:lnTo>
                  <a:pt x="195443" y="230820"/>
                </a:lnTo>
                <a:cubicBezTo>
                  <a:pt x="149575" y="306280"/>
                  <a:pt x="93350" y="378782"/>
                  <a:pt x="62278" y="452762"/>
                </a:cubicBezTo>
                <a:cubicBezTo>
                  <a:pt x="31206" y="526743"/>
                  <a:pt x="17890" y="585926"/>
                  <a:pt x="9012" y="674703"/>
                </a:cubicBezTo>
                <a:cubicBezTo>
                  <a:pt x="134" y="763480"/>
                  <a:pt x="-5784" y="893686"/>
                  <a:pt x="9012" y="985422"/>
                </a:cubicBezTo>
                <a:cubicBezTo>
                  <a:pt x="23808" y="1077158"/>
                  <a:pt x="60798" y="1151138"/>
                  <a:pt x="97788" y="122511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Freeform 161"/>
          <p:cNvSpPr/>
          <p:nvPr/>
        </p:nvSpPr>
        <p:spPr>
          <a:xfrm>
            <a:off x="1133914" y="2738623"/>
            <a:ext cx="1269507" cy="249484"/>
          </a:xfrm>
          <a:custGeom>
            <a:avLst/>
            <a:gdLst>
              <a:gd name="connsiteX0" fmla="*/ 0 w 1269507"/>
              <a:gd name="connsiteY0" fmla="*/ 189929 h 249484"/>
              <a:gd name="connsiteX1" fmla="*/ 133165 w 1269507"/>
              <a:gd name="connsiteY1" fmla="*/ 225440 h 249484"/>
              <a:gd name="connsiteX2" fmla="*/ 630315 w 1269507"/>
              <a:gd name="connsiteY2" fmla="*/ 234317 h 249484"/>
              <a:gd name="connsiteX3" fmla="*/ 861134 w 1269507"/>
              <a:gd name="connsiteY3" fmla="*/ 12375 h 249484"/>
              <a:gd name="connsiteX4" fmla="*/ 1269507 w 1269507"/>
              <a:gd name="connsiteY4" fmla="*/ 47886 h 249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507" h="249484">
                <a:moveTo>
                  <a:pt x="0" y="189929"/>
                </a:moveTo>
                <a:cubicBezTo>
                  <a:pt x="14056" y="203985"/>
                  <a:pt x="28113" y="218042"/>
                  <a:pt x="133165" y="225440"/>
                </a:cubicBezTo>
                <a:cubicBezTo>
                  <a:pt x="238217" y="232838"/>
                  <a:pt x="508987" y="269828"/>
                  <a:pt x="630315" y="234317"/>
                </a:cubicBezTo>
                <a:cubicBezTo>
                  <a:pt x="751643" y="198806"/>
                  <a:pt x="754602" y="43447"/>
                  <a:pt x="861134" y="12375"/>
                </a:cubicBezTo>
                <a:cubicBezTo>
                  <a:pt x="967666" y="-18697"/>
                  <a:pt x="1118586" y="14594"/>
                  <a:pt x="1269507" y="47886"/>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Freeform 162"/>
          <p:cNvSpPr/>
          <p:nvPr/>
        </p:nvSpPr>
        <p:spPr>
          <a:xfrm>
            <a:off x="3045041" y="4172505"/>
            <a:ext cx="399495" cy="71021"/>
          </a:xfrm>
          <a:custGeom>
            <a:avLst/>
            <a:gdLst>
              <a:gd name="connsiteX0" fmla="*/ 0 w 399495"/>
              <a:gd name="connsiteY0" fmla="*/ 71021 h 71021"/>
              <a:gd name="connsiteX1" fmla="*/ 292963 w 399495"/>
              <a:gd name="connsiteY1" fmla="*/ 17755 h 71021"/>
              <a:gd name="connsiteX2" fmla="*/ 399495 w 399495"/>
              <a:gd name="connsiteY2" fmla="*/ 0 h 71021"/>
            </a:gdLst>
            <a:ahLst/>
            <a:cxnLst>
              <a:cxn ang="0">
                <a:pos x="connsiteX0" y="connsiteY0"/>
              </a:cxn>
              <a:cxn ang="0">
                <a:pos x="connsiteX1" y="connsiteY1"/>
              </a:cxn>
              <a:cxn ang="0">
                <a:pos x="connsiteX2" y="connsiteY2"/>
              </a:cxn>
            </a:cxnLst>
            <a:rect l="l" t="t" r="r" b="b"/>
            <a:pathLst>
              <a:path w="399495" h="71021">
                <a:moveTo>
                  <a:pt x="0" y="71021"/>
                </a:moveTo>
                <a:lnTo>
                  <a:pt x="292963" y="17755"/>
                </a:lnTo>
                <a:cubicBezTo>
                  <a:pt x="359545" y="5918"/>
                  <a:pt x="379520" y="2959"/>
                  <a:pt x="399495"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Freeform 165"/>
          <p:cNvSpPr/>
          <p:nvPr/>
        </p:nvSpPr>
        <p:spPr>
          <a:xfrm>
            <a:off x="1819922" y="2583402"/>
            <a:ext cx="213064" cy="346229"/>
          </a:xfrm>
          <a:custGeom>
            <a:avLst/>
            <a:gdLst>
              <a:gd name="connsiteX0" fmla="*/ 213064 w 213064"/>
              <a:gd name="connsiteY0" fmla="*/ 0 h 346229"/>
              <a:gd name="connsiteX1" fmla="*/ 0 w 213064"/>
              <a:gd name="connsiteY1" fmla="*/ 346229 h 346229"/>
            </a:gdLst>
            <a:ahLst/>
            <a:cxnLst>
              <a:cxn ang="0">
                <a:pos x="connsiteX0" y="connsiteY0"/>
              </a:cxn>
              <a:cxn ang="0">
                <a:pos x="connsiteX1" y="connsiteY1"/>
              </a:cxn>
            </a:cxnLst>
            <a:rect l="l" t="t" r="r" b="b"/>
            <a:pathLst>
              <a:path w="213064" h="346229">
                <a:moveTo>
                  <a:pt x="213064" y="0"/>
                </a:moveTo>
                <a:lnTo>
                  <a:pt x="0" y="346229"/>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Freeform 166"/>
          <p:cNvSpPr/>
          <p:nvPr/>
        </p:nvSpPr>
        <p:spPr>
          <a:xfrm>
            <a:off x="1819922" y="4394447"/>
            <a:ext cx="328474" cy="417250"/>
          </a:xfrm>
          <a:custGeom>
            <a:avLst/>
            <a:gdLst>
              <a:gd name="connsiteX0" fmla="*/ 328474 w 328474"/>
              <a:gd name="connsiteY0" fmla="*/ 417250 h 417250"/>
              <a:gd name="connsiteX1" fmla="*/ 150921 w 328474"/>
              <a:gd name="connsiteY1" fmla="*/ 346229 h 417250"/>
              <a:gd name="connsiteX2" fmla="*/ 0 w 328474"/>
              <a:gd name="connsiteY2" fmla="*/ 0 h 417250"/>
            </a:gdLst>
            <a:ahLst/>
            <a:cxnLst>
              <a:cxn ang="0">
                <a:pos x="connsiteX0" y="connsiteY0"/>
              </a:cxn>
              <a:cxn ang="0">
                <a:pos x="connsiteX1" y="connsiteY1"/>
              </a:cxn>
              <a:cxn ang="0">
                <a:pos x="connsiteX2" y="connsiteY2"/>
              </a:cxn>
            </a:cxnLst>
            <a:rect l="l" t="t" r="r" b="b"/>
            <a:pathLst>
              <a:path w="328474" h="417250">
                <a:moveTo>
                  <a:pt x="328474" y="417250"/>
                </a:moveTo>
                <a:cubicBezTo>
                  <a:pt x="267070" y="416510"/>
                  <a:pt x="205667" y="415771"/>
                  <a:pt x="150921" y="346229"/>
                </a:cubicBezTo>
                <a:cubicBezTo>
                  <a:pt x="96175" y="276687"/>
                  <a:pt x="48087" y="138343"/>
                  <a:pt x="0"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Freeform 169"/>
          <p:cNvSpPr/>
          <p:nvPr/>
        </p:nvSpPr>
        <p:spPr>
          <a:xfrm>
            <a:off x="92445" y="3317514"/>
            <a:ext cx="1603190" cy="1279804"/>
          </a:xfrm>
          <a:custGeom>
            <a:avLst/>
            <a:gdLst>
              <a:gd name="connsiteX0" fmla="*/ 110031 w 1690256"/>
              <a:gd name="connsiteY0" fmla="*/ 1210098 h 1210098"/>
              <a:gd name="connsiteX1" fmla="*/ 12376 w 1690256"/>
              <a:gd name="connsiteY1" fmla="*/ 766214 h 1210098"/>
              <a:gd name="connsiteX2" fmla="*/ 47887 w 1690256"/>
              <a:gd name="connsiteY2" fmla="*/ 544272 h 1210098"/>
              <a:gd name="connsiteX3" fmla="*/ 429627 w 1690256"/>
              <a:gd name="connsiteY3" fmla="*/ 464373 h 1210098"/>
              <a:gd name="connsiteX4" fmla="*/ 766978 w 1690256"/>
              <a:gd name="connsiteY4" fmla="*/ 553150 h 1210098"/>
              <a:gd name="connsiteX5" fmla="*/ 1308516 w 1690256"/>
              <a:gd name="connsiteY5" fmla="*/ 2735 h 1210098"/>
              <a:gd name="connsiteX6" fmla="*/ 1610357 w 1690256"/>
              <a:gd name="connsiteY6" fmla="*/ 340086 h 1210098"/>
              <a:gd name="connsiteX7" fmla="*/ 1690256 w 1690256"/>
              <a:gd name="connsiteY7" fmla="*/ 313453 h 121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0256" h="1210098">
                <a:moveTo>
                  <a:pt x="110031" y="1210098"/>
                </a:moveTo>
                <a:cubicBezTo>
                  <a:pt x="66382" y="1043641"/>
                  <a:pt x="22733" y="877185"/>
                  <a:pt x="12376" y="766214"/>
                </a:cubicBezTo>
                <a:cubicBezTo>
                  <a:pt x="2019" y="655243"/>
                  <a:pt x="-21655" y="594579"/>
                  <a:pt x="47887" y="544272"/>
                </a:cubicBezTo>
                <a:cubicBezTo>
                  <a:pt x="117429" y="493965"/>
                  <a:pt x="309779" y="462893"/>
                  <a:pt x="429627" y="464373"/>
                </a:cubicBezTo>
                <a:cubicBezTo>
                  <a:pt x="549476" y="465853"/>
                  <a:pt x="620497" y="630090"/>
                  <a:pt x="766978" y="553150"/>
                </a:cubicBezTo>
                <a:cubicBezTo>
                  <a:pt x="913459" y="476210"/>
                  <a:pt x="1167953" y="38246"/>
                  <a:pt x="1308516" y="2735"/>
                </a:cubicBezTo>
                <a:cubicBezTo>
                  <a:pt x="1449079" y="-32776"/>
                  <a:pt x="1546734" y="288300"/>
                  <a:pt x="1610357" y="340086"/>
                </a:cubicBezTo>
                <a:cubicBezTo>
                  <a:pt x="1673980" y="391872"/>
                  <a:pt x="1682118" y="352662"/>
                  <a:pt x="1690256" y="313453"/>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Freeform 170"/>
          <p:cNvSpPr/>
          <p:nvPr/>
        </p:nvSpPr>
        <p:spPr>
          <a:xfrm>
            <a:off x="307847" y="2437456"/>
            <a:ext cx="1716262" cy="900548"/>
          </a:xfrm>
          <a:custGeom>
            <a:avLst/>
            <a:gdLst>
              <a:gd name="connsiteX0" fmla="*/ 29504 w 1716262"/>
              <a:gd name="connsiteY0" fmla="*/ 900548 h 900548"/>
              <a:gd name="connsiteX1" fmla="*/ 47260 w 1716262"/>
              <a:gd name="connsiteY1" fmla="*/ 785138 h 900548"/>
              <a:gd name="connsiteX2" fmla="*/ 473388 w 1716262"/>
              <a:gd name="connsiteY2" fmla="*/ 696361 h 900548"/>
              <a:gd name="connsiteX3" fmla="*/ 668697 w 1716262"/>
              <a:gd name="connsiteY3" fmla="*/ 687484 h 900548"/>
              <a:gd name="connsiteX4" fmla="*/ 828495 w 1716262"/>
              <a:gd name="connsiteY4" fmla="*/ 438909 h 900548"/>
              <a:gd name="connsiteX5" fmla="*/ 1014926 w 1716262"/>
              <a:gd name="connsiteY5" fmla="*/ 589829 h 900548"/>
              <a:gd name="connsiteX6" fmla="*/ 1254623 w 1716262"/>
              <a:gd name="connsiteY6" fmla="*/ 216967 h 900548"/>
              <a:gd name="connsiteX7" fmla="*/ 1396666 w 1716262"/>
              <a:gd name="connsiteY7" fmla="*/ 447787 h 900548"/>
              <a:gd name="connsiteX8" fmla="*/ 1645240 w 1716262"/>
              <a:gd name="connsiteY8" fmla="*/ 48292 h 900548"/>
              <a:gd name="connsiteX9" fmla="*/ 1716262 w 1716262"/>
              <a:gd name="connsiteY9" fmla="*/ 21659 h 9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262" h="900548">
                <a:moveTo>
                  <a:pt x="29504" y="900548"/>
                </a:moveTo>
                <a:cubicBezTo>
                  <a:pt x="1391" y="859858"/>
                  <a:pt x="-26721" y="819169"/>
                  <a:pt x="47260" y="785138"/>
                </a:cubicBezTo>
                <a:cubicBezTo>
                  <a:pt x="121241" y="751107"/>
                  <a:pt x="369815" y="712637"/>
                  <a:pt x="473388" y="696361"/>
                </a:cubicBezTo>
                <a:cubicBezTo>
                  <a:pt x="576961" y="680085"/>
                  <a:pt x="609513" y="730393"/>
                  <a:pt x="668697" y="687484"/>
                </a:cubicBezTo>
                <a:cubicBezTo>
                  <a:pt x="727881" y="644575"/>
                  <a:pt x="770790" y="455185"/>
                  <a:pt x="828495" y="438909"/>
                </a:cubicBezTo>
                <a:cubicBezTo>
                  <a:pt x="886200" y="422633"/>
                  <a:pt x="943905" y="626819"/>
                  <a:pt x="1014926" y="589829"/>
                </a:cubicBezTo>
                <a:cubicBezTo>
                  <a:pt x="1085947" y="552839"/>
                  <a:pt x="1191000" y="240641"/>
                  <a:pt x="1254623" y="216967"/>
                </a:cubicBezTo>
                <a:cubicBezTo>
                  <a:pt x="1318246" y="193293"/>
                  <a:pt x="1331563" y="475899"/>
                  <a:pt x="1396666" y="447787"/>
                </a:cubicBezTo>
                <a:cubicBezTo>
                  <a:pt x="1461769" y="419675"/>
                  <a:pt x="1591974" y="119313"/>
                  <a:pt x="1645240" y="48292"/>
                </a:cubicBezTo>
                <a:cubicBezTo>
                  <a:pt x="1698506" y="-22729"/>
                  <a:pt x="1707384" y="-535"/>
                  <a:pt x="1716262" y="2165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Freeform 171"/>
          <p:cNvSpPr/>
          <p:nvPr/>
        </p:nvSpPr>
        <p:spPr>
          <a:xfrm>
            <a:off x="3906175" y="2262373"/>
            <a:ext cx="1624985" cy="1164408"/>
          </a:xfrm>
          <a:custGeom>
            <a:avLst/>
            <a:gdLst>
              <a:gd name="connsiteX0" fmla="*/ 0 w 1624985"/>
              <a:gd name="connsiteY0" fmla="*/ 1164408 h 1164408"/>
              <a:gd name="connsiteX1" fmla="*/ 79899 w 1624985"/>
              <a:gd name="connsiteY1" fmla="*/ 1075631 h 1164408"/>
              <a:gd name="connsiteX2" fmla="*/ 346229 w 1624985"/>
              <a:gd name="connsiteY2" fmla="*/ 915833 h 1164408"/>
              <a:gd name="connsiteX3" fmla="*/ 221942 w 1624985"/>
              <a:gd name="connsiteY3" fmla="*/ 303274 h 1164408"/>
              <a:gd name="connsiteX4" fmla="*/ 426128 w 1624985"/>
              <a:gd name="connsiteY4" fmla="*/ 427561 h 1164408"/>
              <a:gd name="connsiteX5" fmla="*/ 745724 w 1624985"/>
              <a:gd name="connsiteY5" fmla="*/ 525215 h 1164408"/>
              <a:gd name="connsiteX6" fmla="*/ 985421 w 1624985"/>
              <a:gd name="connsiteY6" fmla="*/ 329907 h 1164408"/>
              <a:gd name="connsiteX7" fmla="*/ 1074198 w 1624985"/>
              <a:gd name="connsiteY7" fmla="*/ 10310 h 1164408"/>
              <a:gd name="connsiteX8" fmla="*/ 1535837 w 1624985"/>
              <a:gd name="connsiteY8" fmla="*/ 107965 h 1164408"/>
              <a:gd name="connsiteX9" fmla="*/ 1624613 w 1624985"/>
              <a:gd name="connsiteY9" fmla="*/ 400928 h 116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4985" h="1164408">
                <a:moveTo>
                  <a:pt x="0" y="1164408"/>
                </a:moveTo>
                <a:cubicBezTo>
                  <a:pt x="11097" y="1140734"/>
                  <a:pt x="22194" y="1117060"/>
                  <a:pt x="79899" y="1075631"/>
                </a:cubicBezTo>
                <a:cubicBezTo>
                  <a:pt x="137604" y="1034202"/>
                  <a:pt x="322555" y="1044559"/>
                  <a:pt x="346229" y="915833"/>
                </a:cubicBezTo>
                <a:cubicBezTo>
                  <a:pt x="369903" y="787107"/>
                  <a:pt x="208626" y="384653"/>
                  <a:pt x="221942" y="303274"/>
                </a:cubicBezTo>
                <a:cubicBezTo>
                  <a:pt x="235258" y="221895"/>
                  <a:pt x="338831" y="390571"/>
                  <a:pt x="426128" y="427561"/>
                </a:cubicBezTo>
                <a:cubicBezTo>
                  <a:pt x="513425" y="464551"/>
                  <a:pt x="652509" y="541491"/>
                  <a:pt x="745724" y="525215"/>
                </a:cubicBezTo>
                <a:cubicBezTo>
                  <a:pt x="838939" y="508939"/>
                  <a:pt x="930675" y="415724"/>
                  <a:pt x="985421" y="329907"/>
                </a:cubicBezTo>
                <a:cubicBezTo>
                  <a:pt x="1040167" y="244090"/>
                  <a:pt x="982462" y="47300"/>
                  <a:pt x="1074198" y="10310"/>
                </a:cubicBezTo>
                <a:cubicBezTo>
                  <a:pt x="1165934" y="-26680"/>
                  <a:pt x="1444101" y="42862"/>
                  <a:pt x="1535837" y="107965"/>
                </a:cubicBezTo>
                <a:cubicBezTo>
                  <a:pt x="1627573" y="173068"/>
                  <a:pt x="1626093" y="286998"/>
                  <a:pt x="1624613" y="400928"/>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Freeform 172"/>
          <p:cNvSpPr/>
          <p:nvPr/>
        </p:nvSpPr>
        <p:spPr>
          <a:xfrm>
            <a:off x="2352583" y="4421080"/>
            <a:ext cx="408372" cy="266330"/>
          </a:xfrm>
          <a:custGeom>
            <a:avLst/>
            <a:gdLst>
              <a:gd name="connsiteX0" fmla="*/ 0 w 408372"/>
              <a:gd name="connsiteY0" fmla="*/ 266330 h 266330"/>
              <a:gd name="connsiteX1" fmla="*/ 319596 w 408372"/>
              <a:gd name="connsiteY1" fmla="*/ 133165 h 266330"/>
              <a:gd name="connsiteX2" fmla="*/ 372862 w 408372"/>
              <a:gd name="connsiteY2" fmla="*/ 79899 h 266330"/>
              <a:gd name="connsiteX3" fmla="*/ 408372 w 408372"/>
              <a:gd name="connsiteY3" fmla="*/ 0 h 266330"/>
            </a:gdLst>
            <a:ahLst/>
            <a:cxnLst>
              <a:cxn ang="0">
                <a:pos x="connsiteX0" y="connsiteY0"/>
              </a:cxn>
              <a:cxn ang="0">
                <a:pos x="connsiteX1" y="connsiteY1"/>
              </a:cxn>
              <a:cxn ang="0">
                <a:pos x="connsiteX2" y="connsiteY2"/>
              </a:cxn>
              <a:cxn ang="0">
                <a:pos x="connsiteX3" y="connsiteY3"/>
              </a:cxn>
            </a:cxnLst>
            <a:rect l="l" t="t" r="r" b="b"/>
            <a:pathLst>
              <a:path w="408372" h="266330">
                <a:moveTo>
                  <a:pt x="0" y="266330"/>
                </a:moveTo>
                <a:cubicBezTo>
                  <a:pt x="128726" y="215283"/>
                  <a:pt x="257452" y="164237"/>
                  <a:pt x="319596" y="133165"/>
                </a:cubicBezTo>
                <a:cubicBezTo>
                  <a:pt x="381740" y="102093"/>
                  <a:pt x="358066" y="102093"/>
                  <a:pt x="372862" y="79899"/>
                </a:cubicBezTo>
                <a:cubicBezTo>
                  <a:pt x="387658" y="57705"/>
                  <a:pt x="398015" y="28852"/>
                  <a:pt x="408372"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Freeform 174"/>
          <p:cNvSpPr/>
          <p:nvPr/>
        </p:nvSpPr>
        <p:spPr>
          <a:xfrm>
            <a:off x="800828" y="4190260"/>
            <a:ext cx="708376" cy="408373"/>
          </a:xfrm>
          <a:custGeom>
            <a:avLst/>
            <a:gdLst>
              <a:gd name="connsiteX0" fmla="*/ 15918 w 708376"/>
              <a:gd name="connsiteY0" fmla="*/ 408373 h 408373"/>
              <a:gd name="connsiteX1" fmla="*/ 60306 w 708376"/>
              <a:gd name="connsiteY1" fmla="*/ 239697 h 408373"/>
              <a:gd name="connsiteX2" fmla="*/ 504189 w 708376"/>
              <a:gd name="connsiteY2" fmla="*/ 106532 h 408373"/>
              <a:gd name="connsiteX3" fmla="*/ 708376 w 708376"/>
              <a:gd name="connsiteY3" fmla="*/ 0 h 408373"/>
            </a:gdLst>
            <a:ahLst/>
            <a:cxnLst>
              <a:cxn ang="0">
                <a:pos x="connsiteX0" y="connsiteY0"/>
              </a:cxn>
              <a:cxn ang="0">
                <a:pos x="connsiteX1" y="connsiteY1"/>
              </a:cxn>
              <a:cxn ang="0">
                <a:pos x="connsiteX2" y="connsiteY2"/>
              </a:cxn>
              <a:cxn ang="0">
                <a:pos x="connsiteX3" y="connsiteY3"/>
              </a:cxn>
            </a:cxnLst>
            <a:rect l="l" t="t" r="r" b="b"/>
            <a:pathLst>
              <a:path w="708376" h="408373">
                <a:moveTo>
                  <a:pt x="15918" y="408373"/>
                </a:moveTo>
                <a:cubicBezTo>
                  <a:pt x="-2578" y="349188"/>
                  <a:pt x="-21073" y="290004"/>
                  <a:pt x="60306" y="239697"/>
                </a:cubicBezTo>
                <a:cubicBezTo>
                  <a:pt x="141685" y="189390"/>
                  <a:pt x="396177" y="146481"/>
                  <a:pt x="504189" y="106532"/>
                </a:cubicBezTo>
                <a:cubicBezTo>
                  <a:pt x="612201" y="66583"/>
                  <a:pt x="660288" y="33291"/>
                  <a:pt x="708376" y="0"/>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Freeform 175"/>
          <p:cNvSpPr/>
          <p:nvPr/>
        </p:nvSpPr>
        <p:spPr>
          <a:xfrm>
            <a:off x="5619565" y="3604334"/>
            <a:ext cx="801633" cy="856027"/>
          </a:xfrm>
          <a:custGeom>
            <a:avLst/>
            <a:gdLst>
              <a:gd name="connsiteX0" fmla="*/ 648070 w 801633"/>
              <a:gd name="connsiteY0" fmla="*/ 0 h 856027"/>
              <a:gd name="connsiteX1" fmla="*/ 736847 w 801633"/>
              <a:gd name="connsiteY1" fmla="*/ 443883 h 856027"/>
              <a:gd name="connsiteX2" fmla="*/ 745724 w 801633"/>
              <a:gd name="connsiteY2" fmla="*/ 852256 h 856027"/>
              <a:gd name="connsiteX3" fmla="*/ 0 w 801633"/>
              <a:gd name="connsiteY3" fmla="*/ 612559 h 856027"/>
            </a:gdLst>
            <a:ahLst/>
            <a:cxnLst>
              <a:cxn ang="0">
                <a:pos x="connsiteX0" y="connsiteY0"/>
              </a:cxn>
              <a:cxn ang="0">
                <a:pos x="connsiteX1" y="connsiteY1"/>
              </a:cxn>
              <a:cxn ang="0">
                <a:pos x="connsiteX2" y="connsiteY2"/>
              </a:cxn>
              <a:cxn ang="0">
                <a:pos x="connsiteX3" y="connsiteY3"/>
              </a:cxn>
            </a:cxnLst>
            <a:rect l="l" t="t" r="r" b="b"/>
            <a:pathLst>
              <a:path w="801633" h="856027">
                <a:moveTo>
                  <a:pt x="648070" y="0"/>
                </a:moveTo>
                <a:cubicBezTo>
                  <a:pt x="684320" y="150920"/>
                  <a:pt x="720571" y="301840"/>
                  <a:pt x="736847" y="443883"/>
                </a:cubicBezTo>
                <a:cubicBezTo>
                  <a:pt x="753123" y="585926"/>
                  <a:pt x="868532" y="824143"/>
                  <a:pt x="745724" y="852256"/>
                </a:cubicBezTo>
                <a:cubicBezTo>
                  <a:pt x="622916" y="880369"/>
                  <a:pt x="311458" y="746464"/>
                  <a:pt x="0" y="612559"/>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Freeform 176"/>
          <p:cNvSpPr/>
          <p:nvPr/>
        </p:nvSpPr>
        <p:spPr>
          <a:xfrm>
            <a:off x="3817398" y="4394447"/>
            <a:ext cx="585926" cy="559293"/>
          </a:xfrm>
          <a:custGeom>
            <a:avLst/>
            <a:gdLst>
              <a:gd name="connsiteX0" fmla="*/ 0 w 585926"/>
              <a:gd name="connsiteY0" fmla="*/ 559293 h 559293"/>
              <a:gd name="connsiteX1" fmla="*/ 186431 w 585926"/>
              <a:gd name="connsiteY1" fmla="*/ 461638 h 559293"/>
              <a:gd name="connsiteX2" fmla="*/ 275208 w 585926"/>
              <a:gd name="connsiteY2" fmla="*/ 97654 h 559293"/>
              <a:gd name="connsiteX3" fmla="*/ 585926 w 585926"/>
              <a:gd name="connsiteY3" fmla="*/ 0 h 559293"/>
              <a:gd name="connsiteX4" fmla="*/ 585926 w 585926"/>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926" h="559293">
                <a:moveTo>
                  <a:pt x="0" y="559293"/>
                </a:moveTo>
                <a:cubicBezTo>
                  <a:pt x="70281" y="548935"/>
                  <a:pt x="140563" y="538578"/>
                  <a:pt x="186431" y="461638"/>
                </a:cubicBezTo>
                <a:cubicBezTo>
                  <a:pt x="232299" y="384698"/>
                  <a:pt x="208626" y="174594"/>
                  <a:pt x="275208" y="97654"/>
                </a:cubicBezTo>
                <a:cubicBezTo>
                  <a:pt x="341791" y="20714"/>
                  <a:pt x="585926" y="0"/>
                  <a:pt x="585926" y="0"/>
                </a:cubicBezTo>
                <a:lnTo>
                  <a:pt x="585926" y="0"/>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Freeform 177"/>
          <p:cNvSpPr/>
          <p:nvPr/>
        </p:nvSpPr>
        <p:spPr>
          <a:xfrm>
            <a:off x="4918230" y="4190261"/>
            <a:ext cx="456124" cy="388234"/>
          </a:xfrm>
          <a:custGeom>
            <a:avLst/>
            <a:gdLst>
              <a:gd name="connsiteX0" fmla="*/ 0 w 461639"/>
              <a:gd name="connsiteY0" fmla="*/ 0 h 343845"/>
              <a:gd name="connsiteX1" fmla="*/ 310719 w 461639"/>
              <a:gd name="connsiteY1" fmla="*/ 337351 h 343845"/>
              <a:gd name="connsiteX2" fmla="*/ 461639 w 461639"/>
              <a:gd name="connsiteY2" fmla="*/ 230819 h 343845"/>
              <a:gd name="connsiteX3" fmla="*/ 461639 w 461639"/>
              <a:gd name="connsiteY3" fmla="*/ 230819 h 343845"/>
              <a:gd name="connsiteX4" fmla="*/ 461639 w 461639"/>
              <a:gd name="connsiteY4" fmla="*/ 230819 h 34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39" h="343845">
                <a:moveTo>
                  <a:pt x="0" y="0"/>
                </a:moveTo>
                <a:cubicBezTo>
                  <a:pt x="116889" y="149440"/>
                  <a:pt x="233779" y="298881"/>
                  <a:pt x="310719" y="337351"/>
                </a:cubicBezTo>
                <a:cubicBezTo>
                  <a:pt x="387659" y="375821"/>
                  <a:pt x="461639" y="230819"/>
                  <a:pt x="461639" y="230819"/>
                </a:cubicBezTo>
                <a:lnTo>
                  <a:pt x="461639" y="230819"/>
                </a:lnTo>
                <a:lnTo>
                  <a:pt x="461639" y="230819"/>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Freeform 179"/>
          <p:cNvSpPr/>
          <p:nvPr/>
        </p:nvSpPr>
        <p:spPr>
          <a:xfrm>
            <a:off x="4696287" y="4323425"/>
            <a:ext cx="523783" cy="596464"/>
          </a:xfrm>
          <a:custGeom>
            <a:avLst/>
            <a:gdLst>
              <a:gd name="connsiteX0" fmla="*/ 0 w 544988"/>
              <a:gd name="connsiteY0" fmla="*/ 0 h 400292"/>
              <a:gd name="connsiteX1" fmla="*/ 497150 w 544988"/>
              <a:gd name="connsiteY1" fmla="*/ 337352 h 400292"/>
              <a:gd name="connsiteX2" fmla="*/ 497150 w 544988"/>
              <a:gd name="connsiteY2" fmla="*/ 399495 h 400292"/>
            </a:gdLst>
            <a:ahLst/>
            <a:cxnLst>
              <a:cxn ang="0">
                <a:pos x="connsiteX0" y="connsiteY0"/>
              </a:cxn>
              <a:cxn ang="0">
                <a:pos x="connsiteX1" y="connsiteY1"/>
              </a:cxn>
              <a:cxn ang="0">
                <a:pos x="connsiteX2" y="connsiteY2"/>
              </a:cxn>
            </a:cxnLst>
            <a:rect l="l" t="t" r="r" b="b"/>
            <a:pathLst>
              <a:path w="544988" h="400292">
                <a:moveTo>
                  <a:pt x="0" y="0"/>
                </a:moveTo>
                <a:cubicBezTo>
                  <a:pt x="207146" y="135385"/>
                  <a:pt x="414292" y="270770"/>
                  <a:pt x="497150" y="337352"/>
                </a:cubicBezTo>
                <a:cubicBezTo>
                  <a:pt x="580008" y="403934"/>
                  <a:pt x="538579" y="401714"/>
                  <a:pt x="497150" y="39949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Freeform 180"/>
          <p:cNvSpPr/>
          <p:nvPr/>
        </p:nvSpPr>
        <p:spPr>
          <a:xfrm>
            <a:off x="4039340" y="3142695"/>
            <a:ext cx="426128" cy="932155"/>
          </a:xfrm>
          <a:custGeom>
            <a:avLst/>
            <a:gdLst>
              <a:gd name="connsiteX0" fmla="*/ 0 w 426128"/>
              <a:gd name="connsiteY0" fmla="*/ 0 h 932155"/>
              <a:gd name="connsiteX1" fmla="*/ 142043 w 426128"/>
              <a:gd name="connsiteY1" fmla="*/ 648070 h 932155"/>
              <a:gd name="connsiteX2" fmla="*/ 426128 w 426128"/>
              <a:gd name="connsiteY2" fmla="*/ 932155 h 932155"/>
            </a:gdLst>
            <a:ahLst/>
            <a:cxnLst>
              <a:cxn ang="0">
                <a:pos x="connsiteX0" y="connsiteY0"/>
              </a:cxn>
              <a:cxn ang="0">
                <a:pos x="connsiteX1" y="connsiteY1"/>
              </a:cxn>
              <a:cxn ang="0">
                <a:pos x="connsiteX2" y="connsiteY2"/>
              </a:cxn>
            </a:cxnLst>
            <a:rect l="l" t="t" r="r" b="b"/>
            <a:pathLst>
              <a:path w="426128" h="932155">
                <a:moveTo>
                  <a:pt x="0" y="0"/>
                </a:moveTo>
                <a:cubicBezTo>
                  <a:pt x="35511" y="246355"/>
                  <a:pt x="71022" y="492711"/>
                  <a:pt x="142043" y="648070"/>
                </a:cubicBezTo>
                <a:cubicBezTo>
                  <a:pt x="213064" y="803429"/>
                  <a:pt x="319596" y="867792"/>
                  <a:pt x="426128" y="93215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Freeform 181"/>
          <p:cNvSpPr/>
          <p:nvPr/>
        </p:nvSpPr>
        <p:spPr>
          <a:xfrm>
            <a:off x="4705164" y="3875621"/>
            <a:ext cx="727969" cy="296884"/>
          </a:xfrm>
          <a:custGeom>
            <a:avLst/>
            <a:gdLst>
              <a:gd name="connsiteX0" fmla="*/ 506027 w 574428"/>
              <a:gd name="connsiteY0" fmla="*/ 0 h 470517"/>
              <a:gd name="connsiteX1" fmla="*/ 559293 w 574428"/>
              <a:gd name="connsiteY1" fmla="*/ 177554 h 470517"/>
              <a:gd name="connsiteX2" fmla="*/ 266330 w 574428"/>
              <a:gd name="connsiteY2" fmla="*/ 257453 h 470517"/>
              <a:gd name="connsiteX3" fmla="*/ 0 w 574428"/>
              <a:gd name="connsiteY3" fmla="*/ 470517 h 470517"/>
            </a:gdLst>
            <a:ahLst/>
            <a:cxnLst>
              <a:cxn ang="0">
                <a:pos x="connsiteX0" y="connsiteY0"/>
              </a:cxn>
              <a:cxn ang="0">
                <a:pos x="connsiteX1" y="connsiteY1"/>
              </a:cxn>
              <a:cxn ang="0">
                <a:pos x="connsiteX2" y="connsiteY2"/>
              </a:cxn>
              <a:cxn ang="0">
                <a:pos x="connsiteX3" y="connsiteY3"/>
              </a:cxn>
            </a:cxnLst>
            <a:rect l="l" t="t" r="r" b="b"/>
            <a:pathLst>
              <a:path w="574428" h="470517">
                <a:moveTo>
                  <a:pt x="506027" y="0"/>
                </a:moveTo>
                <a:cubicBezTo>
                  <a:pt x="552634" y="67322"/>
                  <a:pt x="599242" y="134645"/>
                  <a:pt x="559293" y="177554"/>
                </a:cubicBezTo>
                <a:cubicBezTo>
                  <a:pt x="519344" y="220463"/>
                  <a:pt x="359545" y="208626"/>
                  <a:pt x="266330" y="257453"/>
                </a:cubicBezTo>
                <a:cubicBezTo>
                  <a:pt x="173114" y="306280"/>
                  <a:pt x="86557" y="388398"/>
                  <a:pt x="0" y="470517"/>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Freeform 182"/>
          <p:cNvSpPr/>
          <p:nvPr/>
        </p:nvSpPr>
        <p:spPr>
          <a:xfrm>
            <a:off x="833219" y="2494625"/>
            <a:ext cx="91341" cy="896645"/>
          </a:xfrm>
          <a:custGeom>
            <a:avLst/>
            <a:gdLst>
              <a:gd name="connsiteX0" fmla="*/ 45670 w 91341"/>
              <a:gd name="connsiteY0" fmla="*/ 0 h 896645"/>
              <a:gd name="connsiteX1" fmla="*/ 90059 w 91341"/>
              <a:gd name="connsiteY1" fmla="*/ 328474 h 896645"/>
              <a:gd name="connsiteX2" fmla="*/ 1282 w 91341"/>
              <a:gd name="connsiteY2" fmla="*/ 692458 h 896645"/>
              <a:gd name="connsiteX3" fmla="*/ 45670 w 91341"/>
              <a:gd name="connsiteY3" fmla="*/ 896645 h 896645"/>
            </a:gdLst>
            <a:ahLst/>
            <a:cxnLst>
              <a:cxn ang="0">
                <a:pos x="connsiteX0" y="connsiteY0"/>
              </a:cxn>
              <a:cxn ang="0">
                <a:pos x="connsiteX1" y="connsiteY1"/>
              </a:cxn>
              <a:cxn ang="0">
                <a:pos x="connsiteX2" y="connsiteY2"/>
              </a:cxn>
              <a:cxn ang="0">
                <a:pos x="connsiteX3" y="connsiteY3"/>
              </a:cxn>
            </a:cxnLst>
            <a:rect l="l" t="t" r="r" b="b"/>
            <a:pathLst>
              <a:path w="91341" h="896645">
                <a:moveTo>
                  <a:pt x="45670" y="0"/>
                </a:moveTo>
                <a:cubicBezTo>
                  <a:pt x="71563" y="106532"/>
                  <a:pt x="97457" y="213064"/>
                  <a:pt x="90059" y="328474"/>
                </a:cubicBezTo>
                <a:cubicBezTo>
                  <a:pt x="82661" y="443884"/>
                  <a:pt x="8680" y="597763"/>
                  <a:pt x="1282" y="692458"/>
                </a:cubicBezTo>
                <a:cubicBezTo>
                  <a:pt x="-6116" y="787153"/>
                  <a:pt x="19777" y="841899"/>
                  <a:pt x="45670" y="89664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Freeform 183"/>
          <p:cNvSpPr/>
          <p:nvPr/>
        </p:nvSpPr>
        <p:spPr>
          <a:xfrm>
            <a:off x="1757779" y="1890944"/>
            <a:ext cx="884072" cy="1600973"/>
          </a:xfrm>
          <a:custGeom>
            <a:avLst/>
            <a:gdLst>
              <a:gd name="connsiteX0" fmla="*/ 150920 w 724274"/>
              <a:gd name="connsiteY0" fmla="*/ 0 h 1482571"/>
              <a:gd name="connsiteX1" fmla="*/ 319596 w 724274"/>
              <a:gd name="connsiteY1" fmla="*/ 204186 h 1482571"/>
              <a:gd name="connsiteX2" fmla="*/ 719091 w 724274"/>
              <a:gd name="connsiteY2" fmla="*/ 266330 h 1482571"/>
              <a:gd name="connsiteX3" fmla="*/ 541538 w 724274"/>
              <a:gd name="connsiteY3" fmla="*/ 798990 h 1482571"/>
              <a:gd name="connsiteX4" fmla="*/ 461639 w 724274"/>
              <a:gd name="connsiteY4" fmla="*/ 1242873 h 1482571"/>
              <a:gd name="connsiteX5" fmla="*/ 0 w 724274"/>
              <a:gd name="connsiteY5" fmla="*/ 1482571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274" h="1482571">
                <a:moveTo>
                  <a:pt x="150920" y="0"/>
                </a:moveTo>
                <a:cubicBezTo>
                  <a:pt x="187910" y="79899"/>
                  <a:pt x="224901" y="159798"/>
                  <a:pt x="319596" y="204186"/>
                </a:cubicBezTo>
                <a:cubicBezTo>
                  <a:pt x="414291" y="248574"/>
                  <a:pt x="682101" y="167196"/>
                  <a:pt x="719091" y="266330"/>
                </a:cubicBezTo>
                <a:cubicBezTo>
                  <a:pt x="756081" y="365464"/>
                  <a:pt x="584447" y="636233"/>
                  <a:pt x="541538" y="798990"/>
                </a:cubicBezTo>
                <a:cubicBezTo>
                  <a:pt x="498629" y="961747"/>
                  <a:pt x="551895" y="1128943"/>
                  <a:pt x="461639" y="1242873"/>
                </a:cubicBezTo>
                <a:cubicBezTo>
                  <a:pt x="371383" y="1356803"/>
                  <a:pt x="185691" y="1419687"/>
                  <a:pt x="0" y="148257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Freeform 184"/>
          <p:cNvSpPr/>
          <p:nvPr/>
        </p:nvSpPr>
        <p:spPr>
          <a:xfrm>
            <a:off x="1198485" y="3950563"/>
            <a:ext cx="543066" cy="168676"/>
          </a:xfrm>
          <a:custGeom>
            <a:avLst/>
            <a:gdLst>
              <a:gd name="connsiteX0" fmla="*/ 0 w 543066"/>
              <a:gd name="connsiteY0" fmla="*/ 168676 h 168676"/>
              <a:gd name="connsiteX1" fmla="*/ 292964 w 543066"/>
              <a:gd name="connsiteY1" fmla="*/ 17755 h 168676"/>
              <a:gd name="connsiteX2" fmla="*/ 506028 w 543066"/>
              <a:gd name="connsiteY2" fmla="*/ 8878 h 168676"/>
              <a:gd name="connsiteX3" fmla="*/ 541538 w 543066"/>
              <a:gd name="connsiteY3" fmla="*/ 71021 h 168676"/>
            </a:gdLst>
            <a:ahLst/>
            <a:cxnLst>
              <a:cxn ang="0">
                <a:pos x="connsiteX0" y="connsiteY0"/>
              </a:cxn>
              <a:cxn ang="0">
                <a:pos x="connsiteX1" y="connsiteY1"/>
              </a:cxn>
              <a:cxn ang="0">
                <a:pos x="connsiteX2" y="connsiteY2"/>
              </a:cxn>
              <a:cxn ang="0">
                <a:pos x="connsiteX3" y="connsiteY3"/>
              </a:cxn>
            </a:cxnLst>
            <a:rect l="l" t="t" r="r" b="b"/>
            <a:pathLst>
              <a:path w="543066" h="168676">
                <a:moveTo>
                  <a:pt x="0" y="168676"/>
                </a:moveTo>
                <a:cubicBezTo>
                  <a:pt x="104313" y="106532"/>
                  <a:pt x="208626" y="44388"/>
                  <a:pt x="292964" y="17755"/>
                </a:cubicBezTo>
                <a:cubicBezTo>
                  <a:pt x="377302" y="-8878"/>
                  <a:pt x="464599" y="0"/>
                  <a:pt x="506028" y="8878"/>
                </a:cubicBezTo>
                <a:cubicBezTo>
                  <a:pt x="547457" y="17756"/>
                  <a:pt x="544497" y="44388"/>
                  <a:pt x="541538" y="71021"/>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Freeform 185"/>
          <p:cNvSpPr/>
          <p:nvPr/>
        </p:nvSpPr>
        <p:spPr>
          <a:xfrm>
            <a:off x="3142695" y="3959441"/>
            <a:ext cx="550599" cy="637877"/>
          </a:xfrm>
          <a:custGeom>
            <a:avLst/>
            <a:gdLst>
              <a:gd name="connsiteX0" fmla="*/ 0 w 550599"/>
              <a:gd name="connsiteY0" fmla="*/ 0 h 637877"/>
              <a:gd name="connsiteX1" fmla="*/ 195309 w 550599"/>
              <a:gd name="connsiteY1" fmla="*/ 257452 h 637877"/>
              <a:gd name="connsiteX2" fmla="*/ 346229 w 550599"/>
              <a:gd name="connsiteY2" fmla="*/ 381740 h 637877"/>
              <a:gd name="connsiteX3" fmla="*/ 532660 w 550599"/>
              <a:gd name="connsiteY3" fmla="*/ 612559 h 637877"/>
              <a:gd name="connsiteX4" fmla="*/ 532660 w 550599"/>
              <a:gd name="connsiteY4" fmla="*/ 621437 h 63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99" h="637877">
                <a:moveTo>
                  <a:pt x="0" y="0"/>
                </a:moveTo>
                <a:cubicBezTo>
                  <a:pt x="68802" y="96914"/>
                  <a:pt x="137604" y="193829"/>
                  <a:pt x="195309" y="257452"/>
                </a:cubicBezTo>
                <a:cubicBezTo>
                  <a:pt x="253014" y="321075"/>
                  <a:pt x="290004" y="322556"/>
                  <a:pt x="346229" y="381740"/>
                </a:cubicBezTo>
                <a:cubicBezTo>
                  <a:pt x="402454" y="440924"/>
                  <a:pt x="501588" y="572610"/>
                  <a:pt x="532660" y="612559"/>
                </a:cubicBezTo>
                <a:cubicBezTo>
                  <a:pt x="563732" y="652508"/>
                  <a:pt x="548196" y="636972"/>
                  <a:pt x="532660" y="621437"/>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Freeform 186"/>
          <p:cNvSpPr/>
          <p:nvPr/>
        </p:nvSpPr>
        <p:spPr>
          <a:xfrm>
            <a:off x="2929631" y="4257390"/>
            <a:ext cx="2503503" cy="572062"/>
          </a:xfrm>
          <a:custGeom>
            <a:avLst/>
            <a:gdLst>
              <a:gd name="connsiteX0" fmla="*/ 0 w 1802167"/>
              <a:gd name="connsiteY0" fmla="*/ 572062 h 572062"/>
              <a:gd name="connsiteX1" fmla="*/ 142043 w 1802167"/>
              <a:gd name="connsiteY1" fmla="*/ 287977 h 572062"/>
              <a:gd name="connsiteX2" fmla="*/ 239697 w 1802167"/>
              <a:gd name="connsiteY2" fmla="*/ 39402 h 572062"/>
              <a:gd name="connsiteX3" fmla="*/ 488272 w 1802167"/>
              <a:gd name="connsiteY3" fmla="*/ 30525 h 572062"/>
              <a:gd name="connsiteX4" fmla="*/ 1047565 w 1802167"/>
              <a:gd name="connsiteY4" fmla="*/ 332365 h 572062"/>
              <a:gd name="connsiteX5" fmla="*/ 1562470 w 1802167"/>
              <a:gd name="connsiteY5" fmla="*/ 252466 h 572062"/>
              <a:gd name="connsiteX6" fmla="*/ 1802167 w 1802167"/>
              <a:gd name="connsiteY6" fmla="*/ 332365 h 57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167" h="572062">
                <a:moveTo>
                  <a:pt x="0" y="572062"/>
                </a:moveTo>
                <a:cubicBezTo>
                  <a:pt x="51047" y="474408"/>
                  <a:pt x="102094" y="376754"/>
                  <a:pt x="142043" y="287977"/>
                </a:cubicBezTo>
                <a:cubicBezTo>
                  <a:pt x="181993" y="199200"/>
                  <a:pt x="181992" y="82311"/>
                  <a:pt x="239697" y="39402"/>
                </a:cubicBezTo>
                <a:cubicBezTo>
                  <a:pt x="297402" y="-3507"/>
                  <a:pt x="353627" y="-18302"/>
                  <a:pt x="488272" y="30525"/>
                </a:cubicBezTo>
                <a:cubicBezTo>
                  <a:pt x="622917" y="79352"/>
                  <a:pt x="868532" y="295375"/>
                  <a:pt x="1047565" y="332365"/>
                </a:cubicBezTo>
                <a:cubicBezTo>
                  <a:pt x="1226598" y="369355"/>
                  <a:pt x="1436703" y="252466"/>
                  <a:pt x="1562470" y="252466"/>
                </a:cubicBezTo>
                <a:cubicBezTo>
                  <a:pt x="1688237" y="252466"/>
                  <a:pt x="1745202" y="292415"/>
                  <a:pt x="1802167" y="332365"/>
                </a:cubicBez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9" name="Picture 188"/>
          <p:cNvPicPr>
            <a:picLocks noChangeAspect="1"/>
          </p:cNvPicPr>
          <p:nvPr/>
        </p:nvPicPr>
        <p:blipFill>
          <a:blip r:embed="rId13"/>
          <a:stretch>
            <a:fillRect/>
          </a:stretch>
        </p:blipFill>
        <p:spPr>
          <a:xfrm>
            <a:off x="5353235" y="3833609"/>
            <a:ext cx="381000" cy="476250"/>
          </a:xfrm>
          <a:prstGeom prst="rect">
            <a:avLst/>
          </a:prstGeom>
        </p:spPr>
      </p:pic>
      <p:pic>
        <p:nvPicPr>
          <p:cNvPr id="190" name="Picture 189"/>
          <p:cNvPicPr>
            <a:picLocks noChangeAspect="1"/>
          </p:cNvPicPr>
          <p:nvPr/>
        </p:nvPicPr>
        <p:blipFill>
          <a:blip r:embed="rId13"/>
          <a:stretch>
            <a:fillRect/>
          </a:stretch>
        </p:blipFill>
        <p:spPr>
          <a:xfrm>
            <a:off x="5971266" y="4594980"/>
            <a:ext cx="381000" cy="476250"/>
          </a:xfrm>
          <a:prstGeom prst="rect">
            <a:avLst/>
          </a:prstGeom>
        </p:spPr>
      </p:pic>
      <p:pic>
        <p:nvPicPr>
          <p:cNvPr id="191" name="Picture 190"/>
          <p:cNvPicPr>
            <a:picLocks noChangeAspect="1"/>
          </p:cNvPicPr>
          <p:nvPr/>
        </p:nvPicPr>
        <p:blipFill>
          <a:blip r:embed="rId13"/>
          <a:stretch>
            <a:fillRect/>
          </a:stretch>
        </p:blipFill>
        <p:spPr>
          <a:xfrm>
            <a:off x="4172505" y="4602307"/>
            <a:ext cx="381000" cy="476250"/>
          </a:xfrm>
          <a:prstGeom prst="rect">
            <a:avLst/>
          </a:prstGeom>
        </p:spPr>
      </p:pic>
      <p:pic>
        <p:nvPicPr>
          <p:cNvPr id="192" name="Picture 191"/>
          <p:cNvPicPr>
            <a:picLocks noChangeAspect="1"/>
          </p:cNvPicPr>
          <p:nvPr/>
        </p:nvPicPr>
        <p:blipFill>
          <a:blip r:embed="rId13"/>
          <a:stretch>
            <a:fillRect/>
          </a:stretch>
        </p:blipFill>
        <p:spPr>
          <a:xfrm>
            <a:off x="3254036" y="3961013"/>
            <a:ext cx="381000" cy="476250"/>
          </a:xfrm>
          <a:prstGeom prst="rect">
            <a:avLst/>
          </a:prstGeom>
        </p:spPr>
      </p:pic>
      <p:pic>
        <p:nvPicPr>
          <p:cNvPr id="193" name="Picture 192"/>
          <p:cNvPicPr>
            <a:picLocks noChangeAspect="1"/>
          </p:cNvPicPr>
          <p:nvPr/>
        </p:nvPicPr>
        <p:blipFill>
          <a:blip r:embed="rId13"/>
          <a:stretch>
            <a:fillRect/>
          </a:stretch>
        </p:blipFill>
        <p:spPr>
          <a:xfrm>
            <a:off x="2069629" y="4602708"/>
            <a:ext cx="381000" cy="476250"/>
          </a:xfrm>
          <a:prstGeom prst="rect">
            <a:avLst/>
          </a:prstGeom>
        </p:spPr>
      </p:pic>
      <p:pic>
        <p:nvPicPr>
          <p:cNvPr id="194" name="Picture 193"/>
          <p:cNvPicPr>
            <a:picLocks noChangeAspect="1"/>
          </p:cNvPicPr>
          <p:nvPr/>
        </p:nvPicPr>
        <p:blipFill>
          <a:blip r:embed="rId13"/>
          <a:stretch>
            <a:fillRect/>
          </a:stretch>
        </p:blipFill>
        <p:spPr>
          <a:xfrm>
            <a:off x="143353" y="4583467"/>
            <a:ext cx="381000" cy="476250"/>
          </a:xfrm>
          <a:prstGeom prst="rect">
            <a:avLst/>
          </a:prstGeom>
        </p:spPr>
      </p:pic>
      <p:pic>
        <p:nvPicPr>
          <p:cNvPr id="195" name="Picture 194"/>
          <p:cNvPicPr>
            <a:picLocks noChangeAspect="1"/>
          </p:cNvPicPr>
          <p:nvPr/>
        </p:nvPicPr>
        <p:blipFill>
          <a:blip r:embed="rId13"/>
          <a:stretch>
            <a:fillRect/>
          </a:stretch>
        </p:blipFill>
        <p:spPr>
          <a:xfrm>
            <a:off x="142983" y="3376659"/>
            <a:ext cx="381000" cy="476250"/>
          </a:xfrm>
          <a:prstGeom prst="rect">
            <a:avLst/>
          </a:prstGeom>
        </p:spPr>
      </p:pic>
      <p:pic>
        <p:nvPicPr>
          <p:cNvPr id="196" name="Picture 195"/>
          <p:cNvPicPr>
            <a:picLocks noChangeAspect="1"/>
          </p:cNvPicPr>
          <p:nvPr/>
        </p:nvPicPr>
        <p:blipFill>
          <a:blip r:embed="rId13"/>
          <a:stretch>
            <a:fillRect/>
          </a:stretch>
        </p:blipFill>
        <p:spPr>
          <a:xfrm>
            <a:off x="143353" y="2805580"/>
            <a:ext cx="381000" cy="476250"/>
          </a:xfrm>
          <a:prstGeom prst="rect">
            <a:avLst/>
          </a:prstGeom>
        </p:spPr>
      </p:pic>
      <p:pic>
        <p:nvPicPr>
          <p:cNvPr id="197" name="Picture 196"/>
          <p:cNvPicPr>
            <a:picLocks noChangeAspect="1"/>
          </p:cNvPicPr>
          <p:nvPr/>
        </p:nvPicPr>
        <p:blipFill>
          <a:blip r:embed="rId13"/>
          <a:stretch>
            <a:fillRect/>
          </a:stretch>
        </p:blipFill>
        <p:spPr>
          <a:xfrm>
            <a:off x="2215349" y="1561669"/>
            <a:ext cx="381000" cy="476250"/>
          </a:xfrm>
          <a:prstGeom prst="rect">
            <a:avLst/>
          </a:prstGeom>
        </p:spPr>
      </p:pic>
      <p:pic>
        <p:nvPicPr>
          <p:cNvPr id="198" name="Picture 197"/>
          <p:cNvPicPr>
            <a:picLocks noChangeAspect="1"/>
          </p:cNvPicPr>
          <p:nvPr/>
        </p:nvPicPr>
        <p:blipFill>
          <a:blip r:embed="rId6"/>
          <a:stretch>
            <a:fillRect/>
          </a:stretch>
        </p:blipFill>
        <p:spPr>
          <a:xfrm>
            <a:off x="898251" y="2229551"/>
            <a:ext cx="381000" cy="476250"/>
          </a:xfrm>
          <a:prstGeom prst="rect">
            <a:avLst/>
          </a:prstGeom>
        </p:spPr>
      </p:pic>
      <p:pic>
        <p:nvPicPr>
          <p:cNvPr id="200" name="Picture 199"/>
          <p:cNvPicPr>
            <a:picLocks noChangeAspect="1"/>
          </p:cNvPicPr>
          <p:nvPr/>
        </p:nvPicPr>
        <p:blipFill>
          <a:blip r:embed="rId13"/>
          <a:stretch>
            <a:fillRect/>
          </a:stretch>
        </p:blipFill>
        <p:spPr>
          <a:xfrm>
            <a:off x="1415555" y="2320362"/>
            <a:ext cx="381000" cy="476250"/>
          </a:xfrm>
          <a:prstGeom prst="rect">
            <a:avLst/>
          </a:prstGeom>
        </p:spPr>
      </p:pic>
      <p:pic>
        <p:nvPicPr>
          <p:cNvPr id="201" name="Picture 200"/>
          <p:cNvPicPr>
            <a:picLocks noChangeAspect="1"/>
          </p:cNvPicPr>
          <p:nvPr/>
        </p:nvPicPr>
        <p:blipFill>
          <a:blip r:embed="rId13"/>
          <a:stretch>
            <a:fillRect/>
          </a:stretch>
        </p:blipFill>
        <p:spPr>
          <a:xfrm>
            <a:off x="2149281" y="3935618"/>
            <a:ext cx="381000" cy="476250"/>
          </a:xfrm>
          <a:prstGeom prst="rect">
            <a:avLst/>
          </a:prstGeom>
        </p:spPr>
      </p:pic>
      <p:pic>
        <p:nvPicPr>
          <p:cNvPr id="203" name="Picture 202"/>
          <p:cNvPicPr>
            <a:picLocks noChangeAspect="1"/>
          </p:cNvPicPr>
          <p:nvPr/>
        </p:nvPicPr>
        <p:blipFill>
          <a:blip r:embed="rId6"/>
          <a:stretch>
            <a:fillRect/>
          </a:stretch>
        </p:blipFill>
        <p:spPr>
          <a:xfrm>
            <a:off x="2669517" y="4595857"/>
            <a:ext cx="381000" cy="476250"/>
          </a:xfrm>
          <a:prstGeom prst="rect">
            <a:avLst/>
          </a:prstGeom>
        </p:spPr>
      </p:pic>
      <p:pic>
        <p:nvPicPr>
          <p:cNvPr id="204" name="Picture 203"/>
          <p:cNvPicPr>
            <a:picLocks noChangeAspect="1"/>
          </p:cNvPicPr>
          <p:nvPr/>
        </p:nvPicPr>
        <p:blipFill>
          <a:blip r:embed="rId13"/>
          <a:stretch>
            <a:fillRect/>
          </a:stretch>
        </p:blipFill>
        <p:spPr>
          <a:xfrm>
            <a:off x="3889126" y="4007883"/>
            <a:ext cx="381000" cy="476250"/>
          </a:xfrm>
          <a:prstGeom prst="rect">
            <a:avLst/>
          </a:prstGeom>
        </p:spPr>
      </p:pic>
      <p:pic>
        <p:nvPicPr>
          <p:cNvPr id="205" name="Picture 204"/>
          <p:cNvPicPr>
            <a:picLocks noChangeAspect="1"/>
          </p:cNvPicPr>
          <p:nvPr/>
        </p:nvPicPr>
        <p:blipFill>
          <a:blip r:embed="rId13"/>
          <a:stretch>
            <a:fillRect/>
          </a:stretch>
        </p:blipFill>
        <p:spPr>
          <a:xfrm>
            <a:off x="3346397" y="1610348"/>
            <a:ext cx="381000" cy="476250"/>
          </a:xfrm>
          <a:prstGeom prst="rect">
            <a:avLst/>
          </a:prstGeom>
        </p:spPr>
      </p:pic>
      <p:pic>
        <p:nvPicPr>
          <p:cNvPr id="206" name="Picture 205"/>
          <p:cNvPicPr>
            <a:picLocks noChangeAspect="1"/>
          </p:cNvPicPr>
          <p:nvPr/>
        </p:nvPicPr>
        <p:blipFill>
          <a:blip r:embed="rId6"/>
          <a:stretch>
            <a:fillRect/>
          </a:stretch>
        </p:blipFill>
        <p:spPr>
          <a:xfrm>
            <a:off x="4337688" y="1557762"/>
            <a:ext cx="381000" cy="476250"/>
          </a:xfrm>
          <a:prstGeom prst="rect">
            <a:avLst/>
          </a:prstGeom>
        </p:spPr>
      </p:pic>
      <p:pic>
        <p:nvPicPr>
          <p:cNvPr id="208" name="Picture 207"/>
          <p:cNvPicPr>
            <a:picLocks noChangeAspect="1"/>
          </p:cNvPicPr>
          <p:nvPr/>
        </p:nvPicPr>
        <p:blipFill>
          <a:blip r:embed="rId13"/>
          <a:stretch>
            <a:fillRect/>
          </a:stretch>
        </p:blipFill>
        <p:spPr>
          <a:xfrm>
            <a:off x="5961661" y="2068763"/>
            <a:ext cx="381000" cy="476250"/>
          </a:xfrm>
          <a:prstGeom prst="rect">
            <a:avLst/>
          </a:prstGeom>
        </p:spPr>
      </p:pic>
      <p:pic>
        <p:nvPicPr>
          <p:cNvPr id="209" name="Picture 208"/>
          <p:cNvPicPr>
            <a:picLocks noChangeAspect="1"/>
          </p:cNvPicPr>
          <p:nvPr/>
        </p:nvPicPr>
        <p:blipFill>
          <a:blip r:embed="rId13"/>
          <a:stretch>
            <a:fillRect/>
          </a:stretch>
        </p:blipFill>
        <p:spPr>
          <a:xfrm>
            <a:off x="4234926" y="3348485"/>
            <a:ext cx="381000" cy="476250"/>
          </a:xfrm>
          <a:prstGeom prst="rect">
            <a:avLst/>
          </a:prstGeom>
        </p:spPr>
      </p:pic>
      <p:pic>
        <p:nvPicPr>
          <p:cNvPr id="210" name="Picture 209"/>
          <p:cNvPicPr>
            <a:picLocks noChangeAspect="1"/>
          </p:cNvPicPr>
          <p:nvPr/>
        </p:nvPicPr>
        <p:blipFill>
          <a:blip r:embed="rId13"/>
          <a:stretch>
            <a:fillRect/>
          </a:stretch>
        </p:blipFill>
        <p:spPr>
          <a:xfrm>
            <a:off x="4961138" y="2335258"/>
            <a:ext cx="381000" cy="476250"/>
          </a:xfrm>
          <a:prstGeom prst="rect">
            <a:avLst/>
          </a:prstGeom>
        </p:spPr>
      </p:pic>
      <p:pic>
        <p:nvPicPr>
          <p:cNvPr id="211" name="Picture 210"/>
          <p:cNvPicPr>
            <a:picLocks noChangeAspect="1"/>
          </p:cNvPicPr>
          <p:nvPr/>
        </p:nvPicPr>
        <p:blipFill>
          <a:blip r:embed="rId13"/>
          <a:stretch>
            <a:fillRect/>
          </a:stretch>
        </p:blipFill>
        <p:spPr>
          <a:xfrm>
            <a:off x="4850597" y="1751104"/>
            <a:ext cx="381000" cy="476250"/>
          </a:xfrm>
          <a:prstGeom prst="rect">
            <a:avLst/>
          </a:prstGeom>
        </p:spPr>
      </p:pic>
      <p:pic>
        <p:nvPicPr>
          <p:cNvPr id="212" name="Picture 211"/>
          <p:cNvPicPr>
            <a:picLocks noChangeAspect="1"/>
          </p:cNvPicPr>
          <p:nvPr/>
        </p:nvPicPr>
        <p:blipFill>
          <a:blip r:embed="rId13"/>
          <a:stretch>
            <a:fillRect/>
          </a:stretch>
        </p:blipFill>
        <p:spPr>
          <a:xfrm>
            <a:off x="1482571" y="2897538"/>
            <a:ext cx="381000" cy="476250"/>
          </a:xfrm>
          <a:prstGeom prst="rect">
            <a:avLst/>
          </a:prstGeom>
        </p:spPr>
      </p:pic>
      <p:pic>
        <p:nvPicPr>
          <p:cNvPr id="33" name="Picture 32"/>
          <p:cNvPicPr>
            <a:picLocks noChangeAspect="1"/>
          </p:cNvPicPr>
          <p:nvPr/>
        </p:nvPicPr>
        <p:blipFill>
          <a:blip r:embed="rId14"/>
          <a:stretch>
            <a:fillRect/>
          </a:stretch>
        </p:blipFill>
        <p:spPr>
          <a:xfrm>
            <a:off x="2963170" y="2793263"/>
            <a:ext cx="368300" cy="622300"/>
          </a:xfrm>
          <a:prstGeom prst="rect">
            <a:avLst/>
          </a:prstGeom>
        </p:spPr>
      </p:pic>
      <p:sp>
        <p:nvSpPr>
          <p:cNvPr id="3" name="Rectangle 2"/>
          <p:cNvSpPr/>
          <p:nvPr/>
        </p:nvSpPr>
        <p:spPr>
          <a:xfrm>
            <a:off x="6442075" y="4864881"/>
            <a:ext cx="2744152" cy="276999"/>
          </a:xfrm>
          <a:prstGeom prst="rect">
            <a:avLst/>
          </a:prstGeom>
        </p:spPr>
        <p:txBody>
          <a:bodyPr wrap="square">
            <a:spAutoFit/>
          </a:bodyPr>
          <a:lstStyle/>
          <a:p>
            <a:pPr algn="r"/>
            <a:r>
              <a:rPr lang="en-US" sz="1200" dirty="0">
                <a:solidFill>
                  <a:srgbClr val="7F7F7F"/>
                </a:solidFill>
                <a:latin typeface="Arial"/>
                <a:cs typeface="Arial"/>
                <a:hlinkClick r:id="rId15"/>
              </a:rPr>
              <a:t>Telephone pole</a:t>
            </a:r>
            <a:r>
              <a:rPr lang="en-US" sz="1200" dirty="0">
                <a:solidFill>
                  <a:srgbClr val="7F7F7F"/>
                </a:solidFill>
                <a:latin typeface="Arial"/>
                <a:cs typeface="Arial"/>
              </a:rPr>
              <a:t>,, CC0 </a:t>
            </a:r>
            <a:endParaRPr lang="en-US" sz="1200" u="sng" dirty="0">
              <a:solidFill>
                <a:srgbClr val="7F7F7F"/>
              </a:solidFill>
              <a:latin typeface="Arial"/>
              <a:cs typeface="Arial"/>
              <a:hlinkClick r:id="rId15"/>
            </a:endParaRPr>
          </a:p>
        </p:txBody>
      </p:sp>
    </p:spTree>
    <p:extLst>
      <p:ext uri="{BB962C8B-B14F-4D97-AF65-F5344CB8AC3E}">
        <p14:creationId xmlns:p14="http://schemas.microsoft.com/office/powerpoint/2010/main" val="303696884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3858</TotalTime>
  <Words>2187</Words>
  <Application>Microsoft Macintosh PowerPoint</Application>
  <PresentationFormat>On-screen Show (16:9)</PresentationFormat>
  <Paragraphs>271</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Antique Olive Compact</vt:lpstr>
      <vt:lpstr>Arial</vt:lpstr>
      <vt:lpstr>Arial Narrow</vt:lpstr>
      <vt:lpstr>Calibri</vt:lpstr>
      <vt:lpstr>Helvetica</vt:lpstr>
      <vt:lpstr>Helvetica Neue</vt:lpstr>
      <vt:lpstr>Helvetica Neue Light</vt:lpstr>
      <vt:lpstr>Office Theme</vt:lpstr>
      <vt:lpstr>PowerPoint Presentation</vt:lpstr>
      <vt:lpstr>Survey: bit.ly/dx-gfe</vt:lpstr>
      <vt:lpstr>PowerPoint Presentation</vt:lpstr>
      <vt:lpstr>Mr. Potato Head</vt:lpstr>
      <vt:lpstr>PowerPoint Presentation</vt:lpstr>
      <vt:lpstr>PowerPoint Presentation</vt:lpstr>
      <vt:lpstr>The Challenge</vt:lpstr>
      <vt:lpstr>Point-to-Point Integration</vt:lpstr>
      <vt:lpstr>This can’t scale!</vt:lpstr>
      <vt:lpstr>National Challenges</vt:lpstr>
      <vt:lpstr>PowerPoint Presentation</vt:lpstr>
      <vt:lpstr>Case Study #1</vt:lpstr>
      <vt:lpstr>Proof of Concept Application</vt:lpstr>
      <vt:lpstr>Demo</vt:lpstr>
      <vt:lpstr>Demo Screenshot</vt:lpstr>
      <vt:lpstr>Bring to Scale</vt:lpstr>
      <vt:lpstr>Case Study #2</vt:lpstr>
      <vt:lpstr>Case Study – Trajectory Analytics</vt:lpstr>
      <vt:lpstr>Case Study – Trajectory Analytics</vt:lpstr>
      <vt:lpstr>Case Study – Trajectory Analytics</vt:lpstr>
      <vt:lpstr>Case Study – Trajectory Analytics</vt:lpstr>
      <vt:lpstr>Case Study – Trajectory Analytics</vt:lpstr>
      <vt:lpstr>Wrap up</vt:lpstr>
      <vt:lpstr>PowerPoint Presentation</vt:lpstr>
      <vt:lpstr>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Exchange</dc:title>
  <dc:subject/>
  <dc:creator>Dale Allen, Jeff Merriman, Brandon Muramatsu, Domy Raymond, Mike Reilly</dc:creator>
  <cp:keywords/>
  <dc:description>Unless otherwise specified this work is licensed under a Creative Commons Attribution 4.0 International License.
</dc:description>
  <cp:lastModifiedBy>Brandon Muramatsu</cp:lastModifiedBy>
  <cp:revision>70</cp:revision>
  <cp:lastPrinted>2015-10-26T14:32:23Z</cp:lastPrinted>
  <dcterms:created xsi:type="dcterms:W3CDTF">2015-10-15T13:37:42Z</dcterms:created>
  <dcterms:modified xsi:type="dcterms:W3CDTF">2021-03-27T00:23:33Z</dcterms:modified>
  <cp:category/>
</cp:coreProperties>
</file>