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81" r:id="rId3"/>
    <p:sldId id="313" r:id="rId4"/>
    <p:sldId id="295" r:id="rId5"/>
    <p:sldId id="298" r:id="rId6"/>
    <p:sldId id="342" r:id="rId7"/>
    <p:sldId id="291" r:id="rId8"/>
    <p:sldId id="283" r:id="rId9"/>
    <p:sldId id="293" r:id="rId10"/>
    <p:sldId id="294" r:id="rId11"/>
    <p:sldId id="282" r:id="rId12"/>
    <p:sldId id="275" r:id="rId13"/>
    <p:sldId id="276" r:id="rId14"/>
    <p:sldId id="278" r:id="rId15"/>
    <p:sldId id="279" r:id="rId16"/>
    <p:sldId id="280" r:id="rId17"/>
    <p:sldId id="284" r:id="rId18"/>
    <p:sldId id="285" r:id="rId19"/>
    <p:sldId id="286" r:id="rId20"/>
    <p:sldId id="287" r:id="rId21"/>
    <p:sldId id="288" r:id="rId22"/>
  </p:sldIdLst>
  <p:sldSz cx="121793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5">
          <p15:clr>
            <a:srgbClr val="A4A3A4"/>
          </p15:clr>
        </p15:guide>
        <p15:guide id="2" orient="horz" pos="4175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2883">
          <p15:clr>
            <a:srgbClr val="A4A3A4"/>
          </p15:clr>
        </p15:guide>
        <p15:guide id="5" pos="7483">
          <p15:clr>
            <a:srgbClr val="A4A3A4"/>
          </p15:clr>
        </p15:guide>
        <p15:guide id="6" pos="3836">
          <p15:clr>
            <a:srgbClr val="A4A3A4"/>
          </p15:clr>
        </p15:guide>
        <p15:guide id="7" pos="193">
          <p15:clr>
            <a:srgbClr val="A4A3A4"/>
          </p15:clr>
        </p15:guide>
        <p15:guide id="8" pos="4930">
          <p15:clr>
            <a:srgbClr val="A4A3A4"/>
          </p15:clr>
        </p15:guide>
        <p15:guide id="9" pos="12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1F34"/>
    <a:srgbClr val="287DAB"/>
    <a:srgbClr val="A90533"/>
    <a:srgbClr val="929497"/>
    <a:srgbClr val="243D83"/>
    <a:srgbClr val="243DA1"/>
    <a:srgbClr val="A0A0A0"/>
    <a:srgbClr val="AAAAAA"/>
    <a:srgbClr val="B0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81113" autoAdjust="0"/>
  </p:normalViewPr>
  <p:slideViewPr>
    <p:cSldViewPr snapToGrid="0" snapToObjects="1">
      <p:cViewPr varScale="1">
        <p:scale>
          <a:sx n="101" d="100"/>
          <a:sy n="101" d="100"/>
        </p:scale>
        <p:origin x="1256" y="200"/>
      </p:cViewPr>
      <p:guideLst>
        <p:guide orient="horz" pos="3405"/>
        <p:guide orient="horz" pos="4175"/>
        <p:guide orient="horz" pos="913"/>
        <p:guide orient="horz" pos="2883"/>
        <p:guide pos="7483"/>
        <p:guide pos="3836"/>
        <p:guide pos="193"/>
        <p:guide pos="4930"/>
        <p:guide pos="12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F527C-D91C-C643-AFE6-9FAA22637C3E}" type="datetimeFigureOut">
              <a:rPr lang="en-US" smtClean="0"/>
              <a:pPr/>
              <a:t>3/26/21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68A70-18D6-EE4D-A8AD-7DE0EC838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52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AEBCA-1FE5-BB44-BFC7-E96F5CA1225E}" type="datetimeFigureOut">
              <a:rPr lang="en-US" smtClean="0"/>
              <a:pPr/>
              <a:t>3/26/21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A36F5-8E8D-224A-91A4-2C5F0D99D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60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A36F5-8E8D-224A-91A4-2C5F0D99DA6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4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A36F5-8E8D-224A-91A4-2C5F0D99DA6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40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A36F5-8E8D-224A-91A4-2C5F0D99DA6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87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Producer is a flagship application in MIT’s educational content management strategy.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will provide for authoring, search and re-use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content and courses as well as export to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OCW formats for course delivery.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Producer includes plug-in architecture for service integration and export schemas (e.g., IMS Common Cartridge—used by Canvas,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A36F5-8E8D-224A-91A4-2C5F0D99DA6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67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Video Concept Browser allows learners and faculty to navigate course video by concept or learning outcome.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uses traditional lecture video and provides tools to enable faculty to assign concepts/learning outcomes to specific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timepoints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A36F5-8E8D-224A-91A4-2C5F0D99DA6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13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Embedded Assessment provides faculty and course developers the ability to embed formative assessment in any web accessible content.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believe that by making it easy to embed assessment directly in content anywhere and everywhere, we have the potential to dramatically increase learning effectiveness.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A36F5-8E8D-224A-91A4-2C5F0D99DA6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36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Prism provides educators the ability to author and catalog the topics and learning outcomes presented within a given curriculum, describe the interrelationships between these ideas, and link them to any variety of supporting materials from anywhere on the Web—videos, simulations, articles, or quizzes.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A36F5-8E8D-224A-91A4-2C5F0D99DA6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3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MIToces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document, group and connect learning outcomes across the undergraduate curriculum at MIT.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MIToces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beginning with the undergraduate curriculum in the Department of Aeronautics and Astronautics.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MIToces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developers are exploring effective ways to display the information graphically and for exploiting shared resources related to learning outcomes.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A36F5-8E8D-224A-91A4-2C5F0D99DA6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4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79300" cy="3886200"/>
          </a:xfrm>
          <a:prstGeom prst="rect">
            <a:avLst/>
          </a:prstGeom>
          <a:solidFill>
            <a:srgbClr val="A31F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9" y="2130431"/>
            <a:ext cx="10352405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5749" y="4702080"/>
            <a:ext cx="8525510" cy="63961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966" y="6356355"/>
            <a:ext cx="2841837" cy="365125"/>
          </a:xfrm>
          <a:prstGeom prst="rect">
            <a:avLst/>
          </a:prstGeom>
        </p:spPr>
        <p:txBody>
          <a:bodyPr/>
          <a:lstStyle/>
          <a:p>
            <a:fld id="{D80A79CB-8466-0749-AD59-ABA511BD6A6F}" type="datetime1">
              <a:rPr lang="en-US" smtClean="0"/>
              <a:pPr/>
              <a:t>3/26/21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1261" y="6356355"/>
            <a:ext cx="385677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6EA4-9325-D946-AD56-9FBFA536B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992" y="274643"/>
            <a:ext cx="27403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274643"/>
            <a:ext cx="801803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966" y="6356355"/>
            <a:ext cx="2841837" cy="365125"/>
          </a:xfrm>
          <a:prstGeom prst="rect">
            <a:avLst/>
          </a:prstGeom>
        </p:spPr>
        <p:txBody>
          <a:bodyPr/>
          <a:lstStyle/>
          <a:p>
            <a:fld id="{CFB93E39-642D-3141-8B73-63FEF348516A}" type="datetime1">
              <a:rPr lang="en-US" smtClean="0"/>
              <a:pPr/>
              <a:t>3/26/21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1261" y="6356355"/>
            <a:ext cx="385677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6EA4-9325-D946-AD56-9FBFA536B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106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BC41D0B-D2AE-B24B-BD9E-3A82146BAB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893C7EB-5EA6-5B48-8D75-52B7CC8B5D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Muramatsu, January 25, 2002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97BE47E-F262-464B-BCCD-CABD0BC019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3E6B3B75-394B-EC43-91CE-AB6F38B8C2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156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1" y="4406901"/>
            <a:ext cx="1035240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1" y="2906713"/>
            <a:ext cx="1035240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C31A18F-4EE8-294F-994C-40B84762E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2BB45B7-BE81-CA4E-9E0F-829C7DD125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Muramatsu, January 25, 2002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4963714-7F24-3545-8C43-9F42C90848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17113207-B483-1145-84E1-B12A354742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133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0459" y="1295400"/>
            <a:ext cx="5379191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638" y="1295400"/>
            <a:ext cx="5379191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7BC70ED-335F-4248-89C1-B9BF91EB2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97785BC-6FE3-F040-B709-707067AD15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Muramatsu, January 25, 2002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FC02E6A-45F8-D741-A7B2-B159433BD1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D03317EA-DB82-A04F-B252-A6A602CDCD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085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274638"/>
            <a:ext cx="1096137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1535113"/>
            <a:ext cx="538130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2174875"/>
            <a:ext cx="53813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6" y="1535113"/>
            <a:ext cx="53834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16" y="2174875"/>
            <a:ext cx="53834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9336796-C3EF-E04D-BA75-B6689E1498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224996E-7688-254F-AA55-66BD087EC9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Muramatsu, January 25, 2002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24BFCC48-B079-A049-B903-954DEE2D79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67ED51C1-9C30-5B4C-90D7-536079556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719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FF3EF6D2-B1A3-C84C-AC71-1906E83F3B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4222534-162F-B84A-923E-DD7A36057F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Muramatsu, January 25, 2002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CCE43D7-55CB-6145-9170-9C9497C3D1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526660FA-C2B9-684D-A450-79260AE20D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493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25B0BBB4-18E2-D04F-ADE2-29094532E3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ADC5D26-9F9B-7346-88C8-CF06B4385E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Muramatsu, January 25, 2002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B1E82F9-8614-F746-AE89-D48617D1DA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E1CB51DB-EA6E-134B-9059-B25585358C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513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6" y="273050"/>
            <a:ext cx="40069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273051"/>
            <a:ext cx="68085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6" y="1435101"/>
            <a:ext cx="40069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B137436-5E91-9B4B-8CE8-3BD0027590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98D6656-9A25-8B46-9737-6CFA0971A2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Muramatsu, January 25, 2002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FAD053C-7F33-5448-83C2-C2069E57FE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7C9E4156-93C6-464F-A71E-547639EEE3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72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966" y="6356355"/>
            <a:ext cx="2841837" cy="365125"/>
          </a:xfrm>
          <a:prstGeom prst="rect">
            <a:avLst/>
          </a:prstGeom>
        </p:spPr>
        <p:txBody>
          <a:bodyPr/>
          <a:lstStyle/>
          <a:p>
            <a:fld id="{3878F5EA-EAFF-0C49-AF6F-549C7593CF21}" type="datetime1">
              <a:rPr lang="en-US" smtClean="0"/>
              <a:pPr/>
              <a:t>3/26/21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1261" y="6356355"/>
            <a:ext cx="385677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6EA4-9325-D946-AD56-9FBFA536B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4800600"/>
            <a:ext cx="73075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612775"/>
            <a:ext cx="73075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5367338"/>
            <a:ext cx="73075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A0A0803-7B6B-AD46-AA23-C370A1DB8B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B52E70B-F7DD-E74F-A21E-78EEC8A5E3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Muramatsu, January 25, 2002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FDBFDAE-EC13-E944-87AA-5A5F9151F1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C64D08CE-237F-6B4D-B253-8C0BFEB1BE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672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2928165-3862-724D-8E21-99EB2A70AA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2E4FA01-1A15-E14B-8649-86BBBFEA4C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Muramatsu, January 25, 2002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0BDB7C4-D6CF-BB4A-960D-81D1B441A1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DC427FEA-F7A5-5545-8254-68B35A479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180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31486" y="228600"/>
            <a:ext cx="2740343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0459" y="228600"/>
            <a:ext cx="8018039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6877187-B63C-BE4B-ACE5-078F8C45CA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E6FB8DB-7AF5-894B-8227-0307FBBC20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Muramatsu, January 25, 2002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F9535AA-88A0-194B-92A4-F56A03576D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37C4E79F-8D45-DA44-8A12-35FE8FA4FF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46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2" y="4406904"/>
            <a:ext cx="1035240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2" y="2906713"/>
            <a:ext cx="1035240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966" y="6356355"/>
            <a:ext cx="2841837" cy="365125"/>
          </a:xfrm>
          <a:prstGeom prst="rect">
            <a:avLst/>
          </a:prstGeom>
        </p:spPr>
        <p:txBody>
          <a:bodyPr/>
          <a:lstStyle/>
          <a:p>
            <a:fld id="{51B8A512-AA65-F241-9F04-6C1CC26137E4}" type="datetime1">
              <a:rPr lang="en-US" smtClean="0"/>
              <a:pPr/>
              <a:t>3/26/21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1261" y="6356355"/>
            <a:ext cx="385677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6EA4-9325-D946-AD56-9FBFA536B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1600204"/>
            <a:ext cx="5379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1600204"/>
            <a:ext cx="5379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8966" y="6356355"/>
            <a:ext cx="2841837" cy="365125"/>
          </a:xfrm>
          <a:prstGeom prst="rect">
            <a:avLst/>
          </a:prstGeom>
        </p:spPr>
        <p:txBody>
          <a:bodyPr/>
          <a:lstStyle/>
          <a:p>
            <a:fld id="{0B371CFE-A99D-B541-B209-30E251DF4821}" type="datetime1">
              <a:rPr lang="en-US" smtClean="0"/>
              <a:pPr/>
              <a:t>3/26/21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1261" y="6356355"/>
            <a:ext cx="385677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6EA4-9325-D946-AD56-9FBFA536B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1535116"/>
            <a:ext cx="538130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2174875"/>
            <a:ext cx="53813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21" y="1535116"/>
            <a:ext cx="538342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21" y="2174875"/>
            <a:ext cx="53834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8966" y="6356355"/>
            <a:ext cx="2841837" cy="365125"/>
          </a:xfrm>
          <a:prstGeom prst="rect">
            <a:avLst/>
          </a:prstGeom>
        </p:spPr>
        <p:txBody>
          <a:bodyPr/>
          <a:lstStyle/>
          <a:p>
            <a:fld id="{A6FB580D-65AA-FE40-91FC-620C0AFB6C8D}" type="datetime1">
              <a:rPr lang="en-US" smtClean="0"/>
              <a:pPr/>
              <a:t>3/26/21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1261" y="6356355"/>
            <a:ext cx="385677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6EA4-9325-D946-AD56-9FBFA536B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8966" y="6356355"/>
            <a:ext cx="2841837" cy="365125"/>
          </a:xfrm>
          <a:prstGeom prst="rect">
            <a:avLst/>
          </a:prstGeom>
        </p:spPr>
        <p:txBody>
          <a:bodyPr/>
          <a:lstStyle/>
          <a:p>
            <a:fld id="{923B9025-BC90-934B-9E86-FCAB9E7D6D09}" type="datetime1">
              <a:rPr lang="en-US" smtClean="0"/>
              <a:pPr/>
              <a:t>3/26/21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1261" y="6356355"/>
            <a:ext cx="385677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6EA4-9325-D946-AD56-9FBFA536B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8966" y="6356355"/>
            <a:ext cx="2841837" cy="365125"/>
          </a:xfrm>
          <a:prstGeom prst="rect">
            <a:avLst/>
          </a:prstGeom>
        </p:spPr>
        <p:txBody>
          <a:bodyPr/>
          <a:lstStyle/>
          <a:p>
            <a:fld id="{488EB14D-90EE-8546-B7FD-DD06799AFD66}" type="datetime1">
              <a:rPr lang="en-US" smtClean="0"/>
              <a:pPr/>
              <a:t>3/26/21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1261" y="6356355"/>
            <a:ext cx="385677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6EA4-9325-D946-AD56-9FBFA536B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72" y="273052"/>
            <a:ext cx="40069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273056"/>
            <a:ext cx="68085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72" y="1435103"/>
            <a:ext cx="40069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8966" y="6356355"/>
            <a:ext cx="2841837" cy="365125"/>
          </a:xfrm>
          <a:prstGeom prst="rect">
            <a:avLst/>
          </a:prstGeom>
        </p:spPr>
        <p:txBody>
          <a:bodyPr/>
          <a:lstStyle/>
          <a:p>
            <a:fld id="{C8F3D658-910E-F74E-9933-A5B167D993E4}" type="datetime1">
              <a:rPr lang="en-US" smtClean="0"/>
              <a:pPr/>
              <a:t>3/26/21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1261" y="6356355"/>
            <a:ext cx="385677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6EA4-9325-D946-AD56-9FBFA536B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4800604"/>
            <a:ext cx="730758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612775"/>
            <a:ext cx="73075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5367342"/>
            <a:ext cx="730758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8966" y="6356355"/>
            <a:ext cx="2841837" cy="365125"/>
          </a:xfrm>
          <a:prstGeom prst="rect">
            <a:avLst/>
          </a:prstGeom>
        </p:spPr>
        <p:txBody>
          <a:bodyPr/>
          <a:lstStyle/>
          <a:p>
            <a:fld id="{29C5C400-E4EC-D846-9E59-C2C251F6E0CF}" type="datetime1">
              <a:rPr lang="en-US" smtClean="0"/>
              <a:pPr/>
              <a:t>3/26/21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1261" y="6356355"/>
            <a:ext cx="385677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6EA4-9325-D946-AD56-9FBFA536B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"/>
            <a:ext cx="12179300" cy="1046485"/>
          </a:xfrm>
          <a:prstGeom prst="rect">
            <a:avLst/>
          </a:prstGeom>
          <a:solidFill>
            <a:srgbClr val="A31F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965" y="217336"/>
            <a:ext cx="10961370" cy="610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1269891"/>
            <a:ext cx="10961370" cy="4691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7593" y="6444264"/>
            <a:ext cx="2841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76EA4-9325-D946-AD56-9FBFA536B27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7559" y="6284240"/>
            <a:ext cx="11574435" cy="0"/>
          </a:xfrm>
          <a:prstGeom prst="line">
            <a:avLst/>
          </a:prstGeom>
          <a:ln w="12700" cmpd="sng">
            <a:solidFill>
              <a:srgbClr val="9294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3E0084B-A0F3-7A47-9009-B647B9F2A67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1207" y="6409829"/>
            <a:ext cx="1971617" cy="37226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9A2723F-11C2-3745-B105-A5879BEF0181}"/>
              </a:ext>
            </a:extLst>
          </p:cNvPr>
          <p:cNvSpPr/>
          <p:nvPr userDrawn="1"/>
        </p:nvSpPr>
        <p:spPr>
          <a:xfrm>
            <a:off x="1814675" y="6484625"/>
            <a:ext cx="85499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Unless otherwise specified this work is licensed under a Creative Commons Attribution 4.0 International License.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B6AB84B-E766-7643-BEFC-7A87EC923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0459" y="228600"/>
            <a:ext cx="822102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E05BB28-2DFE-E94B-8CFD-6BE258F62D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0459" y="1295400"/>
            <a:ext cx="1096137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Line 6">
            <a:extLst>
              <a:ext uri="{FF2B5EF4-FFF2-40B4-BE49-F238E27FC236}">
                <a16:creationId xmlns:a16="http://schemas.microsoft.com/office/drawing/2014/main" id="{6C3B1DCA-8991-DB41-90A4-66ADB757D21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66800"/>
            <a:ext cx="12179300" cy="0"/>
          </a:xfrm>
          <a:prstGeom prst="line">
            <a:avLst/>
          </a:prstGeom>
          <a:noFill/>
          <a:ln w="28575">
            <a:solidFill>
              <a:srgbClr val="305987"/>
            </a:solidFill>
            <a:round/>
            <a:headEnd/>
            <a:tailEnd/>
          </a:ln>
          <a:effectLst>
            <a:prstShdw prst="shdw17" dist="17961" dir="2700000">
              <a:srgbClr val="1D3551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46A399F1-FBD3-3747-A7CC-EBFFAB9CFC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5743" y="6553200"/>
            <a:ext cx="365379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305987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3EEC58A3-6AE4-1841-943A-C89F4AC461B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8731" y="6553200"/>
            <a:ext cx="700309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305987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Muramatsu, January 25, 2002</a:t>
            </a:r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0F1EE721-E5D8-8F4E-99E2-2AFD5AC661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2522" y="6553200"/>
            <a:ext cx="294333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05987"/>
                </a:solidFill>
              </a:defRPr>
            </a:lvl1pPr>
          </a:lstStyle>
          <a:p>
            <a:r>
              <a:rPr lang="en-US" altLang="en-US"/>
              <a:t>Slide </a:t>
            </a:r>
            <a:fld id="{9BF2F2C9-2D01-F243-A33A-124FF7FA3D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2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0598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05987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05987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05987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05987"/>
          </a:solidFill>
          <a:latin typeface="Arial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05987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05987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05987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05987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30598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rgbClr val="30598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0598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0598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05987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05987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05987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05987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0598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9.jpeg"/><Relationship Id="rId5" Type="http://schemas.openxmlformats.org/officeDocument/2006/relationships/image" Target="../media/image5.png"/><Relationship Id="rId10" Type="http://schemas.openxmlformats.org/officeDocument/2006/relationships/image" Target="../media/image18.jpeg"/><Relationship Id="rId4" Type="http://schemas.openxmlformats.org/officeDocument/2006/relationships/image" Target="../media/image4.png"/><Relationship Id="rId9" Type="http://schemas.openxmlformats.org/officeDocument/2006/relationships/image" Target="../media/image17.jpe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.jpeg"/><Relationship Id="rId5" Type="http://schemas.microsoft.com/office/2007/relationships/hdphoto" Target="../media/hdphoto1.wdp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29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12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6.png"/><Relationship Id="rId5" Type="http://schemas.openxmlformats.org/officeDocument/2006/relationships/image" Target="../media/image31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ilumina-project.org/" TargetMode="External"/><Relationship Id="rId18" Type="http://schemas.openxmlformats.org/officeDocument/2006/relationships/hyperlink" Target="http://www.lon-capa.org/" TargetMode="External"/><Relationship Id="rId26" Type="http://schemas.openxmlformats.org/officeDocument/2006/relationships/hyperlink" Target="http://www.needs.org/" TargetMode="External"/><Relationship Id="rId39" Type="http://schemas.openxmlformats.org/officeDocument/2006/relationships/hyperlink" Target="http://www.usu.edu/" TargetMode="External"/><Relationship Id="rId21" Type="http://schemas.openxmlformats.org/officeDocument/2006/relationships/hyperlink" Target="http://www.mathforum.org/" TargetMode="External"/><Relationship Id="rId34" Type="http://schemas.openxmlformats.org/officeDocument/2006/relationships/hyperlink" Target="http://www.uctltc.org/" TargetMode="External"/><Relationship Id="rId7" Type="http://schemas.openxmlformats.org/officeDocument/2006/relationships/hyperlink" Target="http://www.benproject.org/" TargetMode="External"/><Relationship Id="rId12" Type="http://schemas.openxmlformats.org/officeDocument/2006/relationships/hyperlink" Target="http://www.enc.org/" TargetMode="External"/><Relationship Id="rId17" Type="http://schemas.openxmlformats.org/officeDocument/2006/relationships/hyperlink" Target="http://thelearningmatrix.enc.org/" TargetMode="External"/><Relationship Id="rId25" Type="http://schemas.openxmlformats.org/officeDocument/2006/relationships/hyperlink" Target="http://www.ncsa.org/" TargetMode="External"/><Relationship Id="rId33" Type="http://schemas.openxmlformats.org/officeDocument/2006/relationships/hyperlink" Target="http://www.emich.edu/" TargetMode="External"/><Relationship Id="rId38" Type="http://schemas.openxmlformats.org/officeDocument/2006/relationships/hyperlink" Target="http://www.umbc.edu/" TargetMode="External"/><Relationship Id="rId2" Type="http://schemas.openxmlformats.org/officeDocument/2006/relationships/hyperlink" Target="http://www.accessexcellence.org/" TargetMode="External"/><Relationship Id="rId16" Type="http://schemas.openxmlformats.org/officeDocument/2006/relationships/hyperlink" Target="http://scout.cs.wisc.edu/" TargetMode="External"/><Relationship Id="rId20" Type="http://schemas.openxmlformats.org/officeDocument/2006/relationships/hyperlink" Target="http://www.mathdl.org/" TargetMode="External"/><Relationship Id="rId29" Type="http://schemas.openxmlformats.org/officeDocument/2006/relationships/hyperlink" Target="http://www.escot.org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bioquest.org/" TargetMode="External"/><Relationship Id="rId11" Type="http://schemas.openxmlformats.org/officeDocument/2006/relationships/hyperlink" Target="http://www.edc.org/" TargetMode="External"/><Relationship Id="rId24" Type="http://schemas.openxmlformats.org/officeDocument/2006/relationships/hyperlink" Target="http://www.merlot.org/" TargetMode="External"/><Relationship Id="rId32" Type="http://schemas.openxmlformats.org/officeDocument/2006/relationships/hyperlink" Target="http://www.csus.edu/" TargetMode="External"/><Relationship Id="rId37" Type="http://schemas.openxmlformats.org/officeDocument/2006/relationships/hyperlink" Target="http://www.ufl.edu/" TargetMode="External"/><Relationship Id="rId40" Type="http://schemas.openxmlformats.org/officeDocument/2006/relationships/hyperlink" Target="http://www.vt.edu/" TargetMode="External"/><Relationship Id="rId5" Type="http://schemas.openxmlformats.org/officeDocument/2006/relationships/hyperlink" Target="http://www.accessexcellence.org/LC/BEOn/" TargetMode="External"/><Relationship Id="rId15" Type="http://schemas.openxmlformats.org/officeDocument/2006/relationships/hyperlink" Target="http://iu.berkeley.edu/" TargetMode="External"/><Relationship Id="rId23" Type="http://schemas.openxmlformats.org/officeDocument/2006/relationships/hyperlink" Target="http://mtn.merit.edu/" TargetMode="External"/><Relationship Id="rId28" Type="http://schemas.openxmlformats.org/officeDocument/2006/relationships/hyperlink" Target="http://www.cilt.org/" TargetMode="External"/><Relationship Id="rId36" Type="http://schemas.openxmlformats.org/officeDocument/2006/relationships/hyperlink" Target="http://www.ucop.edu/acadinit/" TargetMode="External"/><Relationship Id="rId10" Type="http://schemas.openxmlformats.org/officeDocument/2006/relationships/hyperlink" Target="http://www.dlese.org/" TargetMode="External"/><Relationship Id="rId19" Type="http://schemas.openxmlformats.org/officeDocument/2006/relationships/hyperlink" Target="http://www.maa.org/" TargetMode="External"/><Relationship Id="rId31" Type="http://schemas.openxmlformats.org/officeDocument/2006/relationships/hyperlink" Target="http://www.calstate.edu/" TargetMode="External"/><Relationship Id="rId4" Type="http://schemas.openxmlformats.org/officeDocument/2006/relationships/hyperlink" Target="http://www.awis.org/" TargetMode="External"/><Relationship Id="rId9" Type="http://schemas.openxmlformats.org/officeDocument/2006/relationships/hyperlink" Target="http://www.cstc.org/" TargetMode="External"/><Relationship Id="rId14" Type="http://schemas.openxmlformats.org/officeDocument/2006/relationships/hyperlink" Target="http://ia.usu.edu/" TargetMode="External"/><Relationship Id="rId22" Type="http://schemas.openxmlformats.org/officeDocument/2006/relationships/hyperlink" Target="http://www.merit.edu/" TargetMode="External"/><Relationship Id="rId27" Type="http://schemas.openxmlformats.org/officeDocument/2006/relationships/hyperlink" Target="http://www.pkal.org/" TargetMode="External"/><Relationship Id="rId30" Type="http://schemas.openxmlformats.org/officeDocument/2006/relationships/hyperlink" Target="http://www.teacherlib.org/" TargetMode="External"/><Relationship Id="rId35" Type="http://schemas.openxmlformats.org/officeDocument/2006/relationships/hyperlink" Target="http://www.berkeley.edu/" TargetMode="External"/><Relationship Id="rId8" Type="http://schemas.openxmlformats.org/officeDocument/2006/relationships/hyperlink" Target="http://www.cni.org/" TargetMode="External"/><Relationship Id="rId3" Type="http://schemas.openxmlformats.org/officeDocument/2006/relationships/hyperlink" Target="http://www.aaas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osid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475" y="1745581"/>
            <a:ext cx="11778711" cy="147002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FEDERATIONS &amp; BACKSTAGE</a:t>
            </a:r>
            <a:br>
              <a:rPr lang="en-US" sz="4000" dirty="0"/>
            </a:br>
            <a:r>
              <a:rPr lang="en-US" sz="3200" dirty="0"/>
              <a:t>Thoughts for a Geoscience Education Infrastructure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813" y="4717578"/>
            <a:ext cx="10202034" cy="639619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Brandon Muramatsu,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mura@mit.edu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D0AA1B-C9B6-774A-A084-C17B14D7283B}"/>
              </a:ext>
            </a:extLst>
          </p:cNvPr>
          <p:cNvSpPr txBox="1"/>
          <p:nvPr/>
        </p:nvSpPr>
        <p:spPr>
          <a:xfrm>
            <a:off x="1890793" y="5960083"/>
            <a:ext cx="846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F7F7F"/>
                </a:solidFill>
              </a:rPr>
              <a:t>Cite as: Muramatsu, B. (2019, November). Federations &amp; Backstage: Thoughts for a Geoscience Education Infrastructure.</a:t>
            </a:r>
          </a:p>
          <a:p>
            <a:pPr algn="ctr"/>
            <a:endParaRPr lang="en-US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59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Auxiliary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Additional services play auxiliary roles</a:t>
            </a:r>
          </a:p>
          <a:p>
            <a:r>
              <a:rPr lang="en-US" sz="3200" dirty="0"/>
              <a:t>MIT services already available or in the pipeline</a:t>
            </a:r>
          </a:p>
          <a:p>
            <a:pPr lvl="1"/>
            <a:r>
              <a:rPr lang="en-US" sz="2400" dirty="0"/>
              <a:t>IS&amp;T’s Membership and Roles Services</a:t>
            </a:r>
          </a:p>
          <a:p>
            <a:pPr lvl="1"/>
            <a:r>
              <a:rPr lang="en-US" sz="2400" dirty="0"/>
              <a:t>Stellar Grading Service</a:t>
            </a:r>
          </a:p>
          <a:p>
            <a:pPr lvl="1"/>
            <a:r>
              <a:rPr lang="en-US" sz="2400" dirty="0"/>
              <a:t>Logging</a:t>
            </a:r>
          </a:p>
          <a:p>
            <a:pPr lvl="1"/>
            <a:r>
              <a:rPr lang="en-US" sz="2400" dirty="0"/>
              <a:t>Basic Course/Subject information from MIT’s Data Warehouse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6EA4-9325-D946-AD56-9FBFA536B27C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3461074" y="4855139"/>
            <a:ext cx="7845718" cy="1666321"/>
            <a:chOff x="996675" y="4537079"/>
            <a:chExt cx="7148866" cy="1518321"/>
          </a:xfrm>
        </p:grpSpPr>
        <p:pic>
          <p:nvPicPr>
            <p:cNvPr id="35" name="Picture 34" descr="server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326" y="4537079"/>
              <a:ext cx="931420" cy="93142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087062" y="5382344"/>
              <a:ext cx="1519216" cy="280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Logging</a:t>
              </a:r>
            </a:p>
          </p:txBody>
        </p:sp>
        <p:pic>
          <p:nvPicPr>
            <p:cNvPr id="37" name="Picture 36" descr="server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642" y="4537079"/>
              <a:ext cx="931420" cy="93142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996675" y="5382343"/>
              <a:ext cx="1259485" cy="280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Authorization</a:t>
              </a:r>
            </a:p>
          </p:txBody>
        </p:sp>
        <p:pic>
          <p:nvPicPr>
            <p:cNvPr id="39" name="Picture 38" descr="server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3209" y="4537079"/>
              <a:ext cx="931420" cy="93142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3242945" y="5382343"/>
              <a:ext cx="1519216" cy="673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Commenting / Annotating</a:t>
              </a:r>
            </a:p>
            <a:p>
              <a:pPr algn="ctr"/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41" name="Picture 40" descr="server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4191" y="4537079"/>
              <a:ext cx="931420" cy="93142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552359" y="5382343"/>
              <a:ext cx="1259485" cy="280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Mapping</a:t>
              </a:r>
            </a:p>
          </p:txBody>
        </p:sp>
        <p:pic>
          <p:nvPicPr>
            <p:cNvPr id="43" name="Picture 42" descr="server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4810" y="4537079"/>
              <a:ext cx="931420" cy="93142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5551736" y="5382343"/>
              <a:ext cx="1621580" cy="673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Journaling / Versioning</a:t>
              </a:r>
            </a:p>
            <a:p>
              <a:pPr algn="ctr"/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45" name="Picture 44" descr="server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7888" y="4537079"/>
              <a:ext cx="931420" cy="93142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6886056" y="5382343"/>
              <a:ext cx="1259485" cy="280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Others…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154349" y="4756441"/>
            <a:ext cx="1383376" cy="1298418"/>
            <a:chOff x="5521360" y="2894062"/>
            <a:chExt cx="1460336" cy="1370651"/>
          </a:xfrm>
        </p:grpSpPr>
        <p:pic>
          <p:nvPicPr>
            <p:cNvPr id="48" name="Picture 47" descr="server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407" y="2995342"/>
              <a:ext cx="1079954" cy="1079954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5521360" y="3947082"/>
              <a:ext cx="1460336" cy="317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Grading</a:t>
              </a:r>
            </a:p>
          </p:txBody>
        </p:sp>
        <p:pic>
          <p:nvPicPr>
            <p:cNvPr id="50" name="Picture 49" descr="Gradin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3768" y="2894062"/>
              <a:ext cx="561917" cy="561916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868197" y="4762399"/>
            <a:ext cx="1383375" cy="1297946"/>
            <a:chOff x="3921751" y="2894561"/>
            <a:chExt cx="1460336" cy="1370153"/>
          </a:xfrm>
        </p:grpSpPr>
        <p:pic>
          <p:nvPicPr>
            <p:cNvPr id="52" name="Picture 51" descr="server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7798" y="2995342"/>
              <a:ext cx="1079954" cy="1079954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3921751" y="3947083"/>
              <a:ext cx="1460336" cy="317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Course</a:t>
              </a:r>
            </a:p>
          </p:txBody>
        </p:sp>
        <p:pic>
          <p:nvPicPr>
            <p:cNvPr id="54" name="Picture 53" descr="course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87" y="2894561"/>
              <a:ext cx="561418" cy="561418"/>
            </a:xfrm>
            <a:prstGeom prst="rect">
              <a:avLst/>
            </a:prstGeom>
          </p:spPr>
        </p:pic>
      </p:grp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25B4A500-FF21-7547-9550-B1F88D002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84680" y="1346101"/>
            <a:ext cx="463997" cy="4843828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vert270" anchor="ctr"/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Muramatsu, Merriman &amp; Shaw August 2014</a:t>
            </a:r>
          </a:p>
        </p:txBody>
      </p:sp>
    </p:spTree>
    <p:extLst>
      <p:ext uri="{BB962C8B-B14F-4D97-AF65-F5344CB8AC3E}">
        <p14:creationId xmlns:p14="http://schemas.microsoft.com/office/powerpoint/2010/main" val="3694620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Producer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6EA4-9325-D946-AD56-9FBFA536B27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757067" y="3736855"/>
            <a:ext cx="1643523" cy="51963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91440" rtlCol="0" anchor="t" anchorCtr="0"/>
          <a:lstStyle/>
          <a:p>
            <a:r>
              <a:rPr lang="en-US" sz="1600" b="1" dirty="0">
                <a:solidFill>
                  <a:srgbClr val="595959"/>
                </a:solidFill>
              </a:rPr>
              <a:t>Videos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004005" y="1490769"/>
            <a:ext cx="2593344" cy="438490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5" name="Rectangle 44"/>
          <p:cNvSpPr/>
          <p:nvPr/>
        </p:nvSpPr>
        <p:spPr>
          <a:xfrm>
            <a:off x="2755619" y="1663587"/>
            <a:ext cx="1643523" cy="53813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0" rtlCol="0" anchor="ctr" anchorCtr="0"/>
          <a:lstStyle/>
          <a:p>
            <a:r>
              <a:rPr lang="en-US" sz="1600" b="1" dirty="0">
                <a:solidFill>
                  <a:srgbClr val="595959"/>
                </a:solidFill>
              </a:rPr>
              <a:t>Assessments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757067" y="3735673"/>
            <a:ext cx="1643523" cy="51963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91440" rtlCol="0" anchor="t" anchorCtr="0"/>
          <a:lstStyle/>
          <a:p>
            <a:r>
              <a:rPr lang="en-US" sz="1600" b="1" dirty="0">
                <a:solidFill>
                  <a:srgbClr val="595959"/>
                </a:solidFill>
              </a:rPr>
              <a:t>Videos</a:t>
            </a:r>
          </a:p>
        </p:txBody>
      </p:sp>
      <p:pic>
        <p:nvPicPr>
          <p:cNvPr id="46" name="Picture 45" descr="serv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339" y="1663587"/>
            <a:ext cx="931420" cy="931420"/>
          </a:xfrm>
          <a:prstGeom prst="rect">
            <a:avLst/>
          </a:prstGeom>
        </p:spPr>
      </p:pic>
      <p:pic>
        <p:nvPicPr>
          <p:cNvPr id="58" name="Picture 57" descr="serv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339" y="3736855"/>
            <a:ext cx="931420" cy="931420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2755619" y="2699598"/>
            <a:ext cx="1643523" cy="53813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0" rtlCol="0" anchor="ctr" anchorCtr="0"/>
          <a:lstStyle/>
          <a:p>
            <a:r>
              <a:rPr lang="en-US" sz="1600" b="1" dirty="0">
                <a:solidFill>
                  <a:srgbClr val="595959"/>
                </a:solidFill>
              </a:rPr>
              <a:t>Assets</a:t>
            </a:r>
          </a:p>
        </p:txBody>
      </p:sp>
      <p:pic>
        <p:nvPicPr>
          <p:cNvPr id="62" name="Picture 61" descr="serv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339" y="2703367"/>
            <a:ext cx="931420" cy="931420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2755619" y="4779383"/>
            <a:ext cx="1643523" cy="90480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rtlCol="0" anchor="t" anchorCtr="0"/>
          <a:lstStyle/>
          <a:p>
            <a:r>
              <a:rPr lang="en-US" sz="1600" b="1" dirty="0">
                <a:solidFill>
                  <a:srgbClr val="595959"/>
                </a:solidFill>
              </a:rPr>
              <a:t>Learning Objectives</a:t>
            </a:r>
          </a:p>
          <a:p>
            <a:pPr marL="168275" indent="-168275">
              <a:buFont typeface="Arial"/>
              <a:buChar char="•"/>
            </a:pPr>
            <a:r>
              <a:rPr lang="en-US" sz="1600" dirty="0">
                <a:solidFill>
                  <a:srgbClr val="595959"/>
                </a:solidFill>
              </a:rPr>
              <a:t>MC3</a:t>
            </a:r>
          </a:p>
        </p:txBody>
      </p:sp>
      <p:pic>
        <p:nvPicPr>
          <p:cNvPr id="73" name="Picture 72" descr="serv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339" y="4782898"/>
            <a:ext cx="931420" cy="931421"/>
          </a:xfrm>
          <a:prstGeom prst="rect">
            <a:avLst/>
          </a:prstGeom>
        </p:spPr>
      </p:pic>
      <p:pic>
        <p:nvPicPr>
          <p:cNvPr id="74" name="Picture 73" descr="Assets_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83" y="2631025"/>
            <a:ext cx="493776" cy="493776"/>
          </a:xfrm>
          <a:prstGeom prst="rect">
            <a:avLst/>
          </a:prstGeom>
        </p:spPr>
      </p:pic>
      <p:pic>
        <p:nvPicPr>
          <p:cNvPr id="75" name="Picture 74" descr="LearningObjs_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83" y="4709363"/>
            <a:ext cx="493776" cy="493776"/>
          </a:xfrm>
          <a:prstGeom prst="rect">
            <a:avLst/>
          </a:prstGeom>
        </p:spPr>
      </p:pic>
      <p:pic>
        <p:nvPicPr>
          <p:cNvPr id="76" name="Picture 75" descr="Video_blu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77" y="3666888"/>
            <a:ext cx="493776" cy="493776"/>
          </a:xfrm>
          <a:prstGeom prst="rect">
            <a:avLst/>
          </a:prstGeom>
        </p:spPr>
      </p:pic>
      <p:pic>
        <p:nvPicPr>
          <p:cNvPr id="77" name="Picture 76" descr="Assessment_blu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84" y="1600457"/>
            <a:ext cx="494434" cy="494435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7362301" y="1503838"/>
            <a:ext cx="943537" cy="509749"/>
            <a:chOff x="5780247" y="1459127"/>
            <a:chExt cx="943537" cy="509749"/>
          </a:xfrm>
        </p:grpSpPr>
        <p:sp>
          <p:nvSpPr>
            <p:cNvPr id="97" name="Rectangle 96"/>
            <p:cNvSpPr/>
            <p:nvPr/>
          </p:nvSpPr>
          <p:spPr>
            <a:xfrm>
              <a:off x="5780247" y="1459127"/>
              <a:ext cx="943537" cy="509749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98" name="Picture 97" descr="edx_logo_final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8751" y="1573688"/>
              <a:ext cx="606528" cy="280627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7362301" y="2075122"/>
            <a:ext cx="943537" cy="509749"/>
            <a:chOff x="6752129" y="2010342"/>
            <a:chExt cx="1151875" cy="622304"/>
          </a:xfrm>
        </p:grpSpPr>
        <p:sp>
          <p:nvSpPr>
            <p:cNvPr id="95" name="Rectangle 94"/>
            <p:cNvSpPr/>
            <p:nvPr/>
          </p:nvSpPr>
          <p:spPr>
            <a:xfrm>
              <a:off x="6752129" y="2010342"/>
              <a:ext cx="1151875" cy="622304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96" name="Picture 95" descr="MITOCW512-300x300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0010" y="2065299"/>
              <a:ext cx="496113" cy="496113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9369073" y="2075122"/>
            <a:ext cx="943537" cy="509749"/>
            <a:chOff x="6752129" y="3369823"/>
            <a:chExt cx="1151875" cy="622304"/>
          </a:xfrm>
        </p:grpSpPr>
        <p:sp>
          <p:nvSpPr>
            <p:cNvPr id="93" name="Rectangle 92"/>
            <p:cNvSpPr/>
            <p:nvPr/>
          </p:nvSpPr>
          <p:spPr>
            <a:xfrm>
              <a:off x="6752129" y="3369823"/>
              <a:ext cx="1151875" cy="622304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0" rtlCol="0" anchor="ctr"/>
            <a:lstStyle/>
            <a:p>
              <a:endParaRPr lang="en-US" sz="2000" dirty="0">
                <a:solidFill>
                  <a:srgbClr val="595959"/>
                </a:solidFill>
              </a:endParaRPr>
            </a:p>
          </p:txBody>
        </p:sp>
        <p:pic>
          <p:nvPicPr>
            <p:cNvPr id="94" name="Picture 93" descr="cc10.jp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" t="5594" r="14416" b="7757"/>
            <a:stretch/>
          </p:blipFill>
          <p:spPr>
            <a:xfrm>
              <a:off x="6809633" y="3474917"/>
              <a:ext cx="1036866" cy="404655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8365145" y="2075122"/>
            <a:ext cx="943537" cy="509749"/>
            <a:chOff x="6752129" y="2685308"/>
            <a:chExt cx="1151875" cy="622304"/>
          </a:xfrm>
        </p:grpSpPr>
        <p:sp>
          <p:nvSpPr>
            <p:cNvPr id="91" name="Rectangle 90"/>
            <p:cNvSpPr/>
            <p:nvPr/>
          </p:nvSpPr>
          <p:spPr>
            <a:xfrm>
              <a:off x="6752129" y="2685308"/>
              <a:ext cx="1151875" cy="622304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0" rtlCol="0" anchor="ctr"/>
            <a:lstStyle/>
            <a:p>
              <a:endParaRPr lang="en-US" sz="2000" dirty="0">
                <a:solidFill>
                  <a:srgbClr val="595959"/>
                </a:solidFill>
              </a:endParaRPr>
            </a:p>
          </p:txBody>
        </p:sp>
        <p:pic>
          <p:nvPicPr>
            <p:cNvPr id="92" name="Picture 91" descr="image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8871" y="2701332"/>
              <a:ext cx="998391" cy="599035"/>
            </a:xfrm>
            <a:prstGeom prst="rect">
              <a:avLst/>
            </a:prstGeom>
          </p:spPr>
        </p:pic>
      </p:grpSp>
      <p:cxnSp>
        <p:nvCxnSpPr>
          <p:cNvPr id="84" name="Straight Arrow Connector 83"/>
          <p:cNvCxnSpPr/>
          <p:nvPr/>
        </p:nvCxnSpPr>
        <p:spPr>
          <a:xfrm>
            <a:off x="6837444" y="1868235"/>
            <a:ext cx="428738" cy="0"/>
          </a:xfrm>
          <a:prstGeom prst="straightConnector1">
            <a:avLst/>
          </a:prstGeom>
          <a:ln w="31750" cmpd="sng"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837444" y="2161205"/>
            <a:ext cx="416434" cy="0"/>
          </a:xfrm>
          <a:prstGeom prst="straightConnector1">
            <a:avLst/>
          </a:prstGeom>
          <a:ln w="31750" cmpd="sng">
            <a:headEnd type="non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020732" y="1094950"/>
            <a:ext cx="373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595959"/>
                </a:solidFill>
              </a:rPr>
              <a:t>MIT Online Course Platforms</a:t>
            </a:r>
          </a:p>
        </p:txBody>
      </p:sp>
      <p:pic>
        <p:nvPicPr>
          <p:cNvPr id="87" name="Picture 86" descr="darkblue2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432" y="1881255"/>
            <a:ext cx="1447800" cy="3340608"/>
          </a:xfrm>
          <a:prstGeom prst="rect">
            <a:avLst/>
          </a:prstGeom>
        </p:spPr>
      </p:pic>
      <p:grpSp>
        <p:nvGrpSpPr>
          <p:cNvPr id="88" name="Group 87"/>
          <p:cNvGrpSpPr/>
          <p:nvPr/>
        </p:nvGrpSpPr>
        <p:grpSpPr>
          <a:xfrm>
            <a:off x="4896859" y="1567731"/>
            <a:ext cx="1865255" cy="911179"/>
            <a:chOff x="4118776" y="1369242"/>
            <a:chExt cx="1865255" cy="911178"/>
          </a:xfrm>
        </p:grpSpPr>
        <p:sp>
          <p:nvSpPr>
            <p:cNvPr id="89" name="Rectangle 88"/>
            <p:cNvSpPr/>
            <p:nvPr/>
          </p:nvSpPr>
          <p:spPr>
            <a:xfrm>
              <a:off x="4696104" y="1555765"/>
              <a:ext cx="1287927" cy="538132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40000">
                  <a:schemeClr val="bg1"/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5760" tIns="0" rtlCol="0" anchor="ctr" anchorCtr="0"/>
            <a:lstStyle/>
            <a:p>
              <a:r>
                <a:rPr lang="en-US" sz="1600" dirty="0">
                  <a:solidFill>
                    <a:srgbClr val="595959"/>
                  </a:solidFill>
                </a:rPr>
                <a:t>Producer</a:t>
              </a:r>
            </a:p>
          </p:txBody>
        </p:sp>
        <p:pic>
          <p:nvPicPr>
            <p:cNvPr id="90" name="Picture 89" descr="Producer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776" y="1369242"/>
              <a:ext cx="911178" cy="911178"/>
            </a:xfrm>
            <a:prstGeom prst="rect">
              <a:avLst/>
            </a:prstGeom>
            <a:effectLst/>
          </p:spPr>
        </p:pic>
      </p:grpSp>
      <p:pic>
        <p:nvPicPr>
          <p:cNvPr id="49" name="Picture 48" descr="Collections6.pn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890"/>
          <a:stretch/>
        </p:blipFill>
        <p:spPr>
          <a:xfrm>
            <a:off x="5233929" y="2799490"/>
            <a:ext cx="4967276" cy="318211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108A1DE9-EA66-6E42-8FFA-C03CFBB477BF}"/>
              </a:ext>
            </a:extLst>
          </p:cNvPr>
          <p:cNvSpPr txBox="1">
            <a:spLocks/>
          </p:cNvSpPr>
          <p:nvPr/>
        </p:nvSpPr>
        <p:spPr>
          <a:xfrm>
            <a:off x="11584680" y="1346101"/>
            <a:ext cx="463997" cy="484382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vert27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Muramatsu, Merriman &amp; Shaw August 2014</a:t>
            </a:r>
          </a:p>
        </p:txBody>
      </p:sp>
    </p:spTree>
    <p:extLst>
      <p:ext uri="{BB962C8B-B14F-4D97-AF65-F5344CB8AC3E}">
        <p14:creationId xmlns:p14="http://schemas.microsoft.com/office/powerpoint/2010/main" val="3465185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Video Concept Browser (VCB)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6EA4-9325-D946-AD56-9FBFA536B27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001857" y="1479011"/>
            <a:ext cx="2593344" cy="438490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Rectangle 25"/>
          <p:cNvSpPr/>
          <p:nvPr/>
        </p:nvSpPr>
        <p:spPr>
          <a:xfrm>
            <a:off x="2753471" y="1663587"/>
            <a:ext cx="1643523" cy="5381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0" rtlCol="0" anchor="ctr" anchorCtr="0"/>
          <a:lstStyle/>
          <a:p>
            <a:r>
              <a:rPr lang="en-US" sz="1600" b="1" dirty="0">
                <a:solidFill>
                  <a:schemeClr val="bg1"/>
                </a:solidFill>
              </a:rPr>
              <a:t>Assessments</a:t>
            </a:r>
          </a:p>
        </p:txBody>
      </p:sp>
      <p:pic>
        <p:nvPicPr>
          <p:cNvPr id="27" name="Picture 26" descr="servers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91" y="1663587"/>
            <a:ext cx="931420" cy="93142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757067" y="3736855"/>
            <a:ext cx="1643523" cy="51963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91440" rtlCol="0" anchor="t" anchorCtr="0"/>
          <a:lstStyle/>
          <a:p>
            <a:r>
              <a:rPr lang="en-US" sz="1600" b="1" dirty="0">
                <a:solidFill>
                  <a:srgbClr val="595959"/>
                </a:solidFill>
              </a:rPr>
              <a:t>Videos</a:t>
            </a:r>
          </a:p>
        </p:txBody>
      </p:sp>
      <p:pic>
        <p:nvPicPr>
          <p:cNvPr id="29" name="Picture 28" descr="serv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91" y="3736855"/>
            <a:ext cx="931420" cy="93142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753471" y="2699598"/>
            <a:ext cx="1643523" cy="538132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0" rtlCol="0" anchor="ctr" anchorCtr="0"/>
          <a:lstStyle/>
          <a:p>
            <a:r>
              <a:rPr lang="en-US" sz="1600" b="1" dirty="0">
                <a:solidFill>
                  <a:srgbClr val="FFFFFF"/>
                </a:solidFill>
              </a:rPr>
              <a:t>Assets</a:t>
            </a:r>
          </a:p>
        </p:txBody>
      </p:sp>
      <p:pic>
        <p:nvPicPr>
          <p:cNvPr id="34" name="Picture 33" descr="servers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91" y="2703367"/>
            <a:ext cx="931420" cy="93142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753471" y="4779383"/>
            <a:ext cx="1643523" cy="90480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rtlCol="0" anchor="t" anchorCtr="0"/>
          <a:lstStyle/>
          <a:p>
            <a:r>
              <a:rPr lang="en-US" sz="1600" b="1" dirty="0">
                <a:solidFill>
                  <a:srgbClr val="595959"/>
                </a:solidFill>
              </a:rPr>
              <a:t>Learning Objectives</a:t>
            </a:r>
          </a:p>
          <a:p>
            <a:pPr marL="168275" indent="-168275">
              <a:buFont typeface="Arial"/>
              <a:buChar char="•"/>
            </a:pPr>
            <a:r>
              <a:rPr lang="en-US" sz="1600" dirty="0">
                <a:solidFill>
                  <a:srgbClr val="595959"/>
                </a:solidFill>
              </a:rPr>
              <a:t>MC3</a:t>
            </a:r>
          </a:p>
        </p:txBody>
      </p:sp>
      <p:pic>
        <p:nvPicPr>
          <p:cNvPr id="37" name="Picture 36" descr="serv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91" y="4782898"/>
            <a:ext cx="931420" cy="931421"/>
          </a:xfrm>
          <a:prstGeom prst="rect">
            <a:avLst/>
          </a:prstGeom>
        </p:spPr>
      </p:pic>
      <p:pic>
        <p:nvPicPr>
          <p:cNvPr id="38" name="Picture 37" descr="Assets_blue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835" y="2631025"/>
            <a:ext cx="493776" cy="493776"/>
          </a:xfrm>
          <a:prstGeom prst="rect">
            <a:avLst/>
          </a:prstGeom>
        </p:spPr>
      </p:pic>
      <p:pic>
        <p:nvPicPr>
          <p:cNvPr id="39" name="Picture 38" descr="LearningObjs_blu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835" y="4709363"/>
            <a:ext cx="493776" cy="493776"/>
          </a:xfrm>
          <a:prstGeom prst="rect">
            <a:avLst/>
          </a:prstGeom>
        </p:spPr>
      </p:pic>
      <p:pic>
        <p:nvPicPr>
          <p:cNvPr id="41" name="Picture 40" descr="Video_blu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29" y="3666888"/>
            <a:ext cx="493776" cy="493776"/>
          </a:xfrm>
          <a:prstGeom prst="rect">
            <a:avLst/>
          </a:prstGeom>
        </p:spPr>
      </p:pic>
      <p:pic>
        <p:nvPicPr>
          <p:cNvPr id="43" name="Picture 42" descr="Assessment_blue.png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836" y="1600457"/>
            <a:ext cx="494434" cy="494435"/>
          </a:xfrm>
          <a:prstGeom prst="rect">
            <a:avLst/>
          </a:prstGeom>
        </p:spPr>
      </p:pic>
      <p:pic>
        <p:nvPicPr>
          <p:cNvPr id="44" name="Picture 43" descr="red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04" y="1952445"/>
            <a:ext cx="990600" cy="3307080"/>
          </a:xfrm>
          <a:prstGeom prst="rect">
            <a:avLst/>
          </a:prstGeom>
        </p:spPr>
      </p:pic>
      <p:pic>
        <p:nvPicPr>
          <p:cNvPr id="31" name="Picture 30" descr="VCM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" t="536" r="405" b="19402"/>
          <a:stretch/>
        </p:blipFill>
        <p:spPr>
          <a:xfrm>
            <a:off x="5264329" y="2530234"/>
            <a:ext cx="4913322" cy="316267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0" name="Group 39"/>
          <p:cNvGrpSpPr/>
          <p:nvPr/>
        </p:nvGrpSpPr>
        <p:grpSpPr>
          <a:xfrm>
            <a:off x="4912089" y="1479011"/>
            <a:ext cx="2096225" cy="911179"/>
            <a:chOff x="4912089" y="1808235"/>
            <a:chExt cx="2096225" cy="911179"/>
          </a:xfrm>
        </p:grpSpPr>
        <p:sp>
          <p:nvSpPr>
            <p:cNvPr id="42" name="Rectangle 41"/>
            <p:cNvSpPr/>
            <p:nvPr/>
          </p:nvSpPr>
          <p:spPr>
            <a:xfrm>
              <a:off x="5489416" y="1994758"/>
              <a:ext cx="1518898" cy="538133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40000">
                  <a:schemeClr val="bg1"/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5760" tIns="0" rtlCol="0" anchor="ctr" anchorCtr="0"/>
            <a:lstStyle/>
            <a:p>
              <a:r>
                <a:rPr lang="en-US" sz="1600" dirty="0">
                  <a:solidFill>
                    <a:srgbClr val="595959"/>
                  </a:solidFill>
                </a:rPr>
                <a:t>VCB</a:t>
              </a:r>
            </a:p>
          </p:txBody>
        </p:sp>
        <p:pic>
          <p:nvPicPr>
            <p:cNvPr id="48" name="Picture 47" descr="VCB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2089" y="1808235"/>
              <a:ext cx="911178" cy="911179"/>
            </a:xfrm>
            <a:prstGeom prst="rect">
              <a:avLst/>
            </a:prstGeom>
            <a:effectLst/>
          </p:spPr>
        </p:pic>
      </p:grpSp>
      <p:sp>
        <p:nvSpPr>
          <p:cNvPr id="23" name="TextBox 22"/>
          <p:cNvSpPr txBox="1"/>
          <p:nvPr/>
        </p:nvSpPr>
        <p:spPr>
          <a:xfrm>
            <a:off x="7208217" y="1593232"/>
            <a:ext cx="3340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Navigate course video by concept</a:t>
            </a:r>
          </a:p>
          <a:p>
            <a:r>
              <a:rPr lang="en-US" dirty="0">
                <a:solidFill>
                  <a:srgbClr val="595959"/>
                </a:solidFill>
              </a:rPr>
              <a:t>or learning outcome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AA9966-4DEA-F544-848A-9B5D5D19ADD4}"/>
              </a:ext>
            </a:extLst>
          </p:cNvPr>
          <p:cNvSpPr txBox="1"/>
          <p:nvPr/>
        </p:nvSpPr>
        <p:spPr>
          <a:xfrm>
            <a:off x="122688" y="2567616"/>
            <a:ext cx="1879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 to refactor /</a:t>
            </a:r>
          </a:p>
          <a:p>
            <a:r>
              <a:rPr lang="en-US" dirty="0"/>
              <a:t>Rebuild to include</a:t>
            </a:r>
          </a:p>
          <a:p>
            <a:r>
              <a:rPr lang="en-US" dirty="0"/>
              <a:t>Asset service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02323968-5ADB-004C-A6C8-020EF51F1D6D}"/>
              </a:ext>
            </a:extLst>
          </p:cNvPr>
          <p:cNvSpPr txBox="1">
            <a:spLocks/>
          </p:cNvSpPr>
          <p:nvPr/>
        </p:nvSpPr>
        <p:spPr>
          <a:xfrm>
            <a:off x="11584680" y="1346101"/>
            <a:ext cx="463997" cy="484382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vert27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Muramatsu, Merriman &amp; Shaw August 2014</a:t>
            </a:r>
          </a:p>
        </p:txBody>
      </p:sp>
    </p:spTree>
    <p:extLst>
      <p:ext uri="{BB962C8B-B14F-4D97-AF65-F5344CB8AC3E}">
        <p14:creationId xmlns:p14="http://schemas.microsoft.com/office/powerpoint/2010/main" val="1126144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Embedded Assessment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05452" y="1479011"/>
            <a:ext cx="2593344" cy="438490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Rectangle 24"/>
          <p:cNvSpPr/>
          <p:nvPr/>
        </p:nvSpPr>
        <p:spPr>
          <a:xfrm>
            <a:off x="2757066" y="1663587"/>
            <a:ext cx="1643523" cy="53813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0" rtlCol="0" anchor="ctr" anchorCtr="0"/>
          <a:lstStyle/>
          <a:p>
            <a:r>
              <a:rPr lang="en-US" sz="1600" b="1" dirty="0">
                <a:solidFill>
                  <a:srgbClr val="595959"/>
                </a:solidFill>
              </a:rPr>
              <a:t>Assessments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57066" y="3757471"/>
            <a:ext cx="1643523" cy="5381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0" rtlCol="0" anchor="ctr" anchorCtr="0"/>
          <a:lstStyle/>
          <a:p>
            <a:r>
              <a:rPr lang="en-US" sz="1600" b="1" dirty="0">
                <a:solidFill>
                  <a:schemeClr val="bg1"/>
                </a:solidFill>
              </a:rPr>
              <a:t>Videos</a:t>
            </a:r>
          </a:p>
        </p:txBody>
      </p:sp>
      <p:pic>
        <p:nvPicPr>
          <p:cNvPr id="26" name="Picture 25" descr="serv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86" y="1663587"/>
            <a:ext cx="931420" cy="931420"/>
          </a:xfrm>
          <a:prstGeom prst="rect">
            <a:avLst/>
          </a:prstGeom>
        </p:spPr>
      </p:pic>
      <p:pic>
        <p:nvPicPr>
          <p:cNvPr id="28" name="Picture 27" descr="servers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86" y="3736855"/>
            <a:ext cx="931420" cy="93142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2757066" y="2699598"/>
            <a:ext cx="1643523" cy="53813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0" rtlCol="0" anchor="ctr" anchorCtr="0"/>
          <a:lstStyle/>
          <a:p>
            <a:r>
              <a:rPr lang="en-US" sz="1600" b="1" dirty="0">
                <a:solidFill>
                  <a:srgbClr val="595959"/>
                </a:solidFill>
              </a:rPr>
              <a:t>Assets</a:t>
            </a:r>
          </a:p>
        </p:txBody>
      </p:sp>
      <p:pic>
        <p:nvPicPr>
          <p:cNvPr id="39" name="Picture 38" descr="serv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86" y="2703367"/>
            <a:ext cx="931420" cy="93142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2757066" y="4779383"/>
            <a:ext cx="1643523" cy="90480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rtlCol="0" anchor="t" anchorCtr="0"/>
          <a:lstStyle/>
          <a:p>
            <a:r>
              <a:rPr lang="en-US" sz="1600" b="1" dirty="0">
                <a:solidFill>
                  <a:srgbClr val="595959"/>
                </a:solidFill>
              </a:rPr>
              <a:t>Learning Objectives</a:t>
            </a:r>
          </a:p>
          <a:p>
            <a:pPr marL="168275" indent="-168275">
              <a:buFont typeface="Arial"/>
              <a:buChar char="•"/>
            </a:pPr>
            <a:r>
              <a:rPr lang="en-US" sz="1600" dirty="0">
                <a:solidFill>
                  <a:srgbClr val="595959"/>
                </a:solidFill>
              </a:rPr>
              <a:t>MC3</a:t>
            </a:r>
          </a:p>
        </p:txBody>
      </p:sp>
      <p:pic>
        <p:nvPicPr>
          <p:cNvPr id="43" name="Picture 42" descr="serv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86" y="4782898"/>
            <a:ext cx="931420" cy="931421"/>
          </a:xfrm>
          <a:prstGeom prst="rect">
            <a:avLst/>
          </a:prstGeom>
        </p:spPr>
      </p:pic>
      <p:pic>
        <p:nvPicPr>
          <p:cNvPr id="44" name="Picture 43" descr="Assets_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430" y="2631025"/>
            <a:ext cx="493776" cy="493776"/>
          </a:xfrm>
          <a:prstGeom prst="rect">
            <a:avLst/>
          </a:prstGeom>
        </p:spPr>
      </p:pic>
      <p:pic>
        <p:nvPicPr>
          <p:cNvPr id="45" name="Picture 44" descr="LearningObjs_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430" y="4709363"/>
            <a:ext cx="493776" cy="493776"/>
          </a:xfrm>
          <a:prstGeom prst="rect">
            <a:avLst/>
          </a:prstGeom>
        </p:spPr>
      </p:pic>
      <p:pic>
        <p:nvPicPr>
          <p:cNvPr id="46" name="Picture 45" descr="Video_blue.png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24" y="3666888"/>
            <a:ext cx="493776" cy="493776"/>
          </a:xfrm>
          <a:prstGeom prst="rect">
            <a:avLst/>
          </a:prstGeom>
        </p:spPr>
      </p:pic>
      <p:pic>
        <p:nvPicPr>
          <p:cNvPr id="47" name="Picture 46" descr="Assessment_blu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431" y="1600457"/>
            <a:ext cx="494434" cy="494435"/>
          </a:xfrm>
          <a:prstGeom prst="rect">
            <a:avLst/>
          </a:prstGeom>
        </p:spPr>
      </p:pic>
      <p:pic>
        <p:nvPicPr>
          <p:cNvPr id="48" name="Picture 47" descr="lightblue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00" y="1948375"/>
            <a:ext cx="990600" cy="3307080"/>
          </a:xfrm>
          <a:prstGeom prst="rect">
            <a:avLst/>
          </a:prstGeom>
        </p:spPr>
      </p:pic>
      <p:pic>
        <p:nvPicPr>
          <p:cNvPr id="50" name="Picture 49" descr="Screen Shot 2014-05-30 at 4.18.27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28" y="2516507"/>
            <a:ext cx="4966198" cy="316702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2" name="Group 31"/>
          <p:cNvGrpSpPr/>
          <p:nvPr/>
        </p:nvGrpSpPr>
        <p:grpSpPr>
          <a:xfrm>
            <a:off x="4915684" y="1479008"/>
            <a:ext cx="2092630" cy="910816"/>
            <a:chOff x="4119138" y="4707216"/>
            <a:chExt cx="2092630" cy="910816"/>
          </a:xfrm>
        </p:grpSpPr>
        <p:sp>
          <p:nvSpPr>
            <p:cNvPr id="33" name="Rectangle 32"/>
            <p:cNvSpPr/>
            <p:nvPr/>
          </p:nvSpPr>
          <p:spPr>
            <a:xfrm>
              <a:off x="4696104" y="4893558"/>
              <a:ext cx="1515664" cy="538132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40000">
                  <a:schemeClr val="bg1"/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5760" tIns="45720" rtlCol="0" anchor="ctr" anchorCtr="0"/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595959"/>
                  </a:solidFill>
                </a:rPr>
                <a:t>Embedded Assessment</a:t>
              </a:r>
            </a:p>
          </p:txBody>
        </p:sp>
        <p:pic>
          <p:nvPicPr>
            <p:cNvPr id="35" name="Picture 34" descr="EA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9138" y="4707216"/>
              <a:ext cx="910816" cy="91081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7208217" y="1593232"/>
            <a:ext cx="3473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Embed assessment directly in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 anywhere and everywhere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A1E1DBF2-1069-5E4E-A52D-704AAAA19A03}"/>
              </a:ext>
            </a:extLst>
          </p:cNvPr>
          <p:cNvSpPr txBox="1">
            <a:spLocks/>
          </p:cNvSpPr>
          <p:nvPr/>
        </p:nvSpPr>
        <p:spPr>
          <a:xfrm>
            <a:off x="11584680" y="1346101"/>
            <a:ext cx="463997" cy="484382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vert27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Muramatsu, Merriman &amp; Shaw August 2014</a:t>
            </a:r>
          </a:p>
        </p:txBody>
      </p:sp>
    </p:spTree>
    <p:extLst>
      <p:ext uri="{BB962C8B-B14F-4D97-AF65-F5344CB8AC3E}">
        <p14:creationId xmlns:p14="http://schemas.microsoft.com/office/powerpoint/2010/main" val="1170538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PRISM – Learning Objective Management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6EA4-9325-D946-AD56-9FBFA536B27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005453" y="1479011"/>
            <a:ext cx="2593344" cy="438490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7" name="Rectangle 26"/>
          <p:cNvSpPr/>
          <p:nvPr/>
        </p:nvSpPr>
        <p:spPr>
          <a:xfrm>
            <a:off x="2757067" y="3736855"/>
            <a:ext cx="1643523" cy="51963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91440" rtlCol="0" anchor="t" anchorCtr="0"/>
          <a:lstStyle/>
          <a:p>
            <a:r>
              <a:rPr lang="en-US" sz="1600" b="1" dirty="0">
                <a:solidFill>
                  <a:srgbClr val="595959"/>
                </a:solidFill>
              </a:rPr>
              <a:t>Videos</a:t>
            </a:r>
          </a:p>
        </p:txBody>
      </p:sp>
      <p:pic>
        <p:nvPicPr>
          <p:cNvPr id="28" name="Picture 27" descr="serv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87" y="3736855"/>
            <a:ext cx="931420" cy="93142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757067" y="2699598"/>
            <a:ext cx="1643523" cy="53813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0" rtlCol="0" anchor="ctr" anchorCtr="0"/>
          <a:lstStyle/>
          <a:p>
            <a:r>
              <a:rPr lang="en-US" sz="1600" b="1" dirty="0">
                <a:solidFill>
                  <a:srgbClr val="595959"/>
                </a:solidFill>
              </a:rPr>
              <a:t>Assets</a:t>
            </a:r>
          </a:p>
        </p:txBody>
      </p:sp>
      <p:pic>
        <p:nvPicPr>
          <p:cNvPr id="22" name="Picture 21" descr="pris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6" y="1947632"/>
            <a:ext cx="990600" cy="3307080"/>
          </a:xfrm>
          <a:prstGeom prst="rect">
            <a:avLst/>
          </a:prstGeom>
        </p:spPr>
      </p:pic>
      <p:pic>
        <p:nvPicPr>
          <p:cNvPr id="32" name="Picture 31" descr="serv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87" y="2703367"/>
            <a:ext cx="931420" cy="93142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757067" y="4779383"/>
            <a:ext cx="1643523" cy="90480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rtlCol="0" anchor="t" anchorCtr="0"/>
          <a:lstStyle/>
          <a:p>
            <a:r>
              <a:rPr lang="en-US" sz="1600" b="1" dirty="0">
                <a:solidFill>
                  <a:srgbClr val="595959"/>
                </a:solidFill>
              </a:rPr>
              <a:t>Learning Objectives</a:t>
            </a:r>
          </a:p>
          <a:p>
            <a:pPr marL="168275" indent="-168275">
              <a:buFont typeface="Arial"/>
              <a:buChar char="•"/>
            </a:pPr>
            <a:r>
              <a:rPr lang="en-US" sz="1600" dirty="0">
                <a:solidFill>
                  <a:srgbClr val="595959"/>
                </a:solidFill>
              </a:rPr>
              <a:t>MC3</a:t>
            </a:r>
          </a:p>
        </p:txBody>
      </p:sp>
      <p:pic>
        <p:nvPicPr>
          <p:cNvPr id="34" name="Picture 33" descr="serv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87" y="4782898"/>
            <a:ext cx="931420" cy="931421"/>
          </a:xfrm>
          <a:prstGeom prst="rect">
            <a:avLst/>
          </a:prstGeom>
        </p:spPr>
      </p:pic>
      <p:pic>
        <p:nvPicPr>
          <p:cNvPr id="35" name="Picture 34" descr="Assets_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431" y="2631025"/>
            <a:ext cx="493776" cy="493776"/>
          </a:xfrm>
          <a:prstGeom prst="rect">
            <a:avLst/>
          </a:prstGeom>
        </p:spPr>
      </p:pic>
      <p:pic>
        <p:nvPicPr>
          <p:cNvPr id="37" name="Picture 36" descr="LearningObjs_blu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431" y="4709363"/>
            <a:ext cx="493776" cy="493776"/>
          </a:xfrm>
          <a:prstGeom prst="rect">
            <a:avLst/>
          </a:prstGeom>
        </p:spPr>
      </p:pic>
      <p:pic>
        <p:nvPicPr>
          <p:cNvPr id="38" name="Picture 37" descr="Video_blu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25" y="3666888"/>
            <a:ext cx="493776" cy="493776"/>
          </a:xfrm>
          <a:prstGeom prst="rect">
            <a:avLst/>
          </a:prstGeom>
        </p:spPr>
      </p:pic>
      <p:pic>
        <p:nvPicPr>
          <p:cNvPr id="43" name="Picture 42" descr="Screenshot 2014-05-30 16.53.1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29" y="2516510"/>
            <a:ext cx="4966198" cy="32048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9" name="Rectangle 48"/>
          <p:cNvSpPr/>
          <p:nvPr/>
        </p:nvSpPr>
        <p:spPr>
          <a:xfrm>
            <a:off x="2757067" y="1663587"/>
            <a:ext cx="1643523" cy="5381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0" rtlCol="0" anchor="ctr" anchorCtr="0"/>
          <a:lstStyle/>
          <a:p>
            <a:r>
              <a:rPr lang="en-US" sz="1600" b="1" dirty="0">
                <a:solidFill>
                  <a:schemeClr val="bg1"/>
                </a:solidFill>
              </a:rPr>
              <a:t>Assessments</a:t>
            </a:r>
          </a:p>
        </p:txBody>
      </p:sp>
      <p:pic>
        <p:nvPicPr>
          <p:cNvPr id="50" name="Picture 49" descr="servers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87" y="1663587"/>
            <a:ext cx="931420" cy="931420"/>
          </a:xfrm>
          <a:prstGeom prst="rect">
            <a:avLst/>
          </a:prstGeom>
        </p:spPr>
      </p:pic>
      <p:pic>
        <p:nvPicPr>
          <p:cNvPr id="51" name="Picture 50" descr="Assessment_blue.png"/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432" y="1600457"/>
            <a:ext cx="494434" cy="494435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4923433" y="1482294"/>
            <a:ext cx="2084881" cy="911117"/>
            <a:chOff x="4923433" y="1811518"/>
            <a:chExt cx="2084881" cy="911117"/>
          </a:xfrm>
        </p:grpSpPr>
        <p:sp>
          <p:nvSpPr>
            <p:cNvPr id="36" name="Rectangle 35"/>
            <p:cNvSpPr/>
            <p:nvPr/>
          </p:nvSpPr>
          <p:spPr>
            <a:xfrm>
              <a:off x="5493787" y="1994575"/>
              <a:ext cx="1514527" cy="538132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40000">
                  <a:schemeClr val="bg1"/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5760" tIns="0" rtlCol="0" anchor="ctr" anchorCtr="0"/>
            <a:lstStyle/>
            <a:p>
              <a:r>
                <a:rPr lang="en-US" sz="1600" dirty="0">
                  <a:solidFill>
                    <a:srgbClr val="595959"/>
                  </a:solidFill>
                </a:rPr>
                <a:t>Prism</a:t>
              </a:r>
            </a:p>
          </p:txBody>
        </p:sp>
        <p:pic>
          <p:nvPicPr>
            <p:cNvPr id="40" name="Picture 39" descr="prism2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433" y="1811518"/>
              <a:ext cx="911117" cy="911117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7208217" y="1593232"/>
            <a:ext cx="4597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Author and catalog the topics and learning</a:t>
            </a:r>
          </a:p>
          <a:p>
            <a:r>
              <a:rPr lang="en-US" dirty="0">
                <a:solidFill>
                  <a:srgbClr val="595959"/>
                </a:solidFill>
              </a:rPr>
              <a:t>outcomes presented within a given curriculum</a:t>
            </a: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6B78F84B-9C87-974D-9F13-995AB56C94B0}"/>
              </a:ext>
            </a:extLst>
          </p:cNvPr>
          <p:cNvSpPr txBox="1">
            <a:spLocks/>
          </p:cNvSpPr>
          <p:nvPr/>
        </p:nvSpPr>
        <p:spPr>
          <a:xfrm>
            <a:off x="11584680" y="1346101"/>
            <a:ext cx="463997" cy="484382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vert27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Muramatsu, Merriman &amp; Shaw August 2014</a:t>
            </a:r>
          </a:p>
        </p:txBody>
      </p:sp>
    </p:spTree>
    <p:extLst>
      <p:ext uri="{BB962C8B-B14F-4D97-AF65-F5344CB8AC3E}">
        <p14:creationId xmlns:p14="http://schemas.microsoft.com/office/powerpoint/2010/main" val="3317864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MIToces</a:t>
            </a:r>
            <a:r>
              <a:rPr lang="en-US" dirty="0"/>
              <a:t> – Curricular Module Mapping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6EA4-9325-D946-AD56-9FBFA536B27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2005452" y="1479011"/>
            <a:ext cx="2593344" cy="438490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3" name="Rectangle 102"/>
          <p:cNvSpPr/>
          <p:nvPr/>
        </p:nvSpPr>
        <p:spPr>
          <a:xfrm>
            <a:off x="2757066" y="4779383"/>
            <a:ext cx="1643523" cy="90480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rtlCol="0" anchor="t" anchorCtr="0"/>
          <a:lstStyle/>
          <a:p>
            <a:r>
              <a:rPr lang="en-US" sz="1600" b="1" dirty="0">
                <a:solidFill>
                  <a:srgbClr val="595959"/>
                </a:solidFill>
              </a:rPr>
              <a:t>Learning Objectives</a:t>
            </a:r>
          </a:p>
          <a:p>
            <a:pPr marL="168275" indent="-168275">
              <a:buFont typeface="Arial"/>
              <a:buChar char="•"/>
            </a:pPr>
            <a:r>
              <a:rPr lang="en-US" sz="1600" dirty="0">
                <a:solidFill>
                  <a:srgbClr val="595959"/>
                </a:solidFill>
              </a:rPr>
              <a:t>MC3</a:t>
            </a:r>
          </a:p>
        </p:txBody>
      </p:sp>
      <p:pic>
        <p:nvPicPr>
          <p:cNvPr id="104" name="Picture 103" descr="serv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86" y="4782898"/>
            <a:ext cx="931420" cy="931421"/>
          </a:xfrm>
          <a:prstGeom prst="rect">
            <a:avLst/>
          </a:prstGeom>
        </p:spPr>
      </p:pic>
      <p:pic>
        <p:nvPicPr>
          <p:cNvPr id="105" name="Picture 104" descr="LearningObjs_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430" y="4709363"/>
            <a:ext cx="493776" cy="493776"/>
          </a:xfrm>
          <a:prstGeom prst="rect">
            <a:avLst/>
          </a:prstGeom>
        </p:spPr>
      </p:pic>
      <p:pic>
        <p:nvPicPr>
          <p:cNvPr id="106" name="Picture 105" descr="green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52" y="1948375"/>
            <a:ext cx="993648" cy="331012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924335" y="1482229"/>
            <a:ext cx="2083980" cy="911179"/>
            <a:chOff x="4924335" y="1811453"/>
            <a:chExt cx="2083980" cy="911179"/>
          </a:xfrm>
        </p:grpSpPr>
        <p:sp>
          <p:nvSpPr>
            <p:cNvPr id="118" name="Rectangle 117"/>
            <p:cNvSpPr/>
            <p:nvPr/>
          </p:nvSpPr>
          <p:spPr>
            <a:xfrm>
              <a:off x="5501662" y="1997976"/>
              <a:ext cx="1506653" cy="538133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40000">
                  <a:schemeClr val="bg1"/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5760" tIns="0" rtlCol="0" anchor="ctr" anchorCtr="0"/>
            <a:lstStyle/>
            <a:p>
              <a:r>
                <a:rPr lang="en-US" sz="1600" dirty="0" err="1">
                  <a:solidFill>
                    <a:srgbClr val="595959"/>
                  </a:solidFill>
                </a:rPr>
                <a:t>MIToces</a:t>
              </a:r>
              <a:endParaRPr lang="en-US" sz="1600" dirty="0">
                <a:solidFill>
                  <a:srgbClr val="595959"/>
                </a:solidFill>
              </a:endParaRPr>
            </a:p>
          </p:txBody>
        </p:sp>
        <p:pic>
          <p:nvPicPr>
            <p:cNvPr id="119" name="Picture 118" descr="MITOCES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4335" y="1811453"/>
              <a:ext cx="911178" cy="911179"/>
            </a:xfrm>
            <a:prstGeom prst="rect">
              <a:avLst/>
            </a:prstGeom>
            <a:effectLst/>
          </p:spPr>
        </p:pic>
      </p:grpSp>
      <p:sp>
        <p:nvSpPr>
          <p:cNvPr id="109" name="Rectangle 108"/>
          <p:cNvSpPr/>
          <p:nvPr/>
        </p:nvSpPr>
        <p:spPr>
          <a:xfrm>
            <a:off x="2757066" y="1663587"/>
            <a:ext cx="1643523" cy="5381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0" rtlCol="0" anchor="ctr" anchorCtr="0"/>
          <a:lstStyle/>
          <a:p>
            <a:r>
              <a:rPr lang="en-US" sz="1600" b="1" dirty="0">
                <a:solidFill>
                  <a:schemeClr val="bg1"/>
                </a:solidFill>
              </a:rPr>
              <a:t>Assessments</a:t>
            </a:r>
          </a:p>
        </p:txBody>
      </p:sp>
      <p:pic>
        <p:nvPicPr>
          <p:cNvPr id="110" name="Picture 109" descr="servers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86" y="1663587"/>
            <a:ext cx="931420" cy="931420"/>
          </a:xfrm>
          <a:prstGeom prst="rect">
            <a:avLst/>
          </a:prstGeom>
        </p:spPr>
      </p:pic>
      <p:sp>
        <p:nvSpPr>
          <p:cNvPr id="111" name="Rectangle 110"/>
          <p:cNvSpPr/>
          <p:nvPr/>
        </p:nvSpPr>
        <p:spPr>
          <a:xfrm>
            <a:off x="2757066" y="2699598"/>
            <a:ext cx="1643523" cy="538132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0" rtlCol="0" anchor="ctr" anchorCtr="0"/>
          <a:lstStyle/>
          <a:p>
            <a:r>
              <a:rPr lang="en-US" sz="1600" b="1" dirty="0">
                <a:solidFill>
                  <a:srgbClr val="FFFFFF"/>
                </a:solidFill>
              </a:rPr>
              <a:t>Assets</a:t>
            </a:r>
          </a:p>
        </p:txBody>
      </p:sp>
      <p:pic>
        <p:nvPicPr>
          <p:cNvPr id="112" name="Picture 111" descr="servers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86" y="2703367"/>
            <a:ext cx="931420" cy="931420"/>
          </a:xfrm>
          <a:prstGeom prst="rect">
            <a:avLst/>
          </a:prstGeom>
        </p:spPr>
      </p:pic>
      <p:pic>
        <p:nvPicPr>
          <p:cNvPr id="113" name="Picture 112" descr="Assets_blue.png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430" y="2631025"/>
            <a:ext cx="493776" cy="49377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757066" y="3757471"/>
            <a:ext cx="1643523" cy="5381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0" rtlCol="0" anchor="ctr" anchorCtr="0"/>
          <a:lstStyle/>
          <a:p>
            <a:r>
              <a:rPr lang="en-US" sz="1600" b="1" dirty="0">
                <a:solidFill>
                  <a:schemeClr val="bg1"/>
                </a:solidFill>
              </a:rPr>
              <a:t>Videos</a:t>
            </a:r>
          </a:p>
        </p:txBody>
      </p:sp>
      <p:pic>
        <p:nvPicPr>
          <p:cNvPr id="114" name="Picture 113" descr="Assessment_blue.png"/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431" y="1600457"/>
            <a:ext cx="494434" cy="494435"/>
          </a:xfrm>
          <a:prstGeom prst="rect">
            <a:avLst/>
          </a:prstGeom>
        </p:spPr>
      </p:pic>
      <p:pic>
        <p:nvPicPr>
          <p:cNvPr id="116" name="Picture 115" descr="servers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86" y="3736855"/>
            <a:ext cx="931420" cy="931420"/>
          </a:xfrm>
          <a:prstGeom prst="rect">
            <a:avLst/>
          </a:prstGeom>
        </p:spPr>
      </p:pic>
      <p:pic>
        <p:nvPicPr>
          <p:cNvPr id="117" name="Picture 116" descr="Video_blue.png"/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24" y="3666888"/>
            <a:ext cx="493776" cy="493776"/>
          </a:xfrm>
          <a:prstGeom prst="rect">
            <a:avLst/>
          </a:prstGeom>
        </p:spPr>
      </p:pic>
      <p:pic>
        <p:nvPicPr>
          <p:cNvPr id="25" name="Picture 24" descr="MIToces-3.pn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9859"/>
          <a:stretch/>
        </p:blipFill>
        <p:spPr>
          <a:xfrm>
            <a:off x="5233929" y="2516510"/>
            <a:ext cx="4977628" cy="319125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7208217" y="1593232"/>
            <a:ext cx="4839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Document, group and connect learning outcomes</a:t>
            </a:r>
          </a:p>
          <a:p>
            <a:r>
              <a:rPr lang="en-US" dirty="0">
                <a:solidFill>
                  <a:srgbClr val="595959"/>
                </a:solidFill>
              </a:rPr>
              <a:t>across the undergraduate curriculum at MIT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C3B5BA7F-49BF-724F-BA33-1CD8EDB07CFD}"/>
              </a:ext>
            </a:extLst>
          </p:cNvPr>
          <p:cNvSpPr txBox="1">
            <a:spLocks/>
          </p:cNvSpPr>
          <p:nvPr/>
        </p:nvSpPr>
        <p:spPr>
          <a:xfrm>
            <a:off x="11584680" y="1346101"/>
            <a:ext cx="463997" cy="484382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vert27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Muramatsu, Merriman &amp; Shaw August 2014</a:t>
            </a:r>
          </a:p>
        </p:txBody>
      </p:sp>
    </p:spTree>
    <p:extLst>
      <p:ext uri="{BB962C8B-B14F-4D97-AF65-F5344CB8AC3E}">
        <p14:creationId xmlns:p14="http://schemas.microsoft.com/office/powerpoint/2010/main" val="3562208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– Service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Interface Definitions – Complete</a:t>
            </a:r>
          </a:p>
          <a:p>
            <a:r>
              <a:rPr lang="en-US" dirty="0"/>
              <a:t>Developer Toolkits – Dev/Testing/Refinement</a:t>
            </a:r>
          </a:p>
          <a:p>
            <a:pPr lvl="1"/>
            <a:r>
              <a:rPr lang="en-US" dirty="0"/>
              <a:t>Java toolkit</a:t>
            </a:r>
          </a:p>
          <a:p>
            <a:pPr lvl="1"/>
            <a:r>
              <a:rPr lang="en-US" dirty="0"/>
              <a:t>Python toolkit (</a:t>
            </a:r>
            <a:r>
              <a:rPr lang="en-US" dirty="0" err="1"/>
              <a:t>DLKit</a:t>
            </a:r>
            <a:r>
              <a:rPr lang="en-US" dirty="0"/>
              <a:t>)</a:t>
            </a:r>
          </a:p>
          <a:p>
            <a:r>
              <a:rPr lang="en-US" dirty="0" err="1"/>
              <a:t>RESTful</a:t>
            </a:r>
            <a:r>
              <a:rPr lang="en-US" dirty="0"/>
              <a:t> Interface Design</a:t>
            </a:r>
          </a:p>
          <a:p>
            <a:pPr lvl="1"/>
            <a:r>
              <a:rPr lang="en-US" dirty="0"/>
              <a:t>Complete for Learning Objectives</a:t>
            </a:r>
          </a:p>
          <a:p>
            <a:pPr lvl="1"/>
            <a:r>
              <a:rPr lang="en-US" dirty="0"/>
              <a:t>Under development for Assessment, Repository</a:t>
            </a:r>
          </a:p>
          <a:p>
            <a:r>
              <a:rPr lang="en-US" dirty="0" err="1"/>
              <a:t>RESTful</a:t>
            </a:r>
            <a:r>
              <a:rPr lang="en-US" dirty="0"/>
              <a:t> Implementations</a:t>
            </a:r>
          </a:p>
          <a:p>
            <a:pPr lvl="1"/>
            <a:r>
              <a:rPr lang="en-US" dirty="0"/>
              <a:t>Complete for Learning Objectives (MC3)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6EA4-9325-D946-AD56-9FBFA536B27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EBC804-0E46-0942-AAA6-F75044623C83}"/>
              </a:ext>
            </a:extLst>
          </p:cNvPr>
          <p:cNvSpPr txBox="1">
            <a:spLocks/>
          </p:cNvSpPr>
          <p:nvPr/>
        </p:nvSpPr>
        <p:spPr>
          <a:xfrm>
            <a:off x="11584680" y="1346101"/>
            <a:ext cx="463997" cy="484382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vert27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Muramatsu, Merriman &amp; Shaw August 2014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– Learning Objective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965" y="1269890"/>
            <a:ext cx="10961370" cy="5174373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Production service released Fall 2013</a:t>
            </a:r>
          </a:p>
          <a:p>
            <a:r>
              <a:rPr lang="en-US" dirty="0"/>
              <a:t>Initial “internal” applications</a:t>
            </a:r>
          </a:p>
          <a:p>
            <a:pPr lvl="1"/>
            <a:r>
              <a:rPr lang="en-US" dirty="0" err="1"/>
              <a:t>Crosslinks</a:t>
            </a:r>
            <a:r>
              <a:rPr lang="en-US" dirty="0"/>
              <a:t> 2, </a:t>
            </a:r>
            <a:r>
              <a:rPr lang="en-US" dirty="0" err="1"/>
              <a:t>Crosslook</a:t>
            </a:r>
            <a:r>
              <a:rPr lang="en-US" dirty="0"/>
              <a:t>, Prism, browser extension, Salaam/CMAP</a:t>
            </a:r>
          </a:p>
          <a:p>
            <a:r>
              <a:rPr lang="en-US" dirty="0"/>
              <a:t>Initial “external” applications</a:t>
            </a:r>
          </a:p>
          <a:p>
            <a:pPr lvl="1"/>
            <a:r>
              <a:rPr lang="en-US" dirty="0"/>
              <a:t>TLL </a:t>
            </a:r>
            <a:r>
              <a:rPr lang="en-US" dirty="0" err="1"/>
              <a:t>CurriMap</a:t>
            </a:r>
            <a:r>
              <a:rPr lang="en-US" dirty="0"/>
              <a:t> application, Spring 2014</a:t>
            </a:r>
          </a:p>
          <a:p>
            <a:pPr lvl="1"/>
            <a:r>
              <a:rPr lang="en-US" dirty="0"/>
              <a:t>MITOCES (K. </a:t>
            </a:r>
            <a:r>
              <a:rPr lang="en-US" dirty="0" err="1"/>
              <a:t>Willcox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Crosslinks</a:t>
            </a:r>
            <a:r>
              <a:rPr lang="en-US" dirty="0"/>
              <a:t> 3 (K. </a:t>
            </a:r>
            <a:r>
              <a:rPr lang="en-US" dirty="0" err="1"/>
              <a:t>Willcox</a:t>
            </a:r>
            <a:r>
              <a:rPr lang="en-US" dirty="0"/>
              <a:t>, H. Miller)</a:t>
            </a:r>
          </a:p>
          <a:p>
            <a:r>
              <a:rPr lang="en-US" dirty="0"/>
              <a:t>Other potential “external” implementation:</a:t>
            </a:r>
          </a:p>
          <a:p>
            <a:pPr lvl="1"/>
            <a:r>
              <a:rPr lang="en-US" dirty="0"/>
              <a:t>MIT Institutional Research is investigating MC3 for management of ABET accreditation process (J. </a:t>
            </a:r>
            <a:r>
              <a:rPr lang="en-US" dirty="0" err="1"/>
              <a:t>Daries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6EA4-9325-D946-AD56-9FBFA536B27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LearningObjs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2" y="217336"/>
            <a:ext cx="1684024" cy="1684024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99875FB-68EE-B742-8723-1C258DBE5511}"/>
              </a:ext>
            </a:extLst>
          </p:cNvPr>
          <p:cNvSpPr txBox="1">
            <a:spLocks/>
          </p:cNvSpPr>
          <p:nvPr/>
        </p:nvSpPr>
        <p:spPr>
          <a:xfrm>
            <a:off x="11584680" y="1346101"/>
            <a:ext cx="463997" cy="484382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vert27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Muramatsu, Merriman &amp; Shaw August 2014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— Assessment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965" y="1472339"/>
            <a:ext cx="10961370" cy="4971924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Production service released circa 2014</a:t>
            </a:r>
          </a:p>
          <a:p>
            <a:r>
              <a:rPr lang="en-US" dirty="0"/>
              <a:t>Two “internal” projects:</a:t>
            </a:r>
          </a:p>
          <a:p>
            <a:pPr lvl="1"/>
            <a:r>
              <a:rPr lang="en-US" dirty="0"/>
              <a:t>Connected Learning Initiative Open Embedded Assessments</a:t>
            </a:r>
          </a:p>
          <a:p>
            <a:pPr lvl="2"/>
            <a:r>
              <a:rPr lang="en-US" dirty="0"/>
              <a:t>Project delivered to India project partners, includes authoring interfaces and players</a:t>
            </a:r>
          </a:p>
          <a:p>
            <a:pPr lvl="1"/>
            <a:r>
              <a:rPr lang="en-US" dirty="0"/>
              <a:t>Community College 3D Visualization Exercises</a:t>
            </a:r>
          </a:p>
          <a:p>
            <a:pPr lvl="2"/>
            <a:r>
              <a:rPr lang="en-US" dirty="0"/>
              <a:t>Project delivered 2013 to community colleges, including assessment bank</a:t>
            </a:r>
          </a:p>
          <a:p>
            <a:r>
              <a:rPr lang="en-US" dirty="0"/>
              <a:t>Two “external” proof-of-concept projects:</a:t>
            </a:r>
          </a:p>
          <a:p>
            <a:pPr lvl="1"/>
            <a:r>
              <a:rPr lang="en-US" dirty="0"/>
              <a:t>MIT Physics Question Bank</a:t>
            </a:r>
          </a:p>
          <a:p>
            <a:pPr lvl="2"/>
            <a:r>
              <a:rPr lang="en-US" dirty="0"/>
              <a:t>Project scoped, internally resourced, development underway, Fall 2013 delivery,  currently identifying content (I. Chuang, D. Pritchard)</a:t>
            </a:r>
          </a:p>
          <a:p>
            <a:pPr lvl="1"/>
            <a:r>
              <a:rPr lang="en-US" dirty="0"/>
              <a:t>OCW/18.05r Embedded Assessments</a:t>
            </a:r>
          </a:p>
          <a:p>
            <a:pPr lvl="2"/>
            <a:r>
              <a:rPr lang="en-US" dirty="0"/>
              <a:t>Project scoped, development underway, Fall 2013 delivery (J. </a:t>
            </a:r>
            <a:r>
              <a:rPr lang="en-US" dirty="0" err="1"/>
              <a:t>Orloff</a:t>
            </a:r>
            <a:r>
              <a:rPr lang="en-US" dirty="0"/>
              <a:t>, J. Bloom)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6EA4-9325-D946-AD56-9FBFA536B27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Assessment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5" y="217336"/>
            <a:ext cx="1684021" cy="1684024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A48CDC6-3FAE-7543-88AE-C85C3A236C94}"/>
              </a:ext>
            </a:extLst>
          </p:cNvPr>
          <p:cNvSpPr txBox="1">
            <a:spLocks/>
          </p:cNvSpPr>
          <p:nvPr/>
        </p:nvSpPr>
        <p:spPr>
          <a:xfrm>
            <a:off x="11584680" y="1346101"/>
            <a:ext cx="463997" cy="484382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vert27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Muramatsu, Merriman &amp; Shaw August 2014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— Asset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Production service released circa 2013</a:t>
            </a:r>
          </a:p>
          <a:p>
            <a:r>
              <a:rPr lang="en-US" dirty="0"/>
              <a:t>“Internal” implementation</a:t>
            </a:r>
          </a:p>
          <a:p>
            <a:pPr lvl="1"/>
            <a:r>
              <a:rPr lang="en-US" dirty="0"/>
              <a:t>Part of CLIx Open Embedded Assessment</a:t>
            </a:r>
          </a:p>
          <a:p>
            <a:r>
              <a:rPr lang="en-US" dirty="0"/>
              <a:t>Potential “third-party” service: Pragya </a:t>
            </a:r>
            <a:r>
              <a:rPr lang="en-US" dirty="0" err="1"/>
              <a:t>KnowledgeHub</a:t>
            </a:r>
            <a:endParaRPr lang="en-US" dirty="0"/>
          </a:p>
          <a:p>
            <a:pPr lvl="1"/>
            <a:r>
              <a:rPr lang="en-US" dirty="0"/>
              <a:t>Designed roughly to service specifications</a:t>
            </a:r>
          </a:p>
          <a:p>
            <a:pPr lvl="1"/>
            <a:r>
              <a:rPr lang="en-US" dirty="0"/>
              <a:t>Integration possible, but not yet scoped</a:t>
            </a:r>
          </a:p>
          <a:p>
            <a:pPr lvl="1"/>
            <a:r>
              <a:rPr lang="en-US" dirty="0"/>
              <a:t>Exploring business model and pricing with </a:t>
            </a:r>
            <a:r>
              <a:rPr lang="en-US" dirty="0" err="1"/>
              <a:t>Pragya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6EA4-9325-D946-AD56-9FBFA536B27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Assets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5" y="217337"/>
            <a:ext cx="1684024" cy="1684024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6698348-C157-5548-B9F8-BCA7A6745434}"/>
              </a:ext>
            </a:extLst>
          </p:cNvPr>
          <p:cNvSpPr txBox="1">
            <a:spLocks/>
          </p:cNvSpPr>
          <p:nvPr/>
        </p:nvSpPr>
        <p:spPr>
          <a:xfrm>
            <a:off x="11584680" y="1346101"/>
            <a:ext cx="463997" cy="484382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vert27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Muramatsu, Merriman &amp; Shaw August 2014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>
            <a:extLst>
              <a:ext uri="{FF2B5EF4-FFF2-40B4-BE49-F238E27FC236}">
                <a16:creationId xmlns:a16="http://schemas.microsoft.com/office/drawing/2014/main" id="{F71A8D13-94AD-D649-926E-FB3FE3AB31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1050" y="1295400"/>
            <a:ext cx="8305800" cy="5105400"/>
          </a:xfrm>
        </p:spPr>
        <p:txBody>
          <a:bodyPr/>
          <a:lstStyle/>
          <a:p>
            <a:r>
              <a:rPr lang="en-US" altLang="en-US"/>
              <a:t>To build a successful National SMETE Digital Library for deployment in Fall 2002…</a:t>
            </a:r>
          </a:p>
          <a:p>
            <a:pPr lvl="1"/>
            <a:r>
              <a:rPr lang="en-US" altLang="en-US"/>
              <a:t>That focuses on science, mathematics, engineering and technology at all levels</a:t>
            </a:r>
          </a:p>
          <a:p>
            <a:pPr lvl="1"/>
            <a:r>
              <a:rPr lang="en-US" altLang="en-US"/>
              <a:t>And more importantly, it focuses on </a:t>
            </a:r>
            <a:r>
              <a:rPr lang="en-US" altLang="en-US" i="1" u="sng"/>
              <a:t>education</a:t>
            </a:r>
            <a:endParaRPr lang="en-US" altLang="en-US" u="sng"/>
          </a:p>
          <a:p>
            <a:r>
              <a:rPr lang="en-US" altLang="en-US"/>
              <a:t>…we needed to develop a team…</a:t>
            </a:r>
          </a:p>
          <a:p>
            <a:pPr lvl="1"/>
            <a:r>
              <a:rPr lang="en-US" altLang="en-US"/>
              <a:t>To overcome the challenges we face in developing a National SMETE Digital Library</a:t>
            </a:r>
          </a:p>
          <a:p>
            <a:pPr lvl="1"/>
            <a:r>
              <a:rPr lang="en-US" altLang="en-US"/>
              <a:t>To cover target audiences and disciplines</a:t>
            </a:r>
          </a:p>
          <a:p>
            <a:pPr lvl="1"/>
            <a:r>
              <a:rPr lang="en-US" altLang="en-US"/>
              <a:t>To share in the development efforts</a:t>
            </a:r>
          </a:p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DBF723-6CE0-E743-A945-9B082F2C7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315" y="228600"/>
            <a:ext cx="661013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05987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05987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05987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05987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05987"/>
                </a:solidFill>
                <a:latin typeface="Arial" charset="0"/>
                <a:ea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05987"/>
                </a:solidFill>
                <a:latin typeface="Arial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05987"/>
                </a:solidFill>
                <a:latin typeface="Arial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05987"/>
                </a:solidFill>
                <a:latin typeface="Arial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05987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defRPr/>
            </a:pPr>
            <a:r>
              <a:rPr lang="en-US" kern="0" dirty="0"/>
              <a:t>Brief Background</a:t>
            </a:r>
          </a:p>
        </p:txBody>
      </p:sp>
      <p:pic>
        <p:nvPicPr>
          <p:cNvPr id="7" name="Picture 7" descr="C:\Documents and Settings\administrator.BITS\Desktop\logo-2.jpg">
            <a:extLst>
              <a:ext uri="{FF2B5EF4-FFF2-40B4-BE49-F238E27FC236}">
                <a16:creationId xmlns:a16="http://schemas.microsoft.com/office/drawing/2014/main" id="{AFE8BF84-6857-624B-B4C5-8DD85351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933" y="378618"/>
            <a:ext cx="22098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C3B46BB-813C-724F-9488-3687C99A3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8731" y="6204344"/>
            <a:ext cx="6011002" cy="378619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Muramatsu, January 25, 2002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8ED03-A7BB-E144-9A4B-531E0C671BF1}"/>
              </a:ext>
            </a:extLst>
          </p:cNvPr>
          <p:cNvSpPr/>
          <p:nvPr/>
        </p:nvSpPr>
        <p:spPr>
          <a:xfrm>
            <a:off x="1814675" y="6484625"/>
            <a:ext cx="85499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Unless otherwise specified this work is licensed under a Creative Commons Attribution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1885577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— Video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Same core service model as for Assets</a:t>
            </a:r>
          </a:p>
          <a:p>
            <a:r>
              <a:rPr lang="en-US" dirty="0"/>
              <a:t>Video Asset Service </a:t>
            </a:r>
          </a:p>
          <a:p>
            <a:pPr lvl="1"/>
            <a:r>
              <a:rPr lang="en-US" dirty="0"/>
              <a:t>Project defined and scoped for initial use at MIT (not implemented)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6EA4-9325-D946-AD56-9FBFA536B27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 descr="Video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5" y="217336"/>
            <a:ext cx="1684024" cy="1684024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0A470C8-1B88-A841-A4BA-E0B2547E1E2B}"/>
              </a:ext>
            </a:extLst>
          </p:cNvPr>
          <p:cNvSpPr txBox="1">
            <a:spLocks/>
          </p:cNvSpPr>
          <p:nvPr/>
        </p:nvSpPr>
        <p:spPr>
          <a:xfrm>
            <a:off x="11584680" y="1346101"/>
            <a:ext cx="463997" cy="484382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vert27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Muramatsu, Merriman &amp; Shaw August 2014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FB61F-CBD0-A74B-8953-6F5A48372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8731" y="6204344"/>
            <a:ext cx="6011002" cy="378619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Muramatsu, January 25, 2002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D03925E-FBBA-1046-BA31-32862048F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89315" y="1295400"/>
            <a:ext cx="8990418" cy="5105400"/>
          </a:xfrm>
        </p:spPr>
        <p:txBody>
          <a:bodyPr/>
          <a:lstStyle/>
          <a:p>
            <a:pPr>
              <a:defRPr/>
            </a:pPr>
            <a:r>
              <a:rPr lang="en-US" b="0" dirty="0"/>
              <a:t>to support learning</a:t>
            </a:r>
          </a:p>
          <a:p>
            <a:pPr>
              <a:defRPr/>
            </a:pPr>
            <a:r>
              <a:rPr lang="en-US" b="0" dirty="0"/>
              <a:t>across disciplines in science, mathematics, engineering and technology</a:t>
            </a:r>
          </a:p>
          <a:p>
            <a:pPr>
              <a:defRPr/>
            </a:pPr>
            <a:r>
              <a:rPr lang="en-US" b="0" dirty="0"/>
              <a:t>providing access to high-quality resources</a:t>
            </a:r>
          </a:p>
          <a:p>
            <a:pPr>
              <a:defRPr/>
            </a:pPr>
            <a:r>
              <a:rPr lang="en-US" b="0" dirty="0"/>
              <a:t>in support of education reform and cross-disciplinary learning</a:t>
            </a:r>
          </a:p>
          <a:p>
            <a:pPr>
              <a:defRPr/>
            </a:pPr>
            <a:r>
              <a:rPr lang="en-US" b="0" dirty="0"/>
              <a:t>from K-12 to higher education to professional development</a:t>
            </a:r>
          </a:p>
          <a:p>
            <a:pPr>
              <a:defRPr/>
            </a:pPr>
            <a:r>
              <a:rPr lang="en-US" b="0" dirty="0"/>
              <a:t>by identifying and working with partners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0196EFE3-5D18-8F47-895A-CF5EB5E8C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9315" y="228600"/>
            <a:ext cx="7242172" cy="685800"/>
          </a:xfrm>
        </p:spPr>
        <p:txBody>
          <a:bodyPr/>
          <a:lstStyle/>
          <a:p>
            <a:pPr>
              <a:defRPr/>
            </a:pPr>
            <a:r>
              <a:rPr lang="en-US" dirty="0"/>
              <a:t>The SMETE Open Federation is </a:t>
            </a:r>
            <a:br>
              <a:rPr lang="en-US" dirty="0"/>
            </a:br>
            <a:r>
              <a:rPr lang="en-US" dirty="0"/>
              <a:t>committed to providing a service</a:t>
            </a:r>
          </a:p>
        </p:txBody>
      </p:sp>
      <p:pic>
        <p:nvPicPr>
          <p:cNvPr id="14340" name="Picture 7" descr="C:\Documents and Settings\administrator.BITS\Desktop\logo-2.jpg">
            <a:extLst>
              <a:ext uri="{FF2B5EF4-FFF2-40B4-BE49-F238E27FC236}">
                <a16:creationId xmlns:a16="http://schemas.microsoft.com/office/drawing/2014/main" id="{64754C90-34B1-4640-B1FC-FE9B0F8B0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933" y="378618"/>
            <a:ext cx="22098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FB9D8C-BB76-FD42-9190-5FEC14468EAA}"/>
              </a:ext>
            </a:extLst>
          </p:cNvPr>
          <p:cNvSpPr/>
          <p:nvPr/>
        </p:nvSpPr>
        <p:spPr>
          <a:xfrm>
            <a:off x="1814675" y="6484625"/>
            <a:ext cx="85499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Unless otherwise specified this work is licensed under a Creative Commons Attribution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1634904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53" name="Group 101">
            <a:extLst>
              <a:ext uri="{FF2B5EF4-FFF2-40B4-BE49-F238E27FC236}">
                <a16:creationId xmlns:a16="http://schemas.microsoft.com/office/drawing/2014/main" id="{A7C2C653-62CC-2D44-9604-951DA873F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625600"/>
              </p:ext>
            </p:extLst>
          </p:nvPr>
        </p:nvGraphicFramePr>
        <p:xfrm>
          <a:off x="1670050" y="152400"/>
          <a:ext cx="8839200" cy="65532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5775728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49054444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40057253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215272473"/>
                    </a:ext>
                  </a:extLst>
                </a:gridCol>
              </a:tblGrid>
              <a:tr h="4794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SMETE Open Federation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7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7C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Universities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749647"/>
                  </a:ext>
                </a:extLst>
              </a:tr>
              <a:tr h="6073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Access Excellence @ the National Health Museum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2"/>
                        </a:rPr>
                        <a:t>www.accessexcellence.org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American Association for the Advancement of Science (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3"/>
                        </a:rPr>
                        <a:t>www.aaas.org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Association for Women in Science (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4"/>
                        </a:rPr>
                        <a:t>www.awis.org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Biology Education Online (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5"/>
                        </a:rPr>
                        <a:t>www.accessexcellence.org/LC/BEOn/)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BioQUEST Curriculum Consortium (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6"/>
                        </a:rPr>
                        <a:t>www.bioquest.org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Biosci Ed Net (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7"/>
                        </a:rPr>
                        <a:t>www.benproject.org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CITIDEL (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8"/>
                        </a:rPr>
                        <a:t>www.citidel.org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Coalition for Networked Information (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8"/>
                        </a:rPr>
                        <a:t>www.cni.org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Computer Science Teaching Center (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9"/>
                        </a:rPr>
                        <a:t>www.cstc.org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Digital Library for Earth Systems Education (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10"/>
                        </a:rPr>
                        <a:t>www.dlese.org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Education Development Center 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11"/>
                        </a:rPr>
                        <a:t>www.edc.org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Eisenhower National Clearinghouse for Mathematics and Science Education 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12"/>
                        </a:rPr>
                        <a:t>www.enc.org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iLumina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13"/>
                        </a:rPr>
                        <a:t>www.ilumina-project.org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Instructional Architect 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14"/>
                        </a:rPr>
                        <a:t>ia.usu.edu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Interactive University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iu.berkeley.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15"/>
                        </a:rPr>
                        <a:t>edu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Internet Scout Project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16"/>
                        </a:rPr>
                        <a:t>scout.cs.wisc.edu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Learning Matrix 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17"/>
                        </a:rPr>
                        <a:t>thelearningmatrix.enc.org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LearningOnline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Network with CAPA 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18"/>
                        </a:rPr>
                        <a:t>www.lon-capa.org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Mathematical Association of America 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19"/>
                        </a:rPr>
                        <a:t>www.maa.org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Mathematical Sciences Digital Library 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20"/>
                        </a:rPr>
                        <a:t>www.mathdl.org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Math Forum 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21"/>
                        </a:rPr>
                        <a:t>www.mathforum.org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MERIT Network (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22"/>
                        </a:rPr>
                        <a:t>www.merit.edu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Michigan Teacher Network (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23"/>
                        </a:rPr>
                        <a:t>mtn.merit.edu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MERLOT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24"/>
                        </a:rPr>
                        <a:t>www.merlot.org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National Center for Supercomputer Applications (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25"/>
                        </a:rPr>
                        <a:t>www.ncsa.org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NEEDS—National Engineering Education Delivery System* (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26"/>
                        </a:rPr>
                        <a:t>www.needs.org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Project Kaleidoscope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27"/>
                        </a:rPr>
                        <a:t>www.pkal.org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SRI International, Center for Technology in Learning (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28"/>
                        </a:rPr>
                        <a:t>www.cilt.org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&amp; 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29"/>
                        </a:rPr>
                        <a:t>www.escot.org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TeacherLIB (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30"/>
                        </a:rPr>
                        <a:t>www.teacherlib.org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305987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California State University 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31"/>
                        </a:rPr>
                        <a:t>www.calstate.edu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California State University, Sacramento 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32"/>
                        </a:rPr>
                        <a:t>www.csus.edu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Eastern Michigan University 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33"/>
                        </a:rPr>
                        <a:t>www.emich.edu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University of California Teaching and Learning with Technology Center 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34"/>
                        </a:rPr>
                        <a:t>www.uctltc.org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University of California at Berkeley 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35"/>
                        </a:rPr>
                        <a:t>www.berkeley.edu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University of California Office of the President, Academic Initiatives 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36"/>
                        </a:rPr>
                        <a:t>www.ucop.edu/acadinit/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University of Florida 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37"/>
                        </a:rPr>
                        <a:t>www.ufl.edu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University of Maryland, Baltimore County 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38"/>
                        </a:rPr>
                        <a:t>www.umbc.edu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Utah State University 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39"/>
                        </a:rPr>
                        <a:t>www.usu.edu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Virginia Tech 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hlinkClick r:id="rId40"/>
                        </a:rPr>
                        <a:t>www.vt.edu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282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42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ED03925E-FBBA-1046-BA31-32862048F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89315" y="1295400"/>
            <a:ext cx="8990418" cy="5105400"/>
          </a:xfrm>
        </p:spPr>
        <p:txBody>
          <a:bodyPr/>
          <a:lstStyle/>
          <a:p>
            <a:pPr eaLnBrk="1" hangingPunct="1"/>
            <a:r>
              <a:rPr lang="en-US" altLang="en-US" dirty="0"/>
              <a:t>The difference is </a:t>
            </a:r>
            <a:r>
              <a:rPr lang="en-US" altLang="en-US" i="1" dirty="0"/>
              <a:t>learning</a:t>
            </a:r>
            <a:r>
              <a:rPr lang="en-US" altLang="en-US" dirty="0"/>
              <a:t>, not just bibliographic information retrieval</a:t>
            </a:r>
          </a:p>
          <a:p>
            <a:pPr lvl="1" eaLnBrk="1" hangingPunct="1"/>
            <a:r>
              <a:rPr lang="en-US" altLang="en-US" dirty="0"/>
              <a:t>Teaching and learning require something more</a:t>
            </a:r>
          </a:p>
          <a:p>
            <a:pPr eaLnBrk="1" hangingPunct="1"/>
            <a:r>
              <a:rPr lang="en-US" altLang="en-US" dirty="0"/>
              <a:t>Guided by </a:t>
            </a:r>
            <a:r>
              <a:rPr lang="en-US" altLang="en-US" i="1" dirty="0"/>
              <a:t>user needs</a:t>
            </a:r>
            <a:r>
              <a:rPr lang="en-US" altLang="en-US" dirty="0"/>
              <a:t> and philosophy of education that is constructivist</a:t>
            </a:r>
          </a:p>
          <a:p>
            <a:pPr eaLnBrk="1" hangingPunct="1"/>
            <a:r>
              <a:rPr lang="en-US" altLang="en-US" dirty="0"/>
              <a:t>Link content to community and services</a:t>
            </a:r>
          </a:p>
          <a:p>
            <a:pPr eaLnBrk="1" hangingPunct="1"/>
            <a:r>
              <a:rPr lang="en-US" altLang="en-US" dirty="0"/>
              <a:t>Build integrative tools and incorporate </a:t>
            </a:r>
            <a:r>
              <a:rPr lang="ja-JP" altLang="en-US"/>
              <a:t>“</a:t>
            </a:r>
            <a:r>
              <a:rPr lang="en-US" altLang="ja-JP" dirty="0"/>
              <a:t>best of breed</a:t>
            </a:r>
            <a:r>
              <a:rPr lang="ja-JP" altLang="en-US"/>
              <a:t>”</a:t>
            </a:r>
            <a:r>
              <a:rPr lang="en-US" altLang="ja-JP" dirty="0"/>
              <a:t> tools from partners</a:t>
            </a:r>
            <a:endParaRPr lang="en-US" altLang="en-US" dirty="0"/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0196EFE3-5D18-8F47-895A-CF5EB5E8C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9315" y="228600"/>
            <a:ext cx="7242172" cy="685800"/>
          </a:xfrm>
        </p:spPr>
        <p:txBody>
          <a:bodyPr/>
          <a:lstStyle/>
          <a:p>
            <a:pPr defTabSz="914400">
              <a:defRPr/>
            </a:pPr>
            <a:r>
              <a:rPr lang="en-US" dirty="0"/>
              <a:t>Development Philosophy</a:t>
            </a:r>
          </a:p>
        </p:txBody>
      </p:sp>
      <p:pic>
        <p:nvPicPr>
          <p:cNvPr id="14340" name="Picture 7" descr="C:\Documents and Settings\administrator.BITS\Desktop\logo-2.jpg">
            <a:extLst>
              <a:ext uri="{FF2B5EF4-FFF2-40B4-BE49-F238E27FC236}">
                <a16:creationId xmlns:a16="http://schemas.microsoft.com/office/drawing/2014/main" id="{64754C90-34B1-4640-B1FC-FE9B0F8B0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933" y="378618"/>
            <a:ext cx="22098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FF3C99-FCE7-F043-8A73-9DEFC6C45AE5}"/>
              </a:ext>
            </a:extLst>
          </p:cNvPr>
          <p:cNvSpPr/>
          <p:nvPr/>
        </p:nvSpPr>
        <p:spPr>
          <a:xfrm>
            <a:off x="1814675" y="6484625"/>
            <a:ext cx="85499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Unless otherwise specified this work is licensed under a Creative Commons Attribution 4.0 International License.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DCFAC38-BCD8-6049-B479-24B83454D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8731" y="6204344"/>
            <a:ext cx="6011002" cy="378619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Muramatsu, January 25, 2002</a:t>
            </a:r>
          </a:p>
        </p:txBody>
      </p:sp>
    </p:spTree>
    <p:extLst>
      <p:ext uri="{BB962C8B-B14F-4D97-AF65-F5344CB8AC3E}">
        <p14:creationId xmlns:p14="http://schemas.microsoft.com/office/powerpoint/2010/main" val="3462005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Setup: The Problem at 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965" y="1269891"/>
            <a:ext cx="10961370" cy="42010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i="1" dirty="0"/>
              <a:t>   </a:t>
            </a:r>
            <a:r>
              <a:rPr lang="en-US" i="1" dirty="0"/>
              <a:t>“MITx needs to add a Content Management System (CMS) for course asset status tracking and reporting, search and reuse, and archiving. While OCW’s custom-built CMS currently serves its needs, over time there may be prospects to align or integrate CMS across all ODL projects.”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6EA4-9325-D946-AD56-9FBFA536B27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B5B03-6627-904A-9FAB-76F7FE8002E6}"/>
              </a:ext>
            </a:extLst>
          </p:cNvPr>
          <p:cNvSpPr/>
          <p:nvPr/>
        </p:nvSpPr>
        <p:spPr>
          <a:xfrm>
            <a:off x="2567362" y="4176530"/>
            <a:ext cx="8529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6288" indent="0" defTabSz="-403225">
              <a:buNone/>
            </a:pPr>
            <a:r>
              <a:rPr lang="en-US" dirty="0"/>
              <a:t>Streamlining Open Education and Production Workflows Executive Summary, ODL Work Team #1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550F56-1EA6-BC4D-8D68-1738CBC94711}"/>
              </a:ext>
            </a:extLst>
          </p:cNvPr>
          <p:cNvSpPr txBox="1">
            <a:spLocks/>
          </p:cNvSpPr>
          <p:nvPr/>
        </p:nvSpPr>
        <p:spPr>
          <a:xfrm>
            <a:off x="11584680" y="1346101"/>
            <a:ext cx="463997" cy="484382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vert27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Muramatsu, Merriman &amp; Shaw August 2014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66FB45DE-55B5-B64D-823E-300A37C121EC}"/>
              </a:ext>
            </a:extLst>
          </p:cNvPr>
          <p:cNvSpPr/>
          <p:nvPr/>
        </p:nvSpPr>
        <p:spPr>
          <a:xfrm>
            <a:off x="0" y="-1"/>
            <a:ext cx="12179300" cy="1046485"/>
          </a:xfrm>
          <a:prstGeom prst="rect">
            <a:avLst/>
          </a:prstGeom>
          <a:solidFill>
            <a:srgbClr val="A31F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Backstage Core Service Suite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6EA4-9325-D946-AD56-9FBFA536B27C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5FDED2-32D4-AB4B-BD91-E47030D811B3}"/>
              </a:ext>
            </a:extLst>
          </p:cNvPr>
          <p:cNvGrpSpPr/>
          <p:nvPr/>
        </p:nvGrpSpPr>
        <p:grpSpPr>
          <a:xfrm>
            <a:off x="3218444" y="1185008"/>
            <a:ext cx="5742411" cy="4211479"/>
            <a:chOff x="2657670" y="1105779"/>
            <a:chExt cx="6936691" cy="5087363"/>
          </a:xfrm>
        </p:grpSpPr>
        <p:sp>
          <p:nvSpPr>
            <p:cNvPr id="35" name="Rectangle 34"/>
            <p:cNvSpPr/>
            <p:nvPr/>
          </p:nvSpPr>
          <p:spPr>
            <a:xfrm>
              <a:off x="3588227" y="4078219"/>
              <a:ext cx="1643523" cy="519639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4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5760" tIns="91440" rtlCol="0" anchor="t" anchorCtr="0"/>
            <a:lstStyle/>
            <a:p>
              <a:r>
                <a:rPr lang="en-US" sz="1600" b="1" dirty="0">
                  <a:solidFill>
                    <a:srgbClr val="595959"/>
                  </a:solidFill>
                </a:rPr>
                <a:t>Videos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836613" y="1808235"/>
              <a:ext cx="2593344" cy="43849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588227" y="1992811"/>
              <a:ext cx="1643523" cy="538132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4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5760" tIns="0" rtlCol="0" anchor="ctr" anchorCtr="0"/>
            <a:lstStyle/>
            <a:p>
              <a:r>
                <a:rPr lang="en-US" sz="1300" b="1" dirty="0">
                  <a:solidFill>
                    <a:srgbClr val="595959"/>
                  </a:solidFill>
                </a:rPr>
                <a:t>Assessments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88227" y="4078219"/>
              <a:ext cx="1643523" cy="519639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4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5760" tIns="91440" rtlCol="0" anchor="t" anchorCtr="0"/>
            <a:lstStyle/>
            <a:p>
              <a:r>
                <a:rPr lang="en-US" sz="1300" b="1" dirty="0">
                  <a:solidFill>
                    <a:srgbClr val="595959"/>
                  </a:solidFill>
                </a:rPr>
                <a:t>Videos</a:t>
              </a:r>
            </a:p>
          </p:txBody>
        </p:sp>
        <p:pic>
          <p:nvPicPr>
            <p:cNvPr id="54" name="Picture 53" descr="server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47" y="1992811"/>
              <a:ext cx="931420" cy="931420"/>
            </a:xfrm>
            <a:prstGeom prst="rect">
              <a:avLst/>
            </a:prstGeom>
          </p:spPr>
        </p:pic>
        <p:pic>
          <p:nvPicPr>
            <p:cNvPr id="56" name="Picture 55" descr="server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47" y="4066079"/>
              <a:ext cx="931420" cy="93142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2657670" y="1105779"/>
              <a:ext cx="2951230" cy="65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b="1" dirty="0">
                  <a:solidFill>
                    <a:srgbClr val="595959"/>
                  </a:solidFill>
                </a:rPr>
                <a:t>Educational Content Related Services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588227" y="3028822"/>
              <a:ext cx="1643523" cy="538132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4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5760" tIns="0" rtlCol="0" anchor="ctr" anchorCtr="0"/>
            <a:lstStyle/>
            <a:p>
              <a:r>
                <a:rPr lang="en-US" sz="1300" b="1" dirty="0">
                  <a:solidFill>
                    <a:srgbClr val="595959"/>
                  </a:solidFill>
                </a:rPr>
                <a:t>Assets</a:t>
              </a:r>
            </a:p>
          </p:txBody>
        </p:sp>
        <p:pic>
          <p:nvPicPr>
            <p:cNvPr id="64" name="Picture 63" descr="server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47" y="3032591"/>
              <a:ext cx="931420" cy="931420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3588227" y="5108607"/>
              <a:ext cx="1643523" cy="904808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4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5760" rtlCol="0" anchor="t" anchorCtr="0"/>
            <a:lstStyle/>
            <a:p>
              <a:r>
                <a:rPr lang="en-US" sz="1300" b="1" dirty="0">
                  <a:solidFill>
                    <a:srgbClr val="595959"/>
                  </a:solidFill>
                </a:rPr>
                <a:t>Learning Objectives</a:t>
              </a:r>
            </a:p>
            <a:p>
              <a:pPr marL="168275" indent="-168275">
                <a:buFont typeface="Arial"/>
                <a:buChar char="•"/>
              </a:pPr>
              <a:r>
                <a:rPr lang="en-US" sz="1300" dirty="0">
                  <a:solidFill>
                    <a:srgbClr val="595959"/>
                  </a:solidFill>
                </a:rPr>
                <a:t>MC3</a:t>
              </a:r>
            </a:p>
          </p:txBody>
        </p:sp>
        <p:pic>
          <p:nvPicPr>
            <p:cNvPr id="67" name="Picture 66" descr="server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47" y="5112122"/>
              <a:ext cx="931420" cy="931421"/>
            </a:xfrm>
            <a:prstGeom prst="rect">
              <a:avLst/>
            </a:prstGeom>
          </p:spPr>
        </p:pic>
        <p:pic>
          <p:nvPicPr>
            <p:cNvPr id="71" name="Picture 70" descr="Assets_blu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7591" y="2960249"/>
              <a:ext cx="493776" cy="493776"/>
            </a:xfrm>
            <a:prstGeom prst="rect">
              <a:avLst/>
            </a:prstGeom>
          </p:spPr>
        </p:pic>
        <p:pic>
          <p:nvPicPr>
            <p:cNvPr id="72" name="Picture 71" descr="LearningObjs_blu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7591" y="5038587"/>
              <a:ext cx="493776" cy="493776"/>
            </a:xfrm>
            <a:prstGeom prst="rect">
              <a:avLst/>
            </a:prstGeom>
          </p:spPr>
        </p:pic>
        <p:pic>
          <p:nvPicPr>
            <p:cNvPr id="73" name="Picture 72" descr="Video_blu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5785" y="3996112"/>
              <a:ext cx="493776" cy="493776"/>
            </a:xfrm>
            <a:prstGeom prst="rect">
              <a:avLst/>
            </a:prstGeom>
          </p:spPr>
        </p:pic>
        <p:pic>
          <p:nvPicPr>
            <p:cNvPr id="81" name="Picture 80" descr="Assessment_blu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7592" y="1929681"/>
              <a:ext cx="494434" cy="494435"/>
            </a:xfrm>
            <a:prstGeom prst="rect">
              <a:avLst/>
            </a:prstGeom>
          </p:spPr>
        </p:pic>
        <p:pic>
          <p:nvPicPr>
            <p:cNvPr id="87" name="Picture 86" descr="dottedlines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473" y="2108264"/>
              <a:ext cx="2422062" cy="3773424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7526231" y="2665610"/>
              <a:ext cx="2068128" cy="911179"/>
              <a:chOff x="4118776" y="2465953"/>
              <a:chExt cx="2068128" cy="911178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4696104" y="2652476"/>
                <a:ext cx="1490800" cy="538132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40000">
                    <a:schemeClr val="bg1"/>
                  </a:gs>
                </a:gsLst>
              </a:gra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5760" tIns="0" rtlCol="0" anchor="ctr" anchorCtr="0"/>
              <a:lstStyle/>
              <a:p>
                <a:r>
                  <a:rPr lang="en-US" sz="1300" dirty="0">
                    <a:solidFill>
                      <a:srgbClr val="595959"/>
                    </a:solidFill>
                  </a:rPr>
                  <a:t>VCB</a:t>
                </a:r>
              </a:p>
            </p:txBody>
          </p:sp>
          <p:pic>
            <p:nvPicPr>
              <p:cNvPr id="90" name="Picture 89" descr="VCB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8776" y="2465953"/>
                <a:ext cx="911178" cy="911178"/>
              </a:xfrm>
              <a:prstGeom prst="rect">
                <a:avLst/>
              </a:prstGeom>
              <a:effectLst/>
            </p:spPr>
          </p:pic>
        </p:grpSp>
        <p:grpSp>
          <p:nvGrpSpPr>
            <p:cNvPr id="91" name="Group 90"/>
            <p:cNvGrpSpPr/>
            <p:nvPr/>
          </p:nvGrpSpPr>
          <p:grpSpPr>
            <a:xfrm>
              <a:off x="7526231" y="1791041"/>
              <a:ext cx="2068128" cy="911179"/>
              <a:chOff x="4118776" y="1369242"/>
              <a:chExt cx="2068128" cy="911178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4696104" y="1555765"/>
                <a:ext cx="1490800" cy="538132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40000">
                    <a:schemeClr val="bg1"/>
                  </a:gs>
                </a:gsLst>
              </a:gra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5760" tIns="0" rtlCol="0" anchor="ctr" anchorCtr="0"/>
              <a:lstStyle/>
              <a:p>
                <a:r>
                  <a:rPr lang="en-US" sz="1300" dirty="0">
                    <a:solidFill>
                      <a:srgbClr val="595959"/>
                    </a:solidFill>
                  </a:rPr>
                  <a:t>Producer</a:t>
                </a:r>
              </a:p>
            </p:txBody>
          </p:sp>
          <p:pic>
            <p:nvPicPr>
              <p:cNvPr id="93" name="Picture 92" descr="Producer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8776" y="1369242"/>
                <a:ext cx="911178" cy="911178"/>
              </a:xfrm>
              <a:prstGeom prst="rect">
                <a:avLst/>
              </a:prstGeom>
              <a:effectLst/>
            </p:spPr>
          </p:pic>
        </p:grpSp>
        <p:grpSp>
          <p:nvGrpSpPr>
            <p:cNvPr id="94" name="Group 93"/>
            <p:cNvGrpSpPr/>
            <p:nvPr/>
          </p:nvGrpSpPr>
          <p:grpSpPr>
            <a:xfrm>
              <a:off x="7526412" y="3540704"/>
              <a:ext cx="2067766" cy="910816"/>
              <a:chOff x="4119138" y="4707216"/>
              <a:chExt cx="2067766" cy="910816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4696104" y="4893558"/>
                <a:ext cx="1490800" cy="538132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40000">
                    <a:schemeClr val="bg1"/>
                  </a:gs>
                </a:gsLst>
              </a:gra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5760" tIns="45720" rtlCol="0" anchor="ctr" anchorCtr="0"/>
              <a:lstStyle/>
              <a:p>
                <a:pPr>
                  <a:lnSpc>
                    <a:spcPct val="80000"/>
                  </a:lnSpc>
                </a:pPr>
                <a:r>
                  <a:rPr lang="en-US" sz="1200" dirty="0">
                    <a:solidFill>
                      <a:srgbClr val="595959"/>
                    </a:solidFill>
                  </a:rPr>
                  <a:t>Embedded Assessment</a:t>
                </a:r>
              </a:p>
            </p:txBody>
          </p:sp>
          <p:pic>
            <p:nvPicPr>
              <p:cNvPr id="96" name="Picture 95" descr="EA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9138" y="4707216"/>
                <a:ext cx="910816" cy="910816"/>
              </a:xfrm>
              <a:prstGeom prst="rect">
                <a:avLst/>
              </a:prstGeom>
            </p:spPr>
          </p:pic>
        </p:grpSp>
        <p:grpSp>
          <p:nvGrpSpPr>
            <p:cNvPr id="97" name="Group 96"/>
            <p:cNvGrpSpPr/>
            <p:nvPr/>
          </p:nvGrpSpPr>
          <p:grpSpPr>
            <a:xfrm>
              <a:off x="7526231" y="5281963"/>
              <a:ext cx="2068128" cy="911179"/>
              <a:chOff x="4118776" y="3552772"/>
              <a:chExt cx="2068128" cy="911178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4696104" y="3739295"/>
                <a:ext cx="1490800" cy="538132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40000">
                    <a:schemeClr val="bg1"/>
                  </a:gs>
                </a:gsLst>
              </a:gra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5760" tIns="0" rtlCol="0" anchor="ctr" anchorCtr="0"/>
              <a:lstStyle/>
              <a:p>
                <a:r>
                  <a:rPr lang="en-US" sz="1300" dirty="0" err="1">
                    <a:solidFill>
                      <a:srgbClr val="595959"/>
                    </a:solidFill>
                  </a:rPr>
                  <a:t>MIToces</a:t>
                </a:r>
                <a:endParaRPr lang="en-US" sz="1300" dirty="0">
                  <a:solidFill>
                    <a:srgbClr val="595959"/>
                  </a:solidFill>
                </a:endParaRPr>
              </a:p>
            </p:txBody>
          </p:sp>
          <p:pic>
            <p:nvPicPr>
              <p:cNvPr id="99" name="Picture 98" descr="MITOCES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8776" y="3552772"/>
                <a:ext cx="911178" cy="911178"/>
              </a:xfrm>
              <a:prstGeom prst="rect">
                <a:avLst/>
              </a:prstGeom>
              <a:effectLst/>
            </p:spPr>
          </p:pic>
        </p:grpSp>
        <p:sp>
          <p:nvSpPr>
            <p:cNvPr id="100" name="Rectangle 99"/>
            <p:cNvSpPr/>
            <p:nvPr/>
          </p:nvSpPr>
          <p:spPr>
            <a:xfrm>
              <a:off x="8103561" y="4597858"/>
              <a:ext cx="1490800" cy="538132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40000">
                  <a:schemeClr val="bg1"/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5760" tIns="0" rtlCol="0" anchor="ctr" anchorCtr="0"/>
            <a:lstStyle/>
            <a:p>
              <a:r>
                <a:rPr lang="en-US" sz="1300" dirty="0">
                  <a:solidFill>
                    <a:srgbClr val="595959"/>
                  </a:solidFill>
                </a:rPr>
                <a:t>PRISM</a:t>
              </a:r>
            </a:p>
          </p:txBody>
        </p:sp>
        <p:pic>
          <p:nvPicPr>
            <p:cNvPr id="101" name="Picture 100" descr="prism2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113" y="4414801"/>
              <a:ext cx="911117" cy="91111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4F76758-642E-CA46-AD40-B9EFD4E4D1F6}"/>
                </a:ext>
              </a:extLst>
            </p:cNvPr>
            <p:cNvSpPr txBox="1"/>
            <p:nvPr/>
          </p:nvSpPr>
          <p:spPr>
            <a:xfrm>
              <a:off x="7525204" y="1105779"/>
              <a:ext cx="2068065" cy="780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b="1" dirty="0">
                  <a:solidFill>
                    <a:srgbClr val="595959"/>
                  </a:solidFill>
                </a:rPr>
                <a:t>Sample</a:t>
              </a:r>
              <a:br>
                <a:rPr lang="en-US" sz="2000" b="1" dirty="0">
                  <a:solidFill>
                    <a:srgbClr val="595959"/>
                  </a:solidFill>
                </a:rPr>
              </a:br>
              <a:r>
                <a:rPr lang="en-US" sz="2000" b="1" dirty="0">
                  <a:solidFill>
                    <a:srgbClr val="595959"/>
                  </a:solidFill>
                </a:rPr>
                <a:t>Applications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603157F-0694-834D-B82C-D0258FBA7131}"/>
              </a:ext>
            </a:extLst>
          </p:cNvPr>
          <p:cNvGrpSpPr/>
          <p:nvPr/>
        </p:nvGrpSpPr>
        <p:grpSpPr>
          <a:xfrm>
            <a:off x="2219908" y="5583692"/>
            <a:ext cx="8052408" cy="1361549"/>
            <a:chOff x="868197" y="4756441"/>
            <a:chExt cx="10438595" cy="176501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737B61A-ED1D-6740-9EB0-3C37916414C6}"/>
                </a:ext>
              </a:extLst>
            </p:cNvPr>
            <p:cNvGrpSpPr/>
            <p:nvPr/>
          </p:nvGrpSpPr>
          <p:grpSpPr>
            <a:xfrm>
              <a:off x="3251120" y="4855139"/>
              <a:ext cx="8055672" cy="1666321"/>
              <a:chOff x="805370" y="4537079"/>
              <a:chExt cx="7340171" cy="1518321"/>
            </a:xfrm>
          </p:grpSpPr>
          <p:pic>
            <p:nvPicPr>
              <p:cNvPr id="39" name="Picture 38" descr="servers.png">
                <a:extLst>
                  <a:ext uri="{FF2B5EF4-FFF2-40B4-BE49-F238E27FC236}">
                    <a16:creationId xmlns:a16="http://schemas.microsoft.com/office/drawing/2014/main" id="{FD9A9397-7ADC-8744-8BCC-BAEC88C8CB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7326" y="4537079"/>
                <a:ext cx="931420" cy="931420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2D33D36-0F6D-834C-921C-FFA642B8A6A8}"/>
                  </a:ext>
                </a:extLst>
              </p:cNvPr>
              <p:cNvSpPr txBox="1"/>
              <p:nvPr/>
            </p:nvSpPr>
            <p:spPr>
              <a:xfrm>
                <a:off x="2087062" y="5382344"/>
                <a:ext cx="1519216" cy="280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Logging</a:t>
                </a:r>
              </a:p>
            </p:txBody>
          </p:sp>
          <p:pic>
            <p:nvPicPr>
              <p:cNvPr id="41" name="Picture 40" descr="servers.png">
                <a:extLst>
                  <a:ext uri="{FF2B5EF4-FFF2-40B4-BE49-F238E27FC236}">
                    <a16:creationId xmlns:a16="http://schemas.microsoft.com/office/drawing/2014/main" id="{0423AD7D-1F84-394A-8BD2-E79461C3B8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5642" y="4537079"/>
                <a:ext cx="931420" cy="931420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6A309BF-6F3B-EB4A-84DB-D37D6C482CA6}"/>
                  </a:ext>
                </a:extLst>
              </p:cNvPr>
              <p:cNvSpPr txBox="1"/>
              <p:nvPr/>
            </p:nvSpPr>
            <p:spPr>
              <a:xfrm>
                <a:off x="805370" y="5382343"/>
                <a:ext cx="1589224" cy="363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Authorization</a:t>
                </a:r>
              </a:p>
            </p:txBody>
          </p:sp>
          <p:pic>
            <p:nvPicPr>
              <p:cNvPr id="43" name="Picture 42" descr="servers.png">
                <a:extLst>
                  <a:ext uri="{FF2B5EF4-FFF2-40B4-BE49-F238E27FC236}">
                    <a16:creationId xmlns:a16="http://schemas.microsoft.com/office/drawing/2014/main" id="{548DB32D-4A12-3940-AA63-0020FF8842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3209" y="4537079"/>
                <a:ext cx="931420" cy="931420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44D5AB7-07C9-FF4F-9E15-053A182D7236}"/>
                  </a:ext>
                </a:extLst>
              </p:cNvPr>
              <p:cNvSpPr txBox="1"/>
              <p:nvPr/>
            </p:nvSpPr>
            <p:spPr>
              <a:xfrm>
                <a:off x="3242945" y="5382343"/>
                <a:ext cx="1519216" cy="673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Commenting / Annotating</a:t>
                </a:r>
              </a:p>
              <a:p>
                <a:pPr algn="ctr"/>
                <a:endPara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pic>
            <p:nvPicPr>
              <p:cNvPr id="45" name="Picture 44" descr="servers.png">
                <a:extLst>
                  <a:ext uri="{FF2B5EF4-FFF2-40B4-BE49-F238E27FC236}">
                    <a16:creationId xmlns:a16="http://schemas.microsoft.com/office/drawing/2014/main" id="{E07E51AC-4D01-7746-9A4D-3EE8DEDE4E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4191" y="4537079"/>
                <a:ext cx="931420" cy="931420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9505376-82D4-9E4C-A929-05B7EA614714}"/>
                  </a:ext>
                </a:extLst>
              </p:cNvPr>
              <p:cNvSpPr txBox="1"/>
              <p:nvPr/>
            </p:nvSpPr>
            <p:spPr>
              <a:xfrm>
                <a:off x="4552359" y="5382343"/>
                <a:ext cx="1259485" cy="280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Mapping</a:t>
                </a:r>
              </a:p>
            </p:txBody>
          </p:sp>
          <p:pic>
            <p:nvPicPr>
              <p:cNvPr id="47" name="Picture 46" descr="servers.png">
                <a:extLst>
                  <a:ext uri="{FF2B5EF4-FFF2-40B4-BE49-F238E27FC236}">
                    <a16:creationId xmlns:a16="http://schemas.microsoft.com/office/drawing/2014/main" id="{E0ECE7EA-5348-C74C-8CE7-8BB841A14F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4810" y="4537079"/>
                <a:ext cx="931420" cy="931420"/>
              </a:xfrm>
              <a:prstGeom prst="rect">
                <a:avLst/>
              </a:prstGeom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AC22BDC-955A-F04C-BC21-67E45410AD9F}"/>
                  </a:ext>
                </a:extLst>
              </p:cNvPr>
              <p:cNvSpPr txBox="1"/>
              <p:nvPr/>
            </p:nvSpPr>
            <p:spPr>
              <a:xfrm>
                <a:off x="5551736" y="5382343"/>
                <a:ext cx="1621580" cy="673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Journaling / Versioning</a:t>
                </a:r>
              </a:p>
              <a:p>
                <a:pPr algn="ctr"/>
                <a:endPara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pic>
            <p:nvPicPr>
              <p:cNvPr id="49" name="Picture 48" descr="servers.png">
                <a:extLst>
                  <a:ext uri="{FF2B5EF4-FFF2-40B4-BE49-F238E27FC236}">
                    <a16:creationId xmlns:a16="http://schemas.microsoft.com/office/drawing/2014/main" id="{341154F7-66C3-6641-8740-83B16BF25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7888" y="4537079"/>
                <a:ext cx="931420" cy="931420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460EFDA-24A2-C246-A62D-ABA500376763}"/>
                  </a:ext>
                </a:extLst>
              </p:cNvPr>
              <p:cNvSpPr txBox="1"/>
              <p:nvPr/>
            </p:nvSpPr>
            <p:spPr>
              <a:xfrm>
                <a:off x="6886056" y="5382343"/>
                <a:ext cx="1259485" cy="280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Others…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B2CCC88-B585-4F4B-8243-FCD0A148C848}"/>
                </a:ext>
              </a:extLst>
            </p:cNvPr>
            <p:cNvGrpSpPr/>
            <p:nvPr/>
          </p:nvGrpSpPr>
          <p:grpSpPr>
            <a:xfrm>
              <a:off x="2154349" y="4756441"/>
              <a:ext cx="1383376" cy="1298418"/>
              <a:chOff x="5521360" y="2894062"/>
              <a:chExt cx="1460336" cy="1370651"/>
            </a:xfrm>
          </p:grpSpPr>
          <p:pic>
            <p:nvPicPr>
              <p:cNvPr id="55" name="Picture 54" descr="servers.png">
                <a:extLst>
                  <a:ext uri="{FF2B5EF4-FFF2-40B4-BE49-F238E27FC236}">
                    <a16:creationId xmlns:a16="http://schemas.microsoft.com/office/drawing/2014/main" id="{AD325ECD-22A2-624C-884A-AE09F78ECB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7407" y="2995342"/>
                <a:ext cx="1079954" cy="1079954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37A574B-EF26-7049-9FDD-C550CC7B14FC}"/>
                  </a:ext>
                </a:extLst>
              </p:cNvPr>
              <p:cNvSpPr txBox="1"/>
              <p:nvPr/>
            </p:nvSpPr>
            <p:spPr>
              <a:xfrm>
                <a:off x="5521360" y="3947082"/>
                <a:ext cx="1460336" cy="317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Grading</a:t>
                </a:r>
              </a:p>
            </p:txBody>
          </p:sp>
          <p:pic>
            <p:nvPicPr>
              <p:cNvPr id="59" name="Picture 58" descr="Grading.png">
                <a:extLst>
                  <a:ext uri="{FF2B5EF4-FFF2-40B4-BE49-F238E27FC236}">
                    <a16:creationId xmlns:a16="http://schemas.microsoft.com/office/drawing/2014/main" id="{B19EEE71-2417-0F48-B96F-D1A34072FE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3768" y="2894062"/>
                <a:ext cx="561917" cy="561916"/>
              </a:xfrm>
              <a:prstGeom prst="rect">
                <a:avLst/>
              </a:prstGeom>
            </p:spPr>
          </p:pic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CD61577-2F15-D24B-AFD4-5E7A2AD8003B}"/>
                </a:ext>
              </a:extLst>
            </p:cNvPr>
            <p:cNvGrpSpPr/>
            <p:nvPr/>
          </p:nvGrpSpPr>
          <p:grpSpPr>
            <a:xfrm>
              <a:off x="868197" y="4762399"/>
              <a:ext cx="1383375" cy="1297946"/>
              <a:chOff x="3921751" y="2894561"/>
              <a:chExt cx="1460336" cy="1370153"/>
            </a:xfrm>
          </p:grpSpPr>
          <p:pic>
            <p:nvPicPr>
              <p:cNvPr id="61" name="Picture 60" descr="servers.png">
                <a:extLst>
                  <a:ext uri="{FF2B5EF4-FFF2-40B4-BE49-F238E27FC236}">
                    <a16:creationId xmlns:a16="http://schemas.microsoft.com/office/drawing/2014/main" id="{AD551D96-8811-6F47-AE55-EDCF2779C8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7798" y="2995342"/>
                <a:ext cx="1079954" cy="1079954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31A0C50-772F-9D4E-95F4-DA6AE1D979E3}"/>
                  </a:ext>
                </a:extLst>
              </p:cNvPr>
              <p:cNvSpPr txBox="1"/>
              <p:nvPr/>
            </p:nvSpPr>
            <p:spPr>
              <a:xfrm>
                <a:off x="3921751" y="3947083"/>
                <a:ext cx="1460336" cy="317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Course</a:t>
                </a:r>
              </a:p>
            </p:txBody>
          </p:sp>
          <p:pic>
            <p:nvPicPr>
              <p:cNvPr id="68" name="Picture 67" descr="courses.png">
                <a:extLst>
                  <a:ext uri="{FF2B5EF4-FFF2-40B4-BE49-F238E27FC236}">
                    <a16:creationId xmlns:a16="http://schemas.microsoft.com/office/drawing/2014/main" id="{A85F3FCD-DA62-C942-9D7A-2336A4CCFF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6787" y="2894561"/>
                <a:ext cx="561418" cy="561418"/>
              </a:xfrm>
              <a:prstGeom prst="rect">
                <a:avLst/>
              </a:prstGeom>
            </p:spPr>
          </p:pic>
        </p:grpSp>
      </p:grpSp>
      <p:sp>
        <p:nvSpPr>
          <p:cNvPr id="74" name="Footer Placeholder 4">
            <a:extLst>
              <a:ext uri="{FF2B5EF4-FFF2-40B4-BE49-F238E27FC236}">
                <a16:creationId xmlns:a16="http://schemas.microsoft.com/office/drawing/2014/main" id="{A88C5008-F496-0742-A3F0-D9FA518DF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84680" y="1346101"/>
            <a:ext cx="463997" cy="4843828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vert270" anchor="ctr"/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Muramatsu, Merriman &amp; Shaw August 2014</a:t>
            </a:r>
          </a:p>
        </p:txBody>
      </p:sp>
    </p:spTree>
    <p:extLst>
      <p:ext uri="{BB962C8B-B14F-4D97-AF65-F5344CB8AC3E}">
        <p14:creationId xmlns:p14="http://schemas.microsoft.com/office/powerpoint/2010/main" val="3085492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Backstage Content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“Headless” content services with published APIs</a:t>
            </a:r>
          </a:p>
          <a:p>
            <a:pPr lvl="1"/>
            <a:r>
              <a:rPr lang="en-US" dirty="0"/>
              <a:t>Open Service Interface Definitions, </a:t>
            </a:r>
            <a:r>
              <a:rPr lang="en-US" dirty="0">
                <a:hlinkClick r:id="rId2"/>
              </a:rPr>
              <a:t>osid.org</a:t>
            </a:r>
            <a:endParaRPr lang="en-US" dirty="0"/>
          </a:p>
          <a:p>
            <a:pPr lvl="1"/>
            <a:r>
              <a:rPr lang="en-US" dirty="0"/>
              <a:t>Implementations: REST, Python, Java</a:t>
            </a:r>
          </a:p>
          <a:p>
            <a:r>
              <a:rPr lang="en-US" dirty="0"/>
              <a:t>Enables key applications, separate yet interoperable</a:t>
            </a:r>
          </a:p>
          <a:p>
            <a:r>
              <a:rPr lang="en-US" dirty="0"/>
              <a:t>Enables a developer community for product development and functional enhancements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6EA4-9325-D946-AD56-9FBFA536B27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A98245-F981-5F4C-8BCD-318F9592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84680" y="1346101"/>
            <a:ext cx="463997" cy="4843828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vert270" anchor="ctr"/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Muramatsu, Merriman &amp; Shaw August 2014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Backstage Core Service Suite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6EA4-9325-D946-AD56-9FBFA536B27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588227" y="4078219"/>
            <a:ext cx="1643523" cy="51963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91440" rtlCol="0" anchor="t" anchorCtr="0"/>
          <a:lstStyle/>
          <a:p>
            <a:r>
              <a:rPr lang="en-US" sz="1600" b="1" dirty="0">
                <a:solidFill>
                  <a:srgbClr val="595959"/>
                </a:solidFill>
              </a:rPr>
              <a:t>Videos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36613" y="1808235"/>
            <a:ext cx="2593344" cy="438490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3" name="Rectangle 52"/>
          <p:cNvSpPr/>
          <p:nvPr/>
        </p:nvSpPr>
        <p:spPr>
          <a:xfrm>
            <a:off x="3588227" y="1992811"/>
            <a:ext cx="1643523" cy="53813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0" rtlCol="0" anchor="ctr" anchorCtr="0"/>
          <a:lstStyle/>
          <a:p>
            <a:r>
              <a:rPr lang="en-US" sz="1600" b="1" dirty="0">
                <a:solidFill>
                  <a:srgbClr val="595959"/>
                </a:solidFill>
              </a:rPr>
              <a:t>Assessments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588227" y="4078219"/>
            <a:ext cx="1643523" cy="51963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91440" rtlCol="0" anchor="t" anchorCtr="0"/>
          <a:lstStyle/>
          <a:p>
            <a:r>
              <a:rPr lang="en-US" sz="1600" b="1" dirty="0">
                <a:solidFill>
                  <a:srgbClr val="595959"/>
                </a:solidFill>
              </a:rPr>
              <a:t>Videos</a:t>
            </a:r>
          </a:p>
        </p:txBody>
      </p:sp>
      <p:pic>
        <p:nvPicPr>
          <p:cNvPr id="54" name="Picture 53" descr="serv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947" y="1992811"/>
            <a:ext cx="931420" cy="931420"/>
          </a:xfrm>
          <a:prstGeom prst="rect">
            <a:avLst/>
          </a:prstGeom>
        </p:spPr>
      </p:pic>
      <p:pic>
        <p:nvPicPr>
          <p:cNvPr id="56" name="Picture 55" descr="serv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947" y="4066079"/>
            <a:ext cx="931420" cy="93142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657670" y="1105779"/>
            <a:ext cx="2951230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595959"/>
                </a:solidFill>
              </a:rPr>
              <a:t>Educational Content Related Services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588227" y="3028822"/>
            <a:ext cx="1643523" cy="53813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0" rtlCol="0" anchor="ctr" anchorCtr="0"/>
          <a:lstStyle/>
          <a:p>
            <a:r>
              <a:rPr lang="en-US" sz="1600" b="1" dirty="0">
                <a:solidFill>
                  <a:srgbClr val="595959"/>
                </a:solidFill>
              </a:rPr>
              <a:t>Assets</a:t>
            </a:r>
          </a:p>
        </p:txBody>
      </p:sp>
      <p:pic>
        <p:nvPicPr>
          <p:cNvPr id="64" name="Picture 63" descr="serv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947" y="3032591"/>
            <a:ext cx="931420" cy="93142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3588227" y="5108607"/>
            <a:ext cx="1643523" cy="90480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rtlCol="0" anchor="t" anchorCtr="0"/>
          <a:lstStyle/>
          <a:p>
            <a:r>
              <a:rPr lang="en-US" sz="1600" b="1" dirty="0">
                <a:solidFill>
                  <a:srgbClr val="595959"/>
                </a:solidFill>
              </a:rPr>
              <a:t>Learning Objectives</a:t>
            </a:r>
          </a:p>
          <a:p>
            <a:pPr marL="168275" indent="-168275">
              <a:buFont typeface="Arial"/>
              <a:buChar char="•"/>
            </a:pPr>
            <a:r>
              <a:rPr lang="en-US" sz="1600" dirty="0">
                <a:solidFill>
                  <a:srgbClr val="595959"/>
                </a:solidFill>
              </a:rPr>
              <a:t>MC3</a:t>
            </a:r>
          </a:p>
        </p:txBody>
      </p:sp>
      <p:pic>
        <p:nvPicPr>
          <p:cNvPr id="67" name="Picture 66" descr="serv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947" y="5112122"/>
            <a:ext cx="931420" cy="931421"/>
          </a:xfrm>
          <a:prstGeom prst="rect">
            <a:avLst/>
          </a:prstGeom>
        </p:spPr>
      </p:pic>
      <p:pic>
        <p:nvPicPr>
          <p:cNvPr id="71" name="Picture 70" descr="Assets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591" y="2960249"/>
            <a:ext cx="493776" cy="493776"/>
          </a:xfrm>
          <a:prstGeom prst="rect">
            <a:avLst/>
          </a:prstGeom>
        </p:spPr>
      </p:pic>
      <p:pic>
        <p:nvPicPr>
          <p:cNvPr id="72" name="Picture 71" descr="LearningObjs_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591" y="5038587"/>
            <a:ext cx="493776" cy="493776"/>
          </a:xfrm>
          <a:prstGeom prst="rect">
            <a:avLst/>
          </a:prstGeom>
        </p:spPr>
      </p:pic>
      <p:pic>
        <p:nvPicPr>
          <p:cNvPr id="73" name="Picture 72" descr="Video_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85" y="3996112"/>
            <a:ext cx="493776" cy="493776"/>
          </a:xfrm>
          <a:prstGeom prst="rect">
            <a:avLst/>
          </a:prstGeom>
        </p:spPr>
      </p:pic>
      <p:pic>
        <p:nvPicPr>
          <p:cNvPr id="81" name="Picture 80" descr="Assessment_blu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592" y="1929681"/>
            <a:ext cx="494434" cy="494435"/>
          </a:xfrm>
          <a:prstGeom prst="rect">
            <a:avLst/>
          </a:prstGeom>
        </p:spPr>
      </p:pic>
      <p:pic>
        <p:nvPicPr>
          <p:cNvPr id="87" name="Picture 86" descr="dottedline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473" y="2108264"/>
            <a:ext cx="2422062" cy="3773424"/>
          </a:xfrm>
          <a:prstGeom prst="rect">
            <a:avLst/>
          </a:prstGeom>
        </p:spPr>
      </p:pic>
      <p:grpSp>
        <p:nvGrpSpPr>
          <p:cNvPr id="88" name="Group 87"/>
          <p:cNvGrpSpPr/>
          <p:nvPr/>
        </p:nvGrpSpPr>
        <p:grpSpPr>
          <a:xfrm>
            <a:off x="7526231" y="2665610"/>
            <a:ext cx="2068128" cy="911179"/>
            <a:chOff x="4118776" y="2465953"/>
            <a:chExt cx="2068128" cy="911178"/>
          </a:xfrm>
        </p:grpSpPr>
        <p:sp>
          <p:nvSpPr>
            <p:cNvPr id="89" name="Rectangle 88"/>
            <p:cNvSpPr/>
            <p:nvPr/>
          </p:nvSpPr>
          <p:spPr>
            <a:xfrm>
              <a:off x="4696104" y="2652476"/>
              <a:ext cx="1490800" cy="538132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40000">
                  <a:schemeClr val="bg1"/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5760" tIns="0" rtlCol="0" anchor="ctr" anchorCtr="0"/>
            <a:lstStyle/>
            <a:p>
              <a:r>
                <a:rPr lang="en-US" sz="1600" dirty="0">
                  <a:solidFill>
                    <a:srgbClr val="595959"/>
                  </a:solidFill>
                </a:rPr>
                <a:t>VCB</a:t>
              </a:r>
            </a:p>
          </p:txBody>
        </p:sp>
        <p:pic>
          <p:nvPicPr>
            <p:cNvPr id="90" name="Picture 89" descr="VCB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776" y="2465953"/>
              <a:ext cx="911178" cy="911178"/>
            </a:xfrm>
            <a:prstGeom prst="rect">
              <a:avLst/>
            </a:prstGeom>
            <a:effectLst/>
          </p:spPr>
        </p:pic>
      </p:grpSp>
      <p:grpSp>
        <p:nvGrpSpPr>
          <p:cNvPr id="91" name="Group 90"/>
          <p:cNvGrpSpPr/>
          <p:nvPr/>
        </p:nvGrpSpPr>
        <p:grpSpPr>
          <a:xfrm>
            <a:off x="7526231" y="1791041"/>
            <a:ext cx="2068128" cy="911179"/>
            <a:chOff x="4118776" y="1369242"/>
            <a:chExt cx="2068128" cy="911178"/>
          </a:xfrm>
        </p:grpSpPr>
        <p:sp>
          <p:nvSpPr>
            <p:cNvPr id="92" name="Rectangle 91"/>
            <p:cNvSpPr/>
            <p:nvPr/>
          </p:nvSpPr>
          <p:spPr>
            <a:xfrm>
              <a:off x="4696104" y="1555765"/>
              <a:ext cx="1490800" cy="538132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40000">
                  <a:schemeClr val="bg1"/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5760" tIns="0" rtlCol="0" anchor="ctr" anchorCtr="0"/>
            <a:lstStyle/>
            <a:p>
              <a:r>
                <a:rPr lang="en-US" sz="1600" dirty="0">
                  <a:solidFill>
                    <a:srgbClr val="595959"/>
                  </a:solidFill>
                </a:rPr>
                <a:t>Producer</a:t>
              </a:r>
            </a:p>
          </p:txBody>
        </p:sp>
        <p:pic>
          <p:nvPicPr>
            <p:cNvPr id="93" name="Picture 92" descr="Producer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776" y="1369242"/>
              <a:ext cx="911178" cy="911178"/>
            </a:xfrm>
            <a:prstGeom prst="rect">
              <a:avLst/>
            </a:prstGeom>
            <a:effectLst/>
          </p:spPr>
        </p:pic>
      </p:grpSp>
      <p:grpSp>
        <p:nvGrpSpPr>
          <p:cNvPr id="94" name="Group 93"/>
          <p:cNvGrpSpPr/>
          <p:nvPr/>
        </p:nvGrpSpPr>
        <p:grpSpPr>
          <a:xfrm>
            <a:off x="7526412" y="3540704"/>
            <a:ext cx="2067766" cy="910816"/>
            <a:chOff x="4119138" y="4707216"/>
            <a:chExt cx="2067766" cy="910816"/>
          </a:xfrm>
        </p:grpSpPr>
        <p:sp>
          <p:nvSpPr>
            <p:cNvPr id="95" name="Rectangle 94"/>
            <p:cNvSpPr/>
            <p:nvPr/>
          </p:nvSpPr>
          <p:spPr>
            <a:xfrm>
              <a:off x="4696104" y="4893558"/>
              <a:ext cx="1490800" cy="538132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40000">
                  <a:schemeClr val="bg1"/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5760" tIns="45720" rtlCol="0" anchor="ctr" anchorCtr="0"/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595959"/>
                  </a:solidFill>
                </a:rPr>
                <a:t>Embedded Assessment</a:t>
              </a:r>
            </a:p>
          </p:txBody>
        </p:sp>
        <p:pic>
          <p:nvPicPr>
            <p:cNvPr id="96" name="Picture 95" descr="EA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9138" y="4707216"/>
              <a:ext cx="910816" cy="910816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7526231" y="5281963"/>
            <a:ext cx="2068128" cy="911179"/>
            <a:chOff x="4118776" y="3552772"/>
            <a:chExt cx="2068128" cy="911178"/>
          </a:xfrm>
        </p:grpSpPr>
        <p:sp>
          <p:nvSpPr>
            <p:cNvPr id="98" name="Rectangle 97"/>
            <p:cNvSpPr/>
            <p:nvPr/>
          </p:nvSpPr>
          <p:spPr>
            <a:xfrm>
              <a:off x="4696104" y="3739295"/>
              <a:ext cx="1490800" cy="538132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40000">
                  <a:schemeClr val="bg1"/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5760" tIns="0" rtlCol="0" anchor="ctr" anchorCtr="0"/>
            <a:lstStyle/>
            <a:p>
              <a:r>
                <a:rPr lang="en-US" sz="1600" dirty="0" err="1">
                  <a:solidFill>
                    <a:srgbClr val="595959"/>
                  </a:solidFill>
                </a:rPr>
                <a:t>MIToces</a:t>
              </a:r>
              <a:endParaRPr lang="en-US" sz="1600" dirty="0">
                <a:solidFill>
                  <a:srgbClr val="595959"/>
                </a:solidFill>
              </a:endParaRPr>
            </a:p>
          </p:txBody>
        </p:sp>
        <p:pic>
          <p:nvPicPr>
            <p:cNvPr id="99" name="Picture 98" descr="MITOCES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776" y="3552772"/>
              <a:ext cx="911178" cy="911178"/>
            </a:xfrm>
            <a:prstGeom prst="rect">
              <a:avLst/>
            </a:prstGeom>
            <a:effectLst/>
          </p:spPr>
        </p:pic>
      </p:grpSp>
      <p:sp>
        <p:nvSpPr>
          <p:cNvPr id="100" name="Rectangle 99"/>
          <p:cNvSpPr/>
          <p:nvPr/>
        </p:nvSpPr>
        <p:spPr>
          <a:xfrm>
            <a:off x="8103561" y="4597858"/>
            <a:ext cx="1490800" cy="53813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/>
              </a:gs>
            </a:gsLst>
          </a:gra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0" rtlCol="0" anchor="ctr" anchorCtr="0"/>
          <a:lstStyle/>
          <a:p>
            <a:r>
              <a:rPr lang="en-US" sz="1600" dirty="0">
                <a:solidFill>
                  <a:srgbClr val="595959"/>
                </a:solidFill>
              </a:rPr>
              <a:t>PRISM</a:t>
            </a:r>
          </a:p>
        </p:txBody>
      </p:sp>
      <p:pic>
        <p:nvPicPr>
          <p:cNvPr id="101" name="Picture 100" descr="prism2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113" y="4414801"/>
            <a:ext cx="911117" cy="91111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4F76758-642E-CA46-AD40-B9EFD4E4D1F6}"/>
              </a:ext>
            </a:extLst>
          </p:cNvPr>
          <p:cNvSpPr txBox="1"/>
          <p:nvPr/>
        </p:nvSpPr>
        <p:spPr>
          <a:xfrm>
            <a:off x="7525204" y="1105779"/>
            <a:ext cx="2068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595959"/>
                </a:solidFill>
              </a:rPr>
              <a:t>Sample</a:t>
            </a:r>
            <a:br>
              <a:rPr lang="en-US" sz="2000" b="1" dirty="0">
                <a:solidFill>
                  <a:srgbClr val="595959"/>
                </a:solidFill>
              </a:rPr>
            </a:br>
            <a:r>
              <a:rPr lang="en-US" sz="2000" b="1" dirty="0">
                <a:solidFill>
                  <a:srgbClr val="595959"/>
                </a:solidFill>
              </a:rPr>
              <a:t>Applications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0C35D3CC-0BD5-274D-B999-4F5BDED22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84680" y="1346101"/>
            <a:ext cx="463997" cy="4843828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vert270" anchor="ctr"/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Muramatsu, Merriman &amp; Shaw August 2014</a:t>
            </a:r>
          </a:p>
        </p:txBody>
      </p:sp>
    </p:spTree>
    <p:extLst>
      <p:ext uri="{BB962C8B-B14F-4D97-AF65-F5344CB8AC3E}">
        <p14:creationId xmlns:p14="http://schemas.microsoft.com/office/powerpoint/2010/main" val="743125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777777"/>
      </a:hlink>
      <a:folHlink>
        <a:srgbClr val="B2B2B2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9805</TotalTime>
  <Words>1747</Words>
  <Application>Microsoft Macintosh PowerPoint</Application>
  <PresentationFormat>Custom</PresentationFormat>
  <Paragraphs>321</Paragraphs>
  <Slides>20</Slides>
  <Notes>8</Notes>
  <HiddenSlides>11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Office Theme</vt:lpstr>
      <vt:lpstr>Blank</vt:lpstr>
      <vt:lpstr>FEDERATIONS &amp; BACKSTAGE Thoughts for a Geoscience Education Infrastructure</vt:lpstr>
      <vt:lpstr>PowerPoint Presentation</vt:lpstr>
      <vt:lpstr>The SMETE Open Federation is  committed to providing a service</vt:lpstr>
      <vt:lpstr>PowerPoint Presentation</vt:lpstr>
      <vt:lpstr>Development Philosophy</vt:lpstr>
      <vt:lpstr>Setup: The Problem at MIT</vt:lpstr>
      <vt:lpstr>Backstage Core Service Suite</vt:lpstr>
      <vt:lpstr>Backstage Content Services</vt:lpstr>
      <vt:lpstr>Backstage Core Service Suite</vt:lpstr>
      <vt:lpstr>Auxiliary Services</vt:lpstr>
      <vt:lpstr>Producer</vt:lpstr>
      <vt:lpstr>Video Concept Browser (VCB)</vt:lpstr>
      <vt:lpstr>Embedded Assessment</vt:lpstr>
      <vt:lpstr>PRISM – Learning Objective Management</vt:lpstr>
      <vt:lpstr>MIToces – Curricular Module Mapping</vt:lpstr>
      <vt:lpstr>Status – Service Design</vt:lpstr>
      <vt:lpstr>Status – Learning Objective Service</vt:lpstr>
      <vt:lpstr>Status — Assessment Services</vt:lpstr>
      <vt:lpstr>Status — Asset Services</vt:lpstr>
      <vt:lpstr>Status — Video Services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Federations &amp; Backstage</dc:title>
  <dc:subject/>
  <dc:creator>Brandon Muramatsu</dc:creator>
  <cp:keywords/>
  <dc:description>Unless otherwise specified this work is licensed under a Creative Commons Attribution 4.0 International License.</dc:description>
  <cp:lastModifiedBy>Brandon Muramatsu</cp:lastModifiedBy>
  <cp:revision>223</cp:revision>
  <dcterms:created xsi:type="dcterms:W3CDTF">2014-06-16T17:45:32Z</dcterms:created>
  <dcterms:modified xsi:type="dcterms:W3CDTF">2021-03-27T00:43:09Z</dcterms:modified>
  <cp:category/>
</cp:coreProperties>
</file>