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6" r:id="rId9"/>
    <p:sldId id="269" r:id="rId10"/>
    <p:sldId id="270" r:id="rId11"/>
    <p:sldId id="268" r:id="rId12"/>
    <p:sldId id="271" r:id="rId13"/>
    <p:sldId id="272" r:id="rId14"/>
    <p:sldId id="273" r:id="rId15"/>
    <p:sldId id="265" r:id="rId16"/>
    <p:sldId id="274" r:id="rId17"/>
    <p:sldId id="264" r:id="rId18"/>
    <p:sldId id="25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1CA"/>
    <a:srgbClr val="FAFAFA"/>
    <a:srgbClr val="9E7D2E"/>
    <a:srgbClr val="B333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1FA99C20-A997-9C4D-BD1F-2333337DD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18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A4C2D-48E4-1F4B-BDA5-60CE7C2CA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4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F552-4712-4C41-9B5D-88E113AB6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5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81000"/>
            <a:ext cx="20002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58483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301AC-FC00-5E4C-92DE-F5857BA6C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3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A602F-63F9-3242-BC4E-928C086F1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69F2-991F-3D4E-B37C-6F23AA5DC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7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7526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4B8A0-C2E1-4E40-8F0A-5C10F99C2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8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B7902-5E0E-584E-A781-438351407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8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78014-9B48-A34A-A948-B256DFA8D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9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50C80-671C-0C4D-A944-BC3A2F619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9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DF704-2A0F-D044-808F-5EED85CF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1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1FD7-EA0F-9946-A529-9D03BA25D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6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EBE1C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5638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10200" y="6553200"/>
            <a:ext cx="1371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553200"/>
            <a:ext cx="441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447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444443-8417-8544-AD41-2B101F081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9E7D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8839200" y="6477000"/>
            <a:ext cx="304800" cy="381000"/>
          </a:xfrm>
          <a:prstGeom prst="rect">
            <a:avLst/>
          </a:prstGeom>
          <a:solidFill>
            <a:srgbClr val="B333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4" name="Picture 10" descr="new-MERLOT-logo2.jpg                                           00008C3ANEEDS G3                       B80D5253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58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9E7D2E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>Extending </a:t>
            </a:r>
            <a:r>
              <a:rPr lang="ja-JP" altLang="en-US" dirty="0" smtClean="0">
                <a:solidFill>
                  <a:srgbClr val="9E7D2E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+mj-cs"/>
              </a:rPr>
              <a:t>“</a:t>
            </a:r>
            <a:r>
              <a:rPr lang="en-US" dirty="0" smtClean="0">
                <a:solidFill>
                  <a:srgbClr val="9E7D2E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>Scholarship</a:t>
            </a:r>
            <a:r>
              <a:rPr lang="ja-JP" altLang="en-US" dirty="0" smtClean="0">
                <a:solidFill>
                  <a:srgbClr val="9E7D2E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+mj-cs"/>
              </a:rPr>
              <a:t>”</a:t>
            </a:r>
            <a:r>
              <a:rPr lang="en-US" dirty="0" smtClean="0">
                <a:solidFill>
                  <a:srgbClr val="9E7D2E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> to Including Teaching in a Digital World</a:t>
            </a:r>
            <a:endParaRPr lang="en-US" dirty="0" smtClean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n-cs"/>
              </a:rPr>
              <a:t>Brandon Muramatsu</a:t>
            </a:r>
          </a:p>
          <a:p>
            <a:pPr eaLnBrk="1" hangingPunct="1">
              <a:defRPr/>
            </a:pPr>
            <a:r>
              <a:rPr lang="en-US" sz="2000" smtClean="0">
                <a:cs typeface="+mn-cs"/>
              </a:rPr>
              <a:t>Director of Alliances</a:t>
            </a:r>
          </a:p>
          <a:p>
            <a:pPr eaLnBrk="1" hangingPunct="1">
              <a:defRPr/>
            </a:pPr>
            <a:r>
              <a:rPr lang="en-US" sz="2000" smtClean="0">
                <a:cs typeface="+mn-cs"/>
              </a:rPr>
              <a:t>mura@merlot.org</a:t>
            </a:r>
          </a:p>
        </p:txBody>
      </p:sp>
      <p:pic>
        <p:nvPicPr>
          <p:cNvPr id="3075" name="Picture 4" descr="new-MERLOT-logo2.jpg                                           00008C3ANEEDS G3                       B80D525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33400"/>
            <a:ext cx="367665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6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EBE1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5568" y="0"/>
              <a:ext cx="192" cy="4320"/>
            </a:xfrm>
            <a:prstGeom prst="rect">
              <a:avLst/>
            </a:prstGeom>
            <a:solidFill>
              <a:srgbClr val="9E7D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568" y="4080"/>
              <a:ext cx="192" cy="240"/>
            </a:xfrm>
            <a:prstGeom prst="rect">
              <a:avLst/>
            </a:prstGeom>
            <a:solidFill>
              <a:srgbClr val="B3334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4384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latin typeface="Arial" charset="0"/>
                <a:cs typeface="Arial" charset="0"/>
              </a:rPr>
              <a:t>Originally Published 2002.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3078" name="Picture 7" descr="88x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BEF3B-66B8-B540-9B72-582F11405E6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Environment 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200" smtClean="0">
                <a:cs typeface="+mn-cs"/>
              </a:rPr>
              <a:t>Guidelines for evaluating technology in instruction being developed</a:t>
            </a:r>
          </a:p>
          <a:p>
            <a:pPr lvl="1" eaLnBrk="1" hangingPunct="1">
              <a:defRPr/>
            </a:pPr>
            <a:r>
              <a:rPr lang="en-US" sz="2200" smtClean="0"/>
              <a:t>Conference on College Composition and Communication</a:t>
            </a:r>
          </a:p>
          <a:p>
            <a:pPr lvl="1" eaLnBrk="1" hangingPunct="1">
              <a:defRPr/>
            </a:pPr>
            <a:r>
              <a:rPr lang="en-US" sz="2200" smtClean="0"/>
              <a:t>Modern Language Association</a:t>
            </a:r>
          </a:p>
          <a:p>
            <a:pPr lvl="1" eaLnBrk="1" hangingPunct="1">
              <a:defRPr/>
            </a:pPr>
            <a:r>
              <a:rPr lang="en-US" sz="2200" smtClean="0"/>
              <a:t>American Association for History and Computing</a:t>
            </a:r>
          </a:p>
          <a:p>
            <a:pPr lvl="1" eaLnBrk="1" hangingPunct="1">
              <a:defRPr/>
            </a:pPr>
            <a:r>
              <a:rPr lang="en-US" sz="2200" smtClean="0"/>
              <a:t>Duquesne University</a:t>
            </a:r>
          </a:p>
          <a:p>
            <a:pPr eaLnBrk="1" hangingPunct="1">
              <a:defRPr/>
            </a:pPr>
            <a:r>
              <a:rPr lang="en-US" sz="2200" smtClean="0">
                <a:cs typeface="+mn-cs"/>
              </a:rPr>
              <a:t>Educational digital libraries under development, some conducting Peer Reviews</a:t>
            </a:r>
          </a:p>
          <a:p>
            <a:pPr lvl="1" eaLnBrk="1" hangingPunct="1">
              <a:defRPr/>
            </a:pPr>
            <a:r>
              <a:rPr lang="en-US" sz="2200" smtClean="0"/>
              <a:t>National Science Foundation $25M/year NSDL Program</a:t>
            </a:r>
          </a:p>
          <a:p>
            <a:pPr eaLnBrk="1" hangingPunct="1">
              <a:buFontTx/>
              <a:buNone/>
              <a:defRPr/>
            </a:pPr>
            <a:endParaRPr lang="en-US" sz="2200" smtClean="0"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B2CDE-15E6-BC4F-8BB9-8F49D508847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MERLOT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 Core Assumptions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0010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Faculty are, and should remain, in control of online learning processes in collaboration with their students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Faculty need better mechanisms to document their contributions to teaching and learning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Faculty-led peer review processes are key to expanding the use and effectiveness of digital learning materials</a:t>
            </a:r>
            <a:endParaRPr lang="en-US" smtClean="0">
              <a:solidFill>
                <a:srgbClr val="9E7D2E"/>
              </a:solidFill>
              <a:cs typeface="+mn-cs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87363" y="1752600"/>
            <a:ext cx="797083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>
                <a:solidFill>
                  <a:srgbClr val="9E7D2E"/>
                </a:solidFill>
                <a:latin typeface="Arial" charset="0"/>
                <a:cs typeface="+mn-cs"/>
              </a:rPr>
              <a:t>Relationship between MERLOT and the Review, Tenure and Promotion (RTP) process</a:t>
            </a:r>
            <a:endParaRPr lang="en-US" sz="2600" b="1"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4305F-9D71-4A45-B9AE-916A241E4C4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Key Elements Guiding MERLOT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 Approach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Make digital scholarship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visible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Enable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electronic portfolios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of digital scholarship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Evaluate materials in the medium that they are created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Focus on peer review through established criteria, processes and outcomes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Peer review and testimony by experts of discipline enhance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B5C7A-D5B8-AB47-8838-09D15B76C68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MERLOT Provides…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Quality Reviews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Standardized evaluation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Defined criteria customized for each discipline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Independent panel of experts, with disciplinary background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Training to ensure reliable application of criteria and process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Documentation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Formal recognition of contributions of authors, contributors, editors, reviewers and members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Ability to form an </a:t>
            </a:r>
            <a:r>
              <a:rPr lang="ja-JP" altLang="en-US" sz="2200" smtClean="0">
                <a:latin typeface="Arial"/>
              </a:rPr>
              <a:t>“</a:t>
            </a:r>
            <a:r>
              <a:rPr lang="en-US" sz="2200" smtClean="0"/>
              <a:t>electronic portfolio</a:t>
            </a:r>
            <a:r>
              <a:rPr lang="ja-JP" altLang="en-US" sz="2200" smtClean="0">
                <a:latin typeface="Arial"/>
              </a:rPr>
              <a:t>”</a:t>
            </a:r>
            <a:r>
              <a:rPr lang="en-US" sz="2200" smtClean="0"/>
              <a:t> of contributions and resources used within MERLOT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EA97B-DB88-9C42-908B-3CCCF896754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Value to Editorial Boards and Reviewers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200" smtClean="0">
                <a:cs typeface="+mn-cs"/>
              </a:rPr>
              <a:t>Professional development for Editorial Boards</a:t>
            </a:r>
          </a:p>
          <a:p>
            <a:pPr lvl="1" eaLnBrk="1" hangingPunct="1">
              <a:defRPr/>
            </a:pPr>
            <a:r>
              <a:rPr lang="en-US" sz="2200" smtClean="0"/>
              <a:t>Developing leadership skills</a:t>
            </a:r>
          </a:p>
          <a:p>
            <a:pPr lvl="1" eaLnBrk="1" hangingPunct="1">
              <a:defRPr/>
            </a:pPr>
            <a:r>
              <a:rPr lang="en-US" sz="2200" smtClean="0"/>
              <a:t>Leading scholarship of teaching in their discipline</a:t>
            </a:r>
          </a:p>
          <a:p>
            <a:pPr lvl="1" eaLnBrk="1" hangingPunct="1">
              <a:defRPr/>
            </a:pPr>
            <a:r>
              <a:rPr lang="en-US" sz="2200" smtClean="0"/>
              <a:t>Visibility of expertise</a:t>
            </a:r>
          </a:p>
          <a:p>
            <a:pPr eaLnBrk="1" hangingPunct="1">
              <a:defRPr/>
            </a:pPr>
            <a:r>
              <a:rPr lang="en-US" sz="2200" smtClean="0">
                <a:cs typeface="+mn-cs"/>
              </a:rPr>
              <a:t>Consider reviewing as a </a:t>
            </a:r>
            <a:r>
              <a:rPr lang="ja-JP" altLang="en-US" sz="2200" smtClean="0">
                <a:latin typeface="Arial"/>
                <a:cs typeface="+mn-cs"/>
              </a:rPr>
              <a:t>“</a:t>
            </a:r>
            <a:r>
              <a:rPr lang="en-US" sz="2200" smtClean="0">
                <a:cs typeface="+mn-cs"/>
              </a:rPr>
              <a:t>professional responsibility</a:t>
            </a:r>
            <a:r>
              <a:rPr lang="ja-JP" altLang="en-US" sz="2200" smtClean="0">
                <a:latin typeface="Arial"/>
                <a:cs typeface="+mn-cs"/>
              </a:rPr>
              <a:t>”</a:t>
            </a:r>
            <a:endParaRPr lang="en-US" sz="2200" smtClean="0">
              <a:cs typeface="+mn-cs"/>
            </a:endParaRPr>
          </a:p>
          <a:p>
            <a:pPr lvl="1" eaLnBrk="1" hangingPunct="1">
              <a:defRPr/>
            </a:pPr>
            <a:r>
              <a:rPr lang="en-US" sz="2200" smtClean="0"/>
              <a:t>New initiative to link MERLOT disciplinary communities and editorial boards to appropriate professional societies</a:t>
            </a:r>
          </a:p>
          <a:p>
            <a:pPr eaLnBrk="1" hangingPunct="1">
              <a:defRPr/>
            </a:pPr>
            <a:r>
              <a:rPr lang="en-US" sz="2200" smtClean="0">
                <a:cs typeface="+mn-cs"/>
              </a:rPr>
              <a:t>Recognition and documentation at home institution</a:t>
            </a:r>
          </a:p>
          <a:p>
            <a:pPr lvl="1" eaLnBrk="1" hangingPunct="1">
              <a:defRPr/>
            </a:pPr>
            <a:r>
              <a:rPr lang="en-US" sz="2200" smtClean="0"/>
              <a:t>Letter of </a:t>
            </a:r>
            <a:r>
              <a:rPr lang="ja-JP" altLang="en-US" sz="2200" smtClean="0">
                <a:latin typeface="Arial"/>
              </a:rPr>
              <a:t>“</a:t>
            </a:r>
            <a:r>
              <a:rPr lang="en-US" sz="2200" smtClean="0"/>
              <a:t>Appointment</a:t>
            </a:r>
            <a:r>
              <a:rPr lang="ja-JP" altLang="en-US" sz="2200" smtClean="0">
                <a:latin typeface="Arial"/>
              </a:rPr>
              <a:t>”</a:t>
            </a:r>
            <a:r>
              <a:rPr lang="en-US" sz="2200" smtClean="0"/>
              <a:t> to editor designees</a:t>
            </a:r>
          </a:p>
          <a:p>
            <a:pPr lvl="1" eaLnBrk="1" hangingPunct="1">
              <a:defRPr/>
            </a:pPr>
            <a:r>
              <a:rPr lang="en-US" sz="2200" smtClean="0"/>
              <a:t>Participation and reviews can become part of RTP package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2DEF-C8E0-5D4C-91FC-0A10A991E22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Value to Authors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2200" smtClean="0">
                <a:latin typeface="Arial"/>
                <a:cs typeface="+mn-cs"/>
              </a:rPr>
              <a:t>“</a:t>
            </a:r>
            <a:r>
              <a:rPr lang="en-US" sz="2200" smtClean="0">
                <a:cs typeface="+mn-cs"/>
              </a:rPr>
              <a:t>Biggest</a:t>
            </a:r>
            <a:r>
              <a:rPr lang="ja-JP" altLang="en-US" sz="2200" smtClean="0">
                <a:latin typeface="Arial"/>
                <a:cs typeface="+mn-cs"/>
              </a:rPr>
              <a:t>”</a:t>
            </a:r>
            <a:r>
              <a:rPr lang="en-US" sz="2200" smtClean="0">
                <a:cs typeface="+mn-cs"/>
              </a:rPr>
              <a:t> Impact in Support of RTP Process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Peer Review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Independent review of quality of author</a:t>
            </a:r>
            <a:r>
              <a:rPr lang="ja-JP" altLang="en-US" sz="2200" smtClean="0">
                <a:latin typeface="Arial"/>
              </a:rPr>
              <a:t>’</a:t>
            </a:r>
            <a:r>
              <a:rPr lang="en-US" sz="2200" smtClean="0"/>
              <a:t>s work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Feedback for improvement from knowledgeable peers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Recognition and documentation at home institution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Two letters summarizing review and process to author identified designees (e.g., Provost, Dean)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Review publicly posted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Documentation can become part of RTP package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New MERLOT Classics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200" smtClean="0">
                <a:latin typeface="Arial"/>
              </a:rPr>
              <a:t>“</a:t>
            </a:r>
            <a:r>
              <a:rPr lang="en-US" sz="2200" smtClean="0"/>
              <a:t>Best of the best</a:t>
            </a:r>
            <a:r>
              <a:rPr lang="ja-JP" altLang="en-US" sz="2200" smtClean="0">
                <a:latin typeface="Arial"/>
              </a:rPr>
              <a:t>”</a:t>
            </a:r>
            <a:r>
              <a:rPr lang="en-US" sz="2200" smtClean="0"/>
              <a:t> across MERLOT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New MERLOT Editors Choice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200" smtClean="0">
                <a:latin typeface="Arial"/>
              </a:rPr>
              <a:t>“</a:t>
            </a:r>
            <a:r>
              <a:rPr lang="en-US" sz="2200" smtClean="0"/>
              <a:t>Best of the best</a:t>
            </a:r>
            <a:r>
              <a:rPr lang="ja-JP" altLang="en-US" sz="2200" smtClean="0">
                <a:latin typeface="Arial"/>
              </a:rPr>
              <a:t>”</a:t>
            </a:r>
            <a:r>
              <a:rPr lang="en-US" sz="2200" smtClean="0"/>
              <a:t> in the discipline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39EFB-1CA7-3B49-82D1-9CE6399CF9F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Value to Contributors and Members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Makes curriculum development visible</a:t>
            </a:r>
          </a:p>
          <a:p>
            <a:pPr lvl="1" eaLnBrk="1" hangingPunct="1">
              <a:defRPr/>
            </a:pPr>
            <a:r>
              <a:rPr lang="en-US" smtClean="0"/>
              <a:t>Share resources used in their teaching (by adding them to MERLOT)</a:t>
            </a:r>
          </a:p>
          <a:p>
            <a:pPr lvl="1" eaLnBrk="1" hangingPunct="1">
              <a:defRPr/>
            </a:pPr>
            <a:r>
              <a:rPr lang="en-US" smtClean="0"/>
              <a:t>Add comments, assignments to extend and describe use of resources</a:t>
            </a:r>
          </a:p>
          <a:p>
            <a:pPr lvl="1" eaLnBrk="1" hangingPunct="1">
              <a:defRPr/>
            </a:pPr>
            <a:r>
              <a:rPr lang="en-US" smtClean="0"/>
              <a:t>Create an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electronic portfolio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of contributions (soon to be shareable)</a:t>
            </a:r>
          </a:p>
          <a:p>
            <a:pPr lvl="1" eaLnBrk="1" hangingPunct="1">
              <a:defRPr/>
            </a:pPr>
            <a:r>
              <a:rPr lang="en-US" smtClean="0"/>
              <a:t>Documentation can become part of RTP package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DDF38-D827-6E44-AFAD-20322EE6AD1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Discussion…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mtClean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endParaRPr lang="en-US" smtClean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mtClean="0">
                <a:cs typeface="+mn-cs"/>
              </a:rPr>
              <a:t>Questions?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Brandon Muramatsu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Director of Alliances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mura@merlot.org</a:t>
            </a:r>
          </a:p>
        </p:txBody>
      </p:sp>
      <p:pic>
        <p:nvPicPr>
          <p:cNvPr id="20483" name="Picture 4" descr="new-MERLOT-logo2.jpg                                           00008C3ANEEDS G3                       B80D525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33400"/>
            <a:ext cx="367665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0" y="4080"/>
              <a:ext cx="5760" cy="240"/>
            </a:xfrm>
            <a:prstGeom prst="rect">
              <a:avLst/>
            </a:prstGeom>
            <a:solidFill>
              <a:srgbClr val="EBE1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5568" y="0"/>
              <a:ext cx="192" cy="4320"/>
            </a:xfrm>
            <a:prstGeom prst="rect">
              <a:avLst/>
            </a:prstGeom>
            <a:solidFill>
              <a:srgbClr val="9E7D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5568" y="4080"/>
              <a:ext cx="192" cy="240"/>
            </a:xfrm>
            <a:prstGeom prst="rect">
              <a:avLst/>
            </a:prstGeom>
            <a:solidFill>
              <a:srgbClr val="B3334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EE48E-9669-C54E-9A70-7E7E112BE48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5715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MERLOT is about value and making contributions visible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Recent advances of the MERLOT project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MERLOT and Review, Tenure and Promotion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Discussion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98F53-400E-3D4A-BF0D-4EB6C7A787C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j-cs"/>
              </a:rPr>
              <a:t>MERLOT is about Value and Making Contributions Visible</a:t>
            </a:r>
            <a:endParaRPr lang="en-US" smtClean="0"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Value to educators and learners</a:t>
            </a:r>
          </a:p>
          <a:p>
            <a:pPr lvl="1" eaLnBrk="1" hangingPunct="1">
              <a:defRPr/>
            </a:pPr>
            <a:r>
              <a:rPr lang="en-US" smtClean="0"/>
              <a:t>Access to high quality resources across a wide range of disciplines</a:t>
            </a:r>
          </a:p>
          <a:p>
            <a:pPr lvl="1" eaLnBrk="1" hangingPunct="1">
              <a:defRPr/>
            </a:pPr>
            <a:r>
              <a:rPr lang="en-US" smtClean="0"/>
              <a:t>Access to communities (disciplinary, functional such as faculty development)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Value to institutions and partners</a:t>
            </a:r>
          </a:p>
          <a:p>
            <a:pPr lvl="1" eaLnBrk="1" hangingPunct="1">
              <a:defRPr/>
            </a:pPr>
            <a:r>
              <a:rPr lang="en-US" smtClean="0"/>
              <a:t>Extend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local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efforts, make a national impact</a:t>
            </a:r>
          </a:p>
          <a:p>
            <a:pPr lvl="1" eaLnBrk="1" hangingPunct="1">
              <a:defRPr/>
            </a:pPr>
            <a:r>
              <a:rPr lang="en-US" smtClean="0"/>
              <a:t>Independent evaluation of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quality</a:t>
            </a:r>
            <a:r>
              <a:rPr lang="ja-JP" altLang="en-US" smtClean="0">
                <a:latin typeface="Arial"/>
              </a:rPr>
              <a:t>”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B21E4-DB63-124A-A688-37FD11632B5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j-cs"/>
              </a:rPr>
              <a:t>MERLOT is about Value and Making Contributions Visible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Value to authors</a:t>
            </a:r>
          </a:p>
          <a:p>
            <a:pPr lvl="1" eaLnBrk="1" hangingPunct="1">
              <a:defRPr/>
            </a:pPr>
            <a:r>
              <a:rPr lang="en-US" smtClean="0"/>
              <a:t>Provides peer reviews, comments and assignments</a:t>
            </a:r>
          </a:p>
          <a:p>
            <a:pPr lvl="1" eaLnBrk="1" hangingPunct="1">
              <a:defRPr/>
            </a:pPr>
            <a:r>
              <a:rPr lang="en-US" smtClean="0"/>
              <a:t>Provides recognition and documentation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Value to contributors and members</a:t>
            </a:r>
          </a:p>
          <a:p>
            <a:pPr lvl="1" eaLnBrk="1" hangingPunct="1">
              <a:defRPr/>
            </a:pPr>
            <a:r>
              <a:rPr lang="en-US" smtClean="0"/>
              <a:t>By making curriculum development visible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Value to editorial boards and reviewers</a:t>
            </a:r>
          </a:p>
          <a:p>
            <a:pPr lvl="1" eaLnBrk="1" hangingPunct="1">
              <a:defRPr/>
            </a:pPr>
            <a:r>
              <a:rPr lang="en-US" smtClean="0"/>
              <a:t>Leadership</a:t>
            </a:r>
          </a:p>
          <a:p>
            <a:pPr lvl="1" eaLnBrk="1" hangingPunct="1">
              <a:defRPr/>
            </a:pPr>
            <a:r>
              <a:rPr lang="en-US" smtClean="0"/>
              <a:t>Participate as a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professional responsibility</a:t>
            </a:r>
            <a:r>
              <a:rPr lang="ja-JP" altLang="en-US" smtClean="0">
                <a:latin typeface="Arial"/>
              </a:rPr>
              <a:t>”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07535-673A-EE4B-B2D4-A19855E95F2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Recent Advances of the MERLOT Project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200" smtClean="0">
                <a:cs typeface="+mn-cs"/>
              </a:rPr>
              <a:t>Extending the Admin Team</a:t>
            </a:r>
          </a:p>
          <a:p>
            <a:pPr lvl="1" eaLnBrk="1" hangingPunct="1">
              <a:defRPr/>
            </a:pPr>
            <a:r>
              <a:rPr lang="en-US" sz="2200" smtClean="0"/>
              <a:t>Flora McMartin: Focusing on member services and evaluation</a:t>
            </a:r>
          </a:p>
          <a:p>
            <a:pPr lvl="2" eaLnBrk="1" hangingPunct="1">
              <a:defRPr/>
            </a:pPr>
            <a:r>
              <a:rPr lang="en-US" sz="2000" smtClean="0"/>
              <a:t>Background in education</a:t>
            </a:r>
          </a:p>
          <a:p>
            <a:pPr lvl="2" eaLnBrk="1" hangingPunct="1">
              <a:defRPr/>
            </a:pPr>
            <a:r>
              <a:rPr lang="en-US" sz="2000" smtClean="0"/>
              <a:t>Worked with NEEDS and SMETE digital libraries for over 4 years</a:t>
            </a:r>
          </a:p>
          <a:p>
            <a:pPr lvl="1" eaLnBrk="1" hangingPunct="1">
              <a:defRPr/>
            </a:pPr>
            <a:r>
              <a:rPr lang="en-US" sz="2200" smtClean="0"/>
              <a:t>Brandon Muramatsu: Focusing on alliances with digital libraries, professional societies and other educational organizations</a:t>
            </a:r>
          </a:p>
          <a:p>
            <a:pPr lvl="2" eaLnBrk="1" hangingPunct="1">
              <a:defRPr/>
            </a:pPr>
            <a:r>
              <a:rPr lang="en-US" sz="2000" smtClean="0"/>
              <a:t>Background in engineering</a:t>
            </a:r>
          </a:p>
          <a:p>
            <a:pPr lvl="2" eaLnBrk="1" hangingPunct="1">
              <a:defRPr/>
            </a:pPr>
            <a:r>
              <a:rPr lang="en-US" sz="2000" smtClean="0"/>
              <a:t>Worked with NEEDS and SMETE digital libraries for 7 years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A2BDC-AA6B-0C4C-A0CA-12F113AE197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Technology Update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Update to MERLOT website to be released in December/January</a:t>
            </a:r>
          </a:p>
          <a:p>
            <a:pPr lvl="1" eaLnBrk="1" hangingPunct="1">
              <a:defRPr/>
            </a:pPr>
            <a:r>
              <a:rPr lang="en-US" smtClean="0"/>
              <a:t>Personal (and shareable) Collections</a:t>
            </a:r>
          </a:p>
          <a:p>
            <a:pPr lvl="1" eaLnBrk="1" hangingPunct="1">
              <a:defRPr/>
            </a:pP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Remember Me</a:t>
            </a:r>
            <a:r>
              <a:rPr lang="ja-JP" altLang="en-US" smtClean="0">
                <a:latin typeface="Arial"/>
              </a:rPr>
              <a:t>”</a:t>
            </a:r>
            <a:endParaRPr lang="en-US" smtClean="0"/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New technologies under development</a:t>
            </a:r>
          </a:p>
          <a:p>
            <a:pPr lvl="1" eaLnBrk="1" hangingPunct="1">
              <a:defRPr/>
            </a:pPr>
            <a:r>
              <a:rPr lang="en-US" smtClean="0"/>
              <a:t>Federated search with Education.au and SMETE.ORG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Top-to-bottom technology update planned 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A27B4-D9A8-2441-B1E9-29AB6D3A383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Partnerships and Alliances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New Organizational Alliance Program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Education.au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American Association of Physics Teachers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New Media Consortium (formerly New Media Centers)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A number of others under development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New Campus Partnership Program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Improved support for Institutional Partners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Tasting Room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Partner Reserve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Recruitment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2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smtClean="0">
                <a:cs typeface="+mn-cs"/>
              </a:rPr>
              <a:t>Do you know of any organizations or institutions we should be working with?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923C5-2D24-BC4B-A263-A734FF679FC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Member Services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New Editorial Board/Community</a:t>
            </a:r>
          </a:p>
          <a:p>
            <a:pPr lvl="1" eaLnBrk="1" hangingPunct="1">
              <a:defRPr/>
            </a:pPr>
            <a:r>
              <a:rPr lang="en-US" smtClean="0"/>
              <a:t>Faculty Development</a:t>
            </a:r>
          </a:p>
          <a:p>
            <a:pPr lvl="2" eaLnBrk="1" hangingPunct="1">
              <a:defRPr/>
            </a:pPr>
            <a:r>
              <a:rPr lang="en-US" smtClean="0"/>
              <a:t>Contact Flora McMartin, mcmartin@merlot.org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Peer Review Process</a:t>
            </a:r>
          </a:p>
          <a:p>
            <a:pPr lvl="1" eaLnBrk="1" hangingPunct="1">
              <a:defRPr/>
            </a:pPr>
            <a:r>
              <a:rPr lang="en-US" smtClean="0"/>
              <a:t>Improved support for editorial boards</a:t>
            </a:r>
          </a:p>
          <a:p>
            <a:pPr lvl="1" eaLnBrk="1" hangingPunct="1">
              <a:defRPr/>
            </a:pPr>
            <a:r>
              <a:rPr lang="en-US" smtClean="0"/>
              <a:t>Training tool to support new reviewers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Member Services</a:t>
            </a:r>
          </a:p>
          <a:p>
            <a:pPr lvl="1" eaLnBrk="1" hangingPunct="1">
              <a:defRPr/>
            </a:pPr>
            <a:r>
              <a:rPr lang="en-US" smtClean="0"/>
              <a:t>MERLOT International Conference</a:t>
            </a:r>
          </a:p>
          <a:p>
            <a:pPr lvl="1" eaLnBrk="1" hangingPunct="1">
              <a:defRPr/>
            </a:pPr>
            <a:r>
              <a:rPr lang="en-US" smtClean="0"/>
              <a:t>Initiative still in planning stages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MERLOT, Brandon Muramatsu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62312-69CE-0F43-A8C0-2346F7FFC27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Environment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Development of digital learning materials continues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Budget challenges in higher education lead to continued interest in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distance learning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More campuses and systems becoming interested in digital scholarship</a:t>
            </a:r>
          </a:p>
          <a:p>
            <a:pPr lvl="1" eaLnBrk="1" hangingPunct="1">
              <a:defRPr/>
            </a:pPr>
            <a:r>
              <a:rPr lang="en-US" smtClean="0"/>
              <a:t>University of Michigan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948</Words>
  <Application>Microsoft Macintosh PowerPoint</Application>
  <PresentationFormat>On-screen Show 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Times</vt:lpstr>
      <vt:lpstr>ＭＳ Ｐゴシック</vt:lpstr>
      <vt:lpstr>Arial</vt:lpstr>
      <vt:lpstr>Blank Presentation</vt:lpstr>
      <vt:lpstr>Extending “Scholarship” to Including Teaching in a Digital World</vt:lpstr>
      <vt:lpstr>Outline</vt:lpstr>
      <vt:lpstr>MERLOT is about Value and Making Contributions Visible</vt:lpstr>
      <vt:lpstr>MERLOT is about Value and Making Contributions Visible</vt:lpstr>
      <vt:lpstr>Recent Advances of the MERLOT Project</vt:lpstr>
      <vt:lpstr>Technology Update</vt:lpstr>
      <vt:lpstr>Partnerships and Alliances</vt:lpstr>
      <vt:lpstr>Member Services</vt:lpstr>
      <vt:lpstr>The Environment</vt:lpstr>
      <vt:lpstr>The Environment (cont.)</vt:lpstr>
      <vt:lpstr>MERLOT’s Core Assumptions</vt:lpstr>
      <vt:lpstr>Key Elements Guiding MERLOT’s Approach</vt:lpstr>
      <vt:lpstr>MERLOT Provides…</vt:lpstr>
      <vt:lpstr>Value to Editorial Boards and Reviewers</vt:lpstr>
      <vt:lpstr>Value to Authors</vt:lpstr>
      <vt:lpstr>Value to Contributors and Members</vt:lpstr>
      <vt:lpstr>Discussion…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Extending “Scholarship” to Including Teaching in a Digital World</dc:title>
  <dc:subject/>
  <dc:creator>Brandon Muramatsu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38</cp:revision>
  <dcterms:created xsi:type="dcterms:W3CDTF">2002-11-19T18:38:06Z</dcterms:created>
  <dcterms:modified xsi:type="dcterms:W3CDTF">2013-12-30T05:21:31Z</dcterms:modified>
  <cp:category/>
</cp:coreProperties>
</file>