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8" r:id="rId3"/>
    <p:sldId id="271" r:id="rId4"/>
    <p:sldId id="272" r:id="rId5"/>
    <p:sldId id="273" r:id="rId6"/>
    <p:sldId id="274" r:id="rId7"/>
    <p:sldId id="281" r:id="rId8"/>
    <p:sldId id="258" r:id="rId9"/>
    <p:sldId id="259" r:id="rId10"/>
    <p:sldId id="260" r:id="rId11"/>
    <p:sldId id="262" r:id="rId12"/>
    <p:sldId id="267" r:id="rId13"/>
    <p:sldId id="269" r:id="rId14"/>
    <p:sldId id="266" r:id="rId15"/>
    <p:sldId id="278" r:id="rId16"/>
    <p:sldId id="279" r:id="rId17"/>
    <p:sldId id="270" r:id="rId18"/>
    <p:sldId id="276" r:id="rId19"/>
    <p:sldId id="283" r:id="rId20"/>
    <p:sldId id="284" r:id="rId21"/>
    <p:sldId id="282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89518496-0BF6-ED47-899D-B44B7DE8D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07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0A8BC-22DB-5444-995E-96EBA2BAE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4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383BD-4DDC-C14B-A131-7AEB42396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4A60-EF4E-FB4B-942D-96ACA1424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8CEF8-66D5-0F4E-B157-EC26A959D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7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C11DF-858D-614D-9E27-8D369D7F5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80B11-EBE1-2348-B44F-32E90CC0F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2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0D11-C0AE-754F-ABC4-8AB611468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8046B-938E-3842-A6B8-33F51C792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7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C6656-E2E7-2C43-8F20-A5B5A07AA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0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A200-925B-9645-ACF6-4B4E9A0EE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DB3EB-F344-6C47-A03C-E2CA527C8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 userDrawn="1"/>
        </p:nvGrpSpPr>
        <p:grpSpPr bwMode="auto">
          <a:xfrm>
            <a:off x="8839200" y="0"/>
            <a:ext cx="304800" cy="6858000"/>
            <a:chOff x="5568" y="0"/>
            <a:chExt cx="192" cy="4320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5568" y="0"/>
              <a:ext cx="192" cy="432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5568" y="4032"/>
              <a:ext cx="192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477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folHlin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525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folHlin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487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77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folHlink"/>
                </a:solidFill>
                <a:cs typeface="+mn-cs"/>
              </a:defRPr>
            </a:lvl1pPr>
          </a:lstStyle>
          <a:p>
            <a:pPr>
              <a:defRPr/>
            </a:pPr>
            <a:fld id="{17DEB041-7D88-A34C-ACED-1EFD63D1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3"/>
          <p:cNvGrpSpPr>
            <a:grpSpLocks/>
          </p:cNvGrpSpPr>
          <p:nvPr userDrawn="1"/>
        </p:nvGrpSpPr>
        <p:grpSpPr bwMode="auto">
          <a:xfrm>
            <a:off x="0" y="1295400"/>
            <a:ext cx="9144000" cy="0"/>
            <a:chOff x="0" y="816"/>
            <a:chExt cx="5760" cy="0"/>
          </a:xfrm>
        </p:grpSpPr>
        <p:sp>
          <p:nvSpPr>
            <p:cNvPr id="1034" name="Line 10"/>
            <p:cNvSpPr>
              <a:spLocks noChangeShapeType="1"/>
            </p:cNvSpPr>
            <p:nvPr userDrawn="1"/>
          </p:nvSpPr>
          <p:spPr bwMode="auto">
            <a:xfrm>
              <a:off x="0" y="816"/>
              <a:ext cx="576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6" name="Line 12"/>
            <p:cNvSpPr>
              <a:spLocks noChangeShapeType="1"/>
            </p:cNvSpPr>
            <p:nvPr userDrawn="1"/>
          </p:nvSpPr>
          <p:spPr bwMode="auto">
            <a:xfrm>
              <a:off x="0" y="816"/>
              <a:ext cx="192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pic>
        <p:nvPicPr>
          <p:cNvPr id="1033" name="Picture 19" descr="logo-MERLOT-logotype-150-sm.jpg                                000D06AFNEEDS G3                       B80D5253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7200"/>
            <a:ext cx="268922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folHlink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folHlink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folHlink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folHlink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folHlink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folHlink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folHlink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folHlink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folHlink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erlot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cs typeface="+mj-cs"/>
              </a:rPr>
              <a:t>MERLOT @ EDC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Brandon Muramatsu</a:t>
            </a:r>
          </a:p>
          <a:p>
            <a:pPr eaLnBrk="1" hangingPunct="1">
              <a:defRPr/>
            </a:pPr>
            <a:r>
              <a:rPr lang="en-US" sz="2200" smtClean="0">
                <a:cs typeface="+mn-cs"/>
              </a:rPr>
              <a:t>Director of Alliances</a:t>
            </a:r>
          </a:p>
          <a:p>
            <a:pPr eaLnBrk="1" hangingPunct="1">
              <a:defRPr/>
            </a:pPr>
            <a:r>
              <a:rPr lang="en-US" sz="2200" smtClean="0">
                <a:cs typeface="+mn-cs"/>
              </a:rPr>
              <a:t>mura@merlot.org</a:t>
            </a:r>
            <a:endParaRPr lang="en-US" smtClean="0">
              <a:cs typeface="+mn-cs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cs typeface="Arial" charset="0"/>
              </a:rPr>
              <a:t>Originally Published 2003.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3076" name="Picture 7" descr="88x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69C05-EC94-0942-9319-229DE932BBA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>
                <a:cs typeface="+mj-cs"/>
              </a:rPr>
              <a:t>How </a:t>
            </a:r>
            <a:r>
              <a:rPr lang="ja-JP" altLang="en-US" sz="2600" smtClean="0">
                <a:latin typeface="Arial"/>
                <a:cs typeface="+mj-cs"/>
              </a:rPr>
              <a:t>“</a:t>
            </a:r>
            <a:r>
              <a:rPr lang="en-US" sz="2600" smtClean="0">
                <a:cs typeface="+mj-cs"/>
              </a:rPr>
              <a:t>Educational</a:t>
            </a:r>
            <a:r>
              <a:rPr lang="ja-JP" altLang="en-US" sz="2600" smtClean="0">
                <a:latin typeface="Arial"/>
                <a:cs typeface="+mj-cs"/>
              </a:rPr>
              <a:t>”</a:t>
            </a:r>
            <a:r>
              <a:rPr lang="en-US" sz="2600" smtClean="0">
                <a:cs typeface="+mj-cs"/>
              </a:rPr>
              <a:t> Digital Libraries Go Further…</a:t>
            </a:r>
            <a:endParaRPr lang="en-US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smtClean="0">
                <a:cs typeface="+mn-cs"/>
              </a:rPr>
              <a:t>Collection Development by Users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Contribute Materials (MERLOT)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000" smtClean="0">
                <a:latin typeface="Arial"/>
              </a:rPr>
              <a:t>“</a:t>
            </a:r>
            <a:r>
              <a:rPr lang="en-US" sz="2000" smtClean="0"/>
              <a:t>Self-cataloging</a:t>
            </a:r>
            <a:r>
              <a:rPr lang="ja-JP" altLang="en-US" sz="2000" smtClean="0">
                <a:latin typeface="Arial"/>
              </a:rPr>
              <a:t>”</a:t>
            </a:r>
            <a:r>
              <a:rPr lang="en-US" sz="2000" smtClean="0"/>
              <a:t> (NEEDS/SMETE)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smtClean="0">
                <a:cs typeface="+mn-cs"/>
              </a:rPr>
              <a:t>Reviews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Peer Review (MERLOT/NEEDS)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smtClean="0">
                <a:cs typeface="+mn-cs"/>
              </a:rPr>
              <a:t>Use of the Resource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Member Comments (MERLOT)/User Comments (NEEDS/SMETE)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Assignments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smtClean="0">
                <a:cs typeface="+mn-cs"/>
              </a:rPr>
              <a:t>Awards Programs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Classics and Editors</a:t>
            </a:r>
            <a:r>
              <a:rPr lang="ja-JP" altLang="en-US" sz="2000" smtClean="0">
                <a:latin typeface="Arial"/>
              </a:rPr>
              <a:t>’</a:t>
            </a:r>
            <a:r>
              <a:rPr lang="en-US" sz="2000" smtClean="0"/>
              <a:t> Choice (MERLOT)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i="1" smtClean="0"/>
              <a:t>Premier Award</a:t>
            </a:r>
            <a:r>
              <a:rPr lang="en-US" sz="2000" smtClean="0"/>
              <a:t> (NEEDS)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56E75-184B-934C-814C-F3D96E4AAD5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>
                <a:cs typeface="+mj-cs"/>
              </a:rPr>
              <a:t>How </a:t>
            </a:r>
            <a:r>
              <a:rPr lang="ja-JP" altLang="en-US" sz="2600" smtClean="0">
                <a:latin typeface="Arial"/>
                <a:cs typeface="+mj-cs"/>
              </a:rPr>
              <a:t>“</a:t>
            </a:r>
            <a:r>
              <a:rPr lang="en-US" sz="2600" smtClean="0">
                <a:cs typeface="+mj-cs"/>
              </a:rPr>
              <a:t>Educational</a:t>
            </a:r>
            <a:r>
              <a:rPr lang="ja-JP" altLang="en-US" sz="2600" smtClean="0">
                <a:latin typeface="Arial"/>
                <a:cs typeface="+mj-cs"/>
              </a:rPr>
              <a:t>”</a:t>
            </a:r>
            <a:r>
              <a:rPr lang="en-US" sz="2600" smtClean="0">
                <a:cs typeface="+mj-cs"/>
              </a:rPr>
              <a:t> Digital Libraries Go Further…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Personalization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Personal Collections (MERLOT)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My Workspace (NEEDS/SMETE)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Recommender Systems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Related Resources, Interest, Community (SMETE)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Interoperability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Federated Search (MERLOT and SMETE)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Community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Developers (SMETE)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Editorial Boards, etc. (MERLOT)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Members (?) (MERLOT)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cs typeface="+mj-cs"/>
              </a:rPr>
              <a:t>Brief Demo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  <a:hlinkClick r:id="rId2"/>
              </a:rPr>
              <a:t>www.merlot.org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6BE0D-33A5-7E4A-BEF0-EFD6CE62E38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Brief History of MERLOT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What are </a:t>
            </a:r>
            <a:r>
              <a:rPr lang="ja-JP" altLang="en-US" sz="2000" smtClean="0">
                <a:latin typeface="Arial"/>
                <a:cs typeface="+mn-cs"/>
              </a:rPr>
              <a:t>“</a:t>
            </a:r>
            <a:r>
              <a:rPr lang="en-US" sz="2000" smtClean="0">
                <a:cs typeface="+mn-cs"/>
              </a:rPr>
              <a:t>Educational</a:t>
            </a:r>
            <a:r>
              <a:rPr lang="ja-JP" altLang="en-US" sz="2000" smtClean="0">
                <a:latin typeface="Arial"/>
                <a:cs typeface="+mn-cs"/>
              </a:rPr>
              <a:t>”</a:t>
            </a:r>
            <a:r>
              <a:rPr lang="en-US" sz="2000" smtClean="0">
                <a:cs typeface="+mn-cs"/>
              </a:rPr>
              <a:t> Digital Libraries?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000" smtClean="0">
                <a:solidFill>
                  <a:schemeClr val="hlink"/>
                </a:solidFill>
                <a:cs typeface="+mn-cs"/>
              </a:rPr>
              <a:t>What is MERLOT…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educators and learners?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project partners and participants?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MERLOT Peer Review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Criteria to evaluate technology and its impact on learning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Discussion: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How can we go beyond peer review to develop a scalable method of determining technology's enhancement/ improvement of learning in educational digital libraries?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6F439-F841-A04C-9975-AAAB59F75A5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is MERLOT to Educators and Learners?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Audience: Primarily Higher Education Faculty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Colleges and Universities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Community Colleges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Links to Resources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10,000 total (websites, applets and other </a:t>
            </a:r>
            <a:r>
              <a:rPr lang="ja-JP" altLang="en-US" sz="2200" smtClean="0">
                <a:latin typeface="Arial"/>
              </a:rPr>
              <a:t>“</a:t>
            </a:r>
            <a:r>
              <a:rPr lang="en-US" sz="2200" smtClean="0"/>
              <a:t>learning objects</a:t>
            </a:r>
            <a:r>
              <a:rPr lang="ja-JP" altLang="en-US" sz="2200" smtClean="0">
                <a:latin typeface="Arial"/>
              </a:rPr>
              <a:t>”</a:t>
            </a:r>
            <a:r>
              <a:rPr lang="en-US" sz="220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Primarily across 14 disciplines with Editorial Boards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Member Directory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17,000 registered Members (62% Faculty, 18% Students, 13% Staff, 7% Other)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Membership is free, membership needed to contribute materials, comments, assignments, personal collections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MERLOT International Conference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4E306-7628-554C-86C7-8F6904E9208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>
                <a:cs typeface="+mj-cs"/>
              </a:rPr>
              <a:t>What is MERLOT to Partners and Participants?</a:t>
            </a:r>
            <a:endParaRPr lang="en-US" smtClean="0"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Community of Peers</a:t>
            </a:r>
          </a:p>
          <a:p>
            <a:pPr lvl="1" eaLnBrk="1" hangingPunct="1">
              <a:defRPr/>
            </a:pPr>
            <a:r>
              <a:rPr lang="en-US" smtClean="0"/>
              <a:t>Project Directors, and Campus Liaisons</a:t>
            </a:r>
          </a:p>
          <a:p>
            <a:pPr lvl="1" eaLnBrk="1" hangingPunct="1">
              <a:defRPr/>
            </a:pPr>
            <a:r>
              <a:rPr lang="en-US" smtClean="0"/>
              <a:t>Editorial Boards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Leadership in Issues in Higher Education</a:t>
            </a:r>
          </a:p>
          <a:p>
            <a:pPr lvl="1" eaLnBrk="1" hangingPunct="1">
              <a:defRPr/>
            </a:pPr>
            <a:r>
              <a:rPr lang="en-US" smtClean="0"/>
              <a:t>Educational technology and impact on colleges and universities</a:t>
            </a:r>
          </a:p>
          <a:p>
            <a:pPr lvl="1" eaLnBrk="1" hangingPunct="1">
              <a:defRPr/>
            </a:pPr>
            <a:r>
              <a:rPr lang="en-US" smtClean="0"/>
              <a:t>Promotion and tenure, raising level of teaching activities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8613A-9C7A-3646-A1B4-78424E62E46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>
                <a:cs typeface="+mj-cs"/>
              </a:rPr>
              <a:t>What is MERLOT to Partners and Participants? (cont.)</a:t>
            </a:r>
            <a:endParaRPr lang="en-US" sz="2800" smtClean="0">
              <a:cs typeface="+mj-cs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Shared Development of Technologies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Primarily development of Educational Digital Library (collection)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Agent on behalf of Partners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Explore new areas such as repository and digital rights management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Professional Development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Brings educational technology into Partner professional development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Brings professional development to participants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0273A-B60A-D949-96C2-1D610161B3B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Brief History of MERLOT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What are </a:t>
            </a:r>
            <a:r>
              <a:rPr lang="ja-JP" altLang="en-US" sz="2000" smtClean="0">
                <a:latin typeface="Arial"/>
                <a:cs typeface="+mn-cs"/>
              </a:rPr>
              <a:t>“</a:t>
            </a:r>
            <a:r>
              <a:rPr lang="en-US" sz="2000" smtClean="0">
                <a:cs typeface="+mn-cs"/>
              </a:rPr>
              <a:t>Educational</a:t>
            </a:r>
            <a:r>
              <a:rPr lang="ja-JP" altLang="en-US" sz="2000" smtClean="0">
                <a:latin typeface="Arial"/>
                <a:cs typeface="+mn-cs"/>
              </a:rPr>
              <a:t>”</a:t>
            </a:r>
            <a:r>
              <a:rPr lang="en-US" sz="2000" smtClean="0">
                <a:cs typeface="+mn-cs"/>
              </a:rPr>
              <a:t> Digital Libraries?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What is MERLOT…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educators and learners?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project partners and participants?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000" smtClean="0">
                <a:solidFill>
                  <a:schemeClr val="hlink"/>
                </a:solidFill>
                <a:cs typeface="+mn-cs"/>
              </a:rPr>
              <a:t>MERLOT Peer Review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Criteria to evaluate technology and its impact on learning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Discussion: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How can we go beyond peer review to develop a scalable method of determining technology's enhancement/ improvement of learning in educational digital libraries?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23B50-2F58-B24C-897C-9A9475D6474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MERLOT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Peer Review Process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Basic Criteria Developed in 1999</a:t>
            </a:r>
          </a:p>
          <a:p>
            <a:pPr lvl="1" eaLnBrk="1" hangingPunct="1">
              <a:defRPr/>
            </a:pPr>
            <a:r>
              <a:rPr lang="en-US" smtClean="0"/>
              <a:t>Quality of Content</a:t>
            </a:r>
          </a:p>
          <a:p>
            <a:pPr lvl="1" eaLnBrk="1" hangingPunct="1">
              <a:defRPr/>
            </a:pPr>
            <a:r>
              <a:rPr lang="en-US" smtClean="0"/>
              <a:t>Potential Effectiveness as a Teaching/Learning Tool</a:t>
            </a:r>
          </a:p>
          <a:p>
            <a:pPr lvl="1" eaLnBrk="1" hangingPunct="1">
              <a:defRPr/>
            </a:pPr>
            <a:r>
              <a:rPr lang="en-US" smtClean="0"/>
              <a:t>Ease of Use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Form discipline-based Editorial Boards to refine criteria and perform reviews</a:t>
            </a:r>
          </a:p>
          <a:p>
            <a:pPr lvl="1" eaLnBrk="1" hangingPunct="1">
              <a:defRPr/>
            </a:pPr>
            <a:r>
              <a:rPr lang="en-US" smtClean="0"/>
              <a:t>2002, Refined Editorial Boards to allow for expansion and better scalability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189A4-6D70-E646-9EC5-1C9B6C1433E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Editorial Boards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n-cs"/>
              </a:rPr>
              <a:t>Selected and Supported by System Partners</a:t>
            </a:r>
          </a:p>
          <a:p>
            <a:pPr lvl="1" eaLnBrk="1" hangingPunct="1">
              <a:defRPr/>
            </a:pPr>
            <a:r>
              <a:rPr lang="en-US" sz="2200" smtClean="0"/>
              <a:t>1-2 Editors, Associate Editors, Peer Reviewers</a:t>
            </a: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Current Boards</a:t>
            </a:r>
          </a:p>
          <a:p>
            <a:pPr lvl="1" eaLnBrk="1" hangingPunct="1">
              <a:defRPr/>
            </a:pPr>
            <a:endParaRPr lang="en-US" sz="2200" smtClean="0"/>
          </a:p>
        </p:txBody>
      </p:sp>
      <p:graphicFrame>
        <p:nvGraphicFramePr>
          <p:cNvPr id="50215" name="Group 39"/>
          <p:cNvGraphicFramePr>
            <a:graphicFrameLocks noGrp="1"/>
          </p:cNvGraphicFramePr>
          <p:nvPr/>
        </p:nvGraphicFramePr>
        <p:xfrm>
          <a:off x="1143000" y="2971800"/>
          <a:ext cx="7315200" cy="3352801"/>
        </p:xfrm>
        <a:graphic>
          <a:graphicData uri="http://schemas.openxmlformats.org/drawingml/2006/table">
            <a:tbl>
              <a:tblPr/>
              <a:tblGrid>
                <a:gridCol w="3657600"/>
                <a:gridCol w="365760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Music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Chemistry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Physics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Engineering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Psychology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Health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History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Teaching and Technology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Information 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World Languages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Mathematics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Statistics*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F5558-03C2-2948-AE9B-3FC8B046634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000" smtClean="0">
                <a:solidFill>
                  <a:schemeClr val="hlink"/>
                </a:solidFill>
                <a:cs typeface="+mn-cs"/>
              </a:rPr>
              <a:t>Brief History of MERLOT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What are </a:t>
            </a:r>
            <a:r>
              <a:rPr lang="ja-JP" altLang="en-US" sz="2000" smtClean="0">
                <a:latin typeface="Arial"/>
                <a:cs typeface="+mn-cs"/>
              </a:rPr>
              <a:t>“</a:t>
            </a:r>
            <a:r>
              <a:rPr lang="en-US" sz="2000" smtClean="0">
                <a:cs typeface="+mn-cs"/>
              </a:rPr>
              <a:t>Educational</a:t>
            </a:r>
            <a:r>
              <a:rPr lang="ja-JP" altLang="en-US" sz="2000" smtClean="0">
                <a:latin typeface="Arial"/>
                <a:cs typeface="+mn-cs"/>
              </a:rPr>
              <a:t>”</a:t>
            </a:r>
            <a:r>
              <a:rPr lang="en-US" sz="2000" smtClean="0">
                <a:cs typeface="+mn-cs"/>
              </a:rPr>
              <a:t> Digital Libraries?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What is MERLOT…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educators and learners?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project partners and participants?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MERLOT Peer Review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Criteria to evaluate technology and its impact on learning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Discussion: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How can we go beyond peer review to develop a scalable method of determining technology's enhancement/ improvement of learning in educational digital libraries?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2C425-29F3-504A-96FB-0493DFECD86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Peer Review Process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Roles</a:t>
            </a:r>
          </a:p>
          <a:p>
            <a:pPr lvl="1" eaLnBrk="1" hangingPunct="1">
              <a:defRPr/>
            </a:pPr>
            <a:r>
              <a:rPr lang="en-US" smtClean="0"/>
              <a:t>Editor, Associate Editor, Reviewers</a:t>
            </a:r>
          </a:p>
          <a:p>
            <a:pPr lvl="1" eaLnBrk="1" hangingPunct="1">
              <a:defRPr/>
            </a:pPr>
            <a:r>
              <a:rPr lang="en-US" smtClean="0"/>
              <a:t>Filled initially from Partners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Triage-Review-Reporting-Post</a:t>
            </a:r>
          </a:p>
          <a:p>
            <a:pPr lvl="1" eaLnBrk="1" hangingPunct="1">
              <a:defRPr/>
            </a:pPr>
            <a:r>
              <a:rPr lang="en-US" smtClean="0"/>
              <a:t>Multiple step process</a:t>
            </a:r>
          </a:p>
          <a:p>
            <a:pPr lvl="1" eaLnBrk="1" hangingPunct="1">
              <a:defRPr/>
            </a:pPr>
            <a:r>
              <a:rPr lang="en-US" smtClean="0"/>
              <a:t>Rating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2CD03-28A0-5D4D-B4FB-EF89FBDA5AB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Brief History of MERLOT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What are </a:t>
            </a:r>
            <a:r>
              <a:rPr lang="ja-JP" altLang="en-US" sz="2000" smtClean="0">
                <a:latin typeface="Arial"/>
                <a:cs typeface="+mn-cs"/>
              </a:rPr>
              <a:t>“</a:t>
            </a:r>
            <a:r>
              <a:rPr lang="en-US" sz="2000" smtClean="0">
                <a:cs typeface="+mn-cs"/>
              </a:rPr>
              <a:t>Educational</a:t>
            </a:r>
            <a:r>
              <a:rPr lang="ja-JP" altLang="en-US" sz="2000" smtClean="0">
                <a:latin typeface="Arial"/>
                <a:cs typeface="+mn-cs"/>
              </a:rPr>
              <a:t>”</a:t>
            </a:r>
            <a:r>
              <a:rPr lang="en-US" sz="2000" smtClean="0">
                <a:cs typeface="+mn-cs"/>
              </a:rPr>
              <a:t> Digital Libraries?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What is MERLOT…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educators and learners?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project partners and participants?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MERLOT Peer Review (and NEEDS Premier Award)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Criteria to evaluate technology and its impact on learning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000" smtClean="0">
                <a:solidFill>
                  <a:schemeClr val="hlink"/>
                </a:solidFill>
                <a:cs typeface="+mn-cs"/>
              </a:rPr>
              <a:t>Discussion:</a:t>
            </a:r>
            <a:r>
              <a:rPr lang="en-US" sz="2000" smtClean="0">
                <a:cs typeface="+mn-cs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How can we go beyond peer review to develop a scalable method of determining technology's enhancement/ improvement of learning in educational digital libraries?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cs typeface="+mj-cs"/>
              </a:rPr>
              <a:t>Discussion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500" smtClean="0">
                <a:solidFill>
                  <a:schemeClr val="hlink"/>
                </a:solidFill>
                <a:cs typeface="+mn-cs"/>
              </a:rPr>
              <a:t>How can we go beyond peer review to develop a scalable method of determining technology's enhancement/ improvement of learning in educational digital libraries?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3EC0C-A2B2-C34B-9665-505CA59B353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Brief History of MERLOT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Begun in 1997 as project in California State University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Led by systemwide Center for Distributed Learning (1997-2002)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Now individual department moving toward 501c3 non-profit organization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Builds upon Apple</a:t>
            </a:r>
            <a:r>
              <a:rPr lang="ja-JP" altLang="en-US" sz="2400" smtClean="0">
                <a:latin typeface="Arial"/>
                <a:cs typeface="+mn-cs"/>
              </a:rPr>
              <a:t>’</a:t>
            </a:r>
            <a:r>
              <a:rPr lang="en-US" sz="2400" smtClean="0">
                <a:cs typeface="+mn-cs"/>
              </a:rPr>
              <a:t>s Education Object Economy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In 1998-1999 MERLOT comes to national prominence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Via State Higher Education Executives Organization/American Productivity and Quality Center Best Practice Center in faculty development and instructional technology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3B2FA-50FD-FB49-93BB-56DB6BE787E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Brief History of MERLOT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1999 brings Founding System Partners of collaborative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Oklahoma State Regents for Higher Education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University of North Carolina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University System of Georgia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In 2000, add additional System Partners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In 2002, add Edusource.Canada as Sustaining Partner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As of 2003, 15 System Partners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63822-0FBF-FD4F-B7C9-BAC6F49EB82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Brief History of MERLOT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n-cs"/>
              </a:rPr>
              <a:t>2002 brings first Campus Partners</a:t>
            </a:r>
          </a:p>
          <a:p>
            <a:pPr lvl="1" eaLnBrk="1" hangingPunct="1">
              <a:defRPr/>
            </a:pPr>
            <a:r>
              <a:rPr lang="en-US" sz="2200" smtClean="0"/>
              <a:t>Individual campus partnerships</a:t>
            </a: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2002 brings first Alliance Partners</a:t>
            </a:r>
          </a:p>
          <a:p>
            <a:pPr lvl="1" eaLnBrk="1" hangingPunct="1">
              <a:defRPr/>
            </a:pPr>
            <a:r>
              <a:rPr lang="en-US" sz="2200" smtClean="0"/>
              <a:t>Professional societies, educational digital libraries and collections, educational organizations</a:t>
            </a:r>
          </a:p>
          <a:p>
            <a:pPr lvl="1" eaLnBrk="1" hangingPunct="1">
              <a:defRPr/>
            </a:pPr>
            <a:r>
              <a:rPr lang="en-US" sz="2200" smtClean="0"/>
              <a:t>Formal workplans and activities, MOU</a:t>
            </a:r>
          </a:p>
          <a:p>
            <a:pPr eaLnBrk="1" hangingPunct="1">
              <a:defRPr/>
            </a:pPr>
            <a:endParaRPr lang="en-US" sz="2400" smtClean="0">
              <a:cs typeface="+mn-cs"/>
            </a:endParaRP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As of 2003, 7 Campus Partners</a:t>
            </a: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As of 2003, 10 Alliance Partners</a:t>
            </a:r>
          </a:p>
          <a:p>
            <a:pPr eaLnBrk="1" hangingPunct="1">
              <a:defRPr/>
            </a:pPr>
            <a:endParaRPr lang="en-US" sz="2400" smtClean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E4754-ABD5-1E4D-B7AE-03923A21666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MERLOT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Support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MERLOT is supported primarily by Partner fees</a:t>
            </a:r>
          </a:p>
          <a:p>
            <a:pPr lvl="1" eaLnBrk="1" hangingPunct="1">
              <a:defRPr/>
            </a:pPr>
            <a:r>
              <a:rPr lang="en-US" smtClean="0"/>
              <a:t>CSU &gt; $250,000</a:t>
            </a:r>
          </a:p>
          <a:p>
            <a:pPr lvl="1" eaLnBrk="1" hangingPunct="1">
              <a:defRPr/>
            </a:pPr>
            <a:r>
              <a:rPr lang="en-US" smtClean="0"/>
              <a:t>Sustaining &gt; $50,000</a:t>
            </a:r>
          </a:p>
          <a:p>
            <a:pPr lvl="1" eaLnBrk="1" hangingPunct="1">
              <a:defRPr/>
            </a:pPr>
            <a:r>
              <a:rPr lang="en-US" smtClean="0"/>
              <a:t>System = $25,000</a:t>
            </a:r>
          </a:p>
          <a:p>
            <a:pPr lvl="1" eaLnBrk="1" hangingPunct="1">
              <a:defRPr/>
            </a:pPr>
            <a:r>
              <a:rPr lang="en-US" smtClean="0"/>
              <a:t>Campus = $6,500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MERLOT receives some grant funding</a:t>
            </a:r>
          </a:p>
          <a:p>
            <a:pPr lvl="1" eaLnBrk="1" hangingPunct="1">
              <a:defRPr/>
            </a:pPr>
            <a:r>
              <a:rPr lang="en-US" smtClean="0"/>
              <a:t>NSF NSDL Program</a:t>
            </a:r>
          </a:p>
          <a:p>
            <a:pPr lvl="1" eaLnBrk="1" hangingPunct="1">
              <a:defRPr/>
            </a:pPr>
            <a:r>
              <a:rPr lang="en-US" smtClean="0"/>
              <a:t>Other NSF Programs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D872A-A916-D34F-92BB-F22A8758AF5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Brief History of MERLOT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000" smtClean="0">
                <a:solidFill>
                  <a:schemeClr val="hlink"/>
                </a:solidFill>
                <a:cs typeface="+mn-cs"/>
              </a:rPr>
              <a:t>What are </a:t>
            </a:r>
            <a:r>
              <a:rPr lang="ja-JP" altLang="en-US" sz="2000" smtClean="0">
                <a:solidFill>
                  <a:schemeClr val="hlink"/>
                </a:solidFill>
                <a:latin typeface="Arial"/>
                <a:cs typeface="+mn-cs"/>
              </a:rPr>
              <a:t>“</a:t>
            </a:r>
            <a:r>
              <a:rPr lang="en-US" sz="2000" smtClean="0">
                <a:solidFill>
                  <a:schemeClr val="hlink"/>
                </a:solidFill>
                <a:cs typeface="+mn-cs"/>
              </a:rPr>
              <a:t>Educational</a:t>
            </a:r>
            <a:r>
              <a:rPr lang="ja-JP" altLang="en-US" sz="2000" smtClean="0">
                <a:solidFill>
                  <a:schemeClr val="hlink"/>
                </a:solidFill>
                <a:latin typeface="Arial"/>
                <a:cs typeface="+mn-cs"/>
              </a:rPr>
              <a:t>”</a:t>
            </a:r>
            <a:r>
              <a:rPr lang="en-US" sz="2000" smtClean="0">
                <a:solidFill>
                  <a:schemeClr val="hlink"/>
                </a:solidFill>
                <a:cs typeface="+mn-cs"/>
              </a:rPr>
              <a:t> Digital Libraries?</a:t>
            </a:r>
            <a:endParaRPr lang="en-US" sz="20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What is MERLOT…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educators and learners?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To project partners and participants?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MERLOT Peer Review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Criteria to evaluate technology and its impact on learning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Discussion: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How can we go beyond peer review to develop a scalable method of determining technology's enhancement/ improvement of learning in educational digital libraries?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B780D-7BAF-FA4B-9D6A-AC52F01B136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2500" smtClean="0">
                <a:latin typeface="Arial"/>
                <a:cs typeface="+mj-cs"/>
              </a:rPr>
              <a:t>“</a:t>
            </a:r>
            <a:r>
              <a:rPr lang="en-US" sz="2500" smtClean="0">
                <a:cs typeface="+mj-cs"/>
              </a:rPr>
              <a:t>Working</a:t>
            </a:r>
            <a:r>
              <a:rPr lang="ja-JP" altLang="en-US" sz="2500" smtClean="0">
                <a:latin typeface="Arial"/>
                <a:cs typeface="+mj-cs"/>
              </a:rPr>
              <a:t>”</a:t>
            </a:r>
            <a:r>
              <a:rPr lang="en-US" sz="2500" smtClean="0">
                <a:cs typeface="+mj-cs"/>
              </a:rPr>
              <a:t> Description of </a:t>
            </a:r>
            <a:r>
              <a:rPr lang="ja-JP" altLang="en-US" sz="2500" smtClean="0">
                <a:latin typeface="Arial"/>
                <a:cs typeface="+mj-cs"/>
              </a:rPr>
              <a:t>“</a:t>
            </a:r>
            <a:r>
              <a:rPr lang="en-US" sz="2500" smtClean="0">
                <a:cs typeface="+mj-cs"/>
              </a:rPr>
              <a:t>Educational</a:t>
            </a:r>
            <a:r>
              <a:rPr lang="ja-JP" altLang="en-US" sz="2500" smtClean="0">
                <a:latin typeface="Arial"/>
                <a:cs typeface="+mj-cs"/>
              </a:rPr>
              <a:t>”</a:t>
            </a:r>
            <a:r>
              <a:rPr lang="en-US" sz="2500" smtClean="0">
                <a:cs typeface="+mj-cs"/>
              </a:rPr>
              <a:t> Digital Libraries</a:t>
            </a:r>
            <a:endParaRPr lang="en-US" smtClean="0">
              <a:cs typeface="+mj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Either a repository or index to teaching and learning </a:t>
            </a:r>
            <a:r>
              <a:rPr lang="en-US" sz="2000" i="1" smtClean="0">
                <a:cs typeface="+mn-cs"/>
              </a:rPr>
              <a:t>resources</a:t>
            </a:r>
            <a:endParaRPr lang="en-US" sz="20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i="1" smtClean="0">
                <a:cs typeface="+mn-cs"/>
              </a:rPr>
              <a:t>Resources and features directly</a:t>
            </a:r>
            <a:r>
              <a:rPr lang="en-US" sz="2000" smtClean="0">
                <a:cs typeface="+mn-cs"/>
              </a:rPr>
              <a:t> support teaching and learning </a:t>
            </a:r>
            <a:r>
              <a:rPr lang="en-US" sz="2000" i="1" smtClean="0">
                <a:cs typeface="+mn-cs"/>
              </a:rPr>
              <a:t>activities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Undergraduate and/or K-12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Educators and students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Provides </a:t>
            </a:r>
            <a:r>
              <a:rPr lang="en-US" sz="2000" i="1" smtClean="0">
                <a:cs typeface="+mn-cs"/>
              </a:rPr>
              <a:t>support</a:t>
            </a:r>
            <a:r>
              <a:rPr lang="en-US" sz="2000" smtClean="0">
                <a:cs typeface="+mn-cs"/>
              </a:rPr>
              <a:t> for adapting or adopting resources developed by others (through comments of use, lesson plans, etc.)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Uses technology to support </a:t>
            </a:r>
            <a:r>
              <a:rPr lang="en-US" sz="2000" i="1" smtClean="0">
                <a:cs typeface="+mn-cs"/>
              </a:rPr>
              <a:t>collaboration</a:t>
            </a:r>
            <a:r>
              <a:rPr lang="en-US" sz="2000" smtClean="0">
                <a:cs typeface="+mn-cs"/>
              </a:rPr>
              <a:t>, </a:t>
            </a:r>
            <a:r>
              <a:rPr lang="en-US" sz="2000" i="1" smtClean="0">
                <a:cs typeface="+mn-cs"/>
              </a:rPr>
              <a:t>personalization</a:t>
            </a:r>
            <a:r>
              <a:rPr lang="en-US" sz="2000" smtClean="0">
                <a:cs typeface="+mn-cs"/>
              </a:rPr>
              <a:t>, </a:t>
            </a:r>
            <a:r>
              <a:rPr lang="en-US" sz="2000" i="1" smtClean="0">
                <a:cs typeface="+mn-cs"/>
              </a:rPr>
              <a:t>recommendation</a:t>
            </a:r>
            <a:r>
              <a:rPr lang="en-US" sz="2000" smtClean="0">
                <a:cs typeface="+mn-cs"/>
              </a:rPr>
              <a:t> of resources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Supports </a:t>
            </a:r>
            <a:r>
              <a:rPr lang="en-US" sz="2000" i="1" smtClean="0">
                <a:cs typeface="+mn-cs"/>
              </a:rPr>
              <a:t>communities</a:t>
            </a:r>
            <a:r>
              <a:rPr lang="en-US" sz="2000" smtClean="0">
                <a:cs typeface="+mn-cs"/>
              </a:rPr>
              <a:t> of users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2325" y="1408113"/>
            <a:ext cx="7635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FontTx/>
              <a:buNone/>
              <a:defRPr/>
            </a:pPr>
            <a:r>
              <a:rPr lang="en-US" sz="2000" b="1">
                <a:solidFill>
                  <a:schemeClr val="hlink"/>
                </a:solidFill>
                <a:cs typeface="+mn-cs"/>
              </a:rPr>
              <a:t>…or…how they go beyond traditional brick and mortar library or </a:t>
            </a:r>
            <a:r>
              <a:rPr lang="ja-JP" altLang="en-US" sz="2000" b="1">
                <a:solidFill>
                  <a:schemeClr val="hlink"/>
                </a:solidFill>
                <a:latin typeface="Arial"/>
                <a:cs typeface="+mn-cs"/>
              </a:rPr>
              <a:t>“</a:t>
            </a:r>
            <a:r>
              <a:rPr lang="en-US" sz="2000" b="1">
                <a:solidFill>
                  <a:schemeClr val="hlink"/>
                </a:solidFill>
                <a:cs typeface="+mn-cs"/>
              </a:rPr>
              <a:t>research</a:t>
            </a:r>
            <a:r>
              <a:rPr lang="ja-JP" altLang="en-US" sz="2000" b="1">
                <a:solidFill>
                  <a:schemeClr val="hlink"/>
                </a:solidFill>
                <a:latin typeface="Arial"/>
                <a:cs typeface="+mn-cs"/>
              </a:rPr>
              <a:t>”</a:t>
            </a:r>
            <a:r>
              <a:rPr lang="en-US" sz="2000" b="1">
                <a:solidFill>
                  <a:schemeClr val="hlink"/>
                </a:solidFill>
                <a:cs typeface="+mn-cs"/>
              </a:rPr>
              <a:t> digital libraries…</a:t>
            </a:r>
            <a:endParaRPr lang="en-US">
              <a:solidFill>
                <a:schemeClr val="hlink"/>
              </a:solidFill>
              <a:cs typeface="+mn-cs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6126163"/>
            <a:ext cx="6038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sz="1200" b="1">
                <a:solidFill>
                  <a:srgbClr val="305987"/>
                </a:solidFill>
                <a:cs typeface="+mn-cs"/>
              </a:rPr>
              <a:t>Refs: Term </a:t>
            </a:r>
            <a:r>
              <a:rPr lang="ja-JP" altLang="en-US" sz="1200" b="1">
                <a:solidFill>
                  <a:srgbClr val="305987"/>
                </a:solidFill>
                <a:latin typeface="Arial"/>
                <a:cs typeface="+mn-cs"/>
              </a:rPr>
              <a:t>“</a:t>
            </a:r>
            <a:r>
              <a:rPr lang="en-US" sz="1200" b="1">
                <a:solidFill>
                  <a:srgbClr val="305987"/>
                </a:solidFill>
                <a:cs typeface="+mn-cs"/>
              </a:rPr>
              <a:t>Educational Digital Library</a:t>
            </a:r>
            <a:r>
              <a:rPr lang="ja-JP" altLang="en-US" sz="1200" b="1">
                <a:solidFill>
                  <a:srgbClr val="305987"/>
                </a:solidFill>
                <a:latin typeface="Arial"/>
                <a:cs typeface="+mn-cs"/>
              </a:rPr>
              <a:t>”</a:t>
            </a:r>
            <a:r>
              <a:rPr lang="en-US" sz="1200" b="1">
                <a:solidFill>
                  <a:srgbClr val="305987"/>
                </a:solidFill>
                <a:cs typeface="+mn-cs"/>
              </a:rPr>
              <a:t> David Wiley, Utah State and Description</a:t>
            </a:r>
            <a:endParaRPr lang="en-US" sz="1200">
              <a:solidFill>
                <a:schemeClr val="accent2"/>
              </a:solidFill>
              <a:cs typeface="+mn-cs"/>
            </a:endParaRPr>
          </a:p>
        </p:txBody>
      </p:sp>
      <p:pic>
        <p:nvPicPr>
          <p:cNvPr id="10248" name="Picture 6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12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1,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MERLOT @ EDC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AB349-F4E0-CC43-B779-470EA5D6416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Why </a:t>
            </a:r>
            <a:r>
              <a:rPr lang="ja-JP" altLang="en-US" smtClean="0">
                <a:latin typeface="Arial"/>
                <a:cs typeface="+mj-cs"/>
              </a:rPr>
              <a:t>“</a:t>
            </a:r>
            <a:r>
              <a:rPr lang="en-US" smtClean="0">
                <a:cs typeface="+mj-cs"/>
              </a:rPr>
              <a:t>Digital Library</a:t>
            </a:r>
            <a:r>
              <a:rPr lang="ja-JP" altLang="en-US" smtClean="0">
                <a:latin typeface="Arial"/>
                <a:cs typeface="+mj-cs"/>
              </a:rPr>
              <a:t>”</a:t>
            </a:r>
            <a:r>
              <a:rPr lang="en-US" smtClean="0">
                <a:cs typeface="+mj-cs"/>
              </a:rPr>
              <a:t>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Useful to recognize specific focus on teaching and learning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Types of materials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Users and sophistication level of users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Somewhat useful analogy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200" smtClean="0">
                <a:latin typeface="Arial"/>
              </a:rPr>
              <a:t>“</a:t>
            </a:r>
            <a:r>
              <a:rPr lang="en-US" sz="2200" smtClean="0"/>
              <a:t>Horseless carriage</a:t>
            </a:r>
            <a:r>
              <a:rPr lang="ja-JP" altLang="en-US" sz="2200" smtClean="0">
                <a:latin typeface="Arial"/>
              </a:rPr>
              <a:t>”</a:t>
            </a:r>
            <a:r>
              <a:rPr lang="en-US" sz="2200" smtClean="0"/>
              <a:t>--Len Simutis, ENC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Similar Features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Search and Browse for Resources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Collection Development (Cataloging)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Curation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Some Archiving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705100"/>
      </a:dk1>
      <a:lt1>
        <a:srgbClr val="FFFFFF"/>
      </a:lt1>
      <a:dk2>
        <a:srgbClr val="7051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5F4400"/>
      </a:accent4>
      <a:accent5>
        <a:srgbClr val="DAEDEF"/>
      </a:accent5>
      <a:accent6>
        <a:srgbClr val="2D2D8A"/>
      </a:accent6>
      <a:hlink>
        <a:srgbClr val="AE1938"/>
      </a:hlink>
      <a:folHlink>
        <a:srgbClr val="7051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1377</Words>
  <Application>Microsoft Macintosh PowerPoint</Application>
  <PresentationFormat>On-screen Show (4:3)</PresentationFormat>
  <Paragraphs>253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ＭＳ Ｐゴシック</vt:lpstr>
      <vt:lpstr>Times</vt:lpstr>
      <vt:lpstr>Wingdings</vt:lpstr>
      <vt:lpstr>Blank Presentation</vt:lpstr>
      <vt:lpstr>MERLOT @ EDC</vt:lpstr>
      <vt:lpstr>Outline</vt:lpstr>
      <vt:lpstr>Brief History of MERLOT</vt:lpstr>
      <vt:lpstr>Brief History of MERLOT (cont.)</vt:lpstr>
      <vt:lpstr>Brief History of MERLOT (cont.)</vt:lpstr>
      <vt:lpstr>MERLOT’s Support</vt:lpstr>
      <vt:lpstr>Outline</vt:lpstr>
      <vt:lpstr>“Working” Description of “Educational” Digital Libraries</vt:lpstr>
      <vt:lpstr>Why “Digital Library”?</vt:lpstr>
      <vt:lpstr>How “Educational” Digital Libraries Go Further…</vt:lpstr>
      <vt:lpstr>How “Educational” Digital Libraries Go Further… (cont.)</vt:lpstr>
      <vt:lpstr>Brief Demo</vt:lpstr>
      <vt:lpstr>Outline</vt:lpstr>
      <vt:lpstr>What is MERLOT to Educators and Learners?</vt:lpstr>
      <vt:lpstr>What is MERLOT to Partners and Participants?</vt:lpstr>
      <vt:lpstr>What is MERLOT to Partners and Participants? (cont.)</vt:lpstr>
      <vt:lpstr>Outline</vt:lpstr>
      <vt:lpstr>MERLOT’s Peer Review Process</vt:lpstr>
      <vt:lpstr>Editorial Boards</vt:lpstr>
      <vt:lpstr>Peer Review Process</vt:lpstr>
      <vt:lpstr>Outline</vt:lpstr>
      <vt:lpstr>Discussion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MERLOT @ EDC</dc:title>
  <dc:subject/>
  <dc:creator>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37</cp:revision>
  <cp:lastPrinted>2003-01-13T17:22:29Z</cp:lastPrinted>
  <dcterms:created xsi:type="dcterms:W3CDTF">2003-01-13T16:11:01Z</dcterms:created>
  <dcterms:modified xsi:type="dcterms:W3CDTF">2013-12-30T05:21:36Z</dcterms:modified>
  <cp:category/>
</cp:coreProperties>
</file>