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258" r:id="rId3"/>
    <p:sldId id="260" r:id="rId4"/>
    <p:sldId id="267" r:id="rId5"/>
    <p:sldId id="268" r:id="rId6"/>
    <p:sldId id="265" r:id="rId7"/>
    <p:sldId id="261" r:id="rId8"/>
    <p:sldId id="262" r:id="rId9"/>
    <p:sldId id="259" r:id="rId10"/>
    <p:sldId id="269" r:id="rId11"/>
    <p:sldId id="263" r:id="rId12"/>
    <p:sldId id="270" r:id="rId13"/>
    <p:sldId id="266" r:id="rId14"/>
    <p:sldId id="271" r:id="rId15"/>
    <p:sldId id="272" r:id="rId16"/>
    <p:sldId id="273" r:id="rId17"/>
    <p:sldId id="275" r:id="rId18"/>
    <p:sldId id="276" r:id="rId19"/>
    <p:sldId id="277" r:id="rId20"/>
    <p:sldId id="278" r:id="rId21"/>
    <p:sldId id="279" r:id="rId22"/>
    <p:sldId id="280" r:id="rId23"/>
    <p:sldId id="282" r:id="rId24"/>
    <p:sldId id="283" r:id="rId25"/>
    <p:sldId id="281" r:id="rId26"/>
    <p:sldId id="274" r:id="rId27"/>
    <p:sldId id="284" r:id="rId28"/>
    <p:sldId id="264" r:id="rId29"/>
    <p:sldId id="286" r:id="rId30"/>
    <p:sldId id="285" r:id="rId3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Helvetica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Helvetica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Helvetica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Helvetica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Helvetica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400" kern="1200">
        <a:solidFill>
          <a:schemeClr val="tx1"/>
        </a:solidFill>
        <a:latin typeface="Helvetica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1400" kern="1200">
        <a:solidFill>
          <a:schemeClr val="tx1"/>
        </a:solidFill>
        <a:latin typeface="Helvetica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1400" kern="1200">
        <a:solidFill>
          <a:schemeClr val="tx1"/>
        </a:solidFill>
        <a:latin typeface="Helvetica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1400" kern="1200">
        <a:solidFill>
          <a:schemeClr val="tx1"/>
        </a:solidFill>
        <a:latin typeface="Helvetica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CC6600"/>
    <a:srgbClr val="66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74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handoutMaster" Target="handoutMasters/handout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C1B79A18-48DE-DB41-8B41-5BF019B30BE7}" type="datetime1">
              <a:rPr lang="en-US"/>
              <a:pPr>
                <a:defRPr/>
              </a:pPr>
              <a:t>12/30/13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D0A325A0-9B2D-0A4E-BEB2-8EC78A774A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2244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82D97ABC-9A48-5B4A-9DA7-2CD25AF8DE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6916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6" charset="0"/>
        <a:ea typeface="ＭＳ Ｐゴシック" pitchFamily="-106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6" charset="0"/>
        <a:ea typeface="ＭＳ Ｐゴシック" pitchFamily="-106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6" charset="0"/>
        <a:ea typeface="ＭＳ Ｐゴシック" pitchFamily="-106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6" charset="0"/>
        <a:ea typeface="ＭＳ Ｐゴシック" pitchFamily="-106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03C155D1-F4C1-D54C-ACD6-14A657219E46}" type="slidenum">
              <a:rPr lang="en-US" sz="1200">
                <a:latin typeface="Arial" charset="0"/>
              </a:rPr>
              <a:pPr/>
              <a:t>1</a:t>
            </a:fld>
            <a:endParaRPr lang="en-US" sz="1200">
              <a:latin typeface="Arial" charset="0"/>
            </a:endParaRPr>
          </a:p>
        </p:txBody>
      </p:sp>
      <p:sp>
        <p:nvSpPr>
          <p:cNvPr id="1638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96D39F9B-1F0C-FF48-8A98-CB7DCFE9AAB8}" type="slidenum">
              <a:rPr lang="en-US" sz="1200">
                <a:latin typeface="Arial" charset="0"/>
              </a:rPr>
              <a:pPr/>
              <a:t>2</a:t>
            </a:fld>
            <a:endParaRPr lang="en-US" sz="1200">
              <a:latin typeface="Arial" charset="0"/>
            </a:endParaRPr>
          </a:p>
        </p:txBody>
      </p:sp>
      <p:sp>
        <p:nvSpPr>
          <p:cNvPr id="1843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Introduction: </a:t>
            </a:r>
          </a:p>
          <a:p>
            <a:pPr lvl="1" eaLnBrk="1" hangingPunct="1">
              <a:buFontTx/>
              <a:buChar char="•"/>
            </a:pPr>
            <a:r>
              <a:rPr lang="en-US">
                <a:latin typeface="Arial" charset="0"/>
                <a:ea typeface="ＭＳ Ｐゴシック" charset="0"/>
              </a:rPr>
              <a:t>Background information on Center for Open and Sustainable Learning</a:t>
            </a:r>
          </a:p>
          <a:p>
            <a:pPr lvl="1" eaLnBrk="1" hangingPunct="1">
              <a:buFontTx/>
              <a:buChar char="•"/>
            </a:pPr>
            <a:r>
              <a:rPr lang="en-US">
                <a:latin typeface="Arial" charset="0"/>
                <a:ea typeface="ＭＳ Ｐゴシック" charset="0"/>
              </a:rPr>
              <a:t>Definitions: Of the terms used, Interoperability, OER, Sprint</a:t>
            </a:r>
          </a:p>
          <a:p>
            <a:pPr lvl="1" eaLnBrk="1" hangingPunct="1">
              <a:buFontTx/>
              <a:buChar char="•"/>
            </a:pPr>
            <a:r>
              <a:rPr lang="en-US">
                <a:latin typeface="Arial" charset="0"/>
                <a:ea typeface="ＭＳ Ｐゴシック" charset="0"/>
              </a:rPr>
              <a:t>Goals: What did we intend to do?</a:t>
            </a:r>
          </a:p>
          <a:p>
            <a:pPr lvl="1" eaLnBrk="1" hangingPunct="1">
              <a:buFontTx/>
              <a:buChar char="•"/>
            </a:pPr>
            <a:r>
              <a:rPr lang="en-US">
                <a:latin typeface="Arial" charset="0"/>
                <a:ea typeface="ＭＳ Ｐゴシック" charset="0"/>
              </a:rPr>
              <a:t>Philosophy: What drove our decisions?</a:t>
            </a:r>
          </a:p>
          <a:p>
            <a:pPr lvl="1" eaLnBrk="1" hangingPunct="1">
              <a:buFontTx/>
              <a:buChar char="•"/>
            </a:pPr>
            <a:endParaRPr lang="en-US">
              <a:latin typeface="Arial" charset="0"/>
              <a:ea typeface="ＭＳ Ｐゴシック" charset="0"/>
            </a:endParaRPr>
          </a:p>
          <a:p>
            <a:pPr eaLnBrk="1" hangingPunct="1">
              <a:buFontTx/>
              <a:buChar char="•"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Process</a:t>
            </a:r>
          </a:p>
          <a:p>
            <a:pPr lvl="1" eaLnBrk="1" hangingPunct="1">
              <a:buFontTx/>
              <a:buChar char="•"/>
            </a:pPr>
            <a:r>
              <a:rPr lang="en-US">
                <a:latin typeface="Arial" charset="0"/>
                <a:ea typeface="ＭＳ Ｐゴシック" charset="0"/>
              </a:rPr>
              <a:t>Participants: Who and from what organizations participated</a:t>
            </a:r>
          </a:p>
          <a:p>
            <a:pPr lvl="1" eaLnBrk="1" hangingPunct="1">
              <a:buFontTx/>
              <a:buChar char="•"/>
            </a:pPr>
            <a:r>
              <a:rPr lang="en-US">
                <a:latin typeface="Arial" charset="0"/>
                <a:ea typeface="ＭＳ Ｐゴシック" charset="0"/>
              </a:rPr>
              <a:t>Activities: How did we organize the activities that resulted in completed projects?</a:t>
            </a:r>
          </a:p>
          <a:p>
            <a:pPr eaLnBrk="1" hangingPunct="1">
              <a:buFontTx/>
              <a:buChar char="•"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Projects</a:t>
            </a:r>
          </a:p>
          <a:p>
            <a:pPr lvl="1" eaLnBrk="1" hangingPunct="1">
              <a:buFontTx/>
              <a:buChar char="•"/>
            </a:pPr>
            <a:r>
              <a:rPr lang="en-US">
                <a:latin typeface="Arial" charset="0"/>
                <a:ea typeface="ＭＳ Ｐゴシック" charset="0"/>
              </a:rPr>
              <a:t>What were the projects we worked on</a:t>
            </a:r>
          </a:p>
          <a:p>
            <a:pPr lvl="1" eaLnBrk="1" hangingPunct="1">
              <a:buFontTx/>
              <a:buChar char="•"/>
            </a:pPr>
            <a:r>
              <a:rPr lang="en-US">
                <a:latin typeface="Arial" charset="0"/>
                <a:ea typeface="ＭＳ Ｐゴシック" charset="0"/>
              </a:rPr>
              <a:t>What projects are completed and available to end users</a:t>
            </a:r>
          </a:p>
          <a:p>
            <a:pPr eaLnBrk="1" hangingPunct="1">
              <a:buFontTx/>
              <a:buChar char="•"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Outcomes</a:t>
            </a:r>
          </a:p>
          <a:p>
            <a:pPr lvl="1" eaLnBrk="1" hangingPunct="1">
              <a:buFontTx/>
              <a:buChar char="•"/>
            </a:pPr>
            <a:r>
              <a:rPr lang="en-US">
                <a:latin typeface="Arial" charset="0"/>
                <a:ea typeface="ＭＳ Ｐゴシック" charset="0"/>
              </a:rPr>
              <a:t>What did all this work result in?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9849DA-09E7-C64C-A802-D02606BED035}" type="datetime1">
              <a:rPr lang="en-US"/>
              <a:pPr>
                <a:defRPr/>
              </a:pPr>
              <a:t>12/30/13</a:t>
            </a:fld>
            <a:r>
              <a:rPr lang="en-US"/>
              <a:t>  ::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OER Interoperability Sprint @ OpeniWorld Europe 2008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58A315-BB78-C947-897A-39030E24AD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048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37FB33-4286-4843-AC0D-2661D76F34AD}" type="datetime1">
              <a:rPr lang="en-US"/>
              <a:pPr>
                <a:defRPr/>
              </a:pPr>
              <a:t>12/30/13</a:t>
            </a:fld>
            <a:r>
              <a:rPr lang="en-US"/>
              <a:t>  ::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OER Interoperability Sprint @ OpeniWorld Europe 2008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09354A-F8F6-884E-91D1-08A78448FC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650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8C7179-80CE-0C4D-B7AA-B1C246A1E726}" type="datetime1">
              <a:rPr lang="en-US"/>
              <a:pPr>
                <a:defRPr/>
              </a:pPr>
              <a:t>12/30/13</a:t>
            </a:fld>
            <a:r>
              <a:rPr lang="en-US"/>
              <a:t>  ::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OER Interoperability Sprint @ OpeniWorld Europe 2008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A19C26-FDBB-6C4B-B165-AE3202F1EE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735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5B78B1-02D6-5043-8506-15BEB9E3898F}" type="datetime1">
              <a:rPr lang="en-US"/>
              <a:pPr>
                <a:defRPr/>
              </a:pPr>
              <a:t>12/30/13</a:t>
            </a:fld>
            <a:r>
              <a:rPr lang="en-US"/>
              <a:t>  ::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OER Interoperability Sprint @ OpeniWorld Europe 2008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0A0ABD-87F6-9748-A58C-7BA50D8C49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355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A21A5C-862D-6C4E-8972-F52F4049421D}" type="datetime1">
              <a:rPr lang="en-US"/>
              <a:pPr>
                <a:defRPr/>
              </a:pPr>
              <a:t>12/30/13</a:t>
            </a:fld>
            <a:r>
              <a:rPr lang="en-US"/>
              <a:t>  ::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OER Interoperability Sprint @ OpeniWorld Europe 2008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DC13D1-57BB-1344-A330-3B84DC1017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889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C00317-37B0-0541-8708-1265828BA43B}" type="datetime1">
              <a:rPr lang="en-US"/>
              <a:pPr>
                <a:defRPr/>
              </a:pPr>
              <a:t>12/30/13</a:t>
            </a:fld>
            <a:r>
              <a:rPr lang="en-US"/>
              <a:t>  ::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OER Interoperability Sprint @ OpeniWorld Europe 2008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B20877-B0B9-024B-979E-65A4DC061E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73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E1C04B-B615-6245-98F5-09F80205C961}" type="datetime1">
              <a:rPr lang="en-US"/>
              <a:pPr>
                <a:defRPr/>
              </a:pPr>
              <a:t>12/30/13</a:t>
            </a:fld>
            <a:r>
              <a:rPr lang="en-US"/>
              <a:t>  ::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OER Interoperability Sprint @ OpeniWorld Europe 2008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92A77A-74B7-364F-B1A8-FFA28CCBC8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009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4687CA-98C6-3B42-9878-2E2A994C4D96}" type="datetime1">
              <a:rPr lang="en-US"/>
              <a:pPr>
                <a:defRPr/>
              </a:pPr>
              <a:t>12/30/13</a:t>
            </a:fld>
            <a:r>
              <a:rPr lang="en-US"/>
              <a:t>  ::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OER Interoperability Sprint @ OpeniWorld Europe 2008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DDE50B-675B-7D47-A810-CB05EB5AA9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671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E31E68-9FBF-A644-A910-B4F6ECC2BCC3}" type="datetime1">
              <a:rPr lang="en-US"/>
              <a:pPr>
                <a:defRPr/>
              </a:pPr>
              <a:t>12/30/13</a:t>
            </a:fld>
            <a:r>
              <a:rPr lang="en-US"/>
              <a:t>  ::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OER Interoperability Sprint @ OpeniWorld Europe 2008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D73891-292F-9144-A14E-25E635F144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363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E26117-9FE1-474E-AE56-E55FF12FCFE1}" type="datetime1">
              <a:rPr lang="en-US"/>
              <a:pPr>
                <a:defRPr/>
              </a:pPr>
              <a:t>12/30/13</a:t>
            </a:fld>
            <a:r>
              <a:rPr lang="en-US"/>
              <a:t>  ::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OER Interoperability Sprint @ OpeniWorld Europe 2008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9557CB-D209-BA42-A899-1671523A5D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972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15699B-5B07-A64A-93FD-7357B62A3CBE}" type="datetime1">
              <a:rPr lang="en-US"/>
              <a:pPr>
                <a:defRPr/>
              </a:pPr>
              <a:t>12/30/13</a:t>
            </a:fld>
            <a:r>
              <a:rPr lang="en-US"/>
              <a:t>  ::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OER Interoperability Sprint @ OpeniWorld Europe 2008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9631B9-F9E3-9345-A941-BBD72C3047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046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5" descr="COSL-learning-is-expanding3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57800"/>
            <a:ext cx="9140825" cy="146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0" y="6477000"/>
            <a:ext cx="3733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300" smtClean="0">
                <a:solidFill>
                  <a:srgbClr val="CC6600"/>
                </a:solidFill>
              </a:defRPr>
            </a:lvl1pPr>
          </a:lstStyle>
          <a:p>
            <a:pPr>
              <a:defRPr/>
            </a:pPr>
            <a:fld id="{C5655AA1-3BDC-204F-A13E-BDFBEE63C46D}" type="datetime1">
              <a:rPr lang="en-US"/>
              <a:pPr>
                <a:defRPr/>
              </a:pPr>
              <a:t>12/30/13</a:t>
            </a:fld>
            <a:r>
              <a:rPr lang="en-US"/>
              <a:t>  ::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5800" y="152400"/>
            <a:ext cx="7772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600" smtClean="0">
                <a:solidFill>
                  <a:srgbClr val="CC6600"/>
                </a:solidFill>
              </a:defRPr>
            </a:lvl1pPr>
          </a:lstStyle>
          <a:p>
            <a:pPr>
              <a:defRPr/>
            </a:pPr>
            <a:r>
              <a:rPr lang="en-US"/>
              <a:t>OER Interoperability Sprint @ OpeniWorld Europe 2008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9600" y="6477000"/>
            <a:ext cx="76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300" smtClean="0">
                <a:solidFill>
                  <a:srgbClr val="CC6600"/>
                </a:solidFill>
              </a:defRPr>
            </a:lvl1pPr>
          </a:lstStyle>
          <a:p>
            <a:pPr>
              <a:defRPr/>
            </a:pPr>
            <a:fld id="{4EBB5C46-CE2A-AE47-BDB7-8DDE81FB0F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66999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669999"/>
          </a:solidFill>
          <a:latin typeface="Helvetica" pitchFamily="-106" charset="0"/>
          <a:ea typeface="ＭＳ Ｐゴシック" pitchFamily="-106" charset="-128"/>
          <a:cs typeface="ＭＳ Ｐゴシック" pitchFamily="-106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669999"/>
          </a:solidFill>
          <a:latin typeface="Helvetica" pitchFamily="-106" charset="0"/>
          <a:ea typeface="ＭＳ Ｐゴシック" pitchFamily="-106" charset="-128"/>
          <a:cs typeface="ＭＳ Ｐゴシック" pitchFamily="-106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669999"/>
          </a:solidFill>
          <a:latin typeface="Helvetica" pitchFamily="-106" charset="0"/>
          <a:ea typeface="ＭＳ Ｐゴシック" pitchFamily="-106" charset="-128"/>
          <a:cs typeface="ＭＳ Ｐゴシック" pitchFamily="-106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669999"/>
          </a:solidFill>
          <a:latin typeface="Helvetica" pitchFamily="-106" charset="0"/>
          <a:ea typeface="ＭＳ Ｐゴシック" pitchFamily="-106" charset="-128"/>
          <a:cs typeface="ＭＳ Ｐゴシック" pitchFamily="-106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rgbClr val="669999"/>
          </a:solidFill>
          <a:latin typeface="Helvetica" pitchFamily="-106" charset="0"/>
          <a:ea typeface="ＭＳ Ｐゴシック" pitchFamily="-106" charset="-128"/>
          <a:cs typeface="ＭＳ Ｐゴシック" pitchFamily="-106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rgbClr val="669999"/>
          </a:solidFill>
          <a:latin typeface="Helvetica" pitchFamily="-106" charset="0"/>
          <a:ea typeface="ＭＳ Ｐゴシック" pitchFamily="-106" charset="-128"/>
          <a:cs typeface="ＭＳ Ｐゴシック" pitchFamily="-106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rgbClr val="669999"/>
          </a:solidFill>
          <a:latin typeface="Helvetica" pitchFamily="-106" charset="0"/>
          <a:ea typeface="ＭＳ Ｐゴシック" pitchFamily="-106" charset="-128"/>
          <a:cs typeface="ＭＳ Ｐゴシック" pitchFamily="-106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rgbClr val="669999"/>
          </a:solidFill>
          <a:latin typeface="Helvetica" pitchFamily="-106" charset="0"/>
          <a:ea typeface="ＭＳ Ｐゴシック" pitchFamily="-106" charset="-128"/>
          <a:cs typeface="ＭＳ Ｐゴシック" pitchFamily="-106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66999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rgbClr val="669999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rgbClr val="669999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rgbClr val="669999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rgbClr val="669999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200">
          <a:solidFill>
            <a:srgbClr val="669999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200">
          <a:solidFill>
            <a:srgbClr val="669999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200">
          <a:solidFill>
            <a:srgbClr val="669999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200">
          <a:solidFill>
            <a:srgbClr val="669999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oerrecommender.org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oercommons.org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makeapath.com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sz="3200">
                <a:latin typeface="Helvetica" charset="0"/>
                <a:ea typeface="ＭＳ Ｐゴシック" charset="0"/>
                <a:cs typeface="ＭＳ Ｐゴシック" charset="0"/>
              </a:rPr>
              <a:t>OER Interoperability Sprint Outcomes:</a:t>
            </a:r>
            <a:br>
              <a:rPr lang="en-US" sz="3200">
                <a:latin typeface="Helvetica" charset="0"/>
                <a:ea typeface="ＭＳ Ｐゴシック" charset="0"/>
                <a:cs typeface="ＭＳ Ｐゴシック" charset="0"/>
              </a:rPr>
            </a:br>
            <a:r>
              <a:rPr lang="en-US" sz="3200">
                <a:latin typeface="Helvetica" charset="0"/>
                <a:ea typeface="ＭＳ Ｐゴシック" charset="0"/>
                <a:cs typeface="ＭＳ Ｐゴシック" charset="0"/>
              </a:rPr>
              <a:t>Linking OER Providers</a:t>
            </a:r>
          </a:p>
        </p:txBody>
      </p:sp>
      <p:sp>
        <p:nvSpPr>
          <p:cNvPr id="1536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733800"/>
            <a:ext cx="6400800" cy="11430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Brandon Muramatsu</a:t>
            </a:r>
          </a:p>
          <a:p>
            <a:pPr eaLnBrk="1" hangingPunct="1"/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Center for Open and Sustainable Learning</a:t>
            </a:r>
          </a:p>
          <a:p>
            <a:pPr eaLnBrk="1" hangingPunct="1"/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brandon.muramatsu@usu.edu</a:t>
            </a:r>
          </a:p>
        </p:txBody>
      </p:sp>
      <p:sp>
        <p:nvSpPr>
          <p:cNvPr id="15363" name="Rectangle 6"/>
          <p:cNvSpPr>
            <a:spLocks noChangeArrowheads="1"/>
          </p:cNvSpPr>
          <p:nvPr/>
        </p:nvSpPr>
        <p:spPr bwMode="auto">
          <a:xfrm>
            <a:off x="4953000" y="6477000"/>
            <a:ext cx="41910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700">
                <a:solidFill>
                  <a:srgbClr val="7F7F7F"/>
                </a:solidFill>
                <a:cs typeface="Arial" charset="0"/>
              </a:rPr>
              <a:t>Originally Published 2008. Republished 2013. This work is licensed under a Creative Commons Attribution-Noncommercial-Share Alike 3.0 United States License (http://creativecommons.org/licenses/by-nc-sa/3.0/us/)</a:t>
            </a:r>
          </a:p>
        </p:txBody>
      </p:sp>
      <p:pic>
        <p:nvPicPr>
          <p:cNvPr id="15364" name="Picture 7" descr="88x3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6530975"/>
            <a:ext cx="73818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Ultimate Goal—What are we really trying to do?</a:t>
            </a:r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Improve end-user experience</a:t>
            </a:r>
          </a:p>
          <a:p>
            <a:pPr lvl="1" eaLnBrk="1" hangingPunct="1"/>
            <a:r>
              <a:rPr lang="en-US">
                <a:latin typeface="Arial" charset="0"/>
                <a:ea typeface="ＭＳ Ｐゴシック" charset="0"/>
              </a:rPr>
              <a:t>Educators, students, world-at-large</a:t>
            </a:r>
          </a:p>
          <a:p>
            <a:pPr lvl="1" eaLnBrk="1" hangingPunct="1"/>
            <a:r>
              <a:rPr lang="en-US">
                <a:latin typeface="Arial" charset="0"/>
                <a:ea typeface="ＭＳ Ｐゴシック" charset="0"/>
              </a:rPr>
              <a:t>Increase access and opportunity afforded by education</a:t>
            </a:r>
          </a:p>
          <a:p>
            <a:pPr lvl="1" eaLnBrk="1" hangingPunct="1"/>
            <a:r>
              <a:rPr lang="en-US">
                <a:latin typeface="Arial" charset="0"/>
                <a:ea typeface="ＭＳ Ｐゴシック" charset="0"/>
              </a:rPr>
              <a:t>Prevent </a:t>
            </a:r>
            <a:r>
              <a:rPr lang="ja-JP" altLang="en-US">
                <a:latin typeface="Arial" charset="0"/>
                <a:ea typeface="ＭＳ Ｐゴシック" charset="0"/>
              </a:rPr>
              <a:t>“</a:t>
            </a:r>
            <a:r>
              <a:rPr lang="en-US" altLang="ja-JP">
                <a:latin typeface="Arial" charset="0"/>
                <a:ea typeface="ＭＳ Ｐゴシック" charset="0"/>
              </a:rPr>
              <a:t>Unsatisfied User Syndrome</a:t>
            </a:r>
            <a:r>
              <a:rPr lang="ja-JP" altLang="en-US">
                <a:latin typeface="Arial" charset="0"/>
                <a:ea typeface="ＭＳ Ｐゴシック" charset="0"/>
              </a:rPr>
              <a:t>”</a:t>
            </a:r>
            <a:r>
              <a:rPr lang="en-US" altLang="ja-JP">
                <a:latin typeface="Arial" charset="0"/>
                <a:ea typeface="ＭＳ Ｐゴシック" charset="0"/>
              </a:rPr>
              <a:t> as described by Fabrizio Cardinali—it</a:t>
            </a:r>
            <a:r>
              <a:rPr lang="ja-JP" altLang="en-US">
                <a:latin typeface="Arial" charset="0"/>
                <a:ea typeface="ＭＳ Ｐゴシック" charset="0"/>
              </a:rPr>
              <a:t>’</a:t>
            </a:r>
            <a:r>
              <a:rPr lang="en-US" altLang="ja-JP">
                <a:latin typeface="Arial" charset="0"/>
                <a:ea typeface="ＭＳ Ｐゴシック" charset="0"/>
              </a:rPr>
              <a:t>s not ok!</a:t>
            </a:r>
          </a:p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…by…</a:t>
            </a:r>
          </a:p>
          <a:p>
            <a:pPr lvl="1" eaLnBrk="1" hangingPunct="1"/>
            <a:r>
              <a:rPr lang="en-US">
                <a:latin typeface="Arial" charset="0"/>
                <a:ea typeface="ＭＳ Ｐゴシック" charset="0"/>
              </a:rPr>
              <a:t>Getting projects to work together to extend access to OERs/content</a:t>
            </a:r>
          </a:p>
          <a:p>
            <a:pPr lvl="1" eaLnBrk="1" hangingPunct="1"/>
            <a:r>
              <a:rPr lang="en-US">
                <a:latin typeface="Arial" charset="0"/>
                <a:ea typeface="ＭＳ Ｐゴシック" charset="0"/>
              </a:rPr>
              <a:t>Interlinking content, projects, services</a:t>
            </a:r>
          </a:p>
        </p:txBody>
      </p:sp>
      <p:sp>
        <p:nvSpPr>
          <p:cNvPr id="26627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077BE812-5DAE-4F4B-A6A5-F733B91A7D5F}" type="datetime4">
              <a:rPr lang="en-US" sz="1300">
                <a:solidFill>
                  <a:srgbClr val="CC6600"/>
                </a:solidFill>
              </a:rPr>
              <a:pPr/>
              <a:t>December 30, 2013</a:t>
            </a:fld>
            <a:r>
              <a:rPr lang="en-US" sz="1300">
                <a:solidFill>
                  <a:srgbClr val="CC6600"/>
                </a:solidFill>
              </a:rPr>
              <a:t>  ::</a:t>
            </a:r>
          </a:p>
        </p:txBody>
      </p:sp>
      <p:sp>
        <p:nvSpPr>
          <p:cNvPr id="2662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1600">
                <a:solidFill>
                  <a:srgbClr val="CC6600"/>
                </a:solidFill>
              </a:rPr>
              <a:t>OER Interoperability Sprint @ OpeniWorld Europe 2008</a:t>
            </a:r>
          </a:p>
        </p:txBody>
      </p:sp>
      <p:sp>
        <p:nvSpPr>
          <p:cNvPr id="266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05F89602-88DC-164C-93B4-87F7337C8BE8}" type="slidenum">
              <a:rPr lang="en-US" sz="1300">
                <a:solidFill>
                  <a:srgbClr val="CC6600"/>
                </a:solidFill>
              </a:rPr>
              <a:pPr/>
              <a:t>10</a:t>
            </a:fld>
            <a:endParaRPr lang="en-US" sz="1300">
              <a:solidFill>
                <a:srgbClr val="CC66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Philosophy</a:t>
            </a:r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Working code is better than talk</a:t>
            </a:r>
          </a:p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Simple, simple, simple</a:t>
            </a:r>
          </a:p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Small focused projects</a:t>
            </a:r>
          </a:p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Meet immediate needs/interest of developers and users</a:t>
            </a:r>
          </a:p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765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4B51BFB2-AA8A-544E-AEC0-A0285F22F13C}" type="datetime4">
              <a:rPr lang="en-US" sz="1300">
                <a:solidFill>
                  <a:srgbClr val="CC6600"/>
                </a:solidFill>
              </a:rPr>
              <a:pPr/>
              <a:t>December 30, 2013</a:t>
            </a:fld>
            <a:r>
              <a:rPr lang="en-US" sz="1300">
                <a:solidFill>
                  <a:srgbClr val="CC6600"/>
                </a:solidFill>
              </a:rPr>
              <a:t>  ::</a:t>
            </a:r>
          </a:p>
        </p:txBody>
      </p:sp>
      <p:sp>
        <p:nvSpPr>
          <p:cNvPr id="2765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1600">
                <a:solidFill>
                  <a:srgbClr val="CC6600"/>
                </a:solidFill>
              </a:rPr>
              <a:t>OER Interoperability Sprint @ OpeniWorld Europe 2008</a:t>
            </a:r>
          </a:p>
        </p:txBody>
      </p:sp>
      <p:sp>
        <p:nvSpPr>
          <p:cNvPr id="2765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04363042-308A-C94C-B070-D56BA871FC5E}" type="slidenum">
              <a:rPr lang="en-US" sz="1300">
                <a:solidFill>
                  <a:srgbClr val="CC6600"/>
                </a:solidFill>
              </a:rPr>
              <a:pPr/>
              <a:t>11</a:t>
            </a:fld>
            <a:endParaRPr lang="en-US" sz="1300">
              <a:solidFill>
                <a:srgbClr val="CC66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>
                <a:latin typeface="Helvetica" charset="0"/>
                <a:ea typeface="ＭＳ Ｐゴシック" charset="0"/>
                <a:cs typeface="ＭＳ Ｐゴシック" charset="0"/>
              </a:rPr>
              <a:t>December 2007 OER Interoperability Meeting</a:t>
            </a:r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Goals:</a:t>
            </a:r>
          </a:p>
          <a:p>
            <a:pPr lvl="1" eaLnBrk="1" hangingPunct="1"/>
            <a:r>
              <a:rPr lang="en-US">
                <a:latin typeface="Arial" charset="0"/>
                <a:ea typeface="ＭＳ Ｐゴシック" charset="0"/>
              </a:rPr>
              <a:t>Set stage to enable collaboration</a:t>
            </a:r>
          </a:p>
          <a:p>
            <a:pPr lvl="1" eaLnBrk="1" hangingPunct="1"/>
            <a:r>
              <a:rPr lang="en-US">
                <a:latin typeface="Arial" charset="0"/>
                <a:ea typeface="ＭＳ Ｐゴシック" charset="0"/>
              </a:rPr>
              <a:t>Get </a:t>
            </a:r>
            <a:r>
              <a:rPr lang="ja-JP" altLang="en-US">
                <a:latin typeface="Arial" charset="0"/>
                <a:ea typeface="ＭＳ Ｐゴシック" charset="0"/>
              </a:rPr>
              <a:t>“</a:t>
            </a:r>
            <a:r>
              <a:rPr lang="en-US" altLang="ja-JP">
                <a:latin typeface="Arial" charset="0"/>
                <a:ea typeface="ＭＳ Ｐゴシック" charset="0"/>
              </a:rPr>
              <a:t>buy-in</a:t>
            </a:r>
            <a:r>
              <a:rPr lang="ja-JP" altLang="en-US">
                <a:latin typeface="Arial" charset="0"/>
                <a:ea typeface="ＭＳ Ｐゴシック" charset="0"/>
              </a:rPr>
              <a:t>”</a:t>
            </a:r>
            <a:r>
              <a:rPr lang="en-US" altLang="ja-JP">
                <a:latin typeface="Arial" charset="0"/>
                <a:ea typeface="ＭＳ Ｐゴシック" charset="0"/>
              </a:rPr>
              <a:t>/agreement on important issues</a:t>
            </a:r>
          </a:p>
          <a:p>
            <a:pPr lvl="1" eaLnBrk="1" hangingPunct="1"/>
            <a:r>
              <a:rPr lang="en-US">
                <a:latin typeface="Arial" charset="0"/>
                <a:ea typeface="ＭＳ Ｐゴシック" charset="0"/>
              </a:rPr>
              <a:t>Help leadership understand value</a:t>
            </a:r>
          </a:p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Participants</a:t>
            </a:r>
          </a:p>
          <a:p>
            <a:pPr lvl="1" eaLnBrk="1" hangingPunct="1"/>
            <a:r>
              <a:rPr lang="en-US">
                <a:latin typeface="Arial" charset="0"/>
                <a:ea typeface="ＭＳ Ｐゴシック" charset="0"/>
              </a:rPr>
              <a:t>Senior leadership from OER and related repositories/collections</a:t>
            </a:r>
          </a:p>
          <a:p>
            <a:pPr lvl="1" eaLnBrk="1" hangingPunct="1"/>
            <a:r>
              <a:rPr lang="en-US">
                <a:latin typeface="Arial" charset="0"/>
                <a:ea typeface="ＭＳ Ｐゴシック" charset="0"/>
              </a:rPr>
              <a:t>Primarily Hewlett Foundation OER Grantees</a:t>
            </a:r>
          </a:p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8675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1AC93D9B-9F7B-DB49-9F81-8D94D85940B6}" type="datetime4">
              <a:rPr lang="en-US" sz="1300">
                <a:solidFill>
                  <a:srgbClr val="CC6600"/>
                </a:solidFill>
              </a:rPr>
              <a:pPr/>
              <a:t>December 30, 2013</a:t>
            </a:fld>
            <a:r>
              <a:rPr lang="en-US" sz="1300">
                <a:solidFill>
                  <a:srgbClr val="CC6600"/>
                </a:solidFill>
              </a:rPr>
              <a:t>  ::</a:t>
            </a:r>
          </a:p>
        </p:txBody>
      </p:sp>
      <p:sp>
        <p:nvSpPr>
          <p:cNvPr id="2867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1600">
                <a:solidFill>
                  <a:srgbClr val="CC6600"/>
                </a:solidFill>
              </a:rPr>
              <a:t>OER Interoperability Sprint @ OpeniWorld Europe 2008</a:t>
            </a:r>
          </a:p>
        </p:txBody>
      </p:sp>
      <p:sp>
        <p:nvSpPr>
          <p:cNvPr id="2867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6F333648-CB7C-5148-83C1-527430337773}" type="slidenum">
              <a:rPr lang="en-US" sz="1300">
                <a:solidFill>
                  <a:srgbClr val="CC6600"/>
                </a:solidFill>
              </a:rPr>
              <a:pPr/>
              <a:t>12</a:t>
            </a:fld>
            <a:endParaRPr lang="en-US" sz="1300">
              <a:solidFill>
                <a:srgbClr val="CC66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>
                <a:latin typeface="Helvetica" charset="0"/>
                <a:ea typeface="ＭＳ Ｐゴシック" charset="0"/>
                <a:cs typeface="ＭＳ Ｐゴシック" charset="0"/>
              </a:rPr>
              <a:t>OER Interoperability Sprint :: February 2008</a:t>
            </a:r>
          </a:p>
        </p:txBody>
      </p:sp>
      <p:sp>
        <p:nvSpPr>
          <p:cNvPr id="2969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Held in February 2008, at COSL</a:t>
            </a:r>
          </a:p>
          <a:p>
            <a:pPr lvl="1" eaLnBrk="1" hangingPunct="1"/>
            <a:r>
              <a:rPr lang="en-US">
                <a:latin typeface="Arial" charset="0"/>
                <a:ea typeface="ＭＳ Ｐゴシック" charset="0"/>
              </a:rPr>
              <a:t>Operations staff &amp; programmers from 9 organizations</a:t>
            </a:r>
          </a:p>
          <a:p>
            <a:pPr lvl="1" eaLnBrk="1" hangingPunct="1"/>
            <a:r>
              <a:rPr lang="en-US">
                <a:latin typeface="Arial" charset="0"/>
                <a:ea typeface="ＭＳ Ｐゴシック" charset="0"/>
              </a:rPr>
              <a:t>22 participants</a:t>
            </a:r>
          </a:p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Built on meeting in December 2007</a:t>
            </a:r>
          </a:p>
          <a:p>
            <a:pPr lvl="1" eaLnBrk="1" hangingPunct="1"/>
            <a:r>
              <a:rPr lang="en-US">
                <a:latin typeface="Arial" charset="0"/>
                <a:ea typeface="ＭＳ Ｐゴシック" charset="0"/>
              </a:rPr>
              <a:t>Executive directors and directors of technology</a:t>
            </a:r>
          </a:p>
          <a:p>
            <a:pPr lvl="1" eaLnBrk="1" hangingPunct="1"/>
            <a:r>
              <a:rPr lang="en-US">
                <a:latin typeface="Arial" charset="0"/>
                <a:ea typeface="ＭＳ Ｐゴシック" charset="0"/>
              </a:rPr>
              <a:t>Discussed bigger </a:t>
            </a:r>
            <a:r>
              <a:rPr lang="ja-JP" altLang="en-US">
                <a:latin typeface="Arial" charset="0"/>
                <a:ea typeface="ＭＳ Ｐゴシック" charset="0"/>
              </a:rPr>
              <a:t>“</a:t>
            </a:r>
            <a:r>
              <a:rPr lang="en-US" altLang="ja-JP">
                <a:latin typeface="Arial" charset="0"/>
                <a:ea typeface="ＭＳ Ｐゴシック" charset="0"/>
              </a:rPr>
              <a:t>issues</a:t>
            </a:r>
            <a:r>
              <a:rPr lang="ja-JP" altLang="en-US">
                <a:latin typeface="Arial" charset="0"/>
                <a:ea typeface="ＭＳ Ｐゴシック" charset="0"/>
              </a:rPr>
              <a:t>”</a:t>
            </a:r>
            <a:r>
              <a:rPr lang="en-US" altLang="ja-JP">
                <a:latin typeface="Arial" charset="0"/>
                <a:ea typeface="ＭＳ Ｐゴシック" charset="0"/>
              </a:rPr>
              <a:t> regarding interoperability</a:t>
            </a:r>
          </a:p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Step in journey, capacity-building</a:t>
            </a:r>
          </a:p>
        </p:txBody>
      </p:sp>
      <p:sp>
        <p:nvSpPr>
          <p:cNvPr id="2969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E3C4287A-8ED7-D048-B16A-0D09D5C211D8}" type="datetime4">
              <a:rPr lang="en-US" sz="1300">
                <a:solidFill>
                  <a:srgbClr val="CC6600"/>
                </a:solidFill>
              </a:rPr>
              <a:pPr/>
              <a:t>December 30, 2013</a:t>
            </a:fld>
            <a:r>
              <a:rPr lang="en-US" sz="1300">
                <a:solidFill>
                  <a:srgbClr val="CC6600"/>
                </a:solidFill>
              </a:rPr>
              <a:t>  ::</a:t>
            </a:r>
          </a:p>
        </p:txBody>
      </p:sp>
      <p:sp>
        <p:nvSpPr>
          <p:cNvPr id="2970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1600">
                <a:solidFill>
                  <a:srgbClr val="CC6600"/>
                </a:solidFill>
              </a:rPr>
              <a:t>OER Interoperability Sprint @ OpeniWorld Europe 2008</a:t>
            </a:r>
          </a:p>
        </p:txBody>
      </p:sp>
      <p:sp>
        <p:nvSpPr>
          <p:cNvPr id="2970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112D3B61-6C2C-3149-9B7D-ADD379EDEF18}" type="slidenum">
              <a:rPr lang="en-US" sz="1300">
                <a:solidFill>
                  <a:srgbClr val="CC6600"/>
                </a:solidFill>
              </a:rPr>
              <a:pPr/>
              <a:t>13</a:t>
            </a:fld>
            <a:endParaRPr lang="en-US" sz="1300">
              <a:solidFill>
                <a:srgbClr val="CC66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OER Interoperability Sprint Participants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685800" y="1600200"/>
          <a:ext cx="7772400" cy="3714750"/>
        </p:xfrm>
        <a:graphic>
          <a:graphicData uri="http://schemas.openxmlformats.org/drawingml/2006/table">
            <a:tbl>
              <a:tblPr/>
              <a:tblGrid>
                <a:gridCol w="3886200"/>
                <a:gridCol w="388620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Organization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Product/Service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COSL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OER Recommender, MakeAPath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Connexions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Connexions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Creative Commons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ccLearn Search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enPraxis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eduCommons OCW software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ISKME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OER Commons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MIT OEIT*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OKI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Open University UK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OpenLearn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OpenCourseWare Consortium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Blog aggregator and Search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Open Learning Exchange*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Software for OLPC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  <p:sp>
        <p:nvSpPr>
          <p:cNvPr id="30757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0630D8F2-ED91-874C-B1CB-0B1B71C93E6E}" type="datetime1">
              <a:rPr lang="en-US" sz="1300">
                <a:solidFill>
                  <a:srgbClr val="CC6600"/>
                </a:solidFill>
              </a:rPr>
              <a:pPr/>
              <a:t>12/30/13</a:t>
            </a:fld>
            <a:r>
              <a:rPr lang="en-US" sz="1300">
                <a:solidFill>
                  <a:srgbClr val="CC6600"/>
                </a:solidFill>
              </a:rPr>
              <a:t>  ::</a:t>
            </a:r>
          </a:p>
        </p:txBody>
      </p:sp>
      <p:sp>
        <p:nvSpPr>
          <p:cNvPr id="3075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1600">
                <a:solidFill>
                  <a:srgbClr val="CC6600"/>
                </a:solidFill>
              </a:rPr>
              <a:t>OER Interoperability Sprint @ OpeniWorld Europe 2008</a:t>
            </a:r>
          </a:p>
        </p:txBody>
      </p:sp>
      <p:sp>
        <p:nvSpPr>
          <p:cNvPr id="3075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445931B2-BC3C-7D41-9CE1-3BFF01204C58}" type="slidenum">
              <a:rPr lang="en-US" sz="1300">
                <a:solidFill>
                  <a:srgbClr val="CC6600"/>
                </a:solidFill>
              </a:rPr>
              <a:pPr/>
              <a:t>14</a:t>
            </a:fld>
            <a:endParaRPr lang="en-US" sz="1300">
              <a:solidFill>
                <a:srgbClr val="CC66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OER Recommender</a:t>
            </a:r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Content-based recommender service</a:t>
            </a:r>
          </a:p>
          <a:p>
            <a:pPr lvl="1"/>
            <a:r>
              <a:rPr lang="en-US">
                <a:latin typeface="Arial" charset="0"/>
                <a:ea typeface="ＭＳ Ｐゴシック" charset="0"/>
                <a:hlinkClick r:id="rId2"/>
              </a:rPr>
              <a:t>www.oerrecommender.org</a:t>
            </a:r>
            <a:endParaRPr lang="en-US">
              <a:latin typeface="Arial" charset="0"/>
              <a:ea typeface="ＭＳ Ｐゴシック" charset="0"/>
            </a:endParaRP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Web service to interlink content repositories</a:t>
            </a: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Links learning objects and courses</a:t>
            </a: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Easy to use</a:t>
            </a:r>
          </a:p>
          <a:p>
            <a:pPr lvl="1"/>
            <a:r>
              <a:rPr lang="en-US">
                <a:latin typeface="Arial" charset="0"/>
                <a:ea typeface="ＭＳ Ｐゴシック" charset="0"/>
              </a:rPr>
              <a:t>1-line Javascript (or XML)</a:t>
            </a:r>
          </a:p>
          <a:p>
            <a:pPr lvl="1"/>
            <a:r>
              <a:rPr lang="en-US">
                <a:latin typeface="Arial" charset="0"/>
                <a:ea typeface="ＭＳ Ｐゴシック" charset="0"/>
              </a:rPr>
              <a:t>Greasemonkey script</a:t>
            </a:r>
          </a:p>
        </p:txBody>
      </p:sp>
      <p:sp>
        <p:nvSpPr>
          <p:cNvPr id="31747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E3F636DC-45F7-A449-84AB-0A938D3F2F83}" type="datetime1">
              <a:rPr lang="en-US" sz="1300">
                <a:solidFill>
                  <a:srgbClr val="CC6600"/>
                </a:solidFill>
              </a:rPr>
              <a:pPr/>
              <a:t>12/30/13</a:t>
            </a:fld>
            <a:r>
              <a:rPr lang="en-US" sz="1300">
                <a:solidFill>
                  <a:srgbClr val="CC6600"/>
                </a:solidFill>
              </a:rPr>
              <a:t>  ::</a:t>
            </a:r>
          </a:p>
        </p:txBody>
      </p:sp>
      <p:sp>
        <p:nvSpPr>
          <p:cNvPr id="3174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1600">
                <a:solidFill>
                  <a:srgbClr val="CC6600"/>
                </a:solidFill>
              </a:rPr>
              <a:t>OER Interoperability Sprint @ OpeniWorld Europe 2008</a:t>
            </a:r>
          </a:p>
        </p:txBody>
      </p:sp>
      <p:sp>
        <p:nvSpPr>
          <p:cNvPr id="3174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0CFF1A61-F5A4-1D4C-90AE-C868F7317714}" type="slidenum">
              <a:rPr lang="en-US" sz="1300">
                <a:solidFill>
                  <a:srgbClr val="CC6600"/>
                </a:solidFill>
              </a:rPr>
              <a:pPr/>
              <a:t>15</a:t>
            </a:fld>
            <a:endParaRPr lang="en-US" sz="1300">
              <a:solidFill>
                <a:srgbClr val="CC66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OER Recommender Contents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miter lim="800000"/>
            <a:headEnd/>
            <a:tailEnd/>
          </a:ln>
          <a:extLst/>
        </p:spPr>
        <p:txBody>
          <a:bodyPr numCol="2"/>
          <a:lstStyle/>
          <a:p>
            <a:pPr>
              <a:defRPr/>
            </a:pPr>
            <a:r>
              <a:rPr lang="en-US" dirty="0" smtClean="0"/>
              <a:t>90,000 Resources</a:t>
            </a:r>
          </a:p>
          <a:p>
            <a:pPr lvl="1">
              <a:defRPr/>
            </a:pPr>
            <a:r>
              <a:rPr lang="en-US" dirty="0" smtClean="0"/>
              <a:t>OER and NSDL Collections</a:t>
            </a:r>
          </a:p>
          <a:p>
            <a:pPr>
              <a:defRPr/>
            </a:pPr>
            <a:r>
              <a:rPr lang="en-US" dirty="0" smtClean="0"/>
              <a:t>Multilingual</a:t>
            </a:r>
          </a:p>
          <a:p>
            <a:pPr lvl="1">
              <a:defRPr/>
            </a:pPr>
            <a:r>
              <a:rPr lang="en-US" dirty="0" smtClean="0"/>
              <a:t>Deutsch (293 records)</a:t>
            </a:r>
          </a:p>
          <a:p>
            <a:pPr lvl="1">
              <a:defRPr/>
            </a:pPr>
            <a:r>
              <a:rPr lang="en-US" dirty="0" smtClean="0"/>
              <a:t>English (71175 records)</a:t>
            </a:r>
          </a:p>
          <a:p>
            <a:pPr lvl="1">
              <a:defRPr/>
            </a:pPr>
            <a:r>
              <a:rPr lang="en-US" dirty="0" err="1" smtClean="0"/>
              <a:t>Español</a:t>
            </a:r>
            <a:r>
              <a:rPr lang="en-US" dirty="0" smtClean="0"/>
              <a:t> (14890 records)</a:t>
            </a:r>
          </a:p>
          <a:p>
            <a:pPr lvl="1">
              <a:defRPr/>
            </a:pPr>
            <a:r>
              <a:rPr lang="en-US" dirty="0" err="1" smtClean="0"/>
              <a:t>Français</a:t>
            </a:r>
            <a:r>
              <a:rPr lang="en-US" dirty="0" smtClean="0"/>
              <a:t> (1824 records)</a:t>
            </a:r>
          </a:p>
          <a:p>
            <a:pPr lvl="1">
              <a:defRPr/>
            </a:pPr>
            <a:endParaRPr lang="en-US" dirty="0" smtClean="0"/>
          </a:p>
          <a:p>
            <a:pPr lvl="1">
              <a:defRPr/>
            </a:pPr>
            <a:endParaRPr lang="en-US" dirty="0" smtClean="0"/>
          </a:p>
          <a:p>
            <a:pPr lvl="1">
              <a:defRPr/>
            </a:pPr>
            <a:endParaRPr lang="en-US" dirty="0" smtClean="0"/>
          </a:p>
          <a:p>
            <a:pPr lvl="1">
              <a:defRPr/>
            </a:pPr>
            <a:endParaRPr lang="en-US" dirty="0" smtClean="0"/>
          </a:p>
          <a:p>
            <a:pPr lvl="1">
              <a:defRPr/>
            </a:pPr>
            <a:r>
              <a:rPr lang="en-US" dirty="0" err="1" smtClean="0"/>
              <a:t>Nederlands</a:t>
            </a:r>
            <a:r>
              <a:rPr lang="en-US" dirty="0" smtClean="0"/>
              <a:t> (629 records)</a:t>
            </a:r>
          </a:p>
          <a:p>
            <a:pPr lvl="1">
              <a:defRPr/>
            </a:pPr>
            <a:r>
              <a:rPr lang="en-US" dirty="0" err="1" smtClean="0"/>
              <a:t>Русский</a:t>
            </a:r>
            <a:r>
              <a:rPr lang="en-US" dirty="0" smtClean="0"/>
              <a:t> </a:t>
            </a:r>
            <a:r>
              <a:rPr lang="en-US" dirty="0" err="1" smtClean="0"/>
              <a:t>язык</a:t>
            </a:r>
            <a:r>
              <a:rPr lang="en-US" dirty="0" smtClean="0"/>
              <a:t> (34 records)</a:t>
            </a:r>
          </a:p>
          <a:p>
            <a:pPr lvl="1">
              <a:defRPr/>
            </a:pPr>
            <a:r>
              <a:rPr lang="en-US" dirty="0" err="1" smtClean="0"/>
              <a:t>中文</a:t>
            </a:r>
            <a:r>
              <a:rPr lang="en-US" dirty="0" smtClean="0"/>
              <a:t> (34 records)</a:t>
            </a:r>
          </a:p>
          <a:p>
            <a:pPr lvl="1">
              <a:defRPr/>
            </a:pPr>
            <a:r>
              <a:rPr lang="en-US" dirty="0" err="1" smtClean="0"/>
              <a:t>日本語</a:t>
            </a:r>
            <a:r>
              <a:rPr lang="en-US" dirty="0" smtClean="0"/>
              <a:t> (44 records)</a:t>
            </a:r>
            <a:endParaRPr lang="en-US" dirty="0"/>
          </a:p>
        </p:txBody>
      </p:sp>
      <p:sp>
        <p:nvSpPr>
          <p:cNvPr id="3277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4353B598-EE46-FC4C-A640-C59005AE7FD4}" type="datetime1">
              <a:rPr lang="en-US" sz="1300">
                <a:solidFill>
                  <a:srgbClr val="CC6600"/>
                </a:solidFill>
              </a:rPr>
              <a:pPr/>
              <a:t>12/30/13</a:t>
            </a:fld>
            <a:r>
              <a:rPr lang="en-US" sz="1300">
                <a:solidFill>
                  <a:srgbClr val="CC6600"/>
                </a:solidFill>
              </a:rPr>
              <a:t>  ::</a:t>
            </a:r>
          </a:p>
        </p:txBody>
      </p:sp>
      <p:sp>
        <p:nvSpPr>
          <p:cNvPr id="3277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1600">
                <a:solidFill>
                  <a:srgbClr val="CC6600"/>
                </a:solidFill>
              </a:rPr>
              <a:t>OER Interoperability Sprint @ OpeniWorld Europe 2008</a:t>
            </a:r>
          </a:p>
        </p:txBody>
      </p:sp>
      <p:sp>
        <p:nvSpPr>
          <p:cNvPr id="3277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9B85A833-A9AD-1840-9B63-F57710CE2B98}" type="slidenum">
              <a:rPr lang="en-US" sz="1300">
                <a:solidFill>
                  <a:srgbClr val="CC6600"/>
                </a:solidFill>
              </a:rPr>
              <a:pPr/>
              <a:t>16</a:t>
            </a:fld>
            <a:endParaRPr lang="en-US" sz="1300">
              <a:solidFill>
                <a:srgbClr val="CC66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OER Recommender</a:t>
            </a:r>
          </a:p>
        </p:txBody>
      </p:sp>
      <p:pic>
        <p:nvPicPr>
          <p:cNvPr id="33794" name="Content Placeholder 6" descr="Picture 1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5721" r="-45721"/>
          <a:stretch>
            <a:fillRect/>
          </a:stretch>
        </p:blipFill>
        <p:spPr>
          <a:xfrm>
            <a:off x="-1219200" y="457200"/>
            <a:ext cx="11658600" cy="5486400"/>
          </a:xfrm>
        </p:spPr>
      </p:pic>
      <p:sp>
        <p:nvSpPr>
          <p:cNvPr id="33795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90412542-FD52-DB47-A687-54F790D30FB9}" type="datetime1">
              <a:rPr lang="en-US" sz="1300">
                <a:solidFill>
                  <a:srgbClr val="CC6600"/>
                </a:solidFill>
              </a:rPr>
              <a:pPr/>
              <a:t>12/30/13</a:t>
            </a:fld>
            <a:r>
              <a:rPr lang="en-US" sz="1300">
                <a:solidFill>
                  <a:srgbClr val="CC6600"/>
                </a:solidFill>
              </a:rPr>
              <a:t>  ::</a:t>
            </a:r>
          </a:p>
        </p:txBody>
      </p:sp>
      <p:sp>
        <p:nvSpPr>
          <p:cNvPr id="3379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1600">
                <a:solidFill>
                  <a:srgbClr val="CC6600"/>
                </a:solidFill>
              </a:rPr>
              <a:t>OER Interoperability Sprint @ OpeniWorld Europe 2008</a:t>
            </a:r>
          </a:p>
        </p:txBody>
      </p:sp>
      <p:sp>
        <p:nvSpPr>
          <p:cNvPr id="3379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A4D36E14-FA0C-F949-BEA7-0B79616E223A}" type="slidenum">
              <a:rPr lang="en-US" sz="1300">
                <a:solidFill>
                  <a:srgbClr val="CC6600"/>
                </a:solidFill>
              </a:rPr>
              <a:pPr/>
              <a:t>17</a:t>
            </a:fld>
            <a:endParaRPr lang="en-US" sz="1300">
              <a:solidFill>
                <a:srgbClr val="CC66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481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767114A7-3E26-9849-9BF4-566B7CC35105}" type="datetime1">
              <a:rPr lang="en-US" sz="1300">
                <a:solidFill>
                  <a:srgbClr val="CC6600"/>
                </a:solidFill>
              </a:rPr>
              <a:pPr/>
              <a:t>12/30/13</a:t>
            </a:fld>
            <a:r>
              <a:rPr lang="en-US" sz="1300">
                <a:solidFill>
                  <a:srgbClr val="CC6600"/>
                </a:solidFill>
              </a:rPr>
              <a:t>  ::</a:t>
            </a:r>
          </a:p>
        </p:txBody>
      </p:sp>
      <p:sp>
        <p:nvSpPr>
          <p:cNvPr id="3481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1600">
                <a:solidFill>
                  <a:srgbClr val="CC6600"/>
                </a:solidFill>
              </a:rPr>
              <a:t>OER Interoperability Sprint @ OpeniWorld Europe 2008</a:t>
            </a:r>
          </a:p>
        </p:txBody>
      </p:sp>
      <p:sp>
        <p:nvSpPr>
          <p:cNvPr id="3482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C1E774FE-C63A-8A42-B018-687FD3A936C2}" type="slidenum">
              <a:rPr lang="en-US" sz="1300">
                <a:solidFill>
                  <a:srgbClr val="CC6600"/>
                </a:solidFill>
              </a:rPr>
              <a:pPr/>
              <a:t>18</a:t>
            </a:fld>
            <a:endParaRPr lang="en-US" sz="1300">
              <a:solidFill>
                <a:srgbClr val="CC6600"/>
              </a:solidFill>
            </a:endParaRPr>
          </a:p>
        </p:txBody>
      </p:sp>
      <p:pic>
        <p:nvPicPr>
          <p:cNvPr id="34821" name="Content Placeholder 8" descr="Picture 6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930" r="-20930"/>
          <a:stretch>
            <a:fillRect/>
          </a:stretch>
        </p:blipFill>
        <p:spPr>
          <a:xfrm>
            <a:off x="-1143000" y="533400"/>
            <a:ext cx="11658600" cy="5486400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5842" name="Content Placeholder 6" descr="Picture 1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930" r="-20930"/>
          <a:stretch>
            <a:fillRect/>
          </a:stretch>
        </p:blipFill>
        <p:spPr>
          <a:xfrm>
            <a:off x="-1219200" y="457200"/>
            <a:ext cx="11658600" cy="5486400"/>
          </a:xfrm>
        </p:spPr>
      </p:pic>
      <p:sp>
        <p:nvSpPr>
          <p:cNvPr id="35843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6AF48ADE-83A0-D94B-8383-1F5DFAACB22E}" type="datetime1">
              <a:rPr lang="en-US" sz="1300">
                <a:solidFill>
                  <a:srgbClr val="CC6600"/>
                </a:solidFill>
              </a:rPr>
              <a:pPr/>
              <a:t>12/30/13</a:t>
            </a:fld>
            <a:r>
              <a:rPr lang="en-US" sz="1300">
                <a:solidFill>
                  <a:srgbClr val="CC6600"/>
                </a:solidFill>
              </a:rPr>
              <a:t>  ::</a:t>
            </a:r>
          </a:p>
        </p:txBody>
      </p:sp>
      <p:sp>
        <p:nvSpPr>
          <p:cNvPr id="3584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1600">
                <a:solidFill>
                  <a:srgbClr val="CC6600"/>
                </a:solidFill>
              </a:rPr>
              <a:t>OER Interoperability Sprint @ OpeniWorld Europe 2008</a:t>
            </a:r>
          </a:p>
        </p:txBody>
      </p:sp>
      <p:sp>
        <p:nvSpPr>
          <p:cNvPr id="3584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346C48F9-F8B0-F943-86A1-62EF44D17F08}" type="slidenum">
              <a:rPr lang="en-US" sz="1300">
                <a:solidFill>
                  <a:srgbClr val="CC6600"/>
                </a:solidFill>
              </a:rPr>
              <a:pPr/>
              <a:t>19</a:t>
            </a:fld>
            <a:endParaRPr lang="en-US" sz="1300">
              <a:solidFill>
                <a:srgbClr val="CC66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6156F4EB-E5A2-0643-91D3-1F7B8942ABFA}" type="datetime4">
              <a:rPr lang="en-US" sz="1300">
                <a:solidFill>
                  <a:srgbClr val="CC6600"/>
                </a:solidFill>
              </a:rPr>
              <a:pPr/>
              <a:t>December 30, 2013</a:t>
            </a:fld>
            <a:r>
              <a:rPr lang="en-US" sz="1300">
                <a:solidFill>
                  <a:srgbClr val="CC6600"/>
                </a:solidFill>
              </a:rPr>
              <a:t>  ::</a:t>
            </a:r>
          </a:p>
        </p:txBody>
      </p:sp>
      <p:sp>
        <p:nvSpPr>
          <p:cNvPr id="1741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1600">
                <a:solidFill>
                  <a:srgbClr val="CC6600"/>
                </a:solidFill>
              </a:rPr>
              <a:t>OER Interoperability Sprint @ OpeniWorld Europe 2008</a:t>
            </a:r>
          </a:p>
        </p:txBody>
      </p:sp>
      <p:sp>
        <p:nvSpPr>
          <p:cNvPr id="1741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A0232EA2-D66F-BF4F-A9FA-E798EA1B2485}" type="slidenum">
              <a:rPr lang="en-US" sz="1300">
                <a:solidFill>
                  <a:srgbClr val="CC6600"/>
                </a:solidFill>
              </a:rPr>
              <a:pPr/>
              <a:t>2</a:t>
            </a:fld>
            <a:endParaRPr lang="en-US" sz="1300">
              <a:solidFill>
                <a:srgbClr val="CC6600"/>
              </a:solidFill>
            </a:endParaRPr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Outline</a:t>
            </a:r>
          </a:p>
        </p:txBody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Introduction</a:t>
            </a:r>
          </a:p>
          <a:p>
            <a:pPr lvl="1" eaLnBrk="1" hangingPunct="1"/>
            <a:r>
              <a:rPr lang="en-US">
                <a:latin typeface="Arial" charset="0"/>
                <a:ea typeface="ＭＳ Ｐゴシック" charset="0"/>
              </a:rPr>
              <a:t>Background, challenges, definitions</a:t>
            </a:r>
          </a:p>
          <a:p>
            <a:pPr lvl="1" eaLnBrk="1" hangingPunct="1"/>
            <a:r>
              <a:rPr lang="en-US">
                <a:latin typeface="Arial" charset="0"/>
                <a:ea typeface="ＭＳ Ｐゴシック" charset="0"/>
              </a:rPr>
              <a:t>Goals, philosophy</a:t>
            </a:r>
          </a:p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OER Interoperability Sprint</a:t>
            </a:r>
          </a:p>
          <a:p>
            <a:pPr lvl="1" eaLnBrk="1" hangingPunct="1"/>
            <a:r>
              <a:rPr lang="en-US">
                <a:latin typeface="Arial" charset="0"/>
                <a:ea typeface="ＭＳ Ｐゴシック" charset="0"/>
              </a:rPr>
              <a:t>Participants, activities</a:t>
            </a:r>
          </a:p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Projects</a:t>
            </a:r>
          </a:p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Outcomes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686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A3116F0B-9764-2C46-9058-D33EB594647C}" type="datetime1">
              <a:rPr lang="en-US" sz="1300">
                <a:solidFill>
                  <a:srgbClr val="CC6600"/>
                </a:solidFill>
              </a:rPr>
              <a:pPr/>
              <a:t>12/30/13</a:t>
            </a:fld>
            <a:r>
              <a:rPr lang="en-US" sz="1300">
                <a:solidFill>
                  <a:srgbClr val="CC6600"/>
                </a:solidFill>
              </a:rPr>
              <a:t>  ::</a:t>
            </a:r>
          </a:p>
        </p:txBody>
      </p:sp>
      <p:sp>
        <p:nvSpPr>
          <p:cNvPr id="3686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1600">
                <a:solidFill>
                  <a:srgbClr val="CC6600"/>
                </a:solidFill>
              </a:rPr>
              <a:t>OER Interoperability Sprint @ OpeniWorld Europe 2008</a:t>
            </a:r>
          </a:p>
        </p:txBody>
      </p:sp>
      <p:sp>
        <p:nvSpPr>
          <p:cNvPr id="3686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201285F6-0045-2144-A06D-390BF3EB0129}" type="slidenum">
              <a:rPr lang="en-US" sz="1300">
                <a:solidFill>
                  <a:srgbClr val="CC6600"/>
                </a:solidFill>
              </a:rPr>
              <a:pPr/>
              <a:t>20</a:t>
            </a:fld>
            <a:endParaRPr lang="en-US" sz="1300">
              <a:solidFill>
                <a:srgbClr val="CC6600"/>
              </a:solidFill>
            </a:endParaRPr>
          </a:p>
        </p:txBody>
      </p:sp>
      <p:pic>
        <p:nvPicPr>
          <p:cNvPr id="36869" name="Content Placeholder 8" descr="Picture 4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930" r="-20930"/>
          <a:stretch>
            <a:fillRect/>
          </a:stretch>
        </p:blipFill>
        <p:spPr>
          <a:xfrm>
            <a:off x="-1219200" y="457200"/>
            <a:ext cx="11658600" cy="5486400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Integrating OER Recommender at OER Commons</a:t>
            </a:r>
          </a:p>
        </p:txBody>
      </p:sp>
      <p:sp>
        <p:nvSpPr>
          <p:cNvPr id="3789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OER Commons is a portal to OERs</a:t>
            </a: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  <a:hlinkClick r:id="rId2"/>
              </a:rPr>
              <a:t>www.oercommons.org</a:t>
            </a: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OER Recommender</a:t>
            </a:r>
          </a:p>
          <a:p>
            <a:pPr lvl="1"/>
            <a:r>
              <a:rPr lang="en-US">
                <a:latin typeface="Arial" charset="0"/>
                <a:ea typeface="ＭＳ Ｐゴシック" charset="0"/>
              </a:rPr>
              <a:t>Enables interlinking (via 3</a:t>
            </a:r>
            <a:r>
              <a:rPr lang="en-US" baseline="30000">
                <a:latin typeface="Arial" charset="0"/>
                <a:ea typeface="ＭＳ Ｐゴシック" charset="0"/>
              </a:rPr>
              <a:t>rd</a:t>
            </a:r>
            <a:r>
              <a:rPr lang="en-US">
                <a:latin typeface="Arial" charset="0"/>
                <a:ea typeface="ＭＳ Ｐゴシック" charset="0"/>
              </a:rPr>
              <a:t> party provided service)</a:t>
            </a:r>
          </a:p>
          <a:p>
            <a:pPr lvl="1"/>
            <a:r>
              <a:rPr lang="en-US">
                <a:latin typeface="Arial" charset="0"/>
                <a:ea typeface="ＭＳ Ｐゴシック" charset="0"/>
              </a:rPr>
              <a:t>Extends OER Commons to other materials not in its catalog</a:t>
            </a:r>
          </a:p>
          <a:p>
            <a:pPr lvl="1"/>
            <a:r>
              <a:rPr lang="en-US">
                <a:latin typeface="Arial" charset="0"/>
                <a:ea typeface="ＭＳ Ｐゴシック" charset="0"/>
              </a:rPr>
              <a:t>First deployed instance of integration from Sprint</a:t>
            </a:r>
          </a:p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89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939D8082-0806-5643-B62D-6BB9E885ABFD}" type="datetime1">
              <a:rPr lang="en-US" sz="1300">
                <a:solidFill>
                  <a:srgbClr val="CC6600"/>
                </a:solidFill>
              </a:rPr>
              <a:pPr/>
              <a:t>12/30/13</a:t>
            </a:fld>
            <a:r>
              <a:rPr lang="en-US" sz="1300">
                <a:solidFill>
                  <a:srgbClr val="CC6600"/>
                </a:solidFill>
              </a:rPr>
              <a:t>  ::</a:t>
            </a:r>
          </a:p>
        </p:txBody>
      </p:sp>
      <p:sp>
        <p:nvSpPr>
          <p:cNvPr id="3789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1600">
                <a:solidFill>
                  <a:srgbClr val="CC6600"/>
                </a:solidFill>
              </a:rPr>
              <a:t>OER Interoperability Sprint @ OpeniWorld Europe 2008</a:t>
            </a:r>
          </a:p>
        </p:txBody>
      </p:sp>
      <p:sp>
        <p:nvSpPr>
          <p:cNvPr id="3789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697046C4-954F-BD42-AEE8-17DBA371CD19}" type="slidenum">
              <a:rPr lang="en-US" sz="1300">
                <a:solidFill>
                  <a:srgbClr val="CC6600"/>
                </a:solidFill>
              </a:rPr>
              <a:pPr/>
              <a:t>21</a:t>
            </a:fld>
            <a:endParaRPr lang="en-US" sz="1300">
              <a:solidFill>
                <a:srgbClr val="CC66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8914" name="Content Placeholder 6" descr="Picture 3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930" r="-20930"/>
          <a:stretch>
            <a:fillRect/>
          </a:stretch>
        </p:blipFill>
        <p:spPr>
          <a:xfrm>
            <a:off x="-1066800" y="533400"/>
            <a:ext cx="11658600" cy="5486400"/>
          </a:xfrm>
        </p:spPr>
      </p:pic>
      <p:sp>
        <p:nvSpPr>
          <p:cNvPr id="38915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371C27F2-A485-644B-80D6-EEECAD7B71A5}" type="datetime1">
              <a:rPr lang="en-US" sz="1300">
                <a:solidFill>
                  <a:srgbClr val="CC6600"/>
                </a:solidFill>
              </a:rPr>
              <a:pPr/>
              <a:t>12/30/13</a:t>
            </a:fld>
            <a:r>
              <a:rPr lang="en-US" sz="1300">
                <a:solidFill>
                  <a:srgbClr val="CC6600"/>
                </a:solidFill>
              </a:rPr>
              <a:t>  ::</a:t>
            </a:r>
          </a:p>
        </p:txBody>
      </p:sp>
      <p:sp>
        <p:nvSpPr>
          <p:cNvPr id="3891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1600">
                <a:solidFill>
                  <a:srgbClr val="CC6600"/>
                </a:solidFill>
              </a:rPr>
              <a:t>OER Interoperability Sprint @ OpeniWorld Europe 2008</a:t>
            </a:r>
          </a:p>
        </p:txBody>
      </p:sp>
      <p:sp>
        <p:nvSpPr>
          <p:cNvPr id="3891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5CE45B94-F301-6A4D-B539-058CE7E960A7}" type="slidenum">
              <a:rPr lang="en-US" sz="1300">
                <a:solidFill>
                  <a:srgbClr val="CC6600"/>
                </a:solidFill>
              </a:rPr>
              <a:pPr/>
              <a:t>22</a:t>
            </a:fld>
            <a:endParaRPr lang="en-US" sz="1300">
              <a:solidFill>
                <a:srgbClr val="CC66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924800" cy="1143000"/>
          </a:xfrm>
        </p:spPr>
        <p:txBody>
          <a:bodyPr/>
          <a:lstStyle/>
          <a:p>
            <a:r>
              <a:rPr lang="en-US" sz="2800">
                <a:latin typeface="Helvetica" charset="0"/>
                <a:ea typeface="ＭＳ Ｐゴシック" charset="0"/>
                <a:cs typeface="ＭＳ Ｐゴシック" charset="0"/>
              </a:rPr>
              <a:t>Integrating OER Recommender at OpenLearn</a:t>
            </a:r>
          </a:p>
        </p:txBody>
      </p:sp>
      <p:sp>
        <p:nvSpPr>
          <p:cNvPr id="3993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Work still progressing</a:t>
            </a: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Works similarly to OER Commons</a:t>
            </a: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COSL adding features requested by OpenLearn</a:t>
            </a:r>
          </a:p>
          <a:p>
            <a:pPr lvl="1"/>
            <a:r>
              <a:rPr lang="en-US">
                <a:latin typeface="Arial" charset="0"/>
                <a:ea typeface="ＭＳ Ｐゴシック" charset="0"/>
              </a:rPr>
              <a:t>Excludes OpenLearn resources from recommendations (they already cross-link their resources)</a:t>
            </a:r>
          </a:p>
        </p:txBody>
      </p:sp>
      <p:sp>
        <p:nvSpPr>
          <p:cNvPr id="3993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5AF4A5C8-957F-FE44-9626-7E3C44229E3E}" type="datetime1">
              <a:rPr lang="en-US" sz="1300">
                <a:solidFill>
                  <a:srgbClr val="CC6600"/>
                </a:solidFill>
              </a:rPr>
              <a:pPr/>
              <a:t>12/30/13</a:t>
            </a:fld>
            <a:r>
              <a:rPr lang="en-US" sz="1300">
                <a:solidFill>
                  <a:srgbClr val="CC6600"/>
                </a:solidFill>
              </a:rPr>
              <a:t>  ::</a:t>
            </a:r>
          </a:p>
        </p:txBody>
      </p:sp>
      <p:sp>
        <p:nvSpPr>
          <p:cNvPr id="3994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1600">
                <a:solidFill>
                  <a:srgbClr val="CC6600"/>
                </a:solidFill>
              </a:rPr>
              <a:t>OER Interoperability Sprint @ OpeniWorld Europe 2008</a:t>
            </a:r>
          </a:p>
        </p:txBody>
      </p:sp>
      <p:sp>
        <p:nvSpPr>
          <p:cNvPr id="3994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370DBEA2-7B32-644A-A82A-21BB1A3BCA71}" type="slidenum">
              <a:rPr lang="en-US" sz="1300">
                <a:solidFill>
                  <a:srgbClr val="CC6600"/>
                </a:solidFill>
              </a:rPr>
              <a:pPr/>
              <a:t>23</a:t>
            </a:fld>
            <a:endParaRPr lang="en-US" sz="1300">
              <a:solidFill>
                <a:srgbClr val="CC66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0962" name="Content Placeholder 6" descr="OpenLearn-OER Recommender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182" r="-14182"/>
          <a:stretch>
            <a:fillRect/>
          </a:stretch>
        </p:blipFill>
        <p:spPr>
          <a:xfrm>
            <a:off x="-1371600" y="609600"/>
            <a:ext cx="11852275" cy="5578475"/>
          </a:xfrm>
        </p:spPr>
      </p:pic>
      <p:sp>
        <p:nvSpPr>
          <p:cNvPr id="40963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C7E7558A-4FFA-B047-8030-4072B6BB06FF}" type="datetime1">
              <a:rPr lang="en-US" sz="1300">
                <a:solidFill>
                  <a:srgbClr val="CC6600"/>
                </a:solidFill>
              </a:rPr>
              <a:pPr/>
              <a:t>12/30/13</a:t>
            </a:fld>
            <a:r>
              <a:rPr lang="en-US" sz="1300">
                <a:solidFill>
                  <a:srgbClr val="CC6600"/>
                </a:solidFill>
              </a:rPr>
              <a:t>  ::</a:t>
            </a:r>
          </a:p>
        </p:txBody>
      </p:sp>
      <p:sp>
        <p:nvSpPr>
          <p:cNvPr id="4096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1600">
                <a:solidFill>
                  <a:srgbClr val="CC6600"/>
                </a:solidFill>
              </a:rPr>
              <a:t>OER Interoperability Sprint @ OpeniWorld Europe 2008</a:t>
            </a:r>
          </a:p>
        </p:txBody>
      </p:sp>
      <p:sp>
        <p:nvSpPr>
          <p:cNvPr id="4096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2CD3510C-7455-0E4B-A46A-4291DE707200}" type="slidenum">
              <a:rPr lang="en-US" sz="1300">
                <a:solidFill>
                  <a:srgbClr val="CC6600"/>
                </a:solidFill>
              </a:rPr>
              <a:pPr/>
              <a:t>24</a:t>
            </a:fld>
            <a:endParaRPr lang="en-US" sz="1300">
              <a:solidFill>
                <a:srgbClr val="CC66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Why does this work? -&gt; What can my work do for others?</a:t>
            </a:r>
          </a:p>
        </p:txBody>
      </p:sp>
      <p:sp>
        <p:nvSpPr>
          <p:cNvPr id="4198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Service builds upon work of others</a:t>
            </a: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Aggregate metadata from collection providers</a:t>
            </a:r>
          </a:p>
          <a:p>
            <a:pPr lvl="1"/>
            <a:r>
              <a:rPr lang="en-US">
                <a:latin typeface="Arial" charset="0"/>
                <a:ea typeface="ＭＳ Ｐゴシック" charset="0"/>
              </a:rPr>
              <a:t>RSS and OAI-PMH</a:t>
            </a:r>
          </a:p>
          <a:p>
            <a:pPr lvl="1"/>
            <a:r>
              <a:rPr lang="en-US">
                <a:latin typeface="Arial" charset="0"/>
                <a:ea typeface="ＭＳ Ｐゴシック" charset="0"/>
              </a:rPr>
              <a:t>Dublin Core and IEEE LOM Metadata</a:t>
            </a:r>
          </a:p>
          <a:p>
            <a:pPr lvl="1"/>
            <a:r>
              <a:rPr lang="en-US">
                <a:latin typeface="Arial" charset="0"/>
                <a:ea typeface="ＭＳ Ｐゴシック" charset="0"/>
              </a:rPr>
              <a:t>Capacity provided by NSDL and individual collections</a:t>
            </a:r>
          </a:p>
          <a:p>
            <a:pPr lvl="1"/>
            <a:r>
              <a:rPr lang="en-US">
                <a:latin typeface="Arial" charset="0"/>
                <a:ea typeface="ＭＳ Ｐゴシック" charset="0"/>
              </a:rPr>
              <a:t>Sharing is good, and enables good things</a:t>
            </a: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Designed to be integrated/used by others</a:t>
            </a:r>
          </a:p>
          <a:p>
            <a:pPr lvl="1"/>
            <a:r>
              <a:rPr lang="en-US">
                <a:latin typeface="Arial" charset="0"/>
                <a:ea typeface="ＭＳ Ｐゴシック" charset="0"/>
              </a:rPr>
              <a:t>Service is significantly improved with more use</a:t>
            </a:r>
          </a:p>
        </p:txBody>
      </p:sp>
      <p:sp>
        <p:nvSpPr>
          <p:cNvPr id="41987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6D76089C-5D1C-6D49-93DA-166DF55FDA60}" type="datetime1">
              <a:rPr lang="en-US" sz="1300">
                <a:solidFill>
                  <a:srgbClr val="CC6600"/>
                </a:solidFill>
              </a:rPr>
              <a:pPr/>
              <a:t>12/30/13</a:t>
            </a:fld>
            <a:r>
              <a:rPr lang="en-US" sz="1300">
                <a:solidFill>
                  <a:srgbClr val="CC6600"/>
                </a:solidFill>
              </a:rPr>
              <a:t>  ::</a:t>
            </a:r>
          </a:p>
        </p:txBody>
      </p:sp>
      <p:sp>
        <p:nvSpPr>
          <p:cNvPr id="4198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1600">
                <a:solidFill>
                  <a:srgbClr val="CC6600"/>
                </a:solidFill>
              </a:rPr>
              <a:t>OER Interoperability Sprint @ OpeniWorld Europe 2008</a:t>
            </a:r>
          </a:p>
        </p:txBody>
      </p:sp>
      <p:sp>
        <p:nvSpPr>
          <p:cNvPr id="4198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3307E6BD-4AAE-C64E-AB60-654415339A98}" type="slidenum">
              <a:rPr lang="en-US" sz="1300">
                <a:solidFill>
                  <a:srgbClr val="CC6600"/>
                </a:solidFill>
              </a:rPr>
              <a:pPr/>
              <a:t>25</a:t>
            </a:fld>
            <a:endParaRPr lang="en-US" sz="1300">
              <a:solidFill>
                <a:srgbClr val="CC66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Make-A-Path</a:t>
            </a:r>
          </a:p>
        </p:txBody>
      </p:sp>
      <p:sp>
        <p:nvSpPr>
          <p:cNvPr id="430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Bookmarking service to create a pathway (sequence) between resources</a:t>
            </a: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Begins to expose tacit knowledge (Kumar Keynote)</a:t>
            </a: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  <a:hlinkClick r:id="rId2"/>
              </a:rPr>
              <a:t>www.makeapath.com</a:t>
            </a: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301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E8F2505D-B31E-9B42-9FEF-B6C0D663BBD9}" type="datetime1">
              <a:rPr lang="en-US" sz="1300">
                <a:solidFill>
                  <a:srgbClr val="CC6600"/>
                </a:solidFill>
              </a:rPr>
              <a:pPr/>
              <a:t>12/30/13</a:t>
            </a:fld>
            <a:r>
              <a:rPr lang="en-US" sz="1300">
                <a:solidFill>
                  <a:srgbClr val="CC6600"/>
                </a:solidFill>
              </a:rPr>
              <a:t>  ::</a:t>
            </a:r>
          </a:p>
        </p:txBody>
      </p:sp>
      <p:sp>
        <p:nvSpPr>
          <p:cNvPr id="4301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1600">
                <a:solidFill>
                  <a:srgbClr val="CC6600"/>
                </a:solidFill>
              </a:rPr>
              <a:t>OER Interoperability Sprint @ OpeniWorld Europe 2008</a:t>
            </a:r>
          </a:p>
        </p:txBody>
      </p:sp>
      <p:sp>
        <p:nvSpPr>
          <p:cNvPr id="4301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D0160AEB-0FB9-2548-92DB-A0E04F30AC5C}" type="slidenum">
              <a:rPr lang="en-US" sz="1300">
                <a:solidFill>
                  <a:srgbClr val="CC6600"/>
                </a:solidFill>
              </a:rPr>
              <a:pPr/>
              <a:t>26</a:t>
            </a:fld>
            <a:endParaRPr lang="en-US" sz="1300">
              <a:solidFill>
                <a:srgbClr val="CC66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Integrating MakeAPath at OpenLearn</a:t>
            </a:r>
          </a:p>
        </p:txBody>
      </p:sp>
      <p:pic>
        <p:nvPicPr>
          <p:cNvPr id="44034" name="Content Placeholder 6" descr="OpenLearn-MakeAPath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5519" r="-105519"/>
          <a:stretch>
            <a:fillRect/>
          </a:stretch>
        </p:blipFill>
        <p:spPr/>
      </p:pic>
      <p:sp>
        <p:nvSpPr>
          <p:cNvPr id="44035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BFF53425-7E20-5843-AE49-D41386BEA646}" type="datetime1">
              <a:rPr lang="en-US" sz="1300">
                <a:solidFill>
                  <a:srgbClr val="CC6600"/>
                </a:solidFill>
              </a:rPr>
              <a:pPr/>
              <a:t>12/30/13</a:t>
            </a:fld>
            <a:r>
              <a:rPr lang="en-US" sz="1300">
                <a:solidFill>
                  <a:srgbClr val="CC6600"/>
                </a:solidFill>
              </a:rPr>
              <a:t>  ::</a:t>
            </a:r>
          </a:p>
        </p:txBody>
      </p:sp>
      <p:sp>
        <p:nvSpPr>
          <p:cNvPr id="4403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1600">
                <a:solidFill>
                  <a:srgbClr val="CC6600"/>
                </a:solidFill>
              </a:rPr>
              <a:t>OER Interoperability Sprint @ OpeniWorld Europe 2008</a:t>
            </a:r>
          </a:p>
        </p:txBody>
      </p:sp>
      <p:sp>
        <p:nvSpPr>
          <p:cNvPr id="4403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CF6B0784-99D7-414A-97C4-24407644B40C}" type="slidenum">
              <a:rPr lang="en-US" sz="1300">
                <a:solidFill>
                  <a:srgbClr val="CC6600"/>
                </a:solidFill>
              </a:rPr>
              <a:pPr/>
              <a:t>27</a:t>
            </a:fld>
            <a:endParaRPr lang="en-US" sz="1300">
              <a:solidFill>
                <a:srgbClr val="CC66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Outcomes</a:t>
            </a:r>
          </a:p>
        </p:txBody>
      </p:sp>
      <p:sp>
        <p:nvSpPr>
          <p:cNvPr id="4505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Working code</a:t>
            </a:r>
          </a:p>
          <a:p>
            <a:pPr lvl="1" eaLnBrk="1" hangingPunct="1"/>
            <a:r>
              <a:rPr lang="en-US">
                <a:latin typeface="Arial" charset="0"/>
                <a:ea typeface="ＭＳ Ｐゴシック" charset="0"/>
              </a:rPr>
              <a:t>Successful prototypes of interoperability</a:t>
            </a:r>
          </a:p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Commitment to deploy prototypes to production websites</a:t>
            </a:r>
          </a:p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Developer community</a:t>
            </a:r>
          </a:p>
          <a:p>
            <a:pPr lvl="1" eaLnBrk="1" hangingPunct="1"/>
            <a:r>
              <a:rPr lang="en-US">
                <a:latin typeface="Arial" charset="0"/>
                <a:ea typeface="ＭＳ Ｐゴシック" charset="0"/>
              </a:rPr>
              <a:t>Increasingly more comfortable working together</a:t>
            </a:r>
          </a:p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Small steps…</a:t>
            </a:r>
          </a:p>
        </p:txBody>
      </p:sp>
      <p:sp>
        <p:nvSpPr>
          <p:cNvPr id="4505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9C176840-2C45-EB4B-B232-F9D5DA06EB7E}" type="datetime4">
              <a:rPr lang="en-US" sz="1300">
                <a:solidFill>
                  <a:srgbClr val="CC6600"/>
                </a:solidFill>
              </a:rPr>
              <a:pPr/>
              <a:t>December 30, 2013</a:t>
            </a:fld>
            <a:r>
              <a:rPr lang="en-US" sz="1300">
                <a:solidFill>
                  <a:srgbClr val="CC6600"/>
                </a:solidFill>
              </a:rPr>
              <a:t>  ::</a:t>
            </a:r>
          </a:p>
        </p:txBody>
      </p:sp>
      <p:sp>
        <p:nvSpPr>
          <p:cNvPr id="4506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1600">
                <a:solidFill>
                  <a:srgbClr val="CC6600"/>
                </a:solidFill>
              </a:rPr>
              <a:t>OER Interoperability Sprint @ OpeniWorld Europe 2008</a:t>
            </a:r>
          </a:p>
        </p:txBody>
      </p:sp>
      <p:sp>
        <p:nvSpPr>
          <p:cNvPr id="4506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EAE76360-8201-554E-8B79-D5EDEFF0C11B}" type="slidenum">
              <a:rPr lang="en-US" sz="1300">
                <a:solidFill>
                  <a:srgbClr val="CC6600"/>
                </a:solidFill>
              </a:rPr>
              <a:pPr/>
              <a:t>28</a:t>
            </a:fld>
            <a:endParaRPr lang="en-US" sz="1300">
              <a:solidFill>
                <a:srgbClr val="CC66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Future OER Interoperability Sprints</a:t>
            </a:r>
          </a:p>
        </p:txBody>
      </p:sp>
      <p:sp>
        <p:nvSpPr>
          <p:cNvPr id="460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August 2008? and January/February 2009</a:t>
            </a: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We welcome your participation</a:t>
            </a: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You provide travel support, we provide lodging and meals during the event</a:t>
            </a: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Come with projects in mind, specific work with other participants</a:t>
            </a:r>
          </a:p>
        </p:txBody>
      </p:sp>
      <p:sp>
        <p:nvSpPr>
          <p:cNvPr id="46083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C40B71C3-4711-DB47-B5D3-E75399A49AB9}" type="datetime1">
              <a:rPr lang="en-US" sz="1300">
                <a:solidFill>
                  <a:srgbClr val="CC6600"/>
                </a:solidFill>
              </a:rPr>
              <a:pPr/>
              <a:t>12/30/13</a:t>
            </a:fld>
            <a:r>
              <a:rPr lang="en-US" sz="1300">
                <a:solidFill>
                  <a:srgbClr val="CC6600"/>
                </a:solidFill>
              </a:rPr>
              <a:t>  ::</a:t>
            </a:r>
          </a:p>
        </p:txBody>
      </p:sp>
      <p:sp>
        <p:nvSpPr>
          <p:cNvPr id="4608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1600">
                <a:solidFill>
                  <a:srgbClr val="CC6600"/>
                </a:solidFill>
              </a:rPr>
              <a:t>OER Interoperability Sprint @ OpeniWorld Europe 2008</a:t>
            </a:r>
          </a:p>
        </p:txBody>
      </p:sp>
      <p:sp>
        <p:nvSpPr>
          <p:cNvPr id="4608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D72A0578-371F-8547-B47D-3B2CA6ACEF21}" type="slidenum">
              <a:rPr lang="en-US" sz="1300">
                <a:solidFill>
                  <a:srgbClr val="CC6600"/>
                </a:solidFill>
              </a:rPr>
              <a:pPr/>
              <a:t>29</a:t>
            </a:fld>
            <a:endParaRPr lang="en-US" sz="1300">
              <a:solidFill>
                <a:srgbClr val="CC66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924800" cy="1143000"/>
          </a:xfrm>
        </p:spPr>
        <p:txBody>
          <a:bodyPr/>
          <a:lstStyle/>
          <a:p>
            <a:pPr eaLnBrk="1" hangingPunct="1"/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Center for Open and Sustainable Learning (COSL)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8458200" cy="36576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Center for Open and Sustainable Learning</a:t>
            </a:r>
          </a:p>
          <a:p>
            <a:pPr lvl="1" eaLnBrk="1" hangingPunct="1"/>
            <a:r>
              <a:rPr lang="en-US">
                <a:latin typeface="Arial" charset="0"/>
                <a:ea typeface="ＭＳ Ｐゴシック" charset="0"/>
              </a:rPr>
              <a:t>Supported by the William and Flora Hewlett Foundation</a:t>
            </a:r>
          </a:p>
          <a:p>
            <a:pPr lvl="2" eaLnBrk="1" hangingPunct="1"/>
            <a:r>
              <a:rPr lang="en-US">
                <a:latin typeface="Arial" charset="0"/>
                <a:ea typeface="ＭＳ Ｐゴシック" charset="0"/>
              </a:rPr>
              <a:t>Andrew W. Mellon Foundation (Folksemantic)</a:t>
            </a:r>
          </a:p>
          <a:p>
            <a:pPr lvl="2" eaLnBrk="1" hangingPunct="1"/>
            <a:r>
              <a:rPr lang="en-US">
                <a:latin typeface="Arial" charset="0"/>
                <a:ea typeface="ＭＳ Ｐゴシック" charset="0"/>
              </a:rPr>
              <a:t>U.S. National Science Foundation (OER Recommender)</a:t>
            </a:r>
          </a:p>
          <a:p>
            <a:pPr lvl="1" eaLnBrk="1" hangingPunct="1"/>
            <a:r>
              <a:rPr lang="ja-JP" altLang="en-US">
                <a:latin typeface="Arial" charset="0"/>
                <a:ea typeface="ＭＳ Ｐゴシック" charset="0"/>
              </a:rPr>
              <a:t>“</a:t>
            </a:r>
            <a:r>
              <a:rPr lang="en-US" altLang="ja-JP">
                <a:latin typeface="Arial" charset="0"/>
                <a:ea typeface="ＭＳ Ｐゴシック" charset="0"/>
              </a:rPr>
              <a:t>Center</a:t>
            </a:r>
            <a:r>
              <a:rPr lang="ja-JP" altLang="en-US">
                <a:latin typeface="Arial" charset="0"/>
                <a:ea typeface="ＭＳ Ｐゴシック" charset="0"/>
              </a:rPr>
              <a:t>”</a:t>
            </a:r>
            <a:r>
              <a:rPr lang="en-US" altLang="ja-JP">
                <a:latin typeface="Arial" charset="0"/>
                <a:ea typeface="ＭＳ Ｐゴシック" charset="0"/>
              </a:rPr>
              <a:t> with </a:t>
            </a:r>
            <a:r>
              <a:rPr lang="en-US" altLang="ja-JP" i="1" u="sng">
                <a:latin typeface="Arial" charset="0"/>
                <a:ea typeface="ＭＳ Ｐゴシック" charset="0"/>
              </a:rPr>
              <a:t>capacity</a:t>
            </a:r>
            <a:r>
              <a:rPr lang="en-US" altLang="ja-JP">
                <a:latin typeface="Arial" charset="0"/>
                <a:ea typeface="ＭＳ Ｐゴシック" charset="0"/>
              </a:rPr>
              <a:t> to develop tools and services to support open educational resources</a:t>
            </a:r>
          </a:p>
          <a:p>
            <a:pPr lvl="1" eaLnBrk="1" hangingPunct="1"/>
            <a:r>
              <a:rPr lang="en-US">
                <a:latin typeface="Arial" charset="0"/>
                <a:ea typeface="ＭＳ Ｐゴシック" charset="0"/>
              </a:rPr>
              <a:t>Established at Utah State University in December 2005</a:t>
            </a:r>
          </a:p>
          <a:p>
            <a:pPr lvl="1" eaLnBrk="1" hangingPunct="1"/>
            <a:r>
              <a:rPr lang="en-US">
                <a:latin typeface="Arial" charset="0"/>
                <a:ea typeface="ＭＳ Ｐゴシック" charset="0"/>
              </a:rPr>
              <a:t>Founder Dr. David Wiley (learning objects, open content)</a:t>
            </a:r>
          </a:p>
        </p:txBody>
      </p:sp>
      <p:sp>
        <p:nvSpPr>
          <p:cNvPr id="1945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AA87A2A3-44CF-C94C-B814-5EBC83A3C401}" type="datetime4">
              <a:rPr lang="en-US" sz="1300">
                <a:solidFill>
                  <a:srgbClr val="CC6600"/>
                </a:solidFill>
              </a:rPr>
              <a:pPr/>
              <a:t>December 30, 2013</a:t>
            </a:fld>
            <a:r>
              <a:rPr lang="en-US" sz="1300">
                <a:solidFill>
                  <a:srgbClr val="CC6600"/>
                </a:solidFill>
              </a:rPr>
              <a:t>  ::</a:t>
            </a:r>
          </a:p>
        </p:txBody>
      </p:sp>
      <p:sp>
        <p:nvSpPr>
          <p:cNvPr id="1946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1600">
                <a:solidFill>
                  <a:srgbClr val="CC6600"/>
                </a:solidFill>
              </a:rPr>
              <a:t>OER Interoperability Sprint @ OpeniWorld Europe 2008</a:t>
            </a:r>
          </a:p>
        </p:txBody>
      </p:sp>
      <p:sp>
        <p:nvSpPr>
          <p:cNvPr id="1946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9C5D90D6-6767-EC45-B7D2-A854886002C1}" type="slidenum">
              <a:rPr lang="en-US" sz="1300">
                <a:solidFill>
                  <a:srgbClr val="CC6600"/>
                </a:solidFill>
              </a:rPr>
              <a:pPr/>
              <a:t>3</a:t>
            </a:fld>
            <a:endParaRPr lang="en-US" sz="1300">
              <a:solidFill>
                <a:srgbClr val="CC6600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710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Tx/>
              <a:buNone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pPr algn="ctr">
              <a:buFontTx/>
              <a:buNone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pPr algn="ctr">
              <a:buFontTx/>
              <a:buNone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Brandon Muramatsu</a:t>
            </a:r>
          </a:p>
          <a:p>
            <a:pPr algn="ctr">
              <a:buFontTx/>
              <a:buNone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brandon.muramatsu@usu.edu</a:t>
            </a:r>
          </a:p>
        </p:txBody>
      </p:sp>
      <p:sp>
        <p:nvSpPr>
          <p:cNvPr id="47107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A10CF103-3F27-FF45-889F-F4B54FB3D2F8}" type="datetime1">
              <a:rPr lang="en-US" sz="1300">
                <a:solidFill>
                  <a:srgbClr val="CC6600"/>
                </a:solidFill>
              </a:rPr>
              <a:pPr/>
              <a:t>12/30/13</a:t>
            </a:fld>
            <a:r>
              <a:rPr lang="en-US" sz="1300">
                <a:solidFill>
                  <a:srgbClr val="CC6600"/>
                </a:solidFill>
              </a:rPr>
              <a:t>  ::</a:t>
            </a:r>
          </a:p>
        </p:txBody>
      </p:sp>
      <p:sp>
        <p:nvSpPr>
          <p:cNvPr id="4710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1600">
                <a:solidFill>
                  <a:srgbClr val="CC6600"/>
                </a:solidFill>
              </a:rPr>
              <a:t>OER Interoperability Sprint @ OpeniWorld Europe 2008</a:t>
            </a:r>
          </a:p>
        </p:txBody>
      </p:sp>
      <p:sp>
        <p:nvSpPr>
          <p:cNvPr id="4710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0F632942-DF22-5240-8634-90EB66E27FA6}" type="slidenum">
              <a:rPr lang="en-US" sz="1300">
                <a:solidFill>
                  <a:srgbClr val="CC6600"/>
                </a:solidFill>
              </a:rPr>
              <a:pPr/>
              <a:t>30</a:t>
            </a:fld>
            <a:endParaRPr lang="en-US" sz="1300">
              <a:solidFill>
                <a:srgbClr val="CC66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Challenges</a:t>
            </a:r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Good intentions, life interrupts</a:t>
            </a:r>
          </a:p>
          <a:p>
            <a:pPr lvl="1" eaLnBrk="1" hangingPunct="1"/>
            <a:r>
              <a:rPr lang="en-US">
                <a:latin typeface="Arial" charset="0"/>
                <a:ea typeface="ＭＳ Ｐゴシック" charset="0"/>
              </a:rPr>
              <a:t>Meet colleagues at conferences, meetings</a:t>
            </a:r>
          </a:p>
          <a:p>
            <a:pPr lvl="1" eaLnBrk="1" hangingPunct="1"/>
            <a:r>
              <a:rPr lang="en-US">
                <a:latin typeface="Arial" charset="0"/>
                <a:ea typeface="ＭＳ Ｐゴシック" charset="0"/>
              </a:rPr>
              <a:t>Discuss interesting projects</a:t>
            </a:r>
          </a:p>
          <a:p>
            <a:pPr lvl="1" eaLnBrk="1" hangingPunct="1"/>
            <a:r>
              <a:rPr lang="en-US">
                <a:latin typeface="Arial" charset="0"/>
                <a:ea typeface="ＭＳ Ｐゴシック" charset="0"/>
              </a:rPr>
              <a:t>Go home, hard to keep momentum</a:t>
            </a:r>
          </a:p>
          <a:p>
            <a:pPr lvl="1" eaLnBrk="1" hangingPunct="1"/>
            <a:r>
              <a:rPr lang="en-US">
                <a:latin typeface="Arial" charset="0"/>
                <a:ea typeface="ＭＳ Ｐゴシック" charset="0"/>
              </a:rPr>
              <a:t>What</a:t>
            </a:r>
            <a:r>
              <a:rPr lang="ja-JP" altLang="en-US">
                <a:latin typeface="Arial" charset="0"/>
                <a:ea typeface="ＭＳ Ｐゴシック" charset="0"/>
              </a:rPr>
              <a:t>’</a:t>
            </a:r>
            <a:r>
              <a:rPr lang="en-US" altLang="ja-JP">
                <a:latin typeface="Arial" charset="0"/>
                <a:ea typeface="ＭＳ Ｐゴシック" charset="0"/>
              </a:rPr>
              <a:t>s the business case?</a:t>
            </a:r>
          </a:p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Individual projects</a:t>
            </a:r>
          </a:p>
          <a:p>
            <a:pPr lvl="1" eaLnBrk="1" hangingPunct="1"/>
            <a:r>
              <a:rPr lang="en-US">
                <a:latin typeface="Arial" charset="0"/>
                <a:ea typeface="ＭＳ Ｐゴシック" charset="0"/>
              </a:rPr>
              <a:t>Individual goals, activities</a:t>
            </a:r>
          </a:p>
          <a:p>
            <a:pPr lvl="1" eaLnBrk="1" hangingPunct="1"/>
            <a:r>
              <a:rPr lang="en-US">
                <a:latin typeface="Arial" charset="0"/>
                <a:ea typeface="ＭＳ Ｐゴシック" charset="0"/>
              </a:rPr>
              <a:t>Many people working on similar projects/activities, but not interconnected</a:t>
            </a:r>
          </a:p>
        </p:txBody>
      </p:sp>
      <p:sp>
        <p:nvSpPr>
          <p:cNvPr id="20483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F5717DE2-7432-5B4C-9E50-BCFA2F258931}" type="datetime4">
              <a:rPr lang="en-US" sz="1300">
                <a:solidFill>
                  <a:srgbClr val="CC6600"/>
                </a:solidFill>
              </a:rPr>
              <a:pPr/>
              <a:t>December 30, 2013</a:t>
            </a:fld>
            <a:r>
              <a:rPr lang="en-US" sz="1300">
                <a:solidFill>
                  <a:srgbClr val="CC6600"/>
                </a:solidFill>
              </a:rPr>
              <a:t>  ::</a:t>
            </a:r>
          </a:p>
        </p:txBody>
      </p:sp>
      <p:sp>
        <p:nvSpPr>
          <p:cNvPr id="2048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1600">
                <a:solidFill>
                  <a:srgbClr val="CC6600"/>
                </a:solidFill>
              </a:rPr>
              <a:t>OER Interoperability Sprint @ OpeniWorld Europe 2008</a:t>
            </a:r>
          </a:p>
        </p:txBody>
      </p:sp>
      <p:sp>
        <p:nvSpPr>
          <p:cNvPr id="2048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89AB6E62-8D16-3A4C-8AB5-1CE7C4503283}" type="slidenum">
              <a:rPr lang="en-US" sz="1300">
                <a:solidFill>
                  <a:srgbClr val="CC6600"/>
                </a:solidFill>
              </a:rPr>
              <a:pPr/>
              <a:t>4</a:t>
            </a:fld>
            <a:endParaRPr lang="en-US" sz="1300">
              <a:solidFill>
                <a:srgbClr val="CC66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Challenges (cont.)</a:t>
            </a: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Technology is easy, social stuff is more challenging</a:t>
            </a:r>
          </a:p>
          <a:p>
            <a:pPr lvl="1" eaLnBrk="1" hangingPunct="1"/>
            <a:r>
              <a:rPr lang="en-US">
                <a:latin typeface="Arial" charset="0"/>
                <a:ea typeface="ＭＳ Ｐゴシック" charset="0"/>
              </a:rPr>
              <a:t>Technology and standards/specifications are the easy part, getting people to work together and collaborate is more challenging</a:t>
            </a:r>
          </a:p>
        </p:txBody>
      </p:sp>
      <p:sp>
        <p:nvSpPr>
          <p:cNvPr id="21507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D952D41D-2792-8045-90B4-7B8990FA01B0}" type="datetime4">
              <a:rPr lang="en-US" sz="1300">
                <a:solidFill>
                  <a:srgbClr val="CC6600"/>
                </a:solidFill>
              </a:rPr>
              <a:pPr/>
              <a:t>December 30, 2013</a:t>
            </a:fld>
            <a:r>
              <a:rPr lang="en-US" sz="1300">
                <a:solidFill>
                  <a:srgbClr val="CC6600"/>
                </a:solidFill>
              </a:rPr>
              <a:t>  ::</a:t>
            </a:r>
          </a:p>
        </p:txBody>
      </p:sp>
      <p:sp>
        <p:nvSpPr>
          <p:cNvPr id="2150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1600">
                <a:solidFill>
                  <a:srgbClr val="CC6600"/>
                </a:solidFill>
              </a:rPr>
              <a:t>OER Interoperability Sprint @ OpeniWorld Europe 2008</a:t>
            </a:r>
          </a:p>
        </p:txBody>
      </p:sp>
      <p:sp>
        <p:nvSpPr>
          <p:cNvPr id="2150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A4429624-79E3-3F44-ABD2-70D9F18A40F0}" type="slidenum">
              <a:rPr lang="en-US" sz="1300">
                <a:solidFill>
                  <a:srgbClr val="CC6600"/>
                </a:solidFill>
              </a:rPr>
              <a:pPr/>
              <a:t>5</a:t>
            </a:fld>
            <a:endParaRPr lang="en-US" sz="1300">
              <a:solidFill>
                <a:srgbClr val="CC66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Challenges (cont.)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Standards and specifications</a:t>
            </a:r>
          </a:p>
          <a:p>
            <a:pPr lvl="1" eaLnBrk="1" hangingPunct="1"/>
            <a:r>
              <a:rPr lang="en-US">
                <a:latin typeface="Arial" charset="0"/>
                <a:ea typeface="ＭＳ Ｐゴシック" charset="0"/>
              </a:rPr>
              <a:t>Can be good</a:t>
            </a:r>
          </a:p>
          <a:p>
            <a:pPr lvl="1" eaLnBrk="1" hangingPunct="1"/>
            <a:r>
              <a:rPr lang="en-US">
                <a:latin typeface="Arial" charset="0"/>
                <a:ea typeface="ＭＳ Ｐゴシック" charset="0"/>
              </a:rPr>
              <a:t>Sometimes large, overly ambitious, overwhelming</a:t>
            </a:r>
          </a:p>
          <a:p>
            <a:pPr lvl="1" eaLnBrk="1" hangingPunct="1"/>
            <a:r>
              <a:rPr lang="en-US">
                <a:latin typeface="Arial" charset="0"/>
                <a:ea typeface="ＭＳ Ｐゴシック" charset="0"/>
              </a:rPr>
              <a:t>Sometimes difficult to implement</a:t>
            </a:r>
          </a:p>
          <a:p>
            <a:pPr lvl="1" eaLnBrk="1" hangingPunct="1"/>
            <a:r>
              <a:rPr lang="en-US">
                <a:latin typeface="Arial" charset="0"/>
                <a:ea typeface="ＭＳ Ｐゴシック" charset="0"/>
              </a:rPr>
              <a:t>Sometimes unclear why an organization should implement them</a:t>
            </a:r>
          </a:p>
          <a:p>
            <a:pPr lvl="1" eaLnBrk="1" hangingPunct="1"/>
            <a:r>
              <a:rPr lang="en-US">
                <a:latin typeface="Arial" charset="0"/>
                <a:ea typeface="ＭＳ Ｐゴシック" charset="0"/>
              </a:rPr>
              <a:t>Unclear return on investment, long payoffs versus short term investment</a:t>
            </a:r>
          </a:p>
        </p:txBody>
      </p:sp>
      <p:sp>
        <p:nvSpPr>
          <p:cNvPr id="2253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91E852D3-A4E0-F34E-9891-9C4E3C4CBA6E}" type="datetime4">
              <a:rPr lang="en-US" sz="1300">
                <a:solidFill>
                  <a:srgbClr val="CC6600"/>
                </a:solidFill>
              </a:rPr>
              <a:pPr/>
              <a:t>December 30, 2013</a:t>
            </a:fld>
            <a:r>
              <a:rPr lang="en-US" sz="1300">
                <a:solidFill>
                  <a:srgbClr val="CC6600"/>
                </a:solidFill>
              </a:rPr>
              <a:t>  ::</a:t>
            </a:r>
          </a:p>
        </p:txBody>
      </p:sp>
      <p:sp>
        <p:nvSpPr>
          <p:cNvPr id="2253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1600">
                <a:solidFill>
                  <a:srgbClr val="CC6600"/>
                </a:solidFill>
              </a:rPr>
              <a:t>OER Interoperability Sprint @ OpeniWorld Europe 2008</a:t>
            </a:r>
          </a:p>
        </p:txBody>
      </p:sp>
      <p:sp>
        <p:nvSpPr>
          <p:cNvPr id="2253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F06BF95A-BB54-5B49-83BF-E9AFD7D9D3C7}" type="slidenum">
              <a:rPr lang="en-US" sz="1300">
                <a:solidFill>
                  <a:srgbClr val="CC6600"/>
                </a:solidFill>
              </a:rPr>
              <a:pPr/>
              <a:t>6</a:t>
            </a:fld>
            <a:endParaRPr lang="en-US" sz="1300">
              <a:solidFill>
                <a:srgbClr val="CC66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Definitions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Open Educational Resources</a:t>
            </a:r>
          </a:p>
          <a:p>
            <a:pPr lvl="1" eaLnBrk="1" hangingPunct="1"/>
            <a:r>
              <a:rPr lang="en-US">
                <a:latin typeface="Arial" charset="0"/>
                <a:ea typeface="ＭＳ Ｐゴシック" charset="0"/>
              </a:rPr>
              <a:t>What are they?: </a:t>
            </a:r>
            <a:r>
              <a:rPr lang="ja-JP" altLang="en-US">
                <a:latin typeface="Arial" charset="0"/>
                <a:ea typeface="ＭＳ Ｐゴシック" charset="0"/>
              </a:rPr>
              <a:t>“</a:t>
            </a:r>
            <a:r>
              <a:rPr lang="en-US" altLang="ja-JP">
                <a:latin typeface="Arial" charset="0"/>
                <a:ea typeface="ＭＳ Ｐゴシック" charset="0"/>
              </a:rPr>
              <a:t>Open educational resources are educational materials and resources offered freely and openly for anyone to use and under some licenses to re-mix, improve and redistribute.</a:t>
            </a:r>
            <a:r>
              <a:rPr lang="ja-JP" altLang="en-US">
                <a:latin typeface="Arial" charset="0"/>
                <a:ea typeface="ＭＳ Ｐゴシック" charset="0"/>
              </a:rPr>
              <a:t>”</a:t>
            </a:r>
            <a:r>
              <a:rPr lang="en-US" altLang="ja-JP">
                <a:latin typeface="Arial" charset="0"/>
                <a:ea typeface="ＭＳ Ｐゴシック" charset="0"/>
              </a:rPr>
              <a:t> (Wikipedia)</a:t>
            </a:r>
          </a:p>
          <a:p>
            <a:pPr lvl="1" eaLnBrk="1" hangingPunct="1"/>
            <a:r>
              <a:rPr lang="en-US">
                <a:latin typeface="Arial" charset="0"/>
                <a:ea typeface="ＭＳ Ｐゴシック" charset="0"/>
              </a:rPr>
              <a:t>Term developed by UNESCO in 2002</a:t>
            </a:r>
          </a:p>
          <a:p>
            <a:pPr lvl="1" eaLnBrk="1" hangingPunct="1"/>
            <a:r>
              <a:rPr lang="ja-JP" altLang="en-US">
                <a:latin typeface="Arial" charset="0"/>
                <a:ea typeface="ＭＳ Ｐゴシック" charset="0"/>
              </a:rPr>
              <a:t>“</a:t>
            </a:r>
            <a:r>
              <a:rPr lang="en-US" altLang="ja-JP">
                <a:latin typeface="Arial" charset="0"/>
                <a:ea typeface="ＭＳ Ｐゴシック" charset="0"/>
              </a:rPr>
              <a:t>Movement</a:t>
            </a:r>
            <a:r>
              <a:rPr lang="ja-JP" altLang="en-US">
                <a:latin typeface="Arial" charset="0"/>
                <a:ea typeface="ＭＳ Ｐゴシック" charset="0"/>
              </a:rPr>
              <a:t>”</a:t>
            </a:r>
            <a:r>
              <a:rPr lang="en-US" altLang="ja-JP">
                <a:latin typeface="Arial" charset="0"/>
                <a:ea typeface="ＭＳ Ｐゴシック" charset="0"/>
              </a:rPr>
              <a:t>: Individuals and organizations worldwide working alone and together to further the concept of open access to education (teaching, learning, materials)</a:t>
            </a: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23555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ED88921D-2862-AE4A-AD44-FFAF87049094}" type="datetime4">
              <a:rPr lang="en-US" sz="1300">
                <a:solidFill>
                  <a:srgbClr val="CC6600"/>
                </a:solidFill>
              </a:rPr>
              <a:pPr/>
              <a:t>December 30, 2013</a:t>
            </a:fld>
            <a:r>
              <a:rPr lang="en-US" sz="1300">
                <a:solidFill>
                  <a:srgbClr val="CC6600"/>
                </a:solidFill>
              </a:rPr>
              <a:t>  ::</a:t>
            </a:r>
          </a:p>
        </p:txBody>
      </p:sp>
      <p:sp>
        <p:nvSpPr>
          <p:cNvPr id="2355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1600">
                <a:solidFill>
                  <a:srgbClr val="CC6600"/>
                </a:solidFill>
              </a:rPr>
              <a:t>OER Interoperability Sprint @ OpeniWorld Europe 2008</a:t>
            </a:r>
          </a:p>
        </p:txBody>
      </p:sp>
      <p:sp>
        <p:nvSpPr>
          <p:cNvPr id="2355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BC88A518-F8F4-4449-BB0E-37D84C3E2B48}" type="slidenum">
              <a:rPr lang="en-US" sz="1300">
                <a:solidFill>
                  <a:srgbClr val="CC6600"/>
                </a:solidFill>
              </a:rPr>
              <a:pPr/>
              <a:t>7</a:t>
            </a:fld>
            <a:endParaRPr lang="en-US" sz="1300">
              <a:solidFill>
                <a:srgbClr val="CC66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Definitions (cont.)</a:t>
            </a:r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Sprint</a:t>
            </a:r>
          </a:p>
          <a:p>
            <a:pPr lvl="1" eaLnBrk="1" hangingPunct="1"/>
            <a:r>
              <a:rPr lang="en-US">
                <a:latin typeface="Arial" charset="0"/>
                <a:ea typeface="ＭＳ Ｐゴシック" charset="0"/>
              </a:rPr>
              <a:t>Concept/process from open source community</a:t>
            </a:r>
          </a:p>
          <a:p>
            <a:pPr lvl="1" eaLnBrk="1" hangingPunct="1"/>
            <a:r>
              <a:rPr lang="en-US">
                <a:latin typeface="Arial" charset="0"/>
                <a:ea typeface="ＭＳ Ｐゴシック" charset="0"/>
              </a:rPr>
              <a:t>Focused development by programmers who don</a:t>
            </a:r>
            <a:r>
              <a:rPr lang="ja-JP" altLang="en-US">
                <a:latin typeface="Arial" charset="0"/>
                <a:ea typeface="ＭＳ Ｐゴシック" charset="0"/>
              </a:rPr>
              <a:t>’</a:t>
            </a:r>
            <a:r>
              <a:rPr lang="en-US" altLang="ja-JP">
                <a:latin typeface="Arial" charset="0"/>
                <a:ea typeface="ＭＳ Ｐゴシック" charset="0"/>
              </a:rPr>
              <a:t>t normally work together, or work on the same projects</a:t>
            </a:r>
          </a:p>
          <a:p>
            <a:pPr lvl="1" eaLnBrk="1" hangingPunct="1"/>
            <a:r>
              <a:rPr lang="en-US">
                <a:latin typeface="Arial" charset="0"/>
                <a:ea typeface="ＭＳ Ｐゴシック" charset="0"/>
              </a:rPr>
              <a:t>Typically informal and little structure (usually lots of background organization)</a:t>
            </a:r>
          </a:p>
          <a:p>
            <a:pPr lvl="1" eaLnBrk="1" hangingPunct="1"/>
            <a:r>
              <a:rPr lang="en-US">
                <a:latin typeface="Arial" charset="0"/>
                <a:ea typeface="ＭＳ Ｐゴシック" charset="0"/>
              </a:rPr>
              <a:t>Various shapes, sizes, activities</a:t>
            </a:r>
          </a:p>
          <a:p>
            <a:pPr lvl="1" eaLnBrk="1" hangingPunct="1"/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2457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E8A8CE28-B489-674E-8892-244AC8E35A81}" type="datetime4">
              <a:rPr lang="en-US" sz="1300">
                <a:solidFill>
                  <a:srgbClr val="CC6600"/>
                </a:solidFill>
              </a:rPr>
              <a:pPr/>
              <a:t>December 30, 2013</a:t>
            </a:fld>
            <a:r>
              <a:rPr lang="en-US" sz="1300">
                <a:solidFill>
                  <a:srgbClr val="CC6600"/>
                </a:solidFill>
              </a:rPr>
              <a:t>  ::</a:t>
            </a:r>
          </a:p>
        </p:txBody>
      </p:sp>
      <p:sp>
        <p:nvSpPr>
          <p:cNvPr id="2458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1600">
                <a:solidFill>
                  <a:srgbClr val="CC6600"/>
                </a:solidFill>
              </a:rPr>
              <a:t>OER Interoperability Sprint @ OpeniWorld Europe 2008</a:t>
            </a:r>
          </a:p>
        </p:txBody>
      </p:sp>
      <p:sp>
        <p:nvSpPr>
          <p:cNvPr id="2458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C3B678BD-BE51-3943-BFC6-4FE8F767FF4D}" type="slidenum">
              <a:rPr lang="en-US" sz="1300">
                <a:solidFill>
                  <a:srgbClr val="CC6600"/>
                </a:solidFill>
              </a:rPr>
              <a:pPr/>
              <a:t>8</a:t>
            </a:fld>
            <a:endParaRPr lang="en-US" sz="1300">
              <a:solidFill>
                <a:srgbClr val="CC66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Goals</a:t>
            </a:r>
          </a:p>
        </p:txBody>
      </p:sp>
      <p:sp>
        <p:nvSpPr>
          <p:cNvPr id="2560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Improve interoperability between open educational resources projects</a:t>
            </a:r>
          </a:p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Prototype implementations between projects</a:t>
            </a:r>
          </a:p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pPr algn="ctr" eaLnBrk="1" hangingPunct="1">
              <a:buFontTx/>
              <a:buNone/>
            </a:pPr>
            <a:r>
              <a:rPr lang="ja-JP" altLang="en-US"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>
                <a:latin typeface="Arial" charset="0"/>
                <a:ea typeface="ＭＳ Ｐゴシック" charset="0"/>
                <a:cs typeface="ＭＳ Ｐゴシック" charset="0"/>
              </a:rPr>
              <a:t>Working code trumps all theory</a:t>
            </a:r>
            <a:r>
              <a:rPr lang="ja-JP" altLang="en-US">
                <a:latin typeface="Arial" charset="0"/>
                <a:ea typeface="ＭＳ Ｐゴシック" charset="0"/>
                <a:cs typeface="ＭＳ Ｐゴシック" charset="0"/>
              </a:rPr>
              <a:t>”</a:t>
            </a:r>
            <a:endParaRPr lang="en-US" altLang="ja-JP">
              <a:latin typeface="Arial" charset="0"/>
              <a:ea typeface="ＭＳ Ｐゴシック" charset="0"/>
              <a:cs typeface="ＭＳ Ｐゴシック" charset="0"/>
            </a:endParaRPr>
          </a:p>
          <a:p>
            <a:pPr algn="ctr" eaLnBrk="1" hangingPunct="1">
              <a:buFontTx/>
              <a:buNone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							– </a:t>
            </a:r>
            <a:r>
              <a:rPr lang="en-US" i="1">
                <a:latin typeface="Arial" charset="0"/>
                <a:ea typeface="ＭＳ Ｐゴシック" charset="0"/>
                <a:cs typeface="ＭＳ Ｐゴシック" charset="0"/>
              </a:rPr>
              <a:t>Philip Dodds</a:t>
            </a: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 </a:t>
            </a:r>
          </a:p>
        </p:txBody>
      </p:sp>
      <p:sp>
        <p:nvSpPr>
          <p:cNvPr id="25603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EC18742A-A5F5-9D4B-87CB-DD48E5B0CD4A}" type="datetime4">
              <a:rPr lang="en-US" sz="1300">
                <a:solidFill>
                  <a:srgbClr val="CC6600"/>
                </a:solidFill>
              </a:rPr>
              <a:pPr/>
              <a:t>December 30, 2013</a:t>
            </a:fld>
            <a:r>
              <a:rPr lang="en-US" sz="1300">
                <a:solidFill>
                  <a:srgbClr val="CC6600"/>
                </a:solidFill>
              </a:rPr>
              <a:t>  ::</a:t>
            </a:r>
          </a:p>
        </p:txBody>
      </p:sp>
      <p:sp>
        <p:nvSpPr>
          <p:cNvPr id="2560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1600">
                <a:solidFill>
                  <a:srgbClr val="CC6600"/>
                </a:solidFill>
              </a:rPr>
              <a:t>OER Interoperability Sprint @ OpeniWorld Europe 2008</a:t>
            </a:r>
          </a:p>
        </p:txBody>
      </p:sp>
      <p:sp>
        <p:nvSpPr>
          <p:cNvPr id="2560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B528DB88-173D-2543-918E-0F4155A0D415}" type="slidenum">
              <a:rPr lang="en-US" sz="1300">
                <a:solidFill>
                  <a:srgbClr val="CC6600"/>
                </a:solidFill>
              </a:rPr>
              <a:pPr/>
              <a:t>9</a:t>
            </a:fld>
            <a:endParaRPr lang="en-US" sz="1300">
              <a:solidFill>
                <a:srgbClr val="CC66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Helvetica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Helvetica" pitchFamily="-106" charset="0"/>
            <a:ea typeface="ＭＳ Ｐゴシック" pitchFamily="-106" charset="-128"/>
            <a:cs typeface="ＭＳ Ｐゴシック" pitchFamily="-10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Helvetica" pitchFamily="-106" charset="0"/>
            <a:ea typeface="ＭＳ Ｐゴシック" pitchFamily="-106" charset="-128"/>
            <a:cs typeface="ＭＳ Ｐゴシック" pitchFamily="-106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</TotalTime>
  <Words>1412</Words>
  <Application>Microsoft Macintosh PowerPoint</Application>
  <PresentationFormat>On-screen Show (4:3)</PresentationFormat>
  <Paragraphs>277</Paragraphs>
  <Slides>30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Helvetica</vt:lpstr>
      <vt:lpstr>ＭＳ Ｐゴシック</vt:lpstr>
      <vt:lpstr>Arial</vt:lpstr>
      <vt:lpstr>Blank Presentation</vt:lpstr>
      <vt:lpstr>OER Interoperability Sprint Outcomes: Linking OER Providers</vt:lpstr>
      <vt:lpstr>Outline</vt:lpstr>
      <vt:lpstr>Center for Open and Sustainable Learning (COSL)</vt:lpstr>
      <vt:lpstr>Challenges</vt:lpstr>
      <vt:lpstr>Challenges (cont.)</vt:lpstr>
      <vt:lpstr>Challenges (cont.)</vt:lpstr>
      <vt:lpstr>Definitions</vt:lpstr>
      <vt:lpstr>Definitions (cont.)</vt:lpstr>
      <vt:lpstr>Goals</vt:lpstr>
      <vt:lpstr>Ultimate Goal—What are we really trying to do?</vt:lpstr>
      <vt:lpstr>Philosophy</vt:lpstr>
      <vt:lpstr>December 2007 OER Interoperability Meeting</vt:lpstr>
      <vt:lpstr>OER Interoperability Sprint :: February 2008</vt:lpstr>
      <vt:lpstr>OER Interoperability Sprint Participants</vt:lpstr>
      <vt:lpstr>OER Recommender</vt:lpstr>
      <vt:lpstr>OER Recommender Contents</vt:lpstr>
      <vt:lpstr>OER Recommender</vt:lpstr>
      <vt:lpstr>PowerPoint Presentation</vt:lpstr>
      <vt:lpstr>PowerPoint Presentation</vt:lpstr>
      <vt:lpstr>PowerPoint Presentation</vt:lpstr>
      <vt:lpstr>Integrating OER Recommender at OER Commons</vt:lpstr>
      <vt:lpstr>PowerPoint Presentation</vt:lpstr>
      <vt:lpstr>Integrating OER Recommender at OpenLearn</vt:lpstr>
      <vt:lpstr>PowerPoint Presentation</vt:lpstr>
      <vt:lpstr>Why does this work? -&gt; What can my work do for others?</vt:lpstr>
      <vt:lpstr>Make-A-Path</vt:lpstr>
      <vt:lpstr>Integrating MakeAPath at OpenLearn</vt:lpstr>
      <vt:lpstr>Outcomes</vt:lpstr>
      <vt:lpstr>Future OER Interoperability Sprints</vt:lpstr>
      <vt:lpstr>PowerPoint Presentation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OER Interoperability Sprint Outcomes: Linking OER Providers</dc:title>
  <dc:subject/>
  <dc:creator>Brandon Muramatsu</dc:creator>
  <cp:keywords/>
  <dc:description>This work is licensed under a Creative Commons Attribution-Noncommercial-ShareAlike 3.0 United States License (http://creativecommons.org/licenses/by-nc-sa/3.0/us/)</dc:description>
  <cp:lastModifiedBy>Brandon Muramatsu</cp:lastModifiedBy>
  <cp:revision>42</cp:revision>
  <dcterms:created xsi:type="dcterms:W3CDTF">2008-06-25T12:57:18Z</dcterms:created>
  <dcterms:modified xsi:type="dcterms:W3CDTF">2013-12-30T05:31:06Z</dcterms:modified>
  <cp:category/>
</cp:coreProperties>
</file>