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5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9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0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50" r:id="rId2"/>
    <p:sldId id="358" r:id="rId3"/>
    <p:sldId id="319" r:id="rId4"/>
    <p:sldId id="368" r:id="rId5"/>
    <p:sldId id="369" r:id="rId6"/>
    <p:sldId id="37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67" r:id="rId15"/>
    <p:sldId id="364" r:id="rId16"/>
    <p:sldId id="365" r:id="rId17"/>
    <p:sldId id="366" r:id="rId18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9933"/>
    <a:srgbClr val="66FF66"/>
    <a:srgbClr val="305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56" y="-112"/>
      </p:cViewPr>
      <p:guideLst>
        <p:guide orient="horz" pos="864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960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Tront, McMartin and Bayard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0DEF85D3-87A8-5B4C-A49C-43F5F43C5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0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74725" y="8534400"/>
            <a:ext cx="5121275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100" i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Tront, McMartin and Bayard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8563" y="8534400"/>
            <a:ext cx="2601912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>
                <a:cs typeface="+mn-cs"/>
              </a:defRPr>
            </a:lvl1pPr>
          </a:lstStyle>
          <a:p>
            <a:pPr>
              <a:defRPr/>
            </a:pPr>
            <a:fld id="{E339251F-D374-BE45-A871-32E5FF74D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7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tabLst>
        <a:tab pos="1147763" algn="l"/>
      </a:tabLs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13AA82-D90A-4943-B7AC-F73F892F6CD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252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4560888"/>
            <a:ext cx="5121275" cy="3973512"/>
          </a:xfrm>
        </p:spPr>
        <p:txBody>
          <a:bodyPr/>
          <a:lstStyle/>
          <a:p>
            <a:pPr eaLnBrk="1" hangingPunct="1">
              <a:defRPr/>
            </a:pPr>
            <a:r>
              <a:rPr lang="en-US" sz="1000" smtClean="0">
                <a:cs typeface="+mn-cs"/>
              </a:rPr>
              <a:t>Dr. Jean-Pierre R. Bayard		Mr. Brandon Muramatsu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Professor of Electrical &amp; Electronic 	SMETE/NEEDS Project Director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Engineering 			University of California, Berkeley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California State University, Sacramento	3115 Etcheverry Hall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6000 J Street			Berkeley, CA 94720-1750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Sacramento, CA 95819-6019 		Tel: (510) 643-1817 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Tel: (916) 278-5847 			Fax: (510) 643-1822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Fax: (916) 278-7215			mura@smete.org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bayardj@csus.edu			mura@merlot.org</a:t>
            </a:r>
          </a:p>
          <a:p>
            <a:pPr eaLnBrk="1" hangingPunct="1">
              <a:defRPr/>
            </a:pPr>
            <a:endParaRPr lang="en-US" sz="1000" smtClean="0">
              <a:cs typeface="+mn-cs"/>
            </a:endParaRP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Dr. Flora McMartin			Dr. Joseph G. Tront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MERLOT Director of Members Services	Professor of Electrical and 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And Evaluation			Computer Engineering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mcmartin@merlot.org 		Virginia Tech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359 Durham Hall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Blacksburg, VA 24061-0111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Tel: (540) 231-5067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Fax: (540) 231-3362</a:t>
            </a:r>
          </a:p>
          <a:p>
            <a:pPr eaLnBrk="1" hangingPunct="1">
              <a:defRPr/>
            </a:pPr>
            <a:r>
              <a:rPr lang="en-US" sz="1000" smtClean="0">
                <a:cs typeface="+mn-cs"/>
              </a:rPr>
              <a:t>			jgtront@vt.edu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8E5B67-29D9-734D-B1E4-CC7302E533B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5C675-429F-034C-B18D-A1F46CC5258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B44B2A-CA53-F74D-B74E-1B4788C8501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608638" cy="43195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White Balloon:	Teaching Goals Inventory (Tom Angelo and Pat Cross)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Yellow Balloon:	Gateway Coalition Student Learning Objectives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Pink Balloon:	Seven Principles for Good Practice in Undergraduate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	Education (Arthur Chickering and Zelda Gamson)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Green Balloon:	Questions to Consider When Selecting Courseware or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	Software for you Courses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Blue Balloon:	Selection Criteria for the </a:t>
            </a:r>
            <a:r>
              <a:rPr lang="en-US" i="1" smtClean="0">
                <a:cs typeface="+mn-cs"/>
              </a:rPr>
              <a:t>Premier Award for Excellence in</a:t>
            </a:r>
          </a:p>
          <a:p>
            <a:pPr eaLnBrk="1" hangingPunct="1">
              <a:defRPr/>
            </a:pPr>
            <a:r>
              <a:rPr lang="en-US" i="1" smtClean="0">
                <a:cs typeface="+mn-cs"/>
              </a:rPr>
              <a:t>	Engineering Education Courseware</a:t>
            </a:r>
            <a:r>
              <a:rPr lang="en-US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	Evaluation Standards for Learning Materials in MERLOT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2D94B0-8B11-7141-9AD8-7B211FE6FB3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To select Resources for Computer-based Learning Activities, we suggest you use the following handouts:</a:t>
            </a:r>
          </a:p>
          <a:p>
            <a:pPr eaLnBrk="1" hangingPunct="1">
              <a:defRPr/>
            </a:pPr>
            <a:r>
              <a:rPr lang="en-US" smtClean="0">
                <a:cs typeface="+mn-cs"/>
                <a:sym typeface="Wingdings" charset="0"/>
              </a:rPr>
              <a:t>-</a:t>
            </a:r>
            <a:r>
              <a:rPr lang="en-US" smtClean="0">
                <a:cs typeface="+mn-cs"/>
              </a:rPr>
              <a:t> Questions to Consider When Selecting Courseware or Software for you Courses (Green Handout)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Selection Criteria for the </a:t>
            </a:r>
            <a:r>
              <a:rPr lang="en-US" i="1" smtClean="0">
                <a:cs typeface="+mn-cs"/>
              </a:rPr>
              <a:t>Premier Award for Excellence in Engineering Education Courseware</a:t>
            </a:r>
            <a:r>
              <a:rPr lang="en-US" smtClean="0">
                <a:cs typeface="+mn-cs"/>
              </a:rPr>
              <a:t> (Blue Handout)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Evaluation Standards for Learning Materials in MERLOT (Blue Handout)</a:t>
            </a:r>
          </a:p>
          <a:p>
            <a:pPr eaLnBrk="1" hangingPunct="1">
              <a:buFontTx/>
              <a:buChar char="•"/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You can find courseware and other computer-based resources at: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SMETE Digital Library (www.smete.org)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- NEEDS Digital Library (www.needs.org)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MERLOT (www.merlot.org)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BioSci Ed Net (www.biosciednet.org)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iLumina (www.ilumina-project.org)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cs typeface="+mn-cs"/>
              </a:rPr>
              <a:t> DLESE (www.dlese.org)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A70F07-5151-CC4D-A971-78F30886759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84098D-E4C2-B944-BB5C-EC5F5A74BAA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First competition in 1997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Goal to identify and reward the authors of high-quality, non-commercial courseware designed to enhance engineering education</a:t>
            </a:r>
          </a:p>
          <a:p>
            <a:pPr eaLnBrk="1" hangingPunct="1">
              <a:defRPr/>
            </a:pPr>
            <a:endParaRPr lang="en-US" i="1" smtClean="0">
              <a:cs typeface="+mn-cs"/>
            </a:endParaRPr>
          </a:p>
          <a:p>
            <a:pPr eaLnBrk="1" hangingPunct="1">
              <a:defRPr/>
            </a:pPr>
            <a:r>
              <a:rPr lang="en-US" i="1" smtClean="0">
                <a:cs typeface="+mn-cs"/>
              </a:rPr>
              <a:t>Premier Award</a:t>
            </a:r>
            <a:r>
              <a:rPr lang="en-US" smtClean="0">
                <a:cs typeface="+mn-cs"/>
              </a:rPr>
              <a:t> is about the entire experience of using the courseware by learners, not just the courseware itself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Disseminated over 10,000 CD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in the last six years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FBB98F-FC2A-5C41-9EF0-458B0B7F123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116C97-19F5-AC4B-AE83-DC54CA18BE3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7B0F25-7C41-E446-BC67-966EA7E1181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3897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01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AC837-4E69-2041-86B7-8291D64B0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B2FB2-680F-674A-BF7A-0B12F6848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6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BA4B-3A73-4D4C-BAB9-980B4D37D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4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6984-1A95-614B-99FC-C92DB732D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DCD8-0E67-714E-8E7D-81D5B9595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7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E9F97-3692-2545-A2A5-3B1B5B172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E4DA-19DC-9044-979C-D9BEFDB0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5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1A9FB-4CF9-344E-84E7-5EEEE654E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001B-9A7B-D64C-ACE3-FD8D95F2D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7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E694-7EAF-2F43-9F83-E8192578B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617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6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305987"/>
            </a:solidFill>
            <a:round/>
            <a:headEnd/>
            <a:tailEnd/>
          </a:ln>
          <a:effectLst>
            <a:prstShdw prst="shdw17" dist="17961" dir="2700000">
              <a:srgbClr val="1D3551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52800" y="65532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53200"/>
            <a:ext cx="3276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fld id="{2681B83D-3924-1140-8C24-F006DD273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30598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30598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0598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0598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6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7.xml"/><Relationship Id="rId8" Type="http://schemas.openxmlformats.org/officeDocument/2006/relationships/oleObject" Target="../embeddings/oleObject2.bin"/><Relationship Id="rId9" Type="http://schemas.openxmlformats.org/officeDocument/2006/relationships/image" Target="../media/image4.png"/><Relationship Id="rId10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tags" Target="../tags/tag8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8.xml"/><Relationship Id="rId6" Type="http://schemas.openxmlformats.org/officeDocument/2006/relationships/image" Target="../media/image2.png"/><Relationship Id="rId1" Type="http://schemas.openxmlformats.org/officeDocument/2006/relationships/tags" Target="../tags/tag90.xml"/><Relationship Id="rId2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9.xml"/><Relationship Id="rId6" Type="http://schemas.openxmlformats.org/officeDocument/2006/relationships/image" Target="../media/image2.png"/><Relationship Id="rId1" Type="http://schemas.openxmlformats.org/officeDocument/2006/relationships/tags" Target="../tags/tag93.xml"/><Relationship Id="rId2" Type="http://schemas.openxmlformats.org/officeDocument/2006/relationships/tags" Target="../tags/tag9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0.xml"/><Relationship Id="rId6" Type="http://schemas.openxmlformats.org/officeDocument/2006/relationships/image" Target="../media/image2.png"/><Relationship Id="rId1" Type="http://schemas.openxmlformats.org/officeDocument/2006/relationships/tags" Target="../tags/tag96.xml"/><Relationship Id="rId2" Type="http://schemas.openxmlformats.org/officeDocument/2006/relationships/tags" Target="../tags/tag9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hyperlink" Target="http://www.ee.vt.edu/~jgtront/workshop" TargetMode="External"/><Relationship Id="rId1" Type="http://schemas.openxmlformats.org/officeDocument/2006/relationships/tags" Target="../tags/tag99.xml"/><Relationship Id="rId2" Type="http://schemas.openxmlformats.org/officeDocument/2006/relationships/tags" Target="../tags/tag10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01.xml"/><Relationship Id="rId2" Type="http://schemas.openxmlformats.org/officeDocument/2006/relationships/tags" Target="../tags/tag102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4" Type="http://schemas.openxmlformats.org/officeDocument/2006/relationships/tags" Target="../tags/tag108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105.xml"/><Relationship Id="rId2" Type="http://schemas.openxmlformats.org/officeDocument/2006/relationships/tags" Target="../tags/tag10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20" Type="http://schemas.openxmlformats.org/officeDocument/2006/relationships/tags" Target="../tags/tag26.xml"/><Relationship Id="rId21" Type="http://schemas.openxmlformats.org/officeDocument/2006/relationships/tags" Target="../tags/tag27.xml"/><Relationship Id="rId22" Type="http://schemas.openxmlformats.org/officeDocument/2006/relationships/tags" Target="../tags/tag28.xml"/><Relationship Id="rId23" Type="http://schemas.openxmlformats.org/officeDocument/2006/relationships/tags" Target="../tags/tag29.xml"/><Relationship Id="rId24" Type="http://schemas.openxmlformats.org/officeDocument/2006/relationships/tags" Target="../tags/tag30.xml"/><Relationship Id="rId25" Type="http://schemas.openxmlformats.org/officeDocument/2006/relationships/tags" Target="../tags/tag31.xml"/><Relationship Id="rId26" Type="http://schemas.openxmlformats.org/officeDocument/2006/relationships/tags" Target="../tags/tag32.xml"/><Relationship Id="rId27" Type="http://schemas.openxmlformats.org/officeDocument/2006/relationships/tags" Target="../tags/tag33.xml"/><Relationship Id="rId28" Type="http://schemas.openxmlformats.org/officeDocument/2006/relationships/tags" Target="../tags/tag3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3.xml"/><Relationship Id="rId31" Type="http://schemas.openxmlformats.org/officeDocument/2006/relationships/image" Target="../media/image2.png"/><Relationship Id="rId10" Type="http://schemas.openxmlformats.org/officeDocument/2006/relationships/tags" Target="../tags/tag16.xml"/><Relationship Id="rId11" Type="http://schemas.openxmlformats.org/officeDocument/2006/relationships/tags" Target="../tags/tag17.xml"/><Relationship Id="rId12" Type="http://schemas.openxmlformats.org/officeDocument/2006/relationships/tags" Target="../tags/tag18.xml"/><Relationship Id="rId13" Type="http://schemas.openxmlformats.org/officeDocument/2006/relationships/tags" Target="../tags/tag19.xml"/><Relationship Id="rId14" Type="http://schemas.openxmlformats.org/officeDocument/2006/relationships/tags" Target="../tags/tag20.xml"/><Relationship Id="rId15" Type="http://schemas.openxmlformats.org/officeDocument/2006/relationships/tags" Target="../tags/tag21.xml"/><Relationship Id="rId16" Type="http://schemas.openxmlformats.org/officeDocument/2006/relationships/tags" Target="../tags/tag22.xml"/><Relationship Id="rId17" Type="http://schemas.openxmlformats.org/officeDocument/2006/relationships/tags" Target="../tags/tag23.xml"/><Relationship Id="rId18" Type="http://schemas.openxmlformats.org/officeDocument/2006/relationships/tags" Target="../tags/tag24.xml"/><Relationship Id="rId19" Type="http://schemas.openxmlformats.org/officeDocument/2006/relationships/tags" Target="../tags/tag25.xml"/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tags" Target="../tags/tag11.xml"/><Relationship Id="rId6" Type="http://schemas.openxmlformats.org/officeDocument/2006/relationships/tags" Target="../tags/tag12.xml"/><Relationship Id="rId7" Type="http://schemas.openxmlformats.org/officeDocument/2006/relationships/tags" Target="../tags/tag13.xml"/><Relationship Id="rId8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tags" Target="../tags/tag41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64.xml"/><Relationship Id="rId21" Type="http://schemas.openxmlformats.org/officeDocument/2006/relationships/tags" Target="../tags/tag65.xml"/><Relationship Id="rId22" Type="http://schemas.openxmlformats.org/officeDocument/2006/relationships/tags" Target="../tags/tag66.xml"/><Relationship Id="rId23" Type="http://schemas.openxmlformats.org/officeDocument/2006/relationships/tags" Target="../tags/tag67.xml"/><Relationship Id="rId24" Type="http://schemas.openxmlformats.org/officeDocument/2006/relationships/tags" Target="../tags/tag68.xml"/><Relationship Id="rId25" Type="http://schemas.openxmlformats.org/officeDocument/2006/relationships/tags" Target="../tags/tag69.xml"/><Relationship Id="rId26" Type="http://schemas.openxmlformats.org/officeDocument/2006/relationships/tags" Target="../tags/tag70.xml"/><Relationship Id="rId27" Type="http://schemas.openxmlformats.org/officeDocument/2006/relationships/tags" Target="../tags/tag71.xml"/><Relationship Id="rId28" Type="http://schemas.openxmlformats.org/officeDocument/2006/relationships/tags" Target="../tags/tag72.xml"/><Relationship Id="rId29" Type="http://schemas.openxmlformats.org/officeDocument/2006/relationships/tags" Target="../tags/tag73.xml"/><Relationship Id="rId1" Type="http://schemas.openxmlformats.org/officeDocument/2006/relationships/tags" Target="../tags/tag45.xml"/><Relationship Id="rId2" Type="http://schemas.openxmlformats.org/officeDocument/2006/relationships/tags" Target="../tags/tag46.xml"/><Relationship Id="rId3" Type="http://schemas.openxmlformats.org/officeDocument/2006/relationships/tags" Target="../tags/tag47.xml"/><Relationship Id="rId4" Type="http://schemas.openxmlformats.org/officeDocument/2006/relationships/tags" Target="../tags/tag48.xml"/><Relationship Id="rId5" Type="http://schemas.openxmlformats.org/officeDocument/2006/relationships/tags" Target="../tags/tag49.xml"/><Relationship Id="rId30" Type="http://schemas.openxmlformats.org/officeDocument/2006/relationships/tags" Target="../tags/tag74.xml"/><Relationship Id="rId31" Type="http://schemas.openxmlformats.org/officeDocument/2006/relationships/tags" Target="../tags/tag75.xml"/><Relationship Id="rId32" Type="http://schemas.openxmlformats.org/officeDocument/2006/relationships/tags" Target="../tags/tag76.xml"/><Relationship Id="rId9" Type="http://schemas.openxmlformats.org/officeDocument/2006/relationships/tags" Target="../tags/tag53.xml"/><Relationship Id="rId6" Type="http://schemas.openxmlformats.org/officeDocument/2006/relationships/tags" Target="../tags/tag50.xml"/><Relationship Id="rId7" Type="http://schemas.openxmlformats.org/officeDocument/2006/relationships/tags" Target="../tags/tag51.xml"/><Relationship Id="rId8" Type="http://schemas.openxmlformats.org/officeDocument/2006/relationships/tags" Target="../tags/tag52.xml"/><Relationship Id="rId33" Type="http://schemas.openxmlformats.org/officeDocument/2006/relationships/tags" Target="../tags/tag77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4.xml"/><Relationship Id="rId36" Type="http://schemas.openxmlformats.org/officeDocument/2006/relationships/image" Target="../media/image2.png"/><Relationship Id="rId10" Type="http://schemas.openxmlformats.org/officeDocument/2006/relationships/tags" Target="../tags/tag54.xml"/><Relationship Id="rId11" Type="http://schemas.openxmlformats.org/officeDocument/2006/relationships/tags" Target="../tags/tag55.xml"/><Relationship Id="rId12" Type="http://schemas.openxmlformats.org/officeDocument/2006/relationships/tags" Target="../tags/tag56.xml"/><Relationship Id="rId13" Type="http://schemas.openxmlformats.org/officeDocument/2006/relationships/tags" Target="../tags/tag57.xml"/><Relationship Id="rId14" Type="http://schemas.openxmlformats.org/officeDocument/2006/relationships/tags" Target="../tags/tag58.xml"/><Relationship Id="rId15" Type="http://schemas.openxmlformats.org/officeDocument/2006/relationships/tags" Target="../tags/tag59.xml"/><Relationship Id="rId16" Type="http://schemas.openxmlformats.org/officeDocument/2006/relationships/tags" Target="../tags/tag60.xml"/><Relationship Id="rId17" Type="http://schemas.openxmlformats.org/officeDocument/2006/relationships/tags" Target="../tags/tag61.xml"/><Relationship Id="rId18" Type="http://schemas.openxmlformats.org/officeDocument/2006/relationships/tags" Target="../tags/tag62.xml"/><Relationship Id="rId19" Type="http://schemas.openxmlformats.org/officeDocument/2006/relationships/tags" Target="../tags/tag6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5.xml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6.xml"/><Relationship Id="rId8" Type="http://schemas.openxmlformats.org/officeDocument/2006/relationships/oleObject" Target="../embeddings/oleObject1.bin"/><Relationship Id="rId9" Type="http://schemas.openxmlformats.org/officeDocument/2006/relationships/image" Target="../media/image4.png"/><Relationship Id="rId10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>
                <a:cs typeface="+mj-cs"/>
              </a:rPr>
              <a:t/>
            </a:r>
            <a:br>
              <a:rPr lang="en-US" sz="3200" dirty="0" smtClean="0">
                <a:cs typeface="+mj-cs"/>
              </a:rPr>
            </a:br>
            <a:r>
              <a:rPr lang="en-US" sz="3200" dirty="0" smtClean="0">
                <a:cs typeface="+mj-cs"/>
              </a:rPr>
              <a:t>Selecting and Evaluating Digital Learning Materials for Higher Education</a:t>
            </a:r>
            <a:endParaRPr lang="en-US" dirty="0" smtClean="0">
              <a:cs typeface="+mj-cs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990600" y="3581400"/>
            <a:ext cx="7239000" cy="1981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cs typeface="+mn-cs"/>
              </a:rPr>
              <a:t>Joseph Tront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sz="1200" smtClean="0">
                <a:cs typeface="+mn-cs"/>
              </a:rPr>
              <a:t>Virginia Tech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sz="1200" smtClean="0">
                <a:cs typeface="+mn-cs"/>
              </a:rPr>
              <a:t>Engineering Pathway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en-US" sz="1200" smtClean="0">
              <a:cs typeface="+mn-cs"/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cs typeface="+mn-cs"/>
              </a:rPr>
              <a:t>Brandon Muramatsu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sz="1200" smtClean="0">
                <a:cs typeface="+mn-cs"/>
              </a:rPr>
              <a:t>Utah State University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en-US" sz="900" smtClean="0">
              <a:cs typeface="+mn-cs"/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cs typeface="+mn-cs"/>
              </a:rPr>
              <a:t>Flora McMartin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sz="1200" smtClean="0">
                <a:cs typeface="+mn-cs"/>
              </a:rPr>
              <a:t>MERLOT Cal State University</a:t>
            </a:r>
          </a:p>
        </p:txBody>
      </p:sp>
      <p:sp>
        <p:nvSpPr>
          <p:cNvPr id="14339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305987"/>
            </a:solidFill>
            <a:round/>
            <a:headEnd/>
            <a:tailEnd/>
          </a:ln>
          <a:effectLst>
            <a:prstShdw prst="shdw17" dist="17961" dir="2700000">
              <a:srgbClr val="1D3551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5146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2005.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14341" name="Picture 7" descr="88x3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52145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2C2B-F256-E241-AF10-2F1E6DDE310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Judging and Review Process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Convene Judging Panel</a:t>
            </a:r>
          </a:p>
          <a:p>
            <a:pPr lvl="1">
              <a:defRPr/>
            </a:pPr>
            <a:r>
              <a:rPr lang="en-US" smtClean="0"/>
              <a:t>Professors and content experts, students, instructional designers, publishers</a:t>
            </a:r>
          </a:p>
          <a:p>
            <a:pPr>
              <a:defRPr/>
            </a:pPr>
            <a:r>
              <a:rPr lang="en-US" smtClean="0">
                <a:cs typeface="+mn-cs"/>
              </a:rPr>
              <a:t>Review supporting material in the submission packet</a:t>
            </a:r>
          </a:p>
          <a:p>
            <a:pPr lvl="1">
              <a:defRPr/>
            </a:pPr>
            <a:r>
              <a:rPr lang="en-US" smtClean="0"/>
              <a:t>Author supplied responses to criteria</a:t>
            </a:r>
          </a:p>
          <a:p>
            <a:pPr lvl="1">
              <a:defRPr/>
            </a:pPr>
            <a:r>
              <a:rPr lang="en-US" smtClean="0"/>
              <a:t>Evidence of student learning and evaluation</a:t>
            </a:r>
          </a:p>
          <a:p>
            <a:pPr lvl="1">
              <a:defRPr/>
            </a:pPr>
            <a:r>
              <a:rPr lang="en-US" smtClean="0"/>
              <a:t>Testimonials</a:t>
            </a:r>
          </a:p>
          <a:p>
            <a:pPr>
              <a:defRPr/>
            </a:pPr>
            <a:r>
              <a:rPr lang="en-US" smtClean="0">
                <a:cs typeface="+mn-cs"/>
              </a:rPr>
              <a:t>Review and test the courseware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graphicFrame>
        <p:nvGraphicFramePr>
          <p:cNvPr id="29700" name="Object 4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r:id="rId8" imgW="2057143" imgH="2412698" progId="">
                  <p:embed/>
                </p:oleObj>
              </mc:Choice>
              <mc:Fallback>
                <p:oleObj r:id="rId8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7573" name="Picture 5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3FEF4-2D3A-5646-8282-F4A6C444685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 </a:t>
            </a:r>
            <a:r>
              <a:rPr lang="en-US" smtClean="0">
                <a:cs typeface="+mj-cs"/>
              </a:rPr>
              <a:t>Criteria: Instructional Design</a:t>
            </a:r>
            <a:endParaRPr lang="en-US" i="1" smtClean="0">
              <a:cs typeface="+mj-cs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3820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smtClean="0">
                <a:cs typeface="+mn-cs"/>
              </a:rPr>
              <a:t>Does the courseware enhance learning?</a:t>
            </a:r>
            <a:endParaRPr lang="en-US" sz="180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Learning Objectives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Learning objectives are clearly stated and supported by the software.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Interactivity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The learner is actively involved in the learning process—the interaction enhances learning.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Cognition/Conceptual change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Learning appears to be significant and long lasting, and strong and useful cognitive models can be built.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Content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The content is well chosen and structured.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Multimedia use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smtClean="0"/>
              <a:t>Multimedia is used effectively and promotes the learning objectives and goals.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cs typeface="+mn-cs"/>
              </a:rPr>
              <a:t>Instructional use/Adaptability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The software can be used in a variety of settings.</a:t>
            </a:r>
            <a:endParaRPr lang="en-US" sz="1800" smtClean="0"/>
          </a:p>
        </p:txBody>
      </p:sp>
      <p:pic>
        <p:nvPicPr>
          <p:cNvPr id="239620" name="Picture 4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87CE6-AFE3-7640-BAA3-F9539ADABC0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 </a:t>
            </a:r>
            <a:r>
              <a:rPr lang="en-US" smtClean="0">
                <a:cs typeface="+mj-cs"/>
              </a:rPr>
              <a:t>Criteria: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Software Design</a:t>
            </a:r>
            <a:endParaRPr lang="en-US" i="1" smtClean="0">
              <a:cs typeface="+mj-cs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Is the courseware well designed and usable?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Engagement</a:t>
            </a:r>
          </a:p>
          <a:p>
            <a:pPr lvl="1">
              <a:defRPr/>
            </a:pPr>
            <a:r>
              <a:rPr lang="en-US" smtClean="0"/>
              <a:t>The software holds the interest of a diversity of learners.</a:t>
            </a:r>
          </a:p>
          <a:p>
            <a:pPr>
              <a:defRPr/>
            </a:pPr>
            <a:r>
              <a:rPr lang="en-US" smtClean="0">
                <a:cs typeface="+mn-cs"/>
              </a:rPr>
              <a:t>Learner Interface and Navigation</a:t>
            </a:r>
          </a:p>
          <a:p>
            <a:pPr lvl="1">
              <a:defRPr/>
            </a:pPr>
            <a:r>
              <a:rPr lang="en-US" smtClean="0"/>
              <a:t>The software is easy to use.</a:t>
            </a:r>
          </a:p>
          <a:p>
            <a:pPr>
              <a:defRPr/>
            </a:pPr>
            <a:r>
              <a:rPr lang="en-US" smtClean="0">
                <a:cs typeface="+mn-cs"/>
              </a:rPr>
              <a:t>Technical Reliability</a:t>
            </a:r>
          </a:p>
          <a:p>
            <a:pPr lvl="1">
              <a:defRPr/>
            </a:pPr>
            <a:r>
              <a:rPr lang="en-US" smtClean="0"/>
              <a:t>The software is free from technical problems.</a:t>
            </a:r>
          </a:p>
        </p:txBody>
      </p:sp>
      <p:pic>
        <p:nvPicPr>
          <p:cNvPr id="241668" name="Picture 4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23593-5A27-0940-B16D-1A154C9ACA0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 </a:t>
            </a:r>
            <a:r>
              <a:rPr lang="en-US" smtClean="0">
                <a:cs typeface="+mj-cs"/>
              </a:rPr>
              <a:t>Criteria: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Content</a:t>
            </a:r>
            <a:endParaRPr lang="en-US" i="1" smtClean="0">
              <a:cs typeface="+mj-cs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Is the content appropriate and well presented in the courseware?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Accuracy of Content</a:t>
            </a:r>
          </a:p>
          <a:p>
            <a:pPr lvl="1">
              <a:defRPr/>
            </a:pPr>
            <a:r>
              <a:rPr lang="en-US" smtClean="0"/>
              <a:t>The content is accurate and error free.</a:t>
            </a:r>
          </a:p>
          <a:p>
            <a:pPr>
              <a:defRPr/>
            </a:pPr>
            <a:r>
              <a:rPr lang="en-US" smtClean="0">
                <a:cs typeface="+mn-cs"/>
              </a:rPr>
              <a:t>Appropriateness</a:t>
            </a:r>
          </a:p>
          <a:p>
            <a:pPr lvl="1">
              <a:defRPr/>
            </a:pPr>
            <a:r>
              <a:rPr lang="en-US" smtClean="0"/>
              <a:t>The content is appropriate for the scope of the </a:t>
            </a:r>
            <a:r>
              <a:rPr lang="en-US" i="1" smtClean="0"/>
              <a:t>Premier Award</a:t>
            </a:r>
            <a:r>
              <a:rPr lang="en-US" smtClean="0"/>
              <a:t>.</a:t>
            </a:r>
          </a:p>
        </p:txBody>
      </p:sp>
      <p:pic>
        <p:nvPicPr>
          <p:cNvPr id="243716" name="Picture 4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DE59A-142F-FE4C-B560-24D19FFE90A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Workshop Links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Access to materials and web sites used throughout the workshop: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mtClean="0">
                <a:cs typeface="+mn-cs"/>
                <a:hlinkClick r:id="rId4"/>
              </a:rPr>
              <a:t>www.ee.vt.edu/~jgtront/workshop</a:t>
            </a: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Need something else:</a:t>
            </a:r>
          </a:p>
          <a:p>
            <a:pPr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u="sng" smtClean="0">
                <a:solidFill>
                  <a:schemeClr val="bg2"/>
                </a:solidFill>
                <a:cs typeface="+mn-cs"/>
              </a:rPr>
              <a:t>jgtront@vt.edu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6738-20D5-5741-BC80-750E13BB284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Action Plan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3200" smtClean="0">
                <a:cs typeface="+mn-cs"/>
              </a:rPr>
              <a:t>Relate the workshop to your everyday activities</a:t>
            </a:r>
          </a:p>
          <a:p>
            <a:pPr>
              <a:defRPr/>
            </a:pPr>
            <a:endParaRPr lang="en-US" sz="3200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Teachers</a:t>
            </a:r>
          </a:p>
          <a:p>
            <a:pPr>
              <a:defRPr/>
            </a:pPr>
            <a:r>
              <a:rPr lang="en-US" smtClean="0">
                <a:cs typeface="+mn-cs"/>
              </a:rPr>
              <a:t>Developers</a:t>
            </a:r>
          </a:p>
          <a:p>
            <a:pPr>
              <a:defRPr/>
            </a:pPr>
            <a:r>
              <a:rPr lang="en-US" smtClean="0">
                <a:cs typeface="+mn-cs"/>
              </a:rPr>
              <a:t>Administrators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B8C89-1A4F-B146-BCA4-996831112D9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Workshop Evaluation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Let us know what you think of the workshop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Click on the Workshop Evaluation link and give us your candid opinions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www.ee.vt.edu/~jgtront/workshop_survey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F6057-8AAC-384D-90D7-96C88C7F9AC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Further Contact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Joseph G. Tront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359 Durham Hall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Virginia Tech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Blacksburg, VA 24061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jgtront@vt.edu</a:t>
            </a: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191000" y="1295400"/>
            <a:ext cx="4953000" cy="5105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Brandon Muramatsu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Instructional Technology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2830 Old Main Hill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Logan, UT 84322-2830</a:t>
            </a:r>
          </a:p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brandon.muramatsu@usu.edu</a:t>
            </a:r>
          </a:p>
        </p:txBody>
      </p:sp>
      <p:sp>
        <p:nvSpPr>
          <p:cNvPr id="26112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4114800"/>
            <a:ext cx="3886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>
                <a:solidFill>
                  <a:srgbClr val="305987"/>
                </a:solidFill>
                <a:cs typeface="+mn-cs"/>
              </a:rPr>
              <a:t>Flora McMartin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>
                <a:solidFill>
                  <a:srgbClr val="305987"/>
                </a:solidFill>
                <a:cs typeface="+mn-cs"/>
              </a:rPr>
              <a:t>Orchard Avenue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>
                <a:solidFill>
                  <a:srgbClr val="305987"/>
                </a:solidFill>
                <a:cs typeface="+mn-cs"/>
              </a:rPr>
              <a:t>Richmond, CA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>
                <a:solidFill>
                  <a:srgbClr val="305987"/>
                </a:solidFill>
                <a:cs typeface="+mn-cs"/>
              </a:rPr>
              <a:t>mcmartin@merlot.org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4673B-7B56-ED49-8086-73AEE70F419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Greetings and Overview</a:t>
            </a:r>
          </a:p>
          <a:p>
            <a:pPr>
              <a:defRPr/>
            </a:pPr>
            <a:r>
              <a:rPr lang="en-US" smtClean="0">
                <a:cs typeface="+mn-cs"/>
              </a:rPr>
              <a:t>General Framework for Selecting and Evaluating Digital Learning Materials</a:t>
            </a:r>
          </a:p>
          <a:p>
            <a:pPr>
              <a:defRPr/>
            </a:pPr>
            <a:r>
              <a:rPr lang="en-US" smtClean="0">
                <a:cs typeface="+mn-cs"/>
              </a:rPr>
              <a:t>Evaluation Criteria</a:t>
            </a:r>
          </a:p>
          <a:p>
            <a:pPr>
              <a:defRPr/>
            </a:pPr>
            <a:r>
              <a:rPr lang="en-US" smtClean="0">
                <a:cs typeface="+mn-cs"/>
              </a:rPr>
              <a:t>Interactive Discussion: Comparing Digital Learning Materials to the Criteria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F4597-8AFB-8C44-A88F-384DDA1CFB8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3058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Selecting Learning Materials...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95400"/>
            <a:ext cx="3124200" cy="5105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	…begins with an understanding of the environment in which it will be used</a:t>
            </a:r>
          </a:p>
        </p:txBody>
      </p:sp>
      <p:grpSp>
        <p:nvGrpSpPr>
          <p:cNvPr id="18436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403600" y="1641475"/>
            <a:ext cx="5435600" cy="4827588"/>
            <a:chOff x="1161" y="5377"/>
            <a:chExt cx="4680" cy="3909"/>
          </a:xfrm>
        </p:grpSpPr>
        <p:sp>
          <p:nvSpPr>
            <p:cNvPr id="18445" name="Text Box 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601" y="5377"/>
              <a:ext cx="18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Establish Course Goals</a:t>
              </a:r>
            </a:p>
          </p:txBody>
        </p:sp>
        <p:sp>
          <p:nvSpPr>
            <p:cNvPr id="18446" name="Text Box 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241" y="6097"/>
              <a:ext cx="27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Identify Student Learning Outcomes</a:t>
              </a:r>
            </a:p>
          </p:txBody>
        </p:sp>
        <p:sp>
          <p:nvSpPr>
            <p:cNvPr id="18447" name="Text Box 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21" y="6817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Environment</a:t>
              </a:r>
            </a:p>
          </p:txBody>
        </p:sp>
        <p:sp>
          <p:nvSpPr>
            <p:cNvPr id="18448" name="Text Box 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341" y="7537"/>
              <a:ext cx="1980" cy="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Process</a:t>
              </a:r>
            </a:p>
            <a:p>
              <a:pPr algn="ctr"/>
              <a:r>
                <a:rPr lang="en-US" sz="1400"/>
                <a:t>(e.g., individual or collaborative)</a:t>
              </a:r>
            </a:p>
          </p:txBody>
        </p:sp>
        <p:sp>
          <p:nvSpPr>
            <p:cNvPr id="18449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681" y="7537"/>
              <a:ext cx="2160" cy="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Activities</a:t>
              </a:r>
            </a:p>
            <a:p>
              <a:pPr algn="ctr"/>
              <a:r>
                <a:rPr lang="en-US" sz="1400"/>
                <a:t>(e.g., computer or other</a:t>
              </a:r>
            </a:p>
            <a:p>
              <a:pPr algn="ctr"/>
              <a:r>
                <a:rPr lang="en-US" sz="1400"/>
                <a:t>non-computer)</a:t>
              </a:r>
            </a:p>
          </p:txBody>
        </p:sp>
        <p:sp>
          <p:nvSpPr>
            <p:cNvPr id="18450" name="Text Box 10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421" y="8566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Assess Student Learning</a:t>
              </a:r>
            </a:p>
          </p:txBody>
        </p:sp>
        <p:sp>
          <p:nvSpPr>
            <p:cNvPr id="18451" name="Line 1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501" y="57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01" y="645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01" y="7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581" y="7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1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501" y="892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1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1161" y="9286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1161" y="5557"/>
              <a:ext cx="0" cy="3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1161" y="555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1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601" y="820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2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81" y="820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21" y="792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0072" name="Picture 24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0073" name="AutoShape 2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924800" y="1905000"/>
            <a:ext cx="1143000" cy="685800"/>
          </a:xfrm>
          <a:prstGeom prst="wedgeRoundRectCallout">
            <a:avLst>
              <a:gd name="adj1" fmla="val -80278"/>
              <a:gd name="adj2" fmla="val 8379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TGI</a:t>
            </a:r>
            <a:endParaRPr lang="en-US">
              <a:cs typeface="+mn-cs"/>
            </a:endParaRPr>
          </a:p>
        </p:txBody>
      </p:sp>
      <p:sp>
        <p:nvSpPr>
          <p:cNvPr id="130075" name="AutoShape 2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924800" y="2819400"/>
            <a:ext cx="1143000" cy="685800"/>
          </a:xfrm>
          <a:prstGeom prst="wedgeRoundRectCallout">
            <a:avLst>
              <a:gd name="adj1" fmla="val -91667"/>
              <a:gd name="adj2" fmla="val 73380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7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Principles</a:t>
            </a:r>
          </a:p>
        </p:txBody>
      </p:sp>
      <p:sp>
        <p:nvSpPr>
          <p:cNvPr id="130076" name="AutoShape 2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4191000"/>
            <a:ext cx="1371600" cy="838200"/>
          </a:xfrm>
          <a:prstGeom prst="wedgeRoundRectCallout">
            <a:avLst>
              <a:gd name="adj1" fmla="val 134259"/>
              <a:gd name="adj2" fmla="val -8903"/>
              <a:gd name="adj3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Questions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to Consider</a:t>
            </a:r>
          </a:p>
        </p:txBody>
      </p:sp>
      <p:sp>
        <p:nvSpPr>
          <p:cNvPr id="130077" name="AutoShape 2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3200400"/>
            <a:ext cx="1371600" cy="838200"/>
          </a:xfrm>
          <a:prstGeom prst="wedgeRoundRectCallout">
            <a:avLst>
              <a:gd name="adj1" fmla="val 132176"/>
              <a:gd name="adj2" fmla="val -11193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cs typeface="+mn-cs"/>
              </a:rPr>
              <a:t>Student 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Learning </a:t>
            </a:r>
          </a:p>
          <a:p>
            <a:pPr algn="ctr">
              <a:defRPr/>
            </a:pPr>
            <a:r>
              <a:rPr lang="en-US" sz="2000">
                <a:cs typeface="+mn-cs"/>
              </a:rPr>
              <a:t>Outcomes</a:t>
            </a:r>
          </a:p>
        </p:txBody>
      </p:sp>
      <p:sp>
        <p:nvSpPr>
          <p:cNvPr id="130133" name="Text Box 8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91050" y="685800"/>
            <a:ext cx="2876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339933"/>
                </a:solidFill>
                <a:cs typeface="+mn-cs"/>
              </a:rPr>
              <a:t>e.g.,able to design bridge</a:t>
            </a:r>
            <a:br>
              <a:rPr lang="en-US" sz="1800">
                <a:solidFill>
                  <a:srgbClr val="339933"/>
                </a:solidFill>
                <a:cs typeface="+mn-cs"/>
              </a:rPr>
            </a:br>
            <a:r>
              <a:rPr lang="en-US" sz="1800">
                <a:solidFill>
                  <a:srgbClr val="339933"/>
                </a:solidFill>
                <a:cs typeface="+mn-cs"/>
              </a:rPr>
              <a:t>able to link major historical</a:t>
            </a:r>
            <a:br>
              <a:rPr lang="en-US" sz="1800">
                <a:solidFill>
                  <a:srgbClr val="339933"/>
                </a:solidFill>
                <a:cs typeface="+mn-cs"/>
              </a:rPr>
            </a:br>
            <a:r>
              <a:rPr lang="en-US" sz="1800">
                <a:solidFill>
                  <a:srgbClr val="339933"/>
                </a:solidFill>
                <a:cs typeface="+mn-cs"/>
              </a:rPr>
              <a:t> events to political change</a:t>
            </a:r>
          </a:p>
        </p:txBody>
      </p:sp>
      <p:sp>
        <p:nvSpPr>
          <p:cNvPr id="130134" name="Text Box 8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5065713"/>
            <a:ext cx="274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339933"/>
                </a:solidFill>
                <a:cs typeface="+mn-cs"/>
              </a:rPr>
              <a:t>Sync v async</a:t>
            </a:r>
          </a:p>
          <a:p>
            <a:pPr>
              <a:defRPr/>
            </a:pPr>
            <a:r>
              <a:rPr lang="en-US" sz="1800">
                <a:solidFill>
                  <a:srgbClr val="339933"/>
                </a:solidFill>
                <a:cs typeface="+mn-cs"/>
              </a:rPr>
              <a:t>Classroom v self learning</a:t>
            </a:r>
          </a:p>
        </p:txBody>
      </p:sp>
      <p:sp>
        <p:nvSpPr>
          <p:cNvPr id="130135" name="Text Box 8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5119688"/>
            <a:ext cx="236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339933"/>
                </a:solidFill>
                <a:cs typeface="+mn-cs"/>
              </a:rPr>
              <a:t>Practice v exploration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D3482-0C52-9E42-B524-1513CB6C559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Questions to consider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066800"/>
            <a:ext cx="8610600" cy="5562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Does the material encourage wanted behaviors?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Does this courseware provide prompt feedback?</a:t>
            </a:r>
          </a:p>
          <a:p>
            <a:pPr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Does this courseware emphasize time on task?</a:t>
            </a:r>
          </a:p>
          <a:p>
            <a:pPr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Does this material communicate high expectations?</a:t>
            </a:r>
          </a:p>
          <a:p>
            <a:pPr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Does this courseware address diverse learning styles?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371600"/>
            <a:ext cx="7840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339933"/>
                </a:solidFill>
                <a:cs typeface="+mn-cs"/>
              </a:rPr>
              <a:t>student-faculty contact; cooperation among students; active learning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2362200"/>
            <a:ext cx="8061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339933"/>
                </a:solidFill>
                <a:cs typeface="+mn-cs"/>
              </a:rPr>
              <a:t>Instructors or peers; automated feedback; feedback tailored to student</a:t>
            </a:r>
          </a:p>
        </p:txBody>
      </p:sp>
      <p:sp>
        <p:nvSpPr>
          <p:cNvPr id="26419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95475" y="5867400"/>
            <a:ext cx="594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339933"/>
                </a:solidFill>
                <a:cs typeface="+mn-cs"/>
              </a:rPr>
              <a:t>Treat student needs individually; active v passive…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0FC5E-F43F-044A-AC2B-8EA66D27FE6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Questions to consider (cont</a:t>
            </a:r>
            <a:r>
              <a:rPr lang="ja-JP" altLang="en-US" sz="3200" smtClean="0">
                <a:latin typeface="Arial"/>
                <a:cs typeface="+mj-cs"/>
              </a:rPr>
              <a:t>’</a:t>
            </a:r>
            <a:r>
              <a:rPr lang="en-US" sz="3200" smtClean="0">
                <a:cs typeface="+mj-cs"/>
              </a:rPr>
              <a:t>d)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066800"/>
            <a:ext cx="8610600" cy="5562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200" b="0" smtClean="0">
                <a:cs typeface="+mn-cs"/>
              </a:rPr>
              <a:t>Does this courseware support my teaching goals regarding:</a:t>
            </a:r>
          </a:p>
          <a:p>
            <a:pPr>
              <a:buFontTx/>
              <a:buNone/>
              <a:defRPr/>
            </a:pPr>
            <a:r>
              <a:rPr lang="en-US" sz="3200" b="0" smtClean="0">
                <a:cs typeface="+mn-cs"/>
              </a:rPr>
              <a:t>• higher order thinking skills</a:t>
            </a:r>
          </a:p>
          <a:p>
            <a:pPr>
              <a:buFontTx/>
              <a:buNone/>
              <a:defRPr/>
            </a:pPr>
            <a:r>
              <a:rPr lang="en-US" sz="3200" b="0" smtClean="0">
                <a:cs typeface="+mn-cs"/>
              </a:rPr>
              <a:t>• basic academic and communication skills</a:t>
            </a:r>
          </a:p>
          <a:p>
            <a:pPr>
              <a:buFontTx/>
              <a:buNone/>
              <a:defRPr/>
            </a:pPr>
            <a:r>
              <a:rPr lang="en-US" sz="3200" b="0" smtClean="0">
                <a:cs typeface="+mn-cs"/>
              </a:rPr>
              <a:t>• discipline-specific knowledge and skills</a:t>
            </a:r>
          </a:p>
          <a:p>
            <a:pPr>
              <a:buFontTx/>
              <a:buNone/>
              <a:defRPr/>
            </a:pPr>
            <a:r>
              <a:rPr lang="en-US" sz="3200" b="0" smtClean="0">
                <a:cs typeface="+mn-cs"/>
              </a:rPr>
              <a:t>• liberal arts and academic values</a:t>
            </a:r>
          </a:p>
          <a:p>
            <a:pPr>
              <a:buFontTx/>
              <a:buNone/>
              <a:defRPr/>
            </a:pPr>
            <a:r>
              <a:rPr lang="en-US" sz="3200" b="0" smtClean="0">
                <a:cs typeface="+mn-cs"/>
              </a:rPr>
              <a:t>• work and career preparation</a:t>
            </a:r>
          </a:p>
          <a:p>
            <a:pPr>
              <a:buFontTx/>
              <a:buNone/>
              <a:defRPr/>
            </a:pPr>
            <a:r>
              <a:rPr lang="en-US" sz="3200" b="0" smtClean="0">
                <a:cs typeface="+mn-cs"/>
              </a:rPr>
              <a:t>• personal development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9ECD3-490F-DE48-AFD7-BEF8B2B7200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Questions to consider (Practicality)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066800"/>
            <a:ext cx="8610600" cy="5562600"/>
          </a:xfrm>
        </p:spPr>
        <p:txBody>
          <a:bodyPr/>
          <a:lstStyle/>
          <a:p>
            <a:pPr>
              <a:defRPr/>
            </a:pPr>
            <a:r>
              <a:rPr lang="en-US" b="0" smtClean="0">
                <a:cs typeface="+mn-cs"/>
              </a:rPr>
              <a:t>Students easily grasp how to use this courseware?</a:t>
            </a:r>
          </a:p>
          <a:p>
            <a:pPr>
              <a:defRPr/>
            </a:pPr>
            <a:r>
              <a:rPr lang="en-US" b="0" smtClean="0">
                <a:cs typeface="+mn-cs"/>
              </a:rPr>
              <a:t>Students have access to the necessary support? </a:t>
            </a:r>
          </a:p>
          <a:p>
            <a:pPr>
              <a:defRPr/>
            </a:pPr>
            <a:r>
              <a:rPr lang="en-US" b="0" smtClean="0">
                <a:cs typeface="+mn-cs"/>
              </a:rPr>
              <a:t>Courseware work reliably?</a:t>
            </a:r>
          </a:p>
          <a:p>
            <a:pPr>
              <a:defRPr/>
            </a:pPr>
            <a:r>
              <a:rPr lang="en-US" b="0" smtClean="0">
                <a:cs typeface="+mn-cs"/>
              </a:rPr>
              <a:t>How much technical support needed? Do I have access to the tech. necessary support?</a:t>
            </a:r>
          </a:p>
          <a:p>
            <a:pPr>
              <a:defRPr/>
            </a:pPr>
            <a:r>
              <a:rPr lang="en-US" b="0" smtClean="0">
                <a:cs typeface="+mn-cs"/>
              </a:rPr>
              <a:t>How much time will it take for me to learn how to use this courseware? Do I have the time to</a:t>
            </a:r>
          </a:p>
          <a:p>
            <a:pPr>
              <a:defRPr/>
            </a:pPr>
            <a:r>
              <a:rPr lang="en-US" b="0" smtClean="0">
                <a:cs typeface="+mn-cs"/>
              </a:rPr>
              <a:t>do so?</a:t>
            </a:r>
          </a:p>
          <a:p>
            <a:pPr>
              <a:defRPr/>
            </a:pPr>
            <a:r>
              <a:rPr lang="en-US" b="0" smtClean="0">
                <a:cs typeface="+mn-cs"/>
              </a:rPr>
              <a:t>What will it cost me? </a:t>
            </a:r>
          </a:p>
          <a:p>
            <a:pPr>
              <a:defRPr/>
            </a:pPr>
            <a:r>
              <a:rPr lang="en-US" b="0" smtClean="0">
                <a:cs typeface="+mn-cs"/>
              </a:rPr>
              <a:t>Is this the best tool/process to help my students meet the learning objectives for this course?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905000"/>
            <a:ext cx="506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339933"/>
                </a:solidFill>
                <a:cs typeface="+mn-cs"/>
              </a:rPr>
              <a:t>internet access, plugins, run module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F60B0-C533-884D-954C-AA01BE0999A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Designing Computer-Based Learning Activities</a:t>
            </a:r>
          </a:p>
        </p:txBody>
      </p:sp>
      <p:grpSp>
        <p:nvGrpSpPr>
          <p:cNvPr id="23555" name="Group 4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52400" y="1641475"/>
            <a:ext cx="5435600" cy="4827588"/>
            <a:chOff x="96" y="1034"/>
            <a:chExt cx="3424" cy="3041"/>
          </a:xfrm>
        </p:grpSpPr>
        <p:sp>
          <p:nvSpPr>
            <p:cNvPr id="23570" name="Text Box 5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150" y="1034"/>
              <a:ext cx="1316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Establish Course Goals</a:t>
              </a:r>
            </a:p>
          </p:txBody>
        </p:sp>
        <p:sp>
          <p:nvSpPr>
            <p:cNvPr id="23571" name="Text Box 6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86" y="1594"/>
              <a:ext cx="1976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Identify Student Learning Outcomes</a:t>
              </a:r>
            </a:p>
          </p:txBody>
        </p:sp>
        <p:sp>
          <p:nvSpPr>
            <p:cNvPr id="23572" name="Text Box 7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018" y="2154"/>
              <a:ext cx="1712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Environment</a:t>
              </a:r>
            </a:p>
          </p:txBody>
        </p:sp>
        <p:sp>
          <p:nvSpPr>
            <p:cNvPr id="23573" name="Text Box 8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8" y="2714"/>
              <a:ext cx="1448" cy="5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Process</a:t>
              </a:r>
            </a:p>
            <a:p>
              <a:pPr algn="ctr"/>
              <a:r>
                <a:rPr lang="en-US" sz="1400"/>
                <a:t>(e.g., individual or collaborative)</a:t>
              </a:r>
            </a:p>
          </p:txBody>
        </p:sp>
        <p:sp>
          <p:nvSpPr>
            <p:cNvPr id="23574" name="Text Box 9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940" y="2714"/>
              <a:ext cx="1580" cy="521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Design Learning Activities</a:t>
              </a:r>
            </a:p>
            <a:p>
              <a:pPr algn="ctr"/>
              <a:r>
                <a:rPr lang="en-US" sz="1400"/>
                <a:t>(e.g., computer or other </a:t>
              </a:r>
            </a:p>
            <a:p>
              <a:pPr algn="ctr"/>
              <a:r>
                <a:rPr lang="en-US" sz="1400"/>
                <a:t>non-computer)</a:t>
              </a:r>
            </a:p>
          </p:txBody>
        </p:sp>
        <p:sp>
          <p:nvSpPr>
            <p:cNvPr id="23575" name="Text Box 10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018" y="3515"/>
              <a:ext cx="1712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Assess Student Learning</a:t>
              </a:r>
            </a:p>
          </p:txBody>
        </p:sp>
        <p:sp>
          <p:nvSpPr>
            <p:cNvPr id="23576" name="Line 1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808" y="131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12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1808" y="187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13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1150" y="243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1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598" y="243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1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808" y="379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1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96" y="4075"/>
              <a:ext cx="1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1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96" y="1174"/>
              <a:ext cx="0" cy="29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1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96" y="1174"/>
              <a:ext cx="1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1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150" y="323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20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598" y="323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21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676" y="3015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6" name="Group 4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096000" y="1981200"/>
            <a:ext cx="2460625" cy="4090988"/>
            <a:chOff x="3840" y="1392"/>
            <a:chExt cx="1550" cy="2577"/>
          </a:xfrm>
        </p:grpSpPr>
        <p:sp>
          <p:nvSpPr>
            <p:cNvPr id="23560" name="Text Box 2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60" y="1392"/>
              <a:ext cx="1316" cy="432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Computer Based</a:t>
              </a:r>
            </a:p>
            <a:p>
              <a:pPr algn="ctr"/>
              <a:r>
                <a:rPr lang="en-US" sz="1400"/>
                <a:t>Learning Activity</a:t>
              </a:r>
            </a:p>
          </p:txBody>
        </p:sp>
        <p:sp>
          <p:nvSpPr>
            <p:cNvPr id="23561" name="Text Box 2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94" y="2104"/>
              <a:ext cx="1296" cy="392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Search for Resources</a:t>
              </a:r>
            </a:p>
            <a:p>
              <a:pPr algn="ctr"/>
              <a:r>
                <a:rPr lang="en-US" sz="1400"/>
                <a:t>In Digital Libraries</a:t>
              </a:r>
            </a:p>
          </p:txBody>
        </p:sp>
        <p:sp>
          <p:nvSpPr>
            <p:cNvPr id="23562" name="Text Box 2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94" y="2775"/>
              <a:ext cx="1296" cy="393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Review Resources for</a:t>
              </a:r>
            </a:p>
            <a:p>
              <a:pPr algn="ctr"/>
              <a:r>
                <a:rPr lang="en-US" sz="1400"/>
                <a:t>Applicability</a:t>
              </a:r>
            </a:p>
          </p:txBody>
        </p:sp>
        <p:sp>
          <p:nvSpPr>
            <p:cNvPr id="23563" name="Text Box 2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94" y="3448"/>
              <a:ext cx="1296" cy="521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Select Resource And Continue Designing</a:t>
              </a:r>
            </a:p>
            <a:p>
              <a:pPr algn="ctr"/>
              <a:r>
                <a:rPr lang="en-US" sz="1400"/>
                <a:t>Activity</a:t>
              </a:r>
            </a:p>
          </p:txBody>
        </p:sp>
        <p:sp>
          <p:nvSpPr>
            <p:cNvPr id="23564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718" y="1824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3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718" y="2495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3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718" y="3168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3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0" y="297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3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0" y="230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3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0" y="2304"/>
              <a:ext cx="2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24296" name="Picture 40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4298" name="Line 42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572000" y="2209800"/>
            <a:ext cx="19050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4302" name="Line 4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648200" y="5181600"/>
            <a:ext cx="1828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B79B5-D500-C743-B663-58881507F9B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Review Criteria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n-cs"/>
              </a:rPr>
              <a:t>Premier Award</a:t>
            </a:r>
            <a:r>
              <a:rPr lang="en-US" smtClean="0">
                <a:cs typeface="+mn-cs"/>
              </a:rPr>
              <a:t> Criteria</a:t>
            </a:r>
          </a:p>
          <a:p>
            <a:pPr lvl="1">
              <a:defRPr/>
            </a:pPr>
            <a:r>
              <a:rPr lang="en-US" smtClean="0"/>
              <a:t>Developed in 1995-1997, refined in 1998</a:t>
            </a:r>
          </a:p>
          <a:p>
            <a:pPr lvl="1">
              <a:defRPr/>
            </a:pPr>
            <a:r>
              <a:rPr lang="en-US" smtClean="0"/>
              <a:t>Used for six years in the </a:t>
            </a:r>
            <a:r>
              <a:rPr lang="en-US" i="1" smtClean="0"/>
              <a:t>Premier Award</a:t>
            </a:r>
            <a:r>
              <a:rPr lang="en-US" smtClean="0"/>
              <a:t> competition</a:t>
            </a:r>
          </a:p>
          <a:p>
            <a:pPr lvl="1">
              <a:defRPr/>
            </a:pPr>
            <a:r>
              <a:rPr lang="en-US" smtClean="0"/>
              <a:t>Designed and used to find the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best of the best</a:t>
            </a:r>
            <a:r>
              <a:rPr lang="ja-JP" altLang="en-US" smtClean="0">
                <a:latin typeface="Arial"/>
              </a:rPr>
              <a:t>”</a:t>
            </a:r>
            <a:endParaRPr lang="en-US" i="1" smtClean="0"/>
          </a:p>
          <a:p>
            <a:pPr>
              <a:defRPr/>
            </a:pPr>
            <a:r>
              <a:rPr lang="en-US" smtClean="0">
                <a:cs typeface="+mn-cs"/>
              </a:rPr>
              <a:t>MERLOT Evaluation Standards</a:t>
            </a:r>
          </a:p>
          <a:p>
            <a:pPr lvl="1">
              <a:defRPr/>
            </a:pPr>
            <a:r>
              <a:rPr lang="en-US" smtClean="0"/>
              <a:t>Developed in 1999</a:t>
            </a:r>
          </a:p>
          <a:p>
            <a:pPr lvl="1">
              <a:defRPr/>
            </a:pPr>
            <a:r>
              <a:rPr lang="en-US" smtClean="0"/>
              <a:t>Applied in MERLOT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peer review process</a:t>
            </a:r>
          </a:p>
        </p:txBody>
      </p:sp>
      <p:pic>
        <p:nvPicPr>
          <p:cNvPr id="233476" name="Picture 4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2689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5CD60-D42B-7842-BAE7-243BD621E3E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600" i="1" smtClean="0">
                <a:cs typeface="+mj-cs"/>
              </a:rPr>
              <a:t>The Premier Award for Excellence in Engineering Education Courseware</a:t>
            </a:r>
            <a:endParaRPr lang="en-US" sz="2400" i="1" smtClean="0">
              <a:cs typeface="+mj-cs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 national competition to identify and reward the authors of high-quality, non-commercial courseware designed to enhance engineering education</a:t>
            </a:r>
            <a:endParaRPr lang="en-US" sz="2400" smtClean="0">
              <a:cs typeface="+mn-cs"/>
            </a:endParaRPr>
          </a:p>
          <a:p>
            <a:pPr lvl="1">
              <a:defRPr/>
            </a:pPr>
            <a:r>
              <a:rPr lang="en-US" sz="2400" smtClean="0">
                <a:solidFill>
                  <a:srgbClr val="71402E"/>
                </a:solidFill>
              </a:rPr>
              <a:t>The </a:t>
            </a:r>
            <a:r>
              <a:rPr lang="en-US" sz="2400" i="1" smtClean="0">
                <a:solidFill>
                  <a:srgbClr val="71402E"/>
                </a:solidFill>
              </a:rPr>
              <a:t>Premier Award</a:t>
            </a:r>
            <a:r>
              <a:rPr lang="en-US" sz="2400" smtClean="0">
                <a:solidFill>
                  <a:srgbClr val="71402E"/>
                </a:solidFill>
              </a:rPr>
              <a:t> is about the entire experience of using the courseware by learners, not just the courseware itself</a:t>
            </a:r>
            <a:endParaRPr lang="en-US" sz="2200" smtClean="0"/>
          </a:p>
          <a:p>
            <a:pPr>
              <a:defRPr/>
            </a:pPr>
            <a:r>
              <a:rPr lang="en-US" smtClean="0">
                <a:cs typeface="+mn-cs"/>
              </a:rPr>
              <a:t>A dissemination system to distribute the Premier Courseware (via CD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s, ASEE 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Prism ads, presentations at FIE and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ASEE)</a:t>
            </a:r>
            <a:endParaRPr lang="en-US" sz="2400" smtClean="0">
              <a:cs typeface="+mn-cs"/>
            </a:endParaRPr>
          </a:p>
        </p:txBody>
      </p:sp>
      <p:graphicFrame>
        <p:nvGraphicFramePr>
          <p:cNvPr id="27652" name="Object 4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r:id="rId8" imgW="2057143" imgH="2412698" progId="">
                  <p:embed/>
                </p:oleObj>
              </mc:Choice>
              <mc:Fallback>
                <p:oleObj r:id="rId8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25" name="Picture 5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77777"/>
      </a:hlink>
      <a:folHlink>
        <a:srgbClr val="B2B2B2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1095</Words>
  <Application>Microsoft Macintosh PowerPoint</Application>
  <PresentationFormat>On-screen Show (4:3)</PresentationFormat>
  <Paragraphs>248</Paragraphs>
  <Slides>17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ＭＳ Ｐゴシック</vt:lpstr>
      <vt:lpstr>Times</vt:lpstr>
      <vt:lpstr>Wingdings</vt:lpstr>
      <vt:lpstr>Blank</vt:lpstr>
      <vt:lpstr> Selecting and Evaluating Digital Learning Materials for Higher Education</vt:lpstr>
      <vt:lpstr>Outline</vt:lpstr>
      <vt:lpstr>Selecting Learning Materials...</vt:lpstr>
      <vt:lpstr>Questions to consider</vt:lpstr>
      <vt:lpstr>Questions to consider (cont’d)</vt:lpstr>
      <vt:lpstr>Questions to consider (Practicality)</vt:lpstr>
      <vt:lpstr>Designing Computer-Based Learning Activities</vt:lpstr>
      <vt:lpstr>Review Criteria</vt:lpstr>
      <vt:lpstr>The Premier Award for Excellence in Engineering Education Courseware</vt:lpstr>
      <vt:lpstr>Judging and Review Process</vt:lpstr>
      <vt:lpstr>Premier Award Criteria: Instructional Design</vt:lpstr>
      <vt:lpstr>Premier Award Criteria:  Software Design</vt:lpstr>
      <vt:lpstr>Premier Award Criteria:  Content</vt:lpstr>
      <vt:lpstr>Workshop Links</vt:lpstr>
      <vt:lpstr>Action Plan</vt:lpstr>
      <vt:lpstr>Workshop Evaluation</vt:lpstr>
      <vt:lpstr>Further Contact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and Evaluating Digital Learning Materials for Higher Education</dc:title>
  <dc:subject/>
  <dc:creator>Joseph Tront, Brandon Muramatsu, Flora McMartin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242</cp:revision>
  <cp:lastPrinted>2013-12-30T03:00:25Z</cp:lastPrinted>
  <dcterms:created xsi:type="dcterms:W3CDTF">2001-01-05T01:21:45Z</dcterms:created>
  <dcterms:modified xsi:type="dcterms:W3CDTF">2013-12-30T05:31:16Z</dcterms:modified>
  <cp:category/>
</cp:coreProperties>
</file>