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8404800" cy="27432000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EE3A0"/>
    <a:srgbClr val="E8FBA3"/>
    <a:srgbClr val="E0E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504" y="-512"/>
      </p:cViewPr>
      <p:guideLst>
        <p:guide orient="horz" pos="8640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613FF7E-36C6-BF48-AC95-31D9A9207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85800"/>
            <a:ext cx="48006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5BC47B7-8EB7-744F-9D43-05B1365C0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3A8D22-2E24-CE48-B399-3977B072D2A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tle_pa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875" y="-1828800"/>
            <a:ext cx="42246550" cy="310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0638" y="15849600"/>
            <a:ext cx="32643762" cy="4267200"/>
          </a:xfrm>
        </p:spPr>
        <p:txBody>
          <a:bodyPr/>
          <a:lstStyle>
            <a:lvl1pPr>
              <a:defRPr sz="10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42163" y="21336000"/>
            <a:ext cx="19842162" cy="7010400"/>
          </a:xfrm>
        </p:spPr>
        <p:txBody>
          <a:bodyPr/>
          <a:lstStyle>
            <a:lvl1pPr marL="0" indent="0" algn="ctr">
              <a:buFontTx/>
              <a:buNone/>
              <a:defRPr sz="6600" i="1">
                <a:solidFill>
                  <a:schemeClr val="bg1"/>
                </a:solidFill>
                <a:latin typeface="Times New Roman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6495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4A81A-95CF-AD45-97A6-018E1CB07334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12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082875" y="3048000"/>
            <a:ext cx="7761288" cy="2133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0" y="3048000"/>
            <a:ext cx="23136225" cy="2133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89AD6-ABC4-1248-B7AD-3061EEAE18B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47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2CAA5-F3C2-A94B-BC2D-4805AAD5EC3D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92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17627600"/>
            <a:ext cx="32643762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1626850"/>
            <a:ext cx="32643762" cy="6000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22A96-3B1F-F240-83AF-7852B5E95570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01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0" y="7924800"/>
            <a:ext cx="15447963" cy="1645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94613" y="7924800"/>
            <a:ext cx="15449550" cy="1645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FB733-1D06-DA4E-8D51-818B5B05D51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26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098550"/>
            <a:ext cx="3456305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875" y="6140450"/>
            <a:ext cx="16968788" cy="2559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875" y="8699500"/>
            <a:ext cx="16968788" cy="15805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788" y="6140450"/>
            <a:ext cx="16975137" cy="2559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788" y="8699500"/>
            <a:ext cx="16975137" cy="15805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B7A4C-799D-D941-AF86-5AC1AB81024C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2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FC269-5E98-2643-A02D-499647F1D60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25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8EBC6-5592-D548-943F-39EA52236BC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9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092200"/>
            <a:ext cx="126349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575" y="1092200"/>
            <a:ext cx="21469350" cy="23412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875" y="5740400"/>
            <a:ext cx="12634913" cy="18764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7F0BB-BCAA-9C4B-9D10-86F13259B80C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98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925" y="19202400"/>
            <a:ext cx="23042563" cy="2266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925" y="2451100"/>
            <a:ext cx="23042563" cy="16459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925" y="21469350"/>
            <a:ext cx="23042563" cy="3219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F7571-920A-7E45-AAE1-384189B3B6BC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6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horiz_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875" y="-2743200"/>
            <a:ext cx="42246550" cy="310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804600" y="26822400"/>
            <a:ext cx="3200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>
            <a:lvl1pPr algn="r" defTabSz="3762375">
              <a:defRPr sz="4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EFD3784-1B00-6349-8880-C232CF02E3CB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0" y="7924800"/>
            <a:ext cx="31049913" cy="1645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800600" y="3048000"/>
            <a:ext cx="3104356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76202" tIns="188101" rIns="376202" bIns="1881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Verdana" charset="0"/>
          <a:ea typeface="ＭＳ Ｐゴシック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Verdana" charset="0"/>
          <a:ea typeface="ＭＳ Ｐゴシック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Verdana" charset="0"/>
          <a:ea typeface="ＭＳ Ｐゴシック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2300">
          <a:solidFill>
            <a:schemeClr val="tx2"/>
          </a:solidFill>
          <a:latin typeface="Verdana" charset="0"/>
          <a:ea typeface="ＭＳ Ｐゴシック" charset="0"/>
        </a:defRPr>
      </a:lvl9pPr>
    </p:titleStyle>
    <p:bodyStyle>
      <a:lvl1pPr marL="1411288" indent="-1411288" algn="l" defTabSz="3762375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  <a:ea typeface="+mn-ea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  <a:ea typeface="+mn-ea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  <a:ea typeface="+mn-ea"/>
        </a:defRPr>
      </a:lvl4pPr>
      <a:lvl5pPr marL="8464550" indent="-939800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  <a:ea typeface="+mn-ea"/>
        </a:defRPr>
      </a:lvl5pPr>
      <a:lvl6pPr marL="89217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  <a:ea typeface="+mn-ea"/>
        </a:defRPr>
      </a:lvl6pPr>
      <a:lvl7pPr marL="93789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  <a:ea typeface="+mn-ea"/>
        </a:defRPr>
      </a:lvl7pPr>
      <a:lvl8pPr marL="98361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  <a:ea typeface="+mn-ea"/>
        </a:defRPr>
      </a:lvl8pPr>
      <a:lvl9pPr marL="102933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1" name="Oval 255"/>
          <p:cNvSpPr>
            <a:spLocks noChangeArrowheads="1"/>
          </p:cNvSpPr>
          <p:nvPr/>
        </p:nvSpPr>
        <p:spPr bwMode="auto">
          <a:xfrm>
            <a:off x="21067713" y="9256713"/>
            <a:ext cx="11198225" cy="111982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999038" y="-2438400"/>
            <a:ext cx="31043562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76202" tIns="188101" rIns="376202" bIns="188101" anchor="ctr"/>
          <a:lstStyle/>
          <a:p>
            <a:pPr algn="ctr" defTabSz="3762375" eaLnBrk="1" hangingPunct="1">
              <a:defRPr/>
            </a:pPr>
            <a:r>
              <a:rPr lang="en-US" sz="12000" b="1" dirty="0">
                <a:solidFill>
                  <a:schemeClr val="bg1"/>
                </a:solidFill>
                <a:latin typeface="Helvetica" charset="0"/>
                <a:cs typeface="+mn-cs"/>
              </a:rPr>
              <a:t>Reflections on Building the NSDL:</a:t>
            </a:r>
            <a:r>
              <a:rPr lang="en-US" sz="12000" b="1" dirty="0">
                <a:solidFill>
                  <a:schemeClr val="tx2"/>
                </a:solidFill>
                <a:latin typeface="Helvetica" charset="0"/>
                <a:cs typeface="+mn-cs"/>
              </a:rPr>
              <a:t> </a:t>
            </a:r>
            <a:br>
              <a:rPr lang="en-US" sz="12000" b="1" dirty="0">
                <a:solidFill>
                  <a:schemeClr val="tx2"/>
                </a:solidFill>
                <a:latin typeface="Helvetica" charset="0"/>
                <a:cs typeface="+mn-cs"/>
              </a:rPr>
            </a:br>
            <a:r>
              <a:rPr lang="en-US" sz="12000" b="1" dirty="0">
                <a:solidFill>
                  <a:schemeClr val="tx2"/>
                </a:solidFill>
                <a:latin typeface="Helvetica" charset="0"/>
                <a:cs typeface="+mn-cs"/>
              </a:rPr>
              <a:t>Sharing the Lessons Learned</a:t>
            </a:r>
            <a:endParaRPr lang="en-US" sz="12300" dirty="0">
              <a:solidFill>
                <a:schemeClr val="tx2"/>
              </a:solidFill>
              <a:latin typeface="Verdana" charset="0"/>
              <a:cs typeface="+mn-cs"/>
            </a:endParaRPr>
          </a:p>
        </p:txBody>
      </p:sp>
      <p:graphicFrame>
        <p:nvGraphicFramePr>
          <p:cNvPr id="14771" name="Group 435"/>
          <p:cNvGraphicFramePr>
            <a:graphicFrameLocks noGrp="1"/>
          </p:cNvGraphicFramePr>
          <p:nvPr>
            <p:ph sz="half" idx="2"/>
          </p:nvPr>
        </p:nvGraphicFramePr>
        <p:xfrm>
          <a:off x="3429000" y="2895600"/>
          <a:ext cx="17830800" cy="6840539"/>
        </p:xfrm>
        <a:graphic>
          <a:graphicData uri="http://schemas.openxmlformats.org/drawingml/2006/table">
            <a:tbl>
              <a:tblPr/>
              <a:tblGrid>
                <a:gridCol w="3565525"/>
                <a:gridCol w="3567113"/>
                <a:gridCol w="3565525"/>
                <a:gridCol w="3567112"/>
                <a:gridCol w="3565525"/>
              </a:tblGrid>
              <a:tr h="914485">
                <a:tc gridSpan="5">
                  <a:txBody>
                    <a:bodyPr/>
                    <a:lstStyle/>
                    <a:p>
                      <a:pPr marL="0" marR="0" lvl="0" indent="0" algn="ctr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SOURCES OF STORIES</a:t>
                      </a:r>
                      <a:endParaRPr kumimoji="0" lang="en-US" sz="4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4938">
                <a:tc gridSpan="4">
                  <a:txBody>
                    <a:bodyPr/>
                    <a:lstStyle/>
                    <a:p>
                      <a:pPr marL="0" marR="0" lvl="0" indent="0" algn="ctr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Projects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Others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71">
                <a:tc>
                  <a:txBody>
                    <a:bodyPr/>
                    <a:lstStyle/>
                    <a:p>
                      <a:pPr marL="0" marR="0" lvl="0" indent="0" algn="ctr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Type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Maturity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Audience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Staff Role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9045">
                <a:tc>
                  <a:txBody>
                    <a:bodyPr/>
                    <a:lstStyle/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CI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Pathways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Targeted</a:t>
                      </a:r>
                      <a:b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</a:b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    Research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Service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Collections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Completed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Current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New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Mid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Mature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K-12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Higher Ed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Informal</a:t>
                      </a:r>
                      <a:b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</a:b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   Education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PI/Co-PI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Senior Staff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Librarian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Educator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Technical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Partner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NVC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Policy</a:t>
                      </a:r>
                      <a:b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</a:b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    Committee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NSF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1" name="Group 375"/>
          <p:cNvGraphicFramePr>
            <a:graphicFrameLocks noGrp="1"/>
          </p:cNvGraphicFramePr>
          <p:nvPr>
            <p:ph sz="half" idx="1"/>
          </p:nvPr>
        </p:nvGraphicFramePr>
        <p:xfrm>
          <a:off x="3962400" y="11180763"/>
          <a:ext cx="10210800" cy="5730875"/>
        </p:xfrm>
        <a:graphic>
          <a:graphicData uri="http://schemas.openxmlformats.org/drawingml/2006/table">
            <a:tbl>
              <a:tblPr/>
              <a:tblGrid>
                <a:gridCol w="10210800"/>
              </a:tblGrid>
              <a:tr h="762084">
                <a:tc>
                  <a:txBody>
                    <a:bodyPr/>
                    <a:lstStyle/>
                    <a:p>
                      <a:pPr marL="0" marR="0" lvl="0" indent="0" algn="ctr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THEMES OF STORIES</a:t>
                      </a: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968791">
                <a:tc>
                  <a:txBody>
                    <a:bodyPr/>
                    <a:lstStyle/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   Research to Production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   Role of Community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   Collaboration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   Maturation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   Technology Library to Education</a:t>
                      </a:r>
                    </a:p>
                    <a:p>
                      <a:pPr marL="0" marR="0" lvl="0" indent="0" algn="l" defTabSz="376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   K12 to Higher Education &amp; </a:t>
                      </a:r>
                      <a:b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</a:b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        Informal Learning</a:t>
                      </a:r>
                      <a:endParaRPr kumimoji="0" lang="en-US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671" name="Text Box 335"/>
          <p:cNvSpPr txBox="1">
            <a:spLocks noChangeArrowheads="1"/>
          </p:cNvSpPr>
          <p:nvPr/>
        </p:nvSpPr>
        <p:spPr bwMode="auto">
          <a:xfrm>
            <a:off x="3657600" y="17754600"/>
            <a:ext cx="145256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>
                <a:latin typeface="Helvetica" charset="0"/>
                <a:cs typeface="+mn-cs"/>
              </a:rPr>
              <a:t>For more information </a:t>
            </a:r>
          </a:p>
          <a:p>
            <a:pPr>
              <a:defRPr/>
            </a:pPr>
            <a:r>
              <a:rPr lang="en-US" sz="5400" b="1">
                <a:latin typeface="Helvetica" charset="0"/>
                <a:cs typeface="+mn-cs"/>
              </a:rPr>
              <a:t>on how you can participate, contact:</a:t>
            </a:r>
            <a:endParaRPr lang="en-US" sz="4800">
              <a:latin typeface="Helvetica" charset="0"/>
              <a:cs typeface="+mn-cs"/>
            </a:endParaRPr>
          </a:p>
          <a:p>
            <a:pPr>
              <a:defRPr/>
            </a:pPr>
            <a:endParaRPr lang="en-US" sz="2000">
              <a:latin typeface="Helvetica" charset="0"/>
              <a:cs typeface="+mn-cs"/>
            </a:endParaRPr>
          </a:p>
          <a:p>
            <a:pPr>
              <a:defRPr/>
            </a:pPr>
            <a:r>
              <a:rPr lang="en-US" sz="4800">
                <a:latin typeface="Helvetica" charset="0"/>
                <a:cs typeface="+mn-cs"/>
              </a:rPr>
              <a:t>Flora McMartin (flora.mcmartin@gmail.com)</a:t>
            </a:r>
          </a:p>
          <a:p>
            <a:pPr>
              <a:defRPr/>
            </a:pPr>
            <a:r>
              <a:rPr lang="en-US" sz="4800">
                <a:latin typeface="Helvetica" charset="0"/>
                <a:cs typeface="+mn-cs"/>
              </a:rPr>
              <a:t>Susan Jesuroga (jesuroga@ucar.edu) </a:t>
            </a:r>
            <a:endParaRPr lang="en-US">
              <a:latin typeface="Helvetica" charset="0"/>
              <a:cs typeface="+mn-cs"/>
            </a:endParaRPr>
          </a:p>
          <a:p>
            <a:pPr>
              <a:defRPr/>
            </a:pPr>
            <a:r>
              <a:rPr lang="en-US" sz="4800">
                <a:latin typeface="Helvetica" charset="0"/>
                <a:cs typeface="+mn-cs"/>
              </a:rPr>
              <a:t>Brandon Muramatsu (brandon.muramatsu@usu.edu)</a:t>
            </a:r>
          </a:p>
          <a:p>
            <a:pPr>
              <a:defRPr/>
            </a:pPr>
            <a:r>
              <a:rPr lang="en-US" sz="4800">
                <a:latin typeface="Helvetica" charset="0"/>
                <a:cs typeface="+mn-cs"/>
              </a:rPr>
              <a:t>Dave McArthur (dmcarthu@nsf.gov)</a:t>
            </a:r>
            <a:r>
              <a:rPr lang="en-US" sz="4800" b="1">
                <a:latin typeface="Helvetica" charset="0"/>
                <a:cs typeface="+mn-cs"/>
              </a:rPr>
              <a:t> </a:t>
            </a:r>
            <a:r>
              <a:rPr lang="en-US" sz="4800">
                <a:latin typeface="Helvetica" charset="0"/>
                <a:cs typeface="+mn-cs"/>
              </a:rPr>
              <a:t> </a:t>
            </a:r>
            <a:endParaRPr lang="en-US">
              <a:latin typeface="Helvetica" charset="0"/>
              <a:cs typeface="+mn-cs"/>
            </a:endParaRPr>
          </a:p>
        </p:txBody>
      </p:sp>
      <p:sp>
        <p:nvSpPr>
          <p:cNvPr id="14672" name="Rectangle 336"/>
          <p:cNvSpPr>
            <a:spLocks noChangeArrowheads="1"/>
          </p:cNvSpPr>
          <p:nvPr/>
        </p:nvSpPr>
        <p:spPr bwMode="auto">
          <a:xfrm>
            <a:off x="22402800" y="3917950"/>
            <a:ext cx="167640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5400">
                <a:latin typeface="Helvetica" charset="0"/>
                <a:cs typeface="+mn-cs"/>
              </a:rPr>
              <a:t>Gather and synthesize the collective knowledge of the community to highlight the successes, experiences and sometimes failures of the builders of the NSDL.</a:t>
            </a:r>
            <a:endParaRPr lang="en-US" sz="6000">
              <a:latin typeface="Helvetica" charset="0"/>
              <a:cs typeface="+mn-cs"/>
            </a:endParaRPr>
          </a:p>
        </p:txBody>
      </p:sp>
      <p:sp>
        <p:nvSpPr>
          <p:cNvPr id="14712" name="Oval 376"/>
          <p:cNvSpPr>
            <a:spLocks noChangeArrowheads="1"/>
          </p:cNvSpPr>
          <p:nvPr/>
        </p:nvSpPr>
        <p:spPr bwMode="auto">
          <a:xfrm>
            <a:off x="4191000" y="1219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714" name="Oval 378"/>
          <p:cNvSpPr>
            <a:spLocks noChangeArrowheads="1"/>
          </p:cNvSpPr>
          <p:nvPr/>
        </p:nvSpPr>
        <p:spPr bwMode="auto">
          <a:xfrm>
            <a:off x="4191000" y="12877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715" name="Oval 379"/>
          <p:cNvSpPr>
            <a:spLocks noChangeArrowheads="1"/>
          </p:cNvSpPr>
          <p:nvPr/>
        </p:nvSpPr>
        <p:spPr bwMode="auto">
          <a:xfrm>
            <a:off x="4191000" y="13563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716" name="Oval 380"/>
          <p:cNvSpPr>
            <a:spLocks noChangeArrowheads="1"/>
          </p:cNvSpPr>
          <p:nvPr/>
        </p:nvSpPr>
        <p:spPr bwMode="auto">
          <a:xfrm>
            <a:off x="4191000" y="14325600"/>
            <a:ext cx="304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717" name="Oval 381"/>
          <p:cNvSpPr>
            <a:spLocks noChangeArrowheads="1"/>
          </p:cNvSpPr>
          <p:nvPr/>
        </p:nvSpPr>
        <p:spPr bwMode="auto">
          <a:xfrm>
            <a:off x="4191000" y="15087600"/>
            <a:ext cx="304800" cy="304800"/>
          </a:xfrm>
          <a:prstGeom prst="ellipse">
            <a:avLst/>
          </a:prstGeom>
          <a:solidFill>
            <a:srgbClr val="E8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718" name="Oval 382"/>
          <p:cNvSpPr>
            <a:spLocks noChangeArrowheads="1"/>
          </p:cNvSpPr>
          <p:nvPr/>
        </p:nvSpPr>
        <p:spPr bwMode="auto">
          <a:xfrm>
            <a:off x="4191000" y="15773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744" name="Oval 408"/>
          <p:cNvSpPr>
            <a:spLocks noChangeArrowheads="1"/>
          </p:cNvSpPr>
          <p:nvPr/>
        </p:nvSpPr>
        <p:spPr bwMode="auto">
          <a:xfrm>
            <a:off x="22707600" y="15621000"/>
            <a:ext cx="685800" cy="685800"/>
          </a:xfrm>
          <a:prstGeom prst="ellipse">
            <a:avLst/>
          </a:prstGeom>
          <a:solidFill>
            <a:srgbClr val="E8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5165" name="Group 425"/>
          <p:cNvGrpSpPr>
            <a:grpSpLocks/>
          </p:cNvGrpSpPr>
          <p:nvPr/>
        </p:nvGrpSpPr>
        <p:grpSpPr bwMode="auto">
          <a:xfrm>
            <a:off x="22098000" y="11430000"/>
            <a:ext cx="1905000" cy="1676400"/>
            <a:chOff x="13248" y="8064"/>
            <a:chExt cx="1200" cy="1056"/>
          </a:xfrm>
        </p:grpSpPr>
        <p:sp>
          <p:nvSpPr>
            <p:cNvPr id="14750" name="Oval 414"/>
            <p:cNvSpPr>
              <a:spLocks noChangeArrowheads="1"/>
            </p:cNvSpPr>
            <p:nvPr/>
          </p:nvSpPr>
          <p:spPr bwMode="auto">
            <a:xfrm>
              <a:off x="13824" y="8112"/>
              <a:ext cx="432" cy="43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51" name="Oval 415"/>
            <p:cNvSpPr>
              <a:spLocks noChangeArrowheads="1"/>
            </p:cNvSpPr>
            <p:nvPr/>
          </p:nvSpPr>
          <p:spPr bwMode="auto">
            <a:xfrm>
              <a:off x="13440" y="8064"/>
              <a:ext cx="432" cy="43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52" name="Oval 416"/>
            <p:cNvSpPr>
              <a:spLocks noChangeArrowheads="1"/>
            </p:cNvSpPr>
            <p:nvPr/>
          </p:nvSpPr>
          <p:spPr bwMode="auto">
            <a:xfrm>
              <a:off x="13872" y="8688"/>
              <a:ext cx="432" cy="432"/>
            </a:xfrm>
            <a:prstGeom prst="ellipse">
              <a:avLst/>
            </a:prstGeom>
            <a:solidFill>
              <a:srgbClr val="E8FBA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53" name="Oval 417"/>
            <p:cNvSpPr>
              <a:spLocks noChangeArrowheads="1"/>
            </p:cNvSpPr>
            <p:nvPr/>
          </p:nvSpPr>
          <p:spPr bwMode="auto">
            <a:xfrm>
              <a:off x="13248" y="8376"/>
              <a:ext cx="432" cy="43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54" name="Oval 418"/>
            <p:cNvSpPr>
              <a:spLocks noChangeArrowheads="1"/>
            </p:cNvSpPr>
            <p:nvPr/>
          </p:nvSpPr>
          <p:spPr bwMode="auto">
            <a:xfrm>
              <a:off x="14016" y="8400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55" name="Oval 419"/>
            <p:cNvSpPr>
              <a:spLocks noChangeArrowheads="1"/>
            </p:cNvSpPr>
            <p:nvPr/>
          </p:nvSpPr>
          <p:spPr bwMode="auto">
            <a:xfrm>
              <a:off x="13488" y="8640"/>
              <a:ext cx="432" cy="43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4598" name="Text Box 262"/>
          <p:cNvSpPr txBox="1">
            <a:spLocks noChangeArrowheads="1"/>
          </p:cNvSpPr>
          <p:nvPr/>
        </p:nvSpPr>
        <p:spPr bwMode="auto">
          <a:xfrm>
            <a:off x="22707600" y="13106400"/>
            <a:ext cx="77533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>
                <a:latin typeface="Helvetica" charset="0"/>
                <a:cs typeface="+mn-cs"/>
              </a:rPr>
              <a:t>NSDL Stories</a:t>
            </a:r>
            <a:br>
              <a:rPr lang="en-US" sz="6000" b="1">
                <a:latin typeface="Helvetica" charset="0"/>
                <a:cs typeface="+mn-cs"/>
              </a:rPr>
            </a:br>
            <a:r>
              <a:rPr lang="en-US" sz="6000" b="1">
                <a:latin typeface="Helvetica" charset="0"/>
                <a:cs typeface="+mn-cs"/>
              </a:rPr>
              <a:t>&amp; Reflections Website</a:t>
            </a:r>
            <a:endParaRPr lang="en-US" sz="6000">
              <a:latin typeface="Helvetica" charset="0"/>
              <a:cs typeface="+mn-cs"/>
            </a:endParaRPr>
          </a:p>
        </p:txBody>
      </p:sp>
      <p:sp>
        <p:nvSpPr>
          <p:cNvPr id="14590" name="Text Box 254"/>
          <p:cNvSpPr txBox="1">
            <a:spLocks noChangeArrowheads="1"/>
          </p:cNvSpPr>
          <p:nvPr/>
        </p:nvSpPr>
        <p:spPr bwMode="auto">
          <a:xfrm>
            <a:off x="30099000" y="7466013"/>
            <a:ext cx="7543800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>
                <a:latin typeface="Helvetica" charset="0"/>
                <a:cs typeface="+mn-cs"/>
              </a:rPr>
              <a:t>Phase 1:</a:t>
            </a:r>
            <a:r>
              <a:rPr lang="en-US" sz="4800">
                <a:latin typeface="Helvetica" charset="0"/>
                <a:cs typeface="+mn-cs"/>
              </a:rPr>
              <a:t> </a:t>
            </a:r>
            <a:br>
              <a:rPr lang="en-US" sz="4800">
                <a:latin typeface="Helvetica" charset="0"/>
                <a:cs typeface="+mn-cs"/>
              </a:rPr>
            </a:br>
            <a:r>
              <a:rPr lang="en-US" sz="4800">
                <a:latin typeface="Helvetica" charset="0"/>
                <a:cs typeface="+mn-cs"/>
              </a:rPr>
              <a:t>Gather Stories/Reflections Group 1</a:t>
            </a:r>
            <a:endParaRPr lang="en-US" sz="5400">
              <a:latin typeface="Helvetica" charset="0"/>
              <a:cs typeface="+mn-cs"/>
            </a:endParaRPr>
          </a:p>
        </p:txBody>
      </p:sp>
      <p:sp>
        <p:nvSpPr>
          <p:cNvPr id="14594" name="Text Box 258"/>
          <p:cNvSpPr txBox="1">
            <a:spLocks noChangeArrowheads="1"/>
          </p:cNvSpPr>
          <p:nvPr/>
        </p:nvSpPr>
        <p:spPr bwMode="auto">
          <a:xfrm>
            <a:off x="32918400" y="16687800"/>
            <a:ext cx="71628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>
                <a:latin typeface="Helvetica" charset="0"/>
                <a:cs typeface="+mn-cs"/>
              </a:rPr>
              <a:t>Phase 3:</a:t>
            </a:r>
            <a:r>
              <a:rPr lang="en-US" sz="4800">
                <a:latin typeface="Helvetica" charset="0"/>
                <a:cs typeface="+mn-cs"/>
              </a:rPr>
              <a:t> </a:t>
            </a:r>
            <a:br>
              <a:rPr lang="en-US" sz="4800">
                <a:latin typeface="Helvetica" charset="0"/>
                <a:cs typeface="+mn-cs"/>
              </a:rPr>
            </a:br>
            <a:r>
              <a:rPr lang="en-US" sz="4800">
                <a:latin typeface="Helvetica" charset="0"/>
                <a:cs typeface="+mn-cs"/>
              </a:rPr>
              <a:t> Group 2 Comments on (S1), Gather more Stories/Reflections </a:t>
            </a:r>
          </a:p>
        </p:txBody>
      </p:sp>
      <p:sp>
        <p:nvSpPr>
          <p:cNvPr id="14595" name="Text Box 259"/>
          <p:cNvSpPr txBox="1">
            <a:spLocks noChangeArrowheads="1"/>
          </p:cNvSpPr>
          <p:nvPr/>
        </p:nvSpPr>
        <p:spPr bwMode="auto">
          <a:xfrm>
            <a:off x="26060400" y="20726400"/>
            <a:ext cx="83058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>
                <a:latin typeface="Helvetica" charset="0"/>
                <a:cs typeface="+mn-cs"/>
              </a:rPr>
              <a:t>Phase 4:</a:t>
            </a:r>
            <a:br>
              <a:rPr lang="en-US" sz="4800" b="1">
                <a:latin typeface="Helvetica" charset="0"/>
                <a:cs typeface="+mn-cs"/>
              </a:rPr>
            </a:br>
            <a:r>
              <a:rPr lang="en-US" sz="4800">
                <a:latin typeface="Helvetica" charset="0"/>
                <a:cs typeface="+mn-cs"/>
              </a:rPr>
              <a:t>(Re)Synthesize Stories/Reflections </a:t>
            </a:r>
            <a:endParaRPr lang="en-US" sz="5400">
              <a:latin typeface="Helvetica" charset="0"/>
              <a:cs typeface="+mn-cs"/>
            </a:endParaRPr>
          </a:p>
        </p:txBody>
      </p:sp>
      <p:sp>
        <p:nvSpPr>
          <p:cNvPr id="14596" name="Text Box 260"/>
          <p:cNvSpPr txBox="1">
            <a:spLocks noChangeArrowheads="1"/>
          </p:cNvSpPr>
          <p:nvPr/>
        </p:nvSpPr>
        <p:spPr bwMode="auto">
          <a:xfrm>
            <a:off x="16583025" y="17297400"/>
            <a:ext cx="5743575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>
                <a:latin typeface="Helvetica" charset="0"/>
                <a:cs typeface="+mn-cs"/>
              </a:rPr>
              <a:t>Phase 5:</a:t>
            </a:r>
            <a:br>
              <a:rPr lang="en-US" sz="4800" b="1">
                <a:latin typeface="Helvetica" charset="0"/>
                <a:cs typeface="+mn-cs"/>
              </a:rPr>
            </a:br>
            <a:r>
              <a:rPr lang="en-US" sz="4800">
                <a:latin typeface="Helvetica" charset="0"/>
                <a:cs typeface="+mn-cs"/>
              </a:rPr>
              <a:t>NSDL Community Comments </a:t>
            </a:r>
            <a:endParaRPr lang="en-US" sz="5400">
              <a:latin typeface="Helvetica" charset="0"/>
              <a:cs typeface="+mn-cs"/>
            </a:endParaRPr>
          </a:p>
        </p:txBody>
      </p:sp>
      <p:sp>
        <p:nvSpPr>
          <p:cNvPr id="14593" name="Text Box 257"/>
          <p:cNvSpPr txBox="1">
            <a:spLocks noChangeArrowheads="1"/>
          </p:cNvSpPr>
          <p:nvPr/>
        </p:nvSpPr>
        <p:spPr bwMode="auto">
          <a:xfrm>
            <a:off x="33070800" y="12192000"/>
            <a:ext cx="72390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>
                <a:latin typeface="Helvetica" charset="0"/>
                <a:cs typeface="+mn-cs"/>
              </a:rPr>
              <a:t>Phase 2:</a:t>
            </a:r>
            <a:r>
              <a:rPr lang="en-US" sz="4800">
                <a:latin typeface="Helvetica" charset="0"/>
                <a:cs typeface="+mn-cs"/>
              </a:rPr>
              <a:t> </a:t>
            </a:r>
            <a:br>
              <a:rPr lang="en-US" sz="4800">
                <a:latin typeface="Helvetica" charset="0"/>
                <a:cs typeface="+mn-cs"/>
              </a:rPr>
            </a:br>
            <a:r>
              <a:rPr lang="en-US" sz="4800">
                <a:latin typeface="Helvetica" charset="0"/>
                <a:cs typeface="+mn-cs"/>
              </a:rPr>
              <a:t>Synthesize G1 Stories/Reflections </a:t>
            </a:r>
            <a:endParaRPr lang="en-US" sz="5400">
              <a:latin typeface="Helvetica" charset="0"/>
              <a:cs typeface="+mn-cs"/>
            </a:endParaRPr>
          </a:p>
        </p:txBody>
      </p:sp>
      <p:sp>
        <p:nvSpPr>
          <p:cNvPr id="14597" name="Text Box 261"/>
          <p:cNvSpPr txBox="1">
            <a:spLocks noChangeArrowheads="1"/>
          </p:cNvSpPr>
          <p:nvPr/>
        </p:nvSpPr>
        <p:spPr bwMode="auto">
          <a:xfrm>
            <a:off x="15849600" y="11353800"/>
            <a:ext cx="52578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>
                <a:latin typeface="Helvetica" charset="0"/>
                <a:cs typeface="+mn-cs"/>
              </a:rPr>
              <a:t>Phase 6:</a:t>
            </a:r>
            <a:r>
              <a:rPr lang="en-US" sz="4800">
                <a:latin typeface="Helvetica" charset="0"/>
                <a:cs typeface="+mn-cs"/>
              </a:rPr>
              <a:t> </a:t>
            </a:r>
            <a:br>
              <a:rPr lang="en-US" sz="4800">
                <a:latin typeface="Helvetica" charset="0"/>
                <a:cs typeface="+mn-cs"/>
              </a:rPr>
            </a:br>
            <a:r>
              <a:rPr lang="en-US" sz="4800">
                <a:latin typeface="Helvetica" charset="0"/>
                <a:cs typeface="+mn-cs"/>
              </a:rPr>
              <a:t>Final reflections</a:t>
            </a:r>
            <a:br>
              <a:rPr lang="en-US" sz="4800">
                <a:latin typeface="Helvetica" charset="0"/>
                <a:cs typeface="+mn-cs"/>
              </a:rPr>
            </a:br>
            <a:r>
              <a:rPr lang="en-US" sz="4800">
                <a:latin typeface="Helvetica" charset="0"/>
                <a:cs typeface="+mn-cs"/>
              </a:rPr>
              <a:t>and synthesis</a:t>
            </a:r>
            <a:endParaRPr lang="en-US" sz="5400">
              <a:latin typeface="Helvetica" charset="0"/>
              <a:cs typeface="+mn-cs"/>
            </a:endParaRPr>
          </a:p>
        </p:txBody>
      </p:sp>
      <p:grpSp>
        <p:nvGrpSpPr>
          <p:cNvPr id="5173" name="Group 391"/>
          <p:cNvGrpSpPr>
            <a:grpSpLocks/>
          </p:cNvGrpSpPr>
          <p:nvPr/>
        </p:nvGrpSpPr>
        <p:grpSpPr bwMode="auto">
          <a:xfrm>
            <a:off x="30022800" y="13106400"/>
            <a:ext cx="1600200" cy="2514600"/>
            <a:chOff x="18672" y="8640"/>
            <a:chExt cx="1008" cy="1584"/>
          </a:xfrm>
        </p:grpSpPr>
        <p:sp>
          <p:nvSpPr>
            <p:cNvPr id="14615" name="Oval 279"/>
            <p:cNvSpPr>
              <a:spLocks noChangeArrowheads="1"/>
            </p:cNvSpPr>
            <p:nvPr/>
          </p:nvSpPr>
          <p:spPr bwMode="auto">
            <a:xfrm>
              <a:off x="19248" y="8736"/>
              <a:ext cx="432" cy="43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16" name="Oval 280"/>
            <p:cNvSpPr>
              <a:spLocks noChangeArrowheads="1"/>
            </p:cNvSpPr>
            <p:nvPr/>
          </p:nvSpPr>
          <p:spPr bwMode="auto">
            <a:xfrm>
              <a:off x="18768" y="8640"/>
              <a:ext cx="432" cy="43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17" name="Oval 281"/>
            <p:cNvSpPr>
              <a:spLocks noChangeArrowheads="1"/>
            </p:cNvSpPr>
            <p:nvPr/>
          </p:nvSpPr>
          <p:spPr bwMode="auto">
            <a:xfrm>
              <a:off x="19152" y="9792"/>
              <a:ext cx="432" cy="432"/>
            </a:xfrm>
            <a:prstGeom prst="ellipse">
              <a:avLst/>
            </a:prstGeom>
            <a:solidFill>
              <a:srgbClr val="E8FBA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18" name="Oval 282"/>
            <p:cNvSpPr>
              <a:spLocks noChangeArrowheads="1"/>
            </p:cNvSpPr>
            <p:nvPr/>
          </p:nvSpPr>
          <p:spPr bwMode="auto">
            <a:xfrm>
              <a:off x="18672" y="9168"/>
              <a:ext cx="432" cy="43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19" name="Oval 283"/>
            <p:cNvSpPr>
              <a:spLocks noChangeArrowheads="1"/>
            </p:cNvSpPr>
            <p:nvPr/>
          </p:nvSpPr>
          <p:spPr bwMode="auto">
            <a:xfrm>
              <a:off x="19200" y="9312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22" name="Oval 286"/>
            <p:cNvSpPr>
              <a:spLocks noChangeArrowheads="1"/>
            </p:cNvSpPr>
            <p:nvPr/>
          </p:nvSpPr>
          <p:spPr bwMode="auto">
            <a:xfrm>
              <a:off x="18672" y="9696"/>
              <a:ext cx="432" cy="43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4645" name="Line 309"/>
          <p:cNvSpPr>
            <a:spLocks noChangeShapeType="1"/>
          </p:cNvSpPr>
          <p:nvPr/>
        </p:nvSpPr>
        <p:spPr bwMode="auto">
          <a:xfrm flipH="1">
            <a:off x="29641800" y="9677400"/>
            <a:ext cx="1676400" cy="152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5175" name="Group 426"/>
          <p:cNvGrpSpPr>
            <a:grpSpLocks/>
          </p:cNvGrpSpPr>
          <p:nvPr/>
        </p:nvGrpSpPr>
        <p:grpSpPr bwMode="auto">
          <a:xfrm>
            <a:off x="26822400" y="10210800"/>
            <a:ext cx="3124200" cy="2667000"/>
            <a:chOff x="17280" y="6336"/>
            <a:chExt cx="1968" cy="1680"/>
          </a:xfrm>
        </p:grpSpPr>
        <p:sp>
          <p:nvSpPr>
            <p:cNvPr id="14607" name="Oval 271"/>
            <p:cNvSpPr>
              <a:spLocks noChangeArrowheads="1"/>
            </p:cNvSpPr>
            <p:nvPr/>
          </p:nvSpPr>
          <p:spPr bwMode="auto">
            <a:xfrm>
              <a:off x="18480" y="6384"/>
              <a:ext cx="432" cy="43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08" name="Oval 272"/>
            <p:cNvSpPr>
              <a:spLocks noChangeArrowheads="1"/>
            </p:cNvSpPr>
            <p:nvPr/>
          </p:nvSpPr>
          <p:spPr bwMode="auto">
            <a:xfrm>
              <a:off x="18816" y="7200"/>
              <a:ext cx="432" cy="432"/>
            </a:xfrm>
            <a:prstGeom prst="ellipse">
              <a:avLst/>
            </a:prstGeom>
            <a:solidFill>
              <a:srgbClr val="E8FBA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09" name="Oval 273"/>
            <p:cNvSpPr>
              <a:spLocks noChangeArrowheads="1"/>
            </p:cNvSpPr>
            <p:nvPr/>
          </p:nvSpPr>
          <p:spPr bwMode="auto">
            <a:xfrm>
              <a:off x="18336" y="7584"/>
              <a:ext cx="432" cy="43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10" name="Oval 274"/>
            <p:cNvSpPr>
              <a:spLocks noChangeArrowheads="1"/>
            </p:cNvSpPr>
            <p:nvPr/>
          </p:nvSpPr>
          <p:spPr bwMode="auto">
            <a:xfrm>
              <a:off x="17760" y="6960"/>
              <a:ext cx="432" cy="43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11" name="Oval 275"/>
            <p:cNvSpPr>
              <a:spLocks noChangeArrowheads="1"/>
            </p:cNvSpPr>
            <p:nvPr/>
          </p:nvSpPr>
          <p:spPr bwMode="auto">
            <a:xfrm>
              <a:off x="18432" y="6960"/>
              <a:ext cx="432" cy="43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12" name="Oval 276"/>
            <p:cNvSpPr>
              <a:spLocks noChangeArrowheads="1"/>
            </p:cNvSpPr>
            <p:nvPr/>
          </p:nvSpPr>
          <p:spPr bwMode="auto">
            <a:xfrm>
              <a:off x="17856" y="7392"/>
              <a:ext cx="432" cy="432"/>
            </a:xfrm>
            <a:prstGeom prst="ellipse">
              <a:avLst/>
            </a:prstGeom>
            <a:solidFill>
              <a:srgbClr val="E8FBA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13" name="Oval 277"/>
            <p:cNvSpPr>
              <a:spLocks noChangeArrowheads="1"/>
            </p:cNvSpPr>
            <p:nvPr/>
          </p:nvSpPr>
          <p:spPr bwMode="auto">
            <a:xfrm>
              <a:off x="17808" y="6384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14" name="Oval 278"/>
            <p:cNvSpPr>
              <a:spLocks noChangeArrowheads="1"/>
            </p:cNvSpPr>
            <p:nvPr/>
          </p:nvSpPr>
          <p:spPr bwMode="auto">
            <a:xfrm>
              <a:off x="17280" y="6816"/>
              <a:ext cx="432" cy="43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20" name="Oval 384"/>
            <p:cNvSpPr>
              <a:spLocks noChangeArrowheads="1"/>
            </p:cNvSpPr>
            <p:nvPr/>
          </p:nvSpPr>
          <p:spPr bwMode="auto">
            <a:xfrm>
              <a:off x="17328" y="6336"/>
              <a:ext cx="432" cy="43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4721" name="Line 385"/>
          <p:cNvSpPr>
            <a:spLocks noChangeShapeType="1"/>
          </p:cNvSpPr>
          <p:nvPr/>
        </p:nvSpPr>
        <p:spPr bwMode="auto">
          <a:xfrm rot="13284913" flipH="1">
            <a:off x="30218063" y="11676063"/>
            <a:ext cx="2349500" cy="1743075"/>
          </a:xfrm>
          <a:prstGeom prst="line">
            <a:avLst/>
          </a:prstGeom>
          <a:noFill/>
          <a:ln w="50800">
            <a:solidFill>
              <a:schemeClr val="tx1"/>
            </a:solidFill>
            <a:prstDash val="lgDashDotDot"/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722" name="Line 386"/>
          <p:cNvSpPr>
            <a:spLocks noChangeShapeType="1"/>
          </p:cNvSpPr>
          <p:nvPr/>
        </p:nvSpPr>
        <p:spPr bwMode="auto">
          <a:xfrm rot="1393015" flipH="1">
            <a:off x="31775400" y="14103350"/>
            <a:ext cx="1603375" cy="1365250"/>
          </a:xfrm>
          <a:prstGeom prst="line">
            <a:avLst/>
          </a:prstGeom>
          <a:noFill/>
          <a:ln w="50800">
            <a:solidFill>
              <a:schemeClr val="tx1"/>
            </a:solidFill>
            <a:prstDash val="lgDashDotDot"/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723" name="Line 387"/>
          <p:cNvSpPr>
            <a:spLocks noChangeShapeType="1"/>
          </p:cNvSpPr>
          <p:nvPr/>
        </p:nvSpPr>
        <p:spPr bwMode="auto">
          <a:xfrm rot="4383977" flipH="1">
            <a:off x="30942756" y="15758319"/>
            <a:ext cx="1749425" cy="1385888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724" name="Line 388"/>
          <p:cNvSpPr>
            <a:spLocks noChangeShapeType="1"/>
          </p:cNvSpPr>
          <p:nvPr/>
        </p:nvSpPr>
        <p:spPr bwMode="auto">
          <a:xfrm rot="3536155" flipH="1">
            <a:off x="30656213" y="17849850"/>
            <a:ext cx="175260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5180" name="Group 399"/>
          <p:cNvGrpSpPr>
            <a:grpSpLocks/>
          </p:cNvGrpSpPr>
          <p:nvPr/>
        </p:nvGrpSpPr>
        <p:grpSpPr bwMode="auto">
          <a:xfrm>
            <a:off x="28575000" y="16459200"/>
            <a:ext cx="2667000" cy="2667000"/>
            <a:chOff x="17664" y="10320"/>
            <a:chExt cx="1680" cy="1680"/>
          </a:xfrm>
        </p:grpSpPr>
        <p:sp>
          <p:nvSpPr>
            <p:cNvPr id="14621" name="Oval 285"/>
            <p:cNvSpPr>
              <a:spLocks noChangeArrowheads="1"/>
            </p:cNvSpPr>
            <p:nvPr/>
          </p:nvSpPr>
          <p:spPr bwMode="auto">
            <a:xfrm>
              <a:off x="18912" y="10560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24" name="Oval 288"/>
            <p:cNvSpPr>
              <a:spLocks noChangeArrowheads="1"/>
            </p:cNvSpPr>
            <p:nvPr/>
          </p:nvSpPr>
          <p:spPr bwMode="auto">
            <a:xfrm>
              <a:off x="17664" y="10320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63" name="Oval 327"/>
            <p:cNvSpPr>
              <a:spLocks noChangeArrowheads="1"/>
            </p:cNvSpPr>
            <p:nvPr/>
          </p:nvSpPr>
          <p:spPr bwMode="auto">
            <a:xfrm>
              <a:off x="17760" y="11568"/>
              <a:ext cx="432" cy="432"/>
            </a:xfrm>
            <a:prstGeom prst="ellipse">
              <a:avLst/>
            </a:prstGeom>
            <a:solidFill>
              <a:srgbClr val="E8FBA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64" name="Oval 328"/>
            <p:cNvSpPr>
              <a:spLocks noChangeArrowheads="1"/>
            </p:cNvSpPr>
            <p:nvPr/>
          </p:nvSpPr>
          <p:spPr bwMode="auto">
            <a:xfrm>
              <a:off x="18192" y="11280"/>
              <a:ext cx="432" cy="43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65" name="Oval 329"/>
            <p:cNvSpPr>
              <a:spLocks noChangeArrowheads="1"/>
            </p:cNvSpPr>
            <p:nvPr/>
          </p:nvSpPr>
          <p:spPr bwMode="auto">
            <a:xfrm>
              <a:off x="18528" y="10944"/>
              <a:ext cx="432" cy="43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67" name="Oval 331"/>
            <p:cNvSpPr>
              <a:spLocks noChangeArrowheads="1"/>
            </p:cNvSpPr>
            <p:nvPr/>
          </p:nvSpPr>
          <p:spPr bwMode="auto">
            <a:xfrm>
              <a:off x="17760" y="11136"/>
              <a:ext cx="432" cy="43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68" name="Oval 332"/>
            <p:cNvSpPr>
              <a:spLocks noChangeArrowheads="1"/>
            </p:cNvSpPr>
            <p:nvPr/>
          </p:nvSpPr>
          <p:spPr bwMode="auto">
            <a:xfrm>
              <a:off x="18432" y="10608"/>
              <a:ext cx="432" cy="43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69" name="Oval 333"/>
            <p:cNvSpPr>
              <a:spLocks noChangeArrowheads="1"/>
            </p:cNvSpPr>
            <p:nvPr/>
          </p:nvSpPr>
          <p:spPr bwMode="auto">
            <a:xfrm>
              <a:off x="18000" y="10512"/>
              <a:ext cx="432" cy="432"/>
            </a:xfrm>
            <a:prstGeom prst="ellipse">
              <a:avLst/>
            </a:prstGeom>
            <a:solidFill>
              <a:srgbClr val="E8FBA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25" name="Oval 389"/>
            <p:cNvSpPr>
              <a:spLocks noChangeArrowheads="1"/>
            </p:cNvSpPr>
            <p:nvPr/>
          </p:nvSpPr>
          <p:spPr bwMode="auto">
            <a:xfrm>
              <a:off x="17712" y="10752"/>
              <a:ext cx="432" cy="43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26" name="Oval 390"/>
            <p:cNvSpPr>
              <a:spLocks noChangeArrowheads="1"/>
            </p:cNvSpPr>
            <p:nvPr/>
          </p:nvSpPr>
          <p:spPr bwMode="auto">
            <a:xfrm>
              <a:off x="18192" y="10800"/>
              <a:ext cx="432" cy="43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181" name="Group 392"/>
          <p:cNvGrpSpPr>
            <a:grpSpLocks/>
          </p:cNvGrpSpPr>
          <p:nvPr/>
        </p:nvGrpSpPr>
        <p:grpSpPr bwMode="auto">
          <a:xfrm>
            <a:off x="25298400" y="17145000"/>
            <a:ext cx="1600200" cy="2514600"/>
            <a:chOff x="18672" y="8640"/>
            <a:chExt cx="1008" cy="1584"/>
          </a:xfrm>
        </p:grpSpPr>
        <p:sp>
          <p:nvSpPr>
            <p:cNvPr id="14729" name="Oval 393"/>
            <p:cNvSpPr>
              <a:spLocks noChangeArrowheads="1"/>
            </p:cNvSpPr>
            <p:nvPr/>
          </p:nvSpPr>
          <p:spPr bwMode="auto">
            <a:xfrm>
              <a:off x="19248" y="8736"/>
              <a:ext cx="432" cy="43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30" name="Oval 394"/>
            <p:cNvSpPr>
              <a:spLocks noChangeArrowheads="1"/>
            </p:cNvSpPr>
            <p:nvPr/>
          </p:nvSpPr>
          <p:spPr bwMode="auto">
            <a:xfrm>
              <a:off x="18768" y="8640"/>
              <a:ext cx="432" cy="43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31" name="Oval 395"/>
            <p:cNvSpPr>
              <a:spLocks noChangeArrowheads="1"/>
            </p:cNvSpPr>
            <p:nvPr/>
          </p:nvSpPr>
          <p:spPr bwMode="auto">
            <a:xfrm>
              <a:off x="19152" y="9792"/>
              <a:ext cx="432" cy="432"/>
            </a:xfrm>
            <a:prstGeom prst="ellipse">
              <a:avLst/>
            </a:prstGeom>
            <a:solidFill>
              <a:srgbClr val="E8FBA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32" name="Oval 396"/>
            <p:cNvSpPr>
              <a:spLocks noChangeArrowheads="1"/>
            </p:cNvSpPr>
            <p:nvPr/>
          </p:nvSpPr>
          <p:spPr bwMode="auto">
            <a:xfrm>
              <a:off x="18672" y="9168"/>
              <a:ext cx="432" cy="43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33" name="Oval 397"/>
            <p:cNvSpPr>
              <a:spLocks noChangeArrowheads="1"/>
            </p:cNvSpPr>
            <p:nvPr/>
          </p:nvSpPr>
          <p:spPr bwMode="auto">
            <a:xfrm>
              <a:off x="19200" y="9312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34" name="Oval 398"/>
            <p:cNvSpPr>
              <a:spLocks noChangeArrowheads="1"/>
            </p:cNvSpPr>
            <p:nvPr/>
          </p:nvSpPr>
          <p:spPr bwMode="auto">
            <a:xfrm>
              <a:off x="18672" y="9696"/>
              <a:ext cx="432" cy="43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182" name="Group 427"/>
          <p:cNvGrpSpPr>
            <a:grpSpLocks/>
          </p:cNvGrpSpPr>
          <p:nvPr/>
        </p:nvGrpSpPr>
        <p:grpSpPr bwMode="auto">
          <a:xfrm>
            <a:off x="21640800" y="15163800"/>
            <a:ext cx="2590800" cy="3352800"/>
            <a:chOff x="13488" y="9216"/>
            <a:chExt cx="1632" cy="2112"/>
          </a:xfrm>
        </p:grpSpPr>
        <p:sp>
          <p:nvSpPr>
            <p:cNvPr id="14737" name="Oval 401"/>
            <p:cNvSpPr>
              <a:spLocks noChangeArrowheads="1"/>
            </p:cNvSpPr>
            <p:nvPr/>
          </p:nvSpPr>
          <p:spPr bwMode="auto">
            <a:xfrm>
              <a:off x="14544" y="9408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38" name="Oval 402"/>
            <p:cNvSpPr>
              <a:spLocks noChangeArrowheads="1"/>
            </p:cNvSpPr>
            <p:nvPr/>
          </p:nvSpPr>
          <p:spPr bwMode="auto">
            <a:xfrm>
              <a:off x="13920" y="9648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39" name="Oval 403"/>
            <p:cNvSpPr>
              <a:spLocks noChangeArrowheads="1"/>
            </p:cNvSpPr>
            <p:nvPr/>
          </p:nvSpPr>
          <p:spPr bwMode="auto">
            <a:xfrm>
              <a:off x="14016" y="10896"/>
              <a:ext cx="432" cy="432"/>
            </a:xfrm>
            <a:prstGeom prst="ellipse">
              <a:avLst/>
            </a:prstGeom>
            <a:solidFill>
              <a:srgbClr val="E8FBA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40" name="Oval 404"/>
            <p:cNvSpPr>
              <a:spLocks noChangeArrowheads="1"/>
            </p:cNvSpPr>
            <p:nvPr/>
          </p:nvSpPr>
          <p:spPr bwMode="auto">
            <a:xfrm>
              <a:off x="14448" y="10608"/>
              <a:ext cx="432" cy="43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41" name="Oval 405"/>
            <p:cNvSpPr>
              <a:spLocks noChangeArrowheads="1"/>
            </p:cNvSpPr>
            <p:nvPr/>
          </p:nvSpPr>
          <p:spPr bwMode="auto">
            <a:xfrm>
              <a:off x="13920" y="9216"/>
              <a:ext cx="432" cy="43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42" name="Oval 406"/>
            <p:cNvSpPr>
              <a:spLocks noChangeArrowheads="1"/>
            </p:cNvSpPr>
            <p:nvPr/>
          </p:nvSpPr>
          <p:spPr bwMode="auto">
            <a:xfrm>
              <a:off x="14112" y="10320"/>
              <a:ext cx="432" cy="43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43" name="Oval 407"/>
            <p:cNvSpPr>
              <a:spLocks noChangeArrowheads="1"/>
            </p:cNvSpPr>
            <p:nvPr/>
          </p:nvSpPr>
          <p:spPr bwMode="auto">
            <a:xfrm>
              <a:off x="14688" y="9744"/>
              <a:ext cx="432" cy="43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45" name="Oval 409"/>
            <p:cNvSpPr>
              <a:spLocks noChangeArrowheads="1"/>
            </p:cNvSpPr>
            <p:nvPr/>
          </p:nvSpPr>
          <p:spPr bwMode="auto">
            <a:xfrm>
              <a:off x="13824" y="10080"/>
              <a:ext cx="432" cy="43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46" name="Oval 410"/>
            <p:cNvSpPr>
              <a:spLocks noChangeArrowheads="1"/>
            </p:cNvSpPr>
            <p:nvPr/>
          </p:nvSpPr>
          <p:spPr bwMode="auto">
            <a:xfrm>
              <a:off x="14544" y="10128"/>
              <a:ext cx="432" cy="43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47" name="Oval 411"/>
            <p:cNvSpPr>
              <a:spLocks noChangeArrowheads="1"/>
            </p:cNvSpPr>
            <p:nvPr/>
          </p:nvSpPr>
          <p:spPr bwMode="auto">
            <a:xfrm>
              <a:off x="13488" y="9408"/>
              <a:ext cx="432" cy="432"/>
            </a:xfrm>
            <a:prstGeom prst="ellipse">
              <a:avLst/>
            </a:prstGeom>
            <a:solidFill>
              <a:srgbClr val="E8FBA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48" name="Oval 412"/>
            <p:cNvSpPr>
              <a:spLocks noChangeArrowheads="1"/>
            </p:cNvSpPr>
            <p:nvPr/>
          </p:nvSpPr>
          <p:spPr bwMode="auto">
            <a:xfrm>
              <a:off x="14256" y="9504"/>
              <a:ext cx="432" cy="43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4756" name="Line 420"/>
          <p:cNvSpPr>
            <a:spLocks noChangeShapeType="1"/>
          </p:cNvSpPr>
          <p:nvPr/>
        </p:nvSpPr>
        <p:spPr bwMode="auto">
          <a:xfrm rot="19329564" flipH="1">
            <a:off x="27585988" y="19635788"/>
            <a:ext cx="1552575" cy="677862"/>
          </a:xfrm>
          <a:prstGeom prst="line">
            <a:avLst/>
          </a:prstGeom>
          <a:noFill/>
          <a:ln w="50800">
            <a:solidFill>
              <a:schemeClr val="tx1"/>
            </a:solidFill>
            <a:prstDash val="lgDashDotDot"/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757" name="Line 421"/>
          <p:cNvSpPr>
            <a:spLocks noChangeShapeType="1"/>
          </p:cNvSpPr>
          <p:nvPr/>
        </p:nvSpPr>
        <p:spPr bwMode="auto">
          <a:xfrm rot="7544442" flipH="1">
            <a:off x="25784175" y="19561175"/>
            <a:ext cx="539750" cy="1079500"/>
          </a:xfrm>
          <a:prstGeom prst="line">
            <a:avLst/>
          </a:prstGeom>
          <a:noFill/>
          <a:ln w="50800">
            <a:solidFill>
              <a:schemeClr val="tx1"/>
            </a:solidFill>
            <a:prstDash val="lgDashDotDot"/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758" name="Line 422"/>
          <p:cNvSpPr>
            <a:spLocks noChangeShapeType="1"/>
          </p:cNvSpPr>
          <p:nvPr/>
        </p:nvSpPr>
        <p:spPr bwMode="auto">
          <a:xfrm rot="-24687177">
            <a:off x="21879718" y="17439482"/>
            <a:ext cx="2659063" cy="25273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759" name="Line 423"/>
          <p:cNvSpPr>
            <a:spLocks noChangeShapeType="1"/>
          </p:cNvSpPr>
          <p:nvPr/>
        </p:nvSpPr>
        <p:spPr bwMode="auto">
          <a:xfrm rot="7544442" flipV="1">
            <a:off x="20609719" y="13177044"/>
            <a:ext cx="166687" cy="2600325"/>
          </a:xfrm>
          <a:prstGeom prst="line">
            <a:avLst/>
          </a:prstGeom>
          <a:noFill/>
          <a:ln w="50800">
            <a:solidFill>
              <a:schemeClr val="tx1"/>
            </a:solidFill>
            <a:prstDash val="lgDashDotDot"/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760" name="Line 424"/>
          <p:cNvSpPr>
            <a:spLocks noChangeShapeType="1"/>
          </p:cNvSpPr>
          <p:nvPr/>
        </p:nvSpPr>
        <p:spPr bwMode="auto">
          <a:xfrm rot="-26144128">
            <a:off x="20281900" y="10585451"/>
            <a:ext cx="568325" cy="2692400"/>
          </a:xfrm>
          <a:prstGeom prst="line">
            <a:avLst/>
          </a:prstGeom>
          <a:noFill/>
          <a:ln w="50800">
            <a:solidFill>
              <a:schemeClr val="tx1"/>
            </a:solidFill>
            <a:prstDash val="lgDashDotDot"/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765" name="Line 429"/>
          <p:cNvSpPr>
            <a:spLocks noChangeShapeType="1"/>
          </p:cNvSpPr>
          <p:nvPr/>
        </p:nvSpPr>
        <p:spPr bwMode="auto">
          <a:xfrm rot="-24687177">
            <a:off x="19723893" y="16633032"/>
            <a:ext cx="1973263" cy="175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766" name="Text Box 430"/>
          <p:cNvSpPr txBox="1">
            <a:spLocks noChangeArrowheads="1"/>
          </p:cNvSpPr>
          <p:nvPr/>
        </p:nvSpPr>
        <p:spPr bwMode="auto">
          <a:xfrm>
            <a:off x="22402800" y="2895600"/>
            <a:ext cx="16840200" cy="914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b="1">
                <a:solidFill>
                  <a:schemeClr val="bg1"/>
                </a:solidFill>
                <a:latin typeface="Helvetica" charset="0"/>
                <a:cs typeface="+mn-cs"/>
              </a:rPr>
              <a:t>PROJECT GOAL</a:t>
            </a:r>
            <a:endParaRPr lang="en-US" sz="5400">
              <a:latin typeface="Helvetica" charset="0"/>
              <a:cs typeface="+mn-cs"/>
            </a:endParaRPr>
          </a:p>
        </p:txBody>
      </p:sp>
      <p:sp>
        <p:nvSpPr>
          <p:cNvPr id="14769" name="Text Box 433"/>
          <p:cNvSpPr txBox="1">
            <a:spLocks noChangeArrowheads="1"/>
          </p:cNvSpPr>
          <p:nvPr/>
        </p:nvSpPr>
        <p:spPr bwMode="auto">
          <a:xfrm>
            <a:off x="3733800" y="22993350"/>
            <a:ext cx="19278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 b="1">
                <a:latin typeface="Helvetica" charset="0"/>
                <a:cs typeface="+mn-cs"/>
              </a:rPr>
              <a:t>Project Website: http://reflections.cosl.usu.edu/nsdl/</a:t>
            </a:r>
            <a:r>
              <a:rPr lang="en-US">
                <a:solidFill>
                  <a:srgbClr val="001ED2"/>
                </a:solidFill>
                <a:latin typeface="Helvetica" charset="0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186</Words>
  <Application>Microsoft Macintosh PowerPoint</Application>
  <PresentationFormat>Custom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Times</vt:lpstr>
      <vt:lpstr>ＭＳ Ｐゴシック</vt:lpstr>
      <vt:lpstr>Arial</vt:lpstr>
      <vt:lpstr>Verdana</vt:lpstr>
      <vt:lpstr>Helvetica</vt:lpstr>
      <vt:lpstr>Wingdings</vt:lpstr>
      <vt:lpstr>Blank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on Building the NSDL</dc:title>
  <dc:subject/>
  <dc:creator>Flora McMartin, Susan Jesuroga, Brandon Muramatsu, Dave McArthur</dc:creator>
  <cp:keywords/>
  <dc:description/>
  <cp:lastModifiedBy>Brandon Muramatsu</cp:lastModifiedBy>
  <cp:revision>51</cp:revision>
  <cp:lastPrinted>2013-12-30T03:14:35Z</cp:lastPrinted>
  <dcterms:created xsi:type="dcterms:W3CDTF">2005-05-06T16:56:27Z</dcterms:created>
  <dcterms:modified xsi:type="dcterms:W3CDTF">2013-12-30T05:31:20Z</dcterms:modified>
  <cp:category/>
</cp:coreProperties>
</file>