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1" r:id="rId1"/>
  </p:sldMasterIdLst>
  <p:notesMasterIdLst>
    <p:notesMasterId r:id="rId32"/>
  </p:notesMasterIdLst>
  <p:sldIdLst>
    <p:sldId id="265" r:id="rId2"/>
    <p:sldId id="298" r:id="rId3"/>
    <p:sldId id="296" r:id="rId4"/>
    <p:sldId id="266" r:id="rId5"/>
    <p:sldId id="273" r:id="rId6"/>
    <p:sldId id="272" r:id="rId7"/>
    <p:sldId id="292" r:id="rId8"/>
    <p:sldId id="269" r:id="rId9"/>
    <p:sldId id="285" r:id="rId10"/>
    <p:sldId id="287" r:id="rId11"/>
    <p:sldId id="291" r:id="rId12"/>
    <p:sldId id="286" r:id="rId13"/>
    <p:sldId id="275" r:id="rId14"/>
    <p:sldId id="289" r:id="rId15"/>
    <p:sldId id="277" r:id="rId16"/>
    <p:sldId id="293" r:id="rId17"/>
    <p:sldId id="294" r:id="rId18"/>
    <p:sldId id="267" r:id="rId19"/>
    <p:sldId id="268" r:id="rId20"/>
    <p:sldId id="283" r:id="rId21"/>
    <p:sldId id="299" r:id="rId22"/>
    <p:sldId id="301" r:id="rId23"/>
    <p:sldId id="284" r:id="rId24"/>
    <p:sldId id="276" r:id="rId25"/>
    <p:sldId id="278" r:id="rId26"/>
    <p:sldId id="279" r:id="rId27"/>
    <p:sldId id="280" r:id="rId28"/>
    <p:sldId id="281" r:id="rId29"/>
    <p:sldId id="282" r:id="rId30"/>
    <p:sldId id="290"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87D"/>
    <a:srgbClr val="31425D"/>
    <a:srgbClr val="5D3B33"/>
    <a:srgbClr val="B9A36B"/>
    <a:srgbClr val="EAEBB6"/>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48" y="-80"/>
      </p:cViewPr>
      <p:guideLst>
        <p:guide orient="horz" pos="2208"/>
        <p:guide pos="12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8131"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413B48C0-1B11-C748-941C-2B6439C2A7CA}" type="slidenum">
              <a:rPr lang="en-US"/>
              <a:pPr>
                <a:defRPr/>
              </a:pPr>
              <a:t>‹#›</a:t>
            </a:fld>
            <a:endParaRPr lang="en-US"/>
          </a:p>
        </p:txBody>
      </p:sp>
    </p:spTree>
    <p:extLst>
      <p:ext uri="{BB962C8B-B14F-4D97-AF65-F5344CB8AC3E}">
        <p14:creationId xmlns:p14="http://schemas.microsoft.com/office/powerpoint/2010/main" val="659410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DC3CBD-C20F-E84D-9F5B-111E5E751E18}" type="slidenum">
              <a:rPr lang="en-US" sz="1200"/>
              <a:pPr/>
              <a:t>1</a:t>
            </a:fld>
            <a:endParaRPr lang="en-US" sz="1200"/>
          </a:p>
        </p:txBody>
      </p:sp>
      <p:sp>
        <p:nvSpPr>
          <p:cNvPr id="155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CAFC15-AB90-3147-83C9-57F93702723B}" type="slidenum">
              <a:rPr lang="en-US" sz="1200"/>
              <a:pPr/>
              <a:t>10</a:t>
            </a:fld>
            <a:endParaRPr lang="en-US" sz="1200"/>
          </a:p>
        </p:txBody>
      </p:sp>
      <p:sp>
        <p:nvSpPr>
          <p:cNvPr id="159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C55AEF-566B-5E41-A19D-B74FE6257A1F}" type="slidenum">
              <a:rPr lang="en-US" sz="1200"/>
              <a:pPr/>
              <a:t>11</a:t>
            </a:fld>
            <a:endParaRPr lang="en-US" sz="1200"/>
          </a:p>
        </p:txBody>
      </p:sp>
      <p:sp>
        <p:nvSpPr>
          <p:cNvPr id="16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089EA4C-C2C4-4E4C-9336-6960295B4290}" type="slidenum">
              <a:rPr lang="en-US" sz="1200"/>
              <a:pPr/>
              <a:t>12</a:t>
            </a:fld>
            <a:endParaRPr lang="en-US" sz="1200"/>
          </a:p>
        </p:txBody>
      </p:sp>
      <p:sp>
        <p:nvSpPr>
          <p:cNvPr id="1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5EBDC8-1720-494D-9D77-40FE80E6827C}" type="slidenum">
              <a:rPr lang="en-US" sz="1200"/>
              <a:pPr/>
              <a:t>13</a:t>
            </a:fld>
            <a:endParaRPr lang="en-US" sz="1200"/>
          </a:p>
        </p:txBody>
      </p:sp>
      <p:sp>
        <p:nvSpPr>
          <p:cNvPr id="1228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993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Here is the situation USU finds itself in.  Faculty are bought in as part of uni mission. Many resources are already digital for webct delivery. The next biggest hole is the infrastructure, but MIT helps us understand how to build 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59E266-0518-7542-9F4F-BBA1B082FBB3}" type="slidenum">
              <a:rPr lang="en-US" sz="1200"/>
              <a:pPr/>
              <a:t>14</a:t>
            </a:fld>
            <a:endParaRPr lang="en-US" sz="1200"/>
          </a:p>
        </p:txBody>
      </p:sp>
      <p:sp>
        <p:nvSpPr>
          <p:cNvPr id="14541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41987"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buFontTx/>
              <a:buChar char="•"/>
            </a:pPr>
            <a:r>
              <a:rPr lang="en-US" b="1"/>
              <a:t>So how did we</a:t>
            </a:r>
            <a:r>
              <a:rPr lang="en-US"/>
              <a:t> get all that content in there? </a:t>
            </a:r>
          </a:p>
          <a:p>
            <a:pPr eaLnBrk="1" hangingPunct="1">
              <a:buFontTx/>
              <a:buChar char="•"/>
            </a:pPr>
            <a:r>
              <a:rPr lang="en-US"/>
              <a:t>We started by designing a </a:t>
            </a:r>
            <a:r>
              <a:rPr lang="en-US" b="1"/>
              <a:t>publishing process</a:t>
            </a:r>
            <a:r>
              <a:rPr lang="en-US"/>
              <a:t> that begins with recruiting faculty.  </a:t>
            </a:r>
            <a:r>
              <a:rPr lang="en-US" b="1"/>
              <a:t>Participation is voluntary</a:t>
            </a:r>
            <a:r>
              <a:rPr lang="en-US"/>
              <a:t> so it</a:t>
            </a:r>
            <a:r>
              <a:rPr lang="ja-JP" altLang="en-US"/>
              <a:t>’</a:t>
            </a:r>
            <a:r>
              <a:rPr lang="en-US" altLang="ja-JP"/>
              <a:t>s important that we make it as easy as possible for the faculty to participate and deliver enough value back to them to outweigh the time and effort they must put in.  </a:t>
            </a:r>
            <a:r>
              <a:rPr lang="en-US" altLang="ja-JP" b="1"/>
              <a:t>700</a:t>
            </a:r>
          </a:p>
          <a:p>
            <a:pPr eaLnBrk="1" hangingPunct="1">
              <a:buFontTx/>
              <a:buChar char="•"/>
            </a:pPr>
            <a:r>
              <a:rPr lang="en-US"/>
              <a:t>The ideal publishing process is </a:t>
            </a:r>
            <a:r>
              <a:rPr lang="en-US" b="1"/>
              <a:t>tightly integrated</a:t>
            </a:r>
            <a:r>
              <a:rPr lang="en-US"/>
              <a:t> with the normal process the faculty use to prepare materials for teaching.</a:t>
            </a:r>
          </a:p>
          <a:p>
            <a:pPr eaLnBrk="1" hangingPunct="1">
              <a:buFontTx/>
              <a:buChar char="•"/>
            </a:pPr>
            <a:r>
              <a:rPr lang="en-US"/>
              <a:t>So therefore, we work with the faculty as they </a:t>
            </a:r>
            <a:r>
              <a:rPr lang="en-US" b="1"/>
              <a:t>plan their course, build the course</a:t>
            </a:r>
            <a:r>
              <a:rPr lang="en-US"/>
              <a:t> adding materials over the semester as they teach the course and then we publish the course as a</a:t>
            </a:r>
            <a:r>
              <a:rPr lang="en-US" b="1"/>
              <a:t> snapshot</a:t>
            </a:r>
            <a:r>
              <a:rPr lang="en-US"/>
              <a:t> of that particular course for that particular semester.  As the course changes over time, new versions of the course will be published, again as a snapshot of the course for a specific semester and the prior version will be archived.</a:t>
            </a:r>
          </a:p>
          <a:p>
            <a:pPr eaLnBrk="1" hangingPunct="1">
              <a:buFontTx/>
              <a:buChar char="•"/>
            </a:pPr>
            <a:r>
              <a:rPr lang="en-US"/>
              <a:t>Some of the publishing steps performed by the OCW staff include: transcribing, converting and enhancing the materials, design the layout within OCW template, add metadata, scrub material for privacy and identify and clear 3</a:t>
            </a:r>
            <a:r>
              <a:rPr lang="en-US" baseline="30000"/>
              <a:t>rd</a:t>
            </a:r>
            <a:r>
              <a:rPr lang="en-US"/>
              <a:t> party IP items. </a:t>
            </a:r>
            <a:r>
              <a:rPr lang="en-US" b="1"/>
              <a:t>4500 – OK, remove, replace or permission</a:t>
            </a:r>
          </a:p>
          <a:p>
            <a:pPr eaLnBrk="1" hangingPunct="1">
              <a:buFontTx/>
              <a:buChar char="•"/>
            </a:pPr>
            <a:r>
              <a:rPr lang="en-US"/>
              <a:t>The </a:t>
            </a:r>
            <a:r>
              <a:rPr lang="en-US" b="1"/>
              <a:t>amount of time required of the faculty, depends</a:t>
            </a:r>
            <a:r>
              <a:rPr lang="en-US"/>
              <a:t>, of course on the faculty member and what shape his/her materials are in and how complete they want them to appear.  In some cases, it takes as little as one meeting with us and a few follow-up emails.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7121F2-EA7C-1A4D-BCA2-A0F473F7805A}" type="slidenum">
              <a:rPr lang="en-US" sz="1200"/>
              <a:pPr/>
              <a:t>15</a:t>
            </a:fld>
            <a:endParaRPr lang="en-US" sz="1200"/>
          </a:p>
        </p:txBody>
      </p:sp>
      <p:sp>
        <p:nvSpPr>
          <p:cNvPr id="1269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403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B49B29-8390-0649-9028-BC07E834ED56}" type="slidenum">
              <a:rPr lang="en-US" sz="1200"/>
              <a:pPr/>
              <a:t>16</a:t>
            </a:fld>
            <a:endParaRPr lang="en-US" sz="1200"/>
          </a:p>
        </p:txBody>
      </p:sp>
      <p:sp>
        <p:nvSpPr>
          <p:cNvPr id="162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02430B6-230B-4B46-8147-45E00AAF49EB}" type="slidenum">
              <a:rPr lang="en-US" sz="1200"/>
              <a:pPr/>
              <a:t>17</a:t>
            </a:fld>
            <a:endParaRPr lang="en-US" sz="1200"/>
          </a:p>
        </p:txBody>
      </p:sp>
      <p:sp>
        <p:nvSpPr>
          <p:cNvPr id="15462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48131"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buFontTx/>
              <a:buChar char="•"/>
            </a:pPr>
            <a:r>
              <a:rPr lang="en-US" b="1"/>
              <a:t>So how did we</a:t>
            </a:r>
            <a:r>
              <a:rPr lang="en-US"/>
              <a:t> get all that content in there? </a:t>
            </a:r>
          </a:p>
          <a:p>
            <a:pPr eaLnBrk="1" hangingPunct="1">
              <a:buFontTx/>
              <a:buChar char="•"/>
            </a:pPr>
            <a:r>
              <a:rPr lang="en-US"/>
              <a:t>We started by designing a </a:t>
            </a:r>
            <a:r>
              <a:rPr lang="en-US" b="1"/>
              <a:t>publishing process</a:t>
            </a:r>
            <a:r>
              <a:rPr lang="en-US"/>
              <a:t> that begins with recruiting faculty.  </a:t>
            </a:r>
            <a:r>
              <a:rPr lang="en-US" b="1"/>
              <a:t>Participation is voluntary</a:t>
            </a:r>
            <a:r>
              <a:rPr lang="en-US"/>
              <a:t> so it</a:t>
            </a:r>
            <a:r>
              <a:rPr lang="ja-JP" altLang="en-US"/>
              <a:t>’</a:t>
            </a:r>
            <a:r>
              <a:rPr lang="en-US" altLang="ja-JP"/>
              <a:t>s important that we make it as easy as possible for the faculty to participate and deliver enough value back to them to outweigh the time and effort they must put in.  </a:t>
            </a:r>
            <a:r>
              <a:rPr lang="en-US" altLang="ja-JP" b="1"/>
              <a:t>700</a:t>
            </a:r>
          </a:p>
          <a:p>
            <a:pPr eaLnBrk="1" hangingPunct="1">
              <a:buFontTx/>
              <a:buChar char="•"/>
            </a:pPr>
            <a:r>
              <a:rPr lang="en-US"/>
              <a:t>The ideal publishing process is </a:t>
            </a:r>
            <a:r>
              <a:rPr lang="en-US" b="1"/>
              <a:t>tightly integrated</a:t>
            </a:r>
            <a:r>
              <a:rPr lang="en-US"/>
              <a:t> with the normal process the faculty use to prepare materials for teaching.</a:t>
            </a:r>
          </a:p>
          <a:p>
            <a:pPr eaLnBrk="1" hangingPunct="1">
              <a:buFontTx/>
              <a:buChar char="•"/>
            </a:pPr>
            <a:r>
              <a:rPr lang="en-US"/>
              <a:t>So therefore, we work with the faculty as they </a:t>
            </a:r>
            <a:r>
              <a:rPr lang="en-US" b="1"/>
              <a:t>plan their course, build the course</a:t>
            </a:r>
            <a:r>
              <a:rPr lang="en-US"/>
              <a:t> adding materials over the semester as they teach the course and then we publish the course as a</a:t>
            </a:r>
            <a:r>
              <a:rPr lang="en-US" b="1"/>
              <a:t> snapshot</a:t>
            </a:r>
            <a:r>
              <a:rPr lang="en-US"/>
              <a:t> of that particular course for that particular semester.  As the course changes over time, new versions of the course will be published, again as a snapshot of the course for a specific semester and the prior version will be archived.</a:t>
            </a:r>
          </a:p>
          <a:p>
            <a:pPr eaLnBrk="1" hangingPunct="1">
              <a:buFontTx/>
              <a:buChar char="•"/>
            </a:pPr>
            <a:r>
              <a:rPr lang="en-US"/>
              <a:t>Some of the publishing steps performed by the OCW staff include: transcribing, converting and enhancing the materials, design the layout within OCW template, add metadata, scrub material for privacy and identify and clear 3</a:t>
            </a:r>
            <a:r>
              <a:rPr lang="en-US" baseline="30000"/>
              <a:t>rd</a:t>
            </a:r>
            <a:r>
              <a:rPr lang="en-US"/>
              <a:t> party IP items. </a:t>
            </a:r>
            <a:r>
              <a:rPr lang="en-US" b="1"/>
              <a:t>4500 – OK, remove, replace or permission</a:t>
            </a:r>
          </a:p>
          <a:p>
            <a:pPr eaLnBrk="1" hangingPunct="1">
              <a:buFontTx/>
              <a:buChar char="•"/>
            </a:pPr>
            <a:r>
              <a:rPr lang="en-US"/>
              <a:t>The </a:t>
            </a:r>
            <a:r>
              <a:rPr lang="en-US" b="1"/>
              <a:t>amount of time required of the faculty, depends</a:t>
            </a:r>
            <a:r>
              <a:rPr lang="en-US"/>
              <a:t>, of course on the faculty member and what shape his/her materials are in and how complete they want them to appear.  In some cases, it takes as little as one meeting with us and a few follow-up emails.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5BC140-7B47-0744-97BA-1276F7889806}" type="slidenum">
              <a:rPr lang="en-US" sz="1200"/>
              <a:pPr/>
              <a:t>18</a:t>
            </a:fld>
            <a:endParaRPr lang="en-US" sz="1200"/>
          </a:p>
        </p:txBody>
      </p:sp>
      <p:sp>
        <p:nvSpPr>
          <p:cNvPr id="16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DCCB22-0719-B04B-B32A-DF087D6A5CCE}" type="slidenum">
              <a:rPr lang="en-US" sz="1200"/>
              <a:pPr/>
              <a:t>19</a:t>
            </a:fld>
            <a:endParaRPr lang="en-US" sz="1200"/>
          </a:p>
        </p:txBody>
      </p:sp>
      <p:sp>
        <p:nvSpPr>
          <p:cNvPr id="16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12595E0-D177-5E4F-96FB-DEE2FADB3736}" type="slidenum">
              <a:rPr lang="en-US" sz="1200"/>
              <a:pPr/>
              <a:t>2</a:t>
            </a:fld>
            <a:endParaRPr lang="en-US" sz="1200"/>
          </a:p>
        </p:txBody>
      </p:sp>
      <p:sp>
        <p:nvSpPr>
          <p:cNvPr id="177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C03BC69-FF5A-894F-ABDB-FDA5D07B4298}" type="slidenum">
              <a:rPr lang="en-US" sz="1200"/>
              <a:pPr/>
              <a:t>20</a:t>
            </a:fld>
            <a:endParaRPr lang="en-US" sz="1200"/>
          </a:p>
        </p:txBody>
      </p:sp>
      <p:sp>
        <p:nvSpPr>
          <p:cNvPr id="1382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427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2087C3-3131-084A-BA38-E99584F21F65}" type="slidenum">
              <a:rPr lang="en-US" sz="1200"/>
              <a:pPr/>
              <a:t>21</a:t>
            </a:fld>
            <a:endParaRPr lang="en-US" sz="1200"/>
          </a:p>
        </p:txBody>
      </p:sp>
      <p:sp>
        <p:nvSpPr>
          <p:cNvPr id="1792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632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944ECF-38BE-2943-AB34-84C7E059F7B3}" type="slidenum">
              <a:rPr lang="en-US" sz="1200"/>
              <a:pPr/>
              <a:t>22</a:t>
            </a:fld>
            <a:endParaRPr lang="en-US" sz="1200"/>
          </a:p>
        </p:txBody>
      </p:sp>
      <p:sp>
        <p:nvSpPr>
          <p:cNvPr id="1832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837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D4DD0D-1837-C249-8E24-597D5F35F14D}" type="slidenum">
              <a:rPr lang="en-US" sz="1200"/>
              <a:pPr/>
              <a:t>23</a:t>
            </a:fld>
            <a:endParaRPr lang="en-US" sz="1200"/>
          </a:p>
        </p:txBody>
      </p:sp>
      <p:sp>
        <p:nvSpPr>
          <p:cNvPr id="1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E2A073F-539D-4B47-A458-5AE7455B5327}" type="slidenum">
              <a:rPr lang="en-US" sz="1200"/>
              <a:pPr/>
              <a:t>24</a:t>
            </a:fld>
            <a:endParaRPr lang="en-US" sz="1200"/>
          </a:p>
        </p:txBody>
      </p:sp>
      <p:sp>
        <p:nvSpPr>
          <p:cNvPr id="1249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MIT made a significant investment in MS CMS and customizations. This work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E93D27-38FB-6B49-A960-25C50EED53B3}" type="slidenum">
              <a:rPr lang="en-US" sz="1200"/>
              <a:pPr/>
              <a:t>25</a:t>
            </a:fld>
            <a:endParaRPr lang="en-US" sz="1200"/>
          </a:p>
        </p:txBody>
      </p:sp>
      <p:sp>
        <p:nvSpPr>
          <p:cNvPr id="1290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451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3EC35F-A582-644F-88C1-A227A90EA19F}" type="slidenum">
              <a:rPr lang="en-US" sz="1200"/>
              <a:pPr/>
              <a:t>26</a:t>
            </a:fld>
            <a:endParaRPr lang="en-US" sz="1200"/>
          </a:p>
        </p:txBody>
      </p:sp>
      <p:sp>
        <p:nvSpPr>
          <p:cNvPr id="131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656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CD0167-CE14-6749-8A10-14FFDEC68981}" type="slidenum">
              <a:rPr lang="en-US" sz="1200"/>
              <a:pPr/>
              <a:t>27</a:t>
            </a:fld>
            <a:endParaRPr lang="en-US" sz="1200"/>
          </a:p>
        </p:txBody>
      </p:sp>
      <p:sp>
        <p:nvSpPr>
          <p:cNvPr id="1331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861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2879B3-4EAD-F348-AE08-0DF22AAFB308}" type="slidenum">
              <a:rPr lang="en-US" sz="1200"/>
              <a:pPr/>
              <a:t>28</a:t>
            </a:fld>
            <a:endParaRPr lang="en-US" sz="1200"/>
          </a:p>
        </p:txBody>
      </p:sp>
      <p:sp>
        <p:nvSpPr>
          <p:cNvPr id="1351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065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5228B1-BD2F-4D43-BD63-4EB4DD296725}" type="slidenum">
              <a:rPr lang="en-US" sz="1200"/>
              <a:pPr/>
              <a:t>29</a:t>
            </a:fld>
            <a:endParaRPr lang="en-US" sz="1200"/>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147BF27-E4EF-4744-B2E9-4CD8D08CF8C9}" type="slidenum">
              <a:rPr lang="en-US" sz="1200"/>
              <a:pPr/>
              <a:t>3</a:t>
            </a:fld>
            <a:endParaRPr lang="en-US" sz="1200"/>
          </a:p>
        </p:txBody>
      </p:sp>
      <p:sp>
        <p:nvSpPr>
          <p:cNvPr id="1730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45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874AC2-B83F-4C4B-BED7-6464598DFDA9}" type="slidenum">
              <a:rPr lang="en-US" sz="1200"/>
              <a:pPr/>
              <a:t>30</a:t>
            </a:fld>
            <a:endParaRPr lang="en-US" sz="1200"/>
          </a:p>
        </p:txBody>
      </p:sp>
      <p:sp>
        <p:nvSpPr>
          <p:cNvPr id="1474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475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OCWs are great, and many institutions are interested. But The process can be expensive and time consuming!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85599E-2B6C-7F45-BC33-9A69D2BD7CBD}" type="slidenum">
              <a:rPr lang="en-US" sz="1200"/>
              <a:pPr/>
              <a:t>4</a:t>
            </a:fld>
            <a:endParaRPr lang="en-US" sz="1200"/>
          </a:p>
        </p:txBody>
      </p:sp>
      <p:sp>
        <p:nvSpPr>
          <p:cNvPr id="156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8A8B4A-B99F-2943-9D95-18708DE82ED6}" type="slidenum">
              <a:rPr lang="en-US" sz="1200"/>
              <a:pPr/>
              <a:t>5</a:t>
            </a:fld>
            <a:endParaRPr lang="en-US" sz="1200"/>
          </a:p>
        </p:txBody>
      </p:sp>
      <p:sp>
        <p:nvSpPr>
          <p:cNvPr id="1187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355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A FIRST STEP is to provide broader access to the raw components of educational opportunity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05C8754-86D3-ED40-9DD6-390182A5CFA5}" type="slidenum">
              <a:rPr lang="en-US" sz="1200"/>
              <a:pPr/>
              <a:t>6</a:t>
            </a:fld>
            <a:endParaRPr lang="en-US" sz="1200"/>
          </a:p>
        </p:txBody>
      </p:sp>
      <p:sp>
        <p:nvSpPr>
          <p:cNvPr id="1167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560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The OSLO Group does projects with goals specifically target toward these outcomes.</a:t>
            </a:r>
          </a:p>
          <a:p>
            <a:pPr eaLnBrk="1" hangingPunct="1"/>
            <a:endParaRPr lang="en-US"/>
          </a:p>
          <a:p>
            <a:pPr eaLnBrk="1" hangingPunct="1"/>
            <a:r>
              <a:rPr lang="en-US"/>
              <a:t>Before we can say what an OCW/MS is, we have to define OCW.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5D0B6F-4EF8-CD46-9850-7B10AFE94157}" type="slidenum">
              <a:rPr lang="en-US" sz="1200"/>
              <a:pPr/>
              <a:t>7</a:t>
            </a:fld>
            <a:endParaRPr lang="en-US" sz="1200"/>
          </a:p>
        </p:txBody>
      </p:sp>
      <p:sp>
        <p:nvSpPr>
          <p:cNvPr id="151554" name="Rectangle 2"/>
          <p:cNvSpPr>
            <a:spLocks noGrp="1" noRot="1" noChangeAspect="1" noChangeArrowheads="1"/>
          </p:cNvSpPr>
          <p:nvPr>
            <p:ph type="sldImg"/>
          </p:nvPr>
        </p:nvSpPr>
        <p:spPr>
          <a:xfrm>
            <a:off x="1144588" y="685800"/>
            <a:ext cx="4572000" cy="3429000"/>
          </a:xfrm>
          <a:solidFill>
            <a:srgbClr val="FFFFFF"/>
          </a:solidFill>
          <a:ln/>
          <a:extLst>
            <a:ext uri="{FAA26D3D-D897-4be2-8F04-BA451C77F1D7}">
              <ma14:placeholderFlag xmlns:ma14="http://schemas.microsoft.com/office/mac/drawingml/2011/main" val="1"/>
            </a:ext>
          </a:extLst>
        </p:spPr>
      </p:sp>
      <p:sp>
        <p:nvSpPr>
          <p:cNvPr id="2765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455D07-F55A-8B45-A328-78FA2DFE8254}" type="slidenum">
              <a:rPr lang="en-US" sz="1200"/>
              <a:pPr/>
              <a:t>8</a:t>
            </a:fld>
            <a:endParaRPr lang="en-US" sz="1200"/>
          </a:p>
        </p:txBody>
      </p:sp>
      <p:sp>
        <p:nvSpPr>
          <p:cNvPr id="157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E3F0FA-C6FC-F341-8EDF-831B82D85697}" type="slidenum">
              <a:rPr lang="en-US" sz="1200"/>
              <a:pPr/>
              <a:t>9</a:t>
            </a:fld>
            <a:endParaRPr lang="en-US" sz="1200"/>
          </a:p>
        </p:txBody>
      </p:sp>
      <p:sp>
        <p:nvSpPr>
          <p:cNvPr id="158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lueosl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743200"/>
            <a:ext cx="27162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8"/>
          <p:cNvSpPr>
            <a:spLocks noChangeShapeType="1"/>
          </p:cNvSpPr>
          <p:nvPr userDrawn="1"/>
        </p:nvSpPr>
        <p:spPr bwMode="auto">
          <a:xfrm rot="16200000">
            <a:off x="5562600" y="0"/>
            <a:ext cx="0" cy="7162800"/>
          </a:xfrm>
          <a:prstGeom prst="line">
            <a:avLst/>
          </a:prstGeom>
          <a:noFill/>
          <a:ln w="28575">
            <a:solidFill>
              <a:srgbClr val="EAEBB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06" name="Rectangle 2"/>
          <p:cNvSpPr>
            <a:spLocks noGrp="1" noChangeArrowheads="1"/>
          </p:cNvSpPr>
          <p:nvPr>
            <p:ph type="ctrTitle"/>
          </p:nvPr>
        </p:nvSpPr>
        <p:spPr>
          <a:xfrm>
            <a:off x="2209800" y="3733800"/>
            <a:ext cx="6248400" cy="685800"/>
          </a:xfrm>
        </p:spPr>
        <p:txBody>
          <a:bodyPr/>
          <a:lstStyle>
            <a:lvl1pPr>
              <a:defRPr/>
            </a:lvl1pPr>
          </a:lstStyle>
          <a:p>
            <a:pPr lvl="0"/>
            <a:r>
              <a:rPr lang="en-US" noProof="0" smtClean="0"/>
              <a:t>Click to edit Master title style</a:t>
            </a:r>
          </a:p>
        </p:txBody>
      </p:sp>
      <p:sp>
        <p:nvSpPr>
          <p:cNvPr id="47107" name="Rectangle 3"/>
          <p:cNvSpPr>
            <a:spLocks noGrp="1" noChangeArrowheads="1"/>
          </p:cNvSpPr>
          <p:nvPr>
            <p:ph type="subTitle" idx="1"/>
          </p:nvPr>
        </p:nvSpPr>
        <p:spPr>
          <a:xfrm>
            <a:off x="2209800" y="4648200"/>
            <a:ext cx="5715000" cy="1219200"/>
          </a:xfrm>
        </p:spPr>
        <p:txBody>
          <a:bodyPr/>
          <a:lstStyle>
            <a:lvl1pPr marL="0" indent="0">
              <a:buFontTx/>
              <a:buNone/>
              <a:defRPr sz="2400" b="0"/>
            </a:lvl1pPr>
          </a:lstStyle>
          <a:p>
            <a:pPr lvl="0"/>
            <a:r>
              <a:rPr lang="en-US" noProof="0" smtClean="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lgn="l">
              <a:defRPr>
                <a:solidFill>
                  <a:schemeClr val="tx1"/>
                </a:solidFill>
              </a:defRPr>
            </a:lvl1pPr>
          </a:lstStyle>
          <a:p>
            <a:pPr>
              <a:defRPr/>
            </a:pPr>
            <a:fld id="{4DB6A142-9077-8D4E-934D-FF5410798705}" type="datetime1">
              <a:rPr lang="en-US"/>
              <a:pPr>
                <a:defRPr/>
              </a:pPr>
              <a:t>12/30/13</a:t>
            </a:fld>
            <a:endParaRPr lang="en-US"/>
          </a:p>
        </p:txBody>
      </p:sp>
      <p:sp>
        <p:nvSpPr>
          <p:cNvPr id="7" name="Rectangle 5"/>
          <p:cNvSpPr>
            <a:spLocks noGrp="1" noChangeArrowheads="1"/>
          </p:cNvSpPr>
          <p:nvPr>
            <p:ph type="ftr" sz="quarter" idx="11"/>
          </p:nvPr>
        </p:nvSpPr>
        <p:spPr>
          <a:xfrm>
            <a:off x="3124200" y="6248400"/>
            <a:ext cx="2895600" cy="457200"/>
          </a:xfrm>
        </p:spPr>
        <p:txBody>
          <a:bodyPr/>
          <a:lstStyle>
            <a:lvl1pPr algn="ctr">
              <a:defRPr>
                <a:solidFill>
                  <a:schemeClr val="tx1"/>
                </a:solidFill>
              </a:defRPr>
            </a:lvl1pPr>
          </a:lstStyle>
          <a:p>
            <a:pPr>
              <a:defRPr/>
            </a:pPr>
            <a:r>
              <a:rPr lang="en-US"/>
              <a:t>2005 New Media Consortium Summer Conference ::</a:t>
            </a:r>
          </a:p>
        </p:txBody>
      </p:sp>
      <p:sp>
        <p:nvSpPr>
          <p:cNvPr id="8" name="Rectangle 6"/>
          <p:cNvSpPr>
            <a:spLocks noGrp="1" noChangeArrowheads="1"/>
          </p:cNvSpPr>
          <p:nvPr>
            <p:ph type="sldNum" sz="quarter" idx="12"/>
          </p:nvPr>
        </p:nvSpPr>
        <p:spPr>
          <a:xfrm>
            <a:off x="6553200" y="6248400"/>
            <a:ext cx="1905000" cy="457200"/>
          </a:xfrm>
        </p:spPr>
        <p:txBody>
          <a:bodyPr/>
          <a:lstStyle>
            <a:lvl1pPr>
              <a:defRPr>
                <a:solidFill>
                  <a:schemeClr val="tx1"/>
                </a:solidFill>
              </a:defRPr>
            </a:lvl1pPr>
          </a:lstStyle>
          <a:p>
            <a:pPr>
              <a:defRPr/>
            </a:pPr>
            <a:fld id="{85606BDA-0921-6C42-9613-81C28C0AB61F}" type="slidenum">
              <a:rPr lang="en-US"/>
              <a:pPr>
                <a:defRPr/>
              </a:pPr>
              <a:t>‹#›</a:t>
            </a:fld>
            <a:endParaRPr lang="en-US"/>
          </a:p>
        </p:txBody>
      </p:sp>
    </p:spTree>
    <p:extLst>
      <p:ext uri="{BB962C8B-B14F-4D97-AF65-F5344CB8AC3E}">
        <p14:creationId xmlns:p14="http://schemas.microsoft.com/office/powerpoint/2010/main" val="403393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01D7A8-984C-6E48-B545-2364AD474B0D}" type="datetime1">
              <a:rPr lang="en-US"/>
              <a:pPr>
                <a:defRPr/>
              </a:pPr>
              <a:t>12/30/13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2005 New Media Consortium Summer Conference ::</a:t>
            </a:r>
          </a:p>
        </p:txBody>
      </p:sp>
      <p:sp>
        <p:nvSpPr>
          <p:cNvPr id="6" name="Rectangle 6"/>
          <p:cNvSpPr>
            <a:spLocks noGrp="1" noChangeArrowheads="1"/>
          </p:cNvSpPr>
          <p:nvPr>
            <p:ph type="sldNum" sz="quarter" idx="12"/>
          </p:nvPr>
        </p:nvSpPr>
        <p:spPr>
          <a:ln/>
        </p:spPr>
        <p:txBody>
          <a:bodyPr/>
          <a:lstStyle>
            <a:lvl1pPr>
              <a:defRPr/>
            </a:lvl1pPr>
          </a:lstStyle>
          <a:p>
            <a:pPr>
              <a:defRPr/>
            </a:pPr>
            <a:fld id="{3B06E8F7-1A9C-2B40-8973-55C1CBCE3EEA}" type="slidenum">
              <a:rPr lang="en-US"/>
              <a:pPr>
                <a:defRPr/>
              </a:pPr>
              <a:t>‹#›</a:t>
            </a:fld>
            <a:endParaRPr lang="en-US"/>
          </a:p>
        </p:txBody>
      </p:sp>
    </p:spTree>
    <p:extLst>
      <p:ext uri="{BB962C8B-B14F-4D97-AF65-F5344CB8AC3E}">
        <p14:creationId xmlns:p14="http://schemas.microsoft.com/office/powerpoint/2010/main" val="141773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7D105E1-ADF9-1543-B74E-9379720AEBE0}" type="datetime1">
              <a:rPr lang="en-US"/>
              <a:pPr>
                <a:defRPr/>
              </a:pPr>
              <a:t>12/30/13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2005 New Media Consortium Summer Conference ::</a:t>
            </a:r>
          </a:p>
        </p:txBody>
      </p:sp>
      <p:sp>
        <p:nvSpPr>
          <p:cNvPr id="6" name="Rectangle 6"/>
          <p:cNvSpPr>
            <a:spLocks noGrp="1" noChangeArrowheads="1"/>
          </p:cNvSpPr>
          <p:nvPr>
            <p:ph type="sldNum" sz="quarter" idx="12"/>
          </p:nvPr>
        </p:nvSpPr>
        <p:spPr>
          <a:ln/>
        </p:spPr>
        <p:txBody>
          <a:bodyPr/>
          <a:lstStyle>
            <a:lvl1pPr>
              <a:defRPr/>
            </a:lvl1pPr>
          </a:lstStyle>
          <a:p>
            <a:pPr>
              <a:defRPr/>
            </a:pPr>
            <a:fld id="{363A3B25-5CE0-EB45-A700-8FC79CD0C77F}" type="slidenum">
              <a:rPr lang="en-US"/>
              <a:pPr>
                <a:defRPr/>
              </a:pPr>
              <a:t>‹#›</a:t>
            </a:fld>
            <a:endParaRPr lang="en-US"/>
          </a:p>
        </p:txBody>
      </p:sp>
    </p:spTree>
    <p:extLst>
      <p:ext uri="{BB962C8B-B14F-4D97-AF65-F5344CB8AC3E}">
        <p14:creationId xmlns:p14="http://schemas.microsoft.com/office/powerpoint/2010/main" val="1431334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5F5792D-0710-7441-9022-27C19C98AFA4}" type="datetime1">
              <a:rPr lang="en-US"/>
              <a:pPr>
                <a:defRPr/>
              </a:pPr>
              <a:t>12/30/13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2005 New Media Consortium Summer Conference ::</a:t>
            </a:r>
          </a:p>
        </p:txBody>
      </p:sp>
      <p:sp>
        <p:nvSpPr>
          <p:cNvPr id="6" name="Rectangle 6"/>
          <p:cNvSpPr>
            <a:spLocks noGrp="1" noChangeArrowheads="1"/>
          </p:cNvSpPr>
          <p:nvPr>
            <p:ph type="sldNum" sz="quarter" idx="12"/>
          </p:nvPr>
        </p:nvSpPr>
        <p:spPr>
          <a:ln/>
        </p:spPr>
        <p:txBody>
          <a:bodyPr/>
          <a:lstStyle>
            <a:lvl1pPr>
              <a:defRPr/>
            </a:lvl1pPr>
          </a:lstStyle>
          <a:p>
            <a:pPr>
              <a:defRPr/>
            </a:pPr>
            <a:fld id="{9500B2B0-7097-194B-81D3-C404F1DA7577}" type="slidenum">
              <a:rPr lang="en-US"/>
              <a:pPr>
                <a:defRPr/>
              </a:pPr>
              <a:t>‹#›</a:t>
            </a:fld>
            <a:endParaRPr lang="en-US"/>
          </a:p>
        </p:txBody>
      </p:sp>
    </p:spTree>
    <p:extLst>
      <p:ext uri="{BB962C8B-B14F-4D97-AF65-F5344CB8AC3E}">
        <p14:creationId xmlns:p14="http://schemas.microsoft.com/office/powerpoint/2010/main" val="241290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1567880-DD06-2144-923C-886F018C55E9}" type="datetime1">
              <a:rPr lang="en-US"/>
              <a:pPr>
                <a:defRPr/>
              </a:pPr>
              <a:t>12/30/13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2005 New Media Consortium Summer Conference ::</a:t>
            </a:r>
          </a:p>
        </p:txBody>
      </p:sp>
      <p:sp>
        <p:nvSpPr>
          <p:cNvPr id="6" name="Rectangle 6"/>
          <p:cNvSpPr>
            <a:spLocks noGrp="1" noChangeArrowheads="1"/>
          </p:cNvSpPr>
          <p:nvPr>
            <p:ph type="sldNum" sz="quarter" idx="12"/>
          </p:nvPr>
        </p:nvSpPr>
        <p:spPr>
          <a:ln/>
        </p:spPr>
        <p:txBody>
          <a:bodyPr/>
          <a:lstStyle>
            <a:lvl1pPr>
              <a:defRPr/>
            </a:lvl1pPr>
          </a:lstStyle>
          <a:p>
            <a:pPr>
              <a:defRPr/>
            </a:pPr>
            <a:fld id="{01E7B138-11EF-DB49-811C-3DB3015663B9}" type="slidenum">
              <a:rPr lang="en-US"/>
              <a:pPr>
                <a:defRPr/>
              </a:pPr>
              <a:t>‹#›</a:t>
            </a:fld>
            <a:endParaRPr lang="en-US"/>
          </a:p>
        </p:txBody>
      </p:sp>
    </p:spTree>
    <p:extLst>
      <p:ext uri="{BB962C8B-B14F-4D97-AF65-F5344CB8AC3E}">
        <p14:creationId xmlns:p14="http://schemas.microsoft.com/office/powerpoint/2010/main" val="142680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981200"/>
            <a:ext cx="3429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81200"/>
            <a:ext cx="3429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C27D594-21F4-7E40-B05C-5525198C29E9}" type="datetime1">
              <a:rPr lang="en-US"/>
              <a:pPr>
                <a:defRPr/>
              </a:pPr>
              <a:t>12/30/13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2005 New Media Consortium Summer Conference ::</a:t>
            </a:r>
          </a:p>
        </p:txBody>
      </p:sp>
      <p:sp>
        <p:nvSpPr>
          <p:cNvPr id="7" name="Rectangle 6"/>
          <p:cNvSpPr>
            <a:spLocks noGrp="1" noChangeArrowheads="1"/>
          </p:cNvSpPr>
          <p:nvPr>
            <p:ph type="sldNum" sz="quarter" idx="12"/>
          </p:nvPr>
        </p:nvSpPr>
        <p:spPr>
          <a:ln/>
        </p:spPr>
        <p:txBody>
          <a:bodyPr/>
          <a:lstStyle>
            <a:lvl1pPr>
              <a:defRPr/>
            </a:lvl1pPr>
          </a:lstStyle>
          <a:p>
            <a:pPr>
              <a:defRPr/>
            </a:pPr>
            <a:fld id="{48685868-DF3A-164D-99DC-294CB2FF3372}" type="slidenum">
              <a:rPr lang="en-US"/>
              <a:pPr>
                <a:defRPr/>
              </a:pPr>
              <a:t>‹#›</a:t>
            </a:fld>
            <a:endParaRPr lang="en-US"/>
          </a:p>
        </p:txBody>
      </p:sp>
    </p:spTree>
    <p:extLst>
      <p:ext uri="{BB962C8B-B14F-4D97-AF65-F5344CB8AC3E}">
        <p14:creationId xmlns:p14="http://schemas.microsoft.com/office/powerpoint/2010/main" val="77733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93D5BE3-074A-6D47-938F-6C7ADDB64BBE}" type="datetime1">
              <a:rPr lang="en-US"/>
              <a:pPr>
                <a:defRPr/>
              </a:pPr>
              <a:t>12/30/13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2005 New Media Consortium Summer Conference ::</a:t>
            </a:r>
          </a:p>
        </p:txBody>
      </p:sp>
      <p:sp>
        <p:nvSpPr>
          <p:cNvPr id="9" name="Rectangle 6"/>
          <p:cNvSpPr>
            <a:spLocks noGrp="1" noChangeArrowheads="1"/>
          </p:cNvSpPr>
          <p:nvPr>
            <p:ph type="sldNum" sz="quarter" idx="12"/>
          </p:nvPr>
        </p:nvSpPr>
        <p:spPr>
          <a:ln/>
        </p:spPr>
        <p:txBody>
          <a:bodyPr/>
          <a:lstStyle>
            <a:lvl1pPr>
              <a:defRPr/>
            </a:lvl1pPr>
          </a:lstStyle>
          <a:p>
            <a:pPr>
              <a:defRPr/>
            </a:pPr>
            <a:fld id="{44F56B39-446F-694F-822D-E5348CC33043}" type="slidenum">
              <a:rPr lang="en-US"/>
              <a:pPr>
                <a:defRPr/>
              </a:pPr>
              <a:t>‹#›</a:t>
            </a:fld>
            <a:endParaRPr lang="en-US"/>
          </a:p>
        </p:txBody>
      </p:sp>
    </p:spTree>
    <p:extLst>
      <p:ext uri="{BB962C8B-B14F-4D97-AF65-F5344CB8AC3E}">
        <p14:creationId xmlns:p14="http://schemas.microsoft.com/office/powerpoint/2010/main" val="23897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FEB0548-447A-744A-AE5D-C72A2F443DC1}" type="datetime1">
              <a:rPr lang="en-US"/>
              <a:pPr>
                <a:defRPr/>
              </a:pPr>
              <a:t>12/30/13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2005 New Media Consortium Summer Conference ::</a:t>
            </a:r>
          </a:p>
        </p:txBody>
      </p:sp>
      <p:sp>
        <p:nvSpPr>
          <p:cNvPr id="5" name="Rectangle 6"/>
          <p:cNvSpPr>
            <a:spLocks noGrp="1" noChangeArrowheads="1"/>
          </p:cNvSpPr>
          <p:nvPr>
            <p:ph type="sldNum" sz="quarter" idx="12"/>
          </p:nvPr>
        </p:nvSpPr>
        <p:spPr>
          <a:ln/>
        </p:spPr>
        <p:txBody>
          <a:bodyPr/>
          <a:lstStyle>
            <a:lvl1pPr>
              <a:defRPr/>
            </a:lvl1pPr>
          </a:lstStyle>
          <a:p>
            <a:pPr>
              <a:defRPr/>
            </a:pPr>
            <a:fld id="{278BD51A-DC8B-FB48-8E03-E5456E1D6FEF}" type="slidenum">
              <a:rPr lang="en-US"/>
              <a:pPr>
                <a:defRPr/>
              </a:pPr>
              <a:t>‹#›</a:t>
            </a:fld>
            <a:endParaRPr lang="en-US"/>
          </a:p>
        </p:txBody>
      </p:sp>
    </p:spTree>
    <p:extLst>
      <p:ext uri="{BB962C8B-B14F-4D97-AF65-F5344CB8AC3E}">
        <p14:creationId xmlns:p14="http://schemas.microsoft.com/office/powerpoint/2010/main" val="152439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C66F167-9819-3443-8111-9A39899B12AD}" type="datetime1">
              <a:rPr lang="en-US"/>
              <a:pPr>
                <a:defRPr/>
              </a:pPr>
              <a:t>12/30/13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2005 New Media Consortium Summer Conference ::</a:t>
            </a:r>
          </a:p>
        </p:txBody>
      </p:sp>
      <p:sp>
        <p:nvSpPr>
          <p:cNvPr id="4" name="Rectangle 6"/>
          <p:cNvSpPr>
            <a:spLocks noGrp="1" noChangeArrowheads="1"/>
          </p:cNvSpPr>
          <p:nvPr>
            <p:ph type="sldNum" sz="quarter" idx="12"/>
          </p:nvPr>
        </p:nvSpPr>
        <p:spPr>
          <a:ln/>
        </p:spPr>
        <p:txBody>
          <a:bodyPr/>
          <a:lstStyle>
            <a:lvl1pPr>
              <a:defRPr/>
            </a:lvl1pPr>
          </a:lstStyle>
          <a:p>
            <a:pPr>
              <a:defRPr/>
            </a:pPr>
            <a:fld id="{7AF7B0F6-5B85-5D41-B68F-F19E91FE830C}" type="slidenum">
              <a:rPr lang="en-US"/>
              <a:pPr>
                <a:defRPr/>
              </a:pPr>
              <a:t>‹#›</a:t>
            </a:fld>
            <a:endParaRPr lang="en-US"/>
          </a:p>
        </p:txBody>
      </p:sp>
    </p:spTree>
    <p:extLst>
      <p:ext uri="{BB962C8B-B14F-4D97-AF65-F5344CB8AC3E}">
        <p14:creationId xmlns:p14="http://schemas.microsoft.com/office/powerpoint/2010/main" val="144177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CE3C20F-3744-F940-9B1A-DEF72433F050}" type="datetime1">
              <a:rPr lang="en-US"/>
              <a:pPr>
                <a:defRPr/>
              </a:pPr>
              <a:t>12/30/13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2005 New Media Consortium Summer Conference ::</a:t>
            </a:r>
          </a:p>
        </p:txBody>
      </p:sp>
      <p:sp>
        <p:nvSpPr>
          <p:cNvPr id="7" name="Rectangle 6"/>
          <p:cNvSpPr>
            <a:spLocks noGrp="1" noChangeArrowheads="1"/>
          </p:cNvSpPr>
          <p:nvPr>
            <p:ph type="sldNum" sz="quarter" idx="12"/>
          </p:nvPr>
        </p:nvSpPr>
        <p:spPr>
          <a:ln/>
        </p:spPr>
        <p:txBody>
          <a:bodyPr/>
          <a:lstStyle>
            <a:lvl1pPr>
              <a:defRPr/>
            </a:lvl1pPr>
          </a:lstStyle>
          <a:p>
            <a:pPr>
              <a:defRPr/>
            </a:pPr>
            <a:fld id="{77524707-7D25-3241-87B3-2F307ED5B740}" type="slidenum">
              <a:rPr lang="en-US"/>
              <a:pPr>
                <a:defRPr/>
              </a:pPr>
              <a:t>‹#›</a:t>
            </a:fld>
            <a:endParaRPr lang="en-US"/>
          </a:p>
        </p:txBody>
      </p:sp>
    </p:spTree>
    <p:extLst>
      <p:ext uri="{BB962C8B-B14F-4D97-AF65-F5344CB8AC3E}">
        <p14:creationId xmlns:p14="http://schemas.microsoft.com/office/powerpoint/2010/main" val="19467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C9BFF89-5E38-4247-8189-21B8959EAD35}" type="datetime1">
              <a:rPr lang="en-US"/>
              <a:pPr>
                <a:defRPr/>
              </a:pPr>
              <a:t>12/30/13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2005 New Media Consortium Summer Conference ::</a:t>
            </a:r>
          </a:p>
        </p:txBody>
      </p:sp>
      <p:sp>
        <p:nvSpPr>
          <p:cNvPr id="7" name="Rectangle 6"/>
          <p:cNvSpPr>
            <a:spLocks noGrp="1" noChangeArrowheads="1"/>
          </p:cNvSpPr>
          <p:nvPr>
            <p:ph type="sldNum" sz="quarter" idx="12"/>
          </p:nvPr>
        </p:nvSpPr>
        <p:spPr>
          <a:ln/>
        </p:spPr>
        <p:txBody>
          <a:bodyPr/>
          <a:lstStyle>
            <a:lvl1pPr>
              <a:defRPr/>
            </a:lvl1pPr>
          </a:lstStyle>
          <a:p>
            <a:pPr>
              <a:defRPr/>
            </a:pPr>
            <a:fld id="{4A56FDD9-423E-634B-8B36-2CEBD55FEFFC}" type="slidenum">
              <a:rPr lang="en-US"/>
              <a:pPr>
                <a:defRPr/>
              </a:pPr>
              <a:t>‹#›</a:t>
            </a:fld>
            <a:endParaRPr lang="en-US"/>
          </a:p>
        </p:txBody>
      </p:sp>
    </p:spTree>
    <p:extLst>
      <p:ext uri="{BB962C8B-B14F-4D97-AF65-F5344CB8AC3E}">
        <p14:creationId xmlns:p14="http://schemas.microsoft.com/office/powerpoint/2010/main" val="39680886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oslobottom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151563"/>
            <a:ext cx="91455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447800" y="1981200"/>
            <a:ext cx="7010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705600" y="64770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bg1"/>
                </a:solidFill>
                <a:ea typeface="+mn-ea"/>
                <a:cs typeface="+mn-cs"/>
              </a:defRPr>
            </a:lvl1pPr>
          </a:lstStyle>
          <a:p>
            <a:pPr>
              <a:defRPr/>
            </a:pPr>
            <a:fld id="{FF1EEEAD-6709-294A-AF2B-6CDE63723042}" type="datetime1">
              <a:rPr lang="en-US"/>
              <a:pPr>
                <a:defRPr/>
              </a:pPr>
              <a:t>12/30/13</a:t>
            </a:fld>
            <a:endParaRPr lang="en-US"/>
          </a:p>
        </p:txBody>
      </p:sp>
      <p:sp>
        <p:nvSpPr>
          <p:cNvPr id="1029" name="Rectangle 5"/>
          <p:cNvSpPr>
            <a:spLocks noGrp="1" noChangeArrowheads="1"/>
          </p:cNvSpPr>
          <p:nvPr>
            <p:ph type="ftr" sz="quarter" idx="3"/>
          </p:nvPr>
        </p:nvSpPr>
        <p:spPr bwMode="auto">
          <a:xfrm>
            <a:off x="3581400" y="6248400"/>
            <a:ext cx="480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bg1"/>
                </a:solidFill>
                <a:ea typeface="+mn-ea"/>
                <a:cs typeface="+mn-cs"/>
              </a:defRPr>
            </a:lvl1pPr>
          </a:lstStyle>
          <a:p>
            <a:pPr>
              <a:defRPr/>
            </a:pPr>
            <a:r>
              <a:rPr lang="en-US"/>
              <a:t>2005 New Media Consortium Summer Conference ::</a:t>
            </a:r>
          </a:p>
        </p:txBody>
      </p:sp>
      <p:sp>
        <p:nvSpPr>
          <p:cNvPr id="1030" name="Rectangle 6"/>
          <p:cNvSpPr>
            <a:spLocks noGrp="1" noChangeArrowheads="1"/>
          </p:cNvSpPr>
          <p:nvPr>
            <p:ph type="sldNum" sz="quarter" idx="4"/>
          </p:nvPr>
        </p:nvSpPr>
        <p:spPr bwMode="auto">
          <a:xfrm>
            <a:off x="8305800" y="6248400"/>
            <a:ext cx="304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bg1"/>
                </a:solidFill>
                <a:ea typeface="+mn-ea"/>
                <a:cs typeface="+mn-cs"/>
              </a:defRPr>
            </a:lvl1pPr>
          </a:lstStyle>
          <a:p>
            <a:pPr>
              <a:defRPr/>
            </a:pPr>
            <a:fld id="{09DFE169-268A-9F4A-B861-A210C76FBB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p:txStyles>
    <p:titleStyle>
      <a:lvl1pPr algn="l" rtl="0" eaLnBrk="0" fontAlgn="base" hangingPunct="0">
        <a:spcBef>
          <a:spcPct val="0"/>
        </a:spcBef>
        <a:spcAft>
          <a:spcPct val="0"/>
        </a:spcAft>
        <a:defRPr sz="3200" b="1">
          <a:solidFill>
            <a:srgbClr val="31425D"/>
          </a:solidFill>
          <a:latin typeface="+mj-lt"/>
          <a:ea typeface="+mj-ea"/>
          <a:cs typeface="+mj-cs"/>
        </a:defRPr>
      </a:lvl1pPr>
      <a:lvl2pPr algn="l" rtl="0" eaLnBrk="0" fontAlgn="base" hangingPunct="0">
        <a:spcBef>
          <a:spcPct val="0"/>
        </a:spcBef>
        <a:spcAft>
          <a:spcPct val="0"/>
        </a:spcAft>
        <a:defRPr sz="3200" b="1">
          <a:solidFill>
            <a:srgbClr val="31425D"/>
          </a:solidFill>
          <a:latin typeface="Arial" charset="0"/>
          <a:ea typeface="Osaka" charset="0"/>
          <a:cs typeface="Osaka" charset="0"/>
        </a:defRPr>
      </a:lvl2pPr>
      <a:lvl3pPr algn="l" rtl="0" eaLnBrk="0" fontAlgn="base" hangingPunct="0">
        <a:spcBef>
          <a:spcPct val="0"/>
        </a:spcBef>
        <a:spcAft>
          <a:spcPct val="0"/>
        </a:spcAft>
        <a:defRPr sz="3200" b="1">
          <a:solidFill>
            <a:srgbClr val="31425D"/>
          </a:solidFill>
          <a:latin typeface="Arial" charset="0"/>
          <a:ea typeface="Osaka" charset="0"/>
          <a:cs typeface="Osaka" charset="0"/>
        </a:defRPr>
      </a:lvl3pPr>
      <a:lvl4pPr algn="l" rtl="0" eaLnBrk="0" fontAlgn="base" hangingPunct="0">
        <a:spcBef>
          <a:spcPct val="0"/>
        </a:spcBef>
        <a:spcAft>
          <a:spcPct val="0"/>
        </a:spcAft>
        <a:defRPr sz="3200" b="1">
          <a:solidFill>
            <a:srgbClr val="31425D"/>
          </a:solidFill>
          <a:latin typeface="Arial" charset="0"/>
          <a:ea typeface="Osaka" charset="0"/>
          <a:cs typeface="Osaka" charset="0"/>
        </a:defRPr>
      </a:lvl4pPr>
      <a:lvl5pPr algn="l" rtl="0" eaLnBrk="0" fontAlgn="base" hangingPunct="0">
        <a:spcBef>
          <a:spcPct val="0"/>
        </a:spcBef>
        <a:spcAft>
          <a:spcPct val="0"/>
        </a:spcAft>
        <a:defRPr sz="3200" b="1">
          <a:solidFill>
            <a:srgbClr val="31425D"/>
          </a:solidFill>
          <a:latin typeface="Arial" charset="0"/>
          <a:ea typeface="Osaka" charset="0"/>
          <a:cs typeface="Osaka" charset="0"/>
        </a:defRPr>
      </a:lvl5pPr>
      <a:lvl6pPr marL="457200" algn="l" rtl="0" fontAlgn="base">
        <a:spcBef>
          <a:spcPct val="0"/>
        </a:spcBef>
        <a:spcAft>
          <a:spcPct val="0"/>
        </a:spcAft>
        <a:defRPr sz="3200" b="1">
          <a:solidFill>
            <a:srgbClr val="31425D"/>
          </a:solidFill>
          <a:latin typeface="Arial" charset="0"/>
          <a:ea typeface="Osaka" charset="0"/>
          <a:cs typeface="Osaka" charset="0"/>
        </a:defRPr>
      </a:lvl6pPr>
      <a:lvl7pPr marL="914400" algn="l" rtl="0" fontAlgn="base">
        <a:spcBef>
          <a:spcPct val="0"/>
        </a:spcBef>
        <a:spcAft>
          <a:spcPct val="0"/>
        </a:spcAft>
        <a:defRPr sz="3200" b="1">
          <a:solidFill>
            <a:srgbClr val="31425D"/>
          </a:solidFill>
          <a:latin typeface="Arial" charset="0"/>
          <a:ea typeface="Osaka" charset="0"/>
          <a:cs typeface="Osaka" charset="0"/>
        </a:defRPr>
      </a:lvl7pPr>
      <a:lvl8pPr marL="1371600" algn="l" rtl="0" fontAlgn="base">
        <a:spcBef>
          <a:spcPct val="0"/>
        </a:spcBef>
        <a:spcAft>
          <a:spcPct val="0"/>
        </a:spcAft>
        <a:defRPr sz="3200" b="1">
          <a:solidFill>
            <a:srgbClr val="31425D"/>
          </a:solidFill>
          <a:latin typeface="Arial" charset="0"/>
          <a:ea typeface="Osaka" charset="0"/>
          <a:cs typeface="Osaka" charset="0"/>
        </a:defRPr>
      </a:lvl8pPr>
      <a:lvl9pPr marL="1828800" algn="l" rtl="0" fontAlgn="base">
        <a:spcBef>
          <a:spcPct val="0"/>
        </a:spcBef>
        <a:spcAft>
          <a:spcPct val="0"/>
        </a:spcAft>
        <a:defRPr sz="3200" b="1">
          <a:solidFill>
            <a:srgbClr val="31425D"/>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2800" b="1">
          <a:solidFill>
            <a:srgbClr val="5D3B33"/>
          </a:solidFill>
          <a:latin typeface="+mn-lt"/>
          <a:ea typeface="+mn-ea"/>
          <a:cs typeface="+mn-cs"/>
        </a:defRPr>
      </a:lvl1pPr>
      <a:lvl2pPr marL="742950" indent="-285750" algn="l" rtl="0" eaLnBrk="0" fontAlgn="base" hangingPunct="0">
        <a:spcBef>
          <a:spcPct val="20000"/>
        </a:spcBef>
        <a:spcAft>
          <a:spcPct val="0"/>
        </a:spcAft>
        <a:buChar char="–"/>
        <a:defRPr sz="2800">
          <a:solidFill>
            <a:srgbClr val="5D3B33"/>
          </a:solidFill>
          <a:latin typeface="+mn-lt"/>
          <a:ea typeface="+mn-ea"/>
          <a:cs typeface="+mn-cs"/>
        </a:defRPr>
      </a:lvl2pPr>
      <a:lvl3pPr marL="1143000" indent="-228600" algn="l" rtl="0" eaLnBrk="0" fontAlgn="base" hangingPunct="0">
        <a:spcBef>
          <a:spcPct val="20000"/>
        </a:spcBef>
        <a:spcAft>
          <a:spcPct val="0"/>
        </a:spcAft>
        <a:buChar char="•"/>
        <a:defRPr sz="2400">
          <a:solidFill>
            <a:srgbClr val="5D3B33"/>
          </a:solidFill>
          <a:latin typeface="+mn-lt"/>
          <a:ea typeface="+mn-ea"/>
          <a:cs typeface="+mn-cs"/>
        </a:defRPr>
      </a:lvl3pPr>
      <a:lvl4pPr marL="1600200" indent="-228600" algn="l" rtl="0" eaLnBrk="0" fontAlgn="base" hangingPunct="0">
        <a:spcBef>
          <a:spcPct val="20000"/>
        </a:spcBef>
        <a:spcAft>
          <a:spcPct val="0"/>
        </a:spcAft>
        <a:buChar char="–"/>
        <a:defRPr sz="2000">
          <a:solidFill>
            <a:srgbClr val="5D3B33"/>
          </a:solidFill>
          <a:latin typeface="+mn-lt"/>
          <a:ea typeface="+mn-ea"/>
          <a:cs typeface="+mn-cs"/>
        </a:defRPr>
      </a:lvl4pPr>
      <a:lvl5pPr marL="2057400" indent="-228600" algn="l" rtl="0" eaLnBrk="0" fontAlgn="base" hangingPunct="0">
        <a:spcBef>
          <a:spcPct val="20000"/>
        </a:spcBef>
        <a:spcAft>
          <a:spcPct val="0"/>
        </a:spcAft>
        <a:buChar char="»"/>
        <a:defRPr sz="2000">
          <a:solidFill>
            <a:srgbClr val="5D3B33"/>
          </a:solidFill>
          <a:latin typeface="+mn-lt"/>
          <a:ea typeface="+mn-ea"/>
          <a:cs typeface="+mn-cs"/>
        </a:defRPr>
      </a:lvl5pPr>
      <a:lvl6pPr marL="2514600" indent="-228600" algn="l" rtl="0" fontAlgn="base">
        <a:spcBef>
          <a:spcPct val="20000"/>
        </a:spcBef>
        <a:spcAft>
          <a:spcPct val="0"/>
        </a:spcAft>
        <a:buChar char="»"/>
        <a:defRPr sz="2000">
          <a:solidFill>
            <a:srgbClr val="5D3B33"/>
          </a:solidFill>
          <a:latin typeface="+mn-lt"/>
          <a:ea typeface="+mn-ea"/>
          <a:cs typeface="+mn-cs"/>
        </a:defRPr>
      </a:lvl6pPr>
      <a:lvl7pPr marL="2971800" indent="-228600" algn="l" rtl="0" fontAlgn="base">
        <a:spcBef>
          <a:spcPct val="20000"/>
        </a:spcBef>
        <a:spcAft>
          <a:spcPct val="0"/>
        </a:spcAft>
        <a:buChar char="»"/>
        <a:defRPr sz="2000">
          <a:solidFill>
            <a:srgbClr val="5D3B33"/>
          </a:solidFill>
          <a:latin typeface="+mn-lt"/>
          <a:ea typeface="+mn-ea"/>
          <a:cs typeface="+mn-cs"/>
        </a:defRPr>
      </a:lvl7pPr>
      <a:lvl8pPr marL="3429000" indent="-228600" algn="l" rtl="0" fontAlgn="base">
        <a:spcBef>
          <a:spcPct val="20000"/>
        </a:spcBef>
        <a:spcAft>
          <a:spcPct val="0"/>
        </a:spcAft>
        <a:buChar char="»"/>
        <a:defRPr sz="2000">
          <a:solidFill>
            <a:srgbClr val="5D3B33"/>
          </a:solidFill>
          <a:latin typeface="+mn-lt"/>
          <a:ea typeface="+mn-ea"/>
          <a:cs typeface="+mn-cs"/>
        </a:defRPr>
      </a:lvl8pPr>
      <a:lvl9pPr marL="3886200" indent="-228600" algn="l" rtl="0" fontAlgn="base">
        <a:spcBef>
          <a:spcPct val="20000"/>
        </a:spcBef>
        <a:spcAft>
          <a:spcPct val="0"/>
        </a:spcAft>
        <a:buChar char="»"/>
        <a:defRPr sz="2000">
          <a:solidFill>
            <a:srgbClr val="5D3B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pPr eaLnBrk="1" hangingPunct="1">
              <a:defRPr/>
            </a:pPr>
            <a:r>
              <a:rPr lang="en-US" smtClean="0"/>
              <a:t>Is there an opencourseware in your future?</a:t>
            </a:r>
          </a:p>
        </p:txBody>
      </p:sp>
      <p:sp>
        <p:nvSpPr>
          <p:cNvPr id="64515" name="Rectangle 3"/>
          <p:cNvSpPr>
            <a:spLocks noGrp="1" noChangeArrowheads="1"/>
          </p:cNvSpPr>
          <p:nvPr>
            <p:ph type="subTitle" idx="1"/>
          </p:nvPr>
        </p:nvSpPr>
        <p:spPr/>
        <p:txBody>
          <a:bodyPr/>
          <a:lstStyle/>
          <a:p>
            <a:pPr eaLnBrk="1" hangingPunct="1">
              <a:defRPr/>
            </a:pPr>
            <a:r>
              <a:rPr lang="en-US" sz="1800" dirty="0" smtClean="0"/>
              <a:t>John </a:t>
            </a:r>
            <a:r>
              <a:rPr lang="en-US" sz="1800" dirty="0" err="1" smtClean="0"/>
              <a:t>Dehlin</a:t>
            </a:r>
            <a:r>
              <a:rPr lang="en-US" sz="1800" dirty="0" smtClean="0"/>
              <a:t>, Director of Outreach</a:t>
            </a:r>
          </a:p>
          <a:p>
            <a:pPr eaLnBrk="1" hangingPunct="1">
              <a:defRPr/>
            </a:pPr>
            <a:r>
              <a:rPr lang="en-US" sz="1800" dirty="0" smtClean="0"/>
              <a:t>Brandon Muramatsu, Project Director</a:t>
            </a:r>
            <a:br>
              <a:rPr lang="en-US" sz="1800" dirty="0" smtClean="0"/>
            </a:br>
            <a:endParaRPr lang="en-US" sz="1800" dirty="0" smtClean="0"/>
          </a:p>
          <a:p>
            <a:pPr eaLnBrk="1" hangingPunct="1">
              <a:defRPr/>
            </a:pPr>
            <a:r>
              <a:rPr lang="en-US" sz="1800" dirty="0" smtClean="0"/>
              <a:t>Center for Open and Sustainable Learning</a:t>
            </a:r>
          </a:p>
          <a:p>
            <a:pPr eaLnBrk="1" hangingPunct="1">
              <a:defRPr/>
            </a:pPr>
            <a:r>
              <a:rPr lang="en-US" sz="1800" dirty="0" smtClean="0"/>
              <a:t>Utah State University</a:t>
            </a:r>
          </a:p>
        </p:txBody>
      </p:sp>
      <p:sp>
        <p:nvSpPr>
          <p:cNvPr id="14339" name="Rectangle 6"/>
          <p:cNvSpPr>
            <a:spLocks noChangeArrowheads="1"/>
          </p:cNvSpPr>
          <p:nvPr/>
        </p:nvSpPr>
        <p:spPr bwMode="auto">
          <a:xfrm>
            <a:off x="2514600" y="6477000"/>
            <a:ext cx="5562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solidFill>
                  <a:srgbClr val="7F7F7F"/>
                </a:solidFill>
                <a:cs typeface="Arial" charset="0"/>
              </a:rPr>
              <a:t>Originally Published 2005. Republished 2013. This work is licensed under a Creative Commons Attribution-Noncommercial-Share Alike 3.0 United States License (http://creativecommons.org/licenses/by-nc-sa/3.0/us/)</a:t>
            </a:r>
          </a:p>
        </p:txBody>
      </p:sp>
      <p:pic>
        <p:nvPicPr>
          <p:cNvPr id="14340" name="Picture 7" descr="88x3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521450"/>
            <a:ext cx="738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2209800" y="4572000"/>
            <a:ext cx="6248400" cy="685800"/>
          </a:xfrm>
        </p:spPr>
        <p:txBody>
          <a:bodyPr/>
          <a:lstStyle/>
          <a:p>
            <a:pPr eaLnBrk="1" hangingPunct="1">
              <a:defRPr/>
            </a:pPr>
            <a:r>
              <a:rPr lang="en-US" smtClean="0"/>
              <a:t>De-Anza Foothill Showcase</a:t>
            </a:r>
          </a:p>
        </p:txBody>
      </p:sp>
      <p:pic>
        <p:nvPicPr>
          <p:cNvPr id="32770" name="Picture 4" descr="SofiaOC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fld id="{E9C6C167-AA63-3847-89CB-60CC068FC1AA}" type="datetime1">
              <a:rPr lang="en-US"/>
              <a:pPr>
                <a:defRPr/>
              </a:pPr>
              <a:t>12/30/13</a:t>
            </a:fld>
            <a:endParaRPr lang="en-US"/>
          </a:p>
        </p:txBody>
      </p:sp>
      <p:sp>
        <p:nvSpPr>
          <p:cNvPr id="4" name="Footer Placeholder 2"/>
          <p:cNvSpPr>
            <a:spLocks noGrp="1"/>
          </p:cNvSpPr>
          <p:nvPr>
            <p:ph type="ftr" sz="quarter" idx="11"/>
          </p:nvPr>
        </p:nvSpPr>
        <p:spPr/>
        <p:txBody>
          <a:bodyPr/>
          <a:lstStyle/>
          <a:p>
            <a:pPr>
              <a:defRPr/>
            </a:pPr>
            <a:r>
              <a:rPr lang="en-US"/>
              <a:t>2005 New Media Consortium Summer Conference ::</a:t>
            </a:r>
          </a:p>
        </p:txBody>
      </p:sp>
      <p:sp>
        <p:nvSpPr>
          <p:cNvPr id="5" name="Slide Number Placeholder 3"/>
          <p:cNvSpPr>
            <a:spLocks noGrp="1"/>
          </p:cNvSpPr>
          <p:nvPr>
            <p:ph type="sldNum" sz="quarter" idx="12"/>
          </p:nvPr>
        </p:nvSpPr>
        <p:spPr/>
        <p:txBody>
          <a:bodyPr/>
          <a:lstStyle/>
          <a:p>
            <a:pPr>
              <a:defRPr/>
            </a:pPr>
            <a:fld id="{EFBFEA87-72CC-A644-8513-32A1A9856932}" type="slidenum">
              <a:rPr lang="en-US"/>
              <a:pPr>
                <a:defRPr/>
              </a:pPr>
              <a:t>11</a:t>
            </a:fld>
            <a:endParaRPr lang="en-US"/>
          </a:p>
        </p:txBody>
      </p:sp>
      <p:sp>
        <p:nvSpPr>
          <p:cNvPr id="34820" name="Rectangle 4"/>
          <p:cNvSpPr>
            <a:spLocks noChangeArrowheads="1"/>
          </p:cNvSpPr>
          <p:nvPr/>
        </p:nvSpPr>
        <p:spPr bwMode="auto">
          <a:xfrm>
            <a:off x="1447800" y="2514600"/>
            <a:ext cx="6537325"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sz="4000"/>
              <a:t>“</a:t>
            </a:r>
            <a:r>
              <a:rPr lang="en-US" altLang="ja-JP" sz="4000"/>
              <a:t>So…..how does this work?</a:t>
            </a:r>
            <a:r>
              <a:rPr lang="ja-JP" altLang="en-US" sz="4000"/>
              <a:t>”</a:t>
            </a:r>
            <a:endParaRPr lang="en-US" sz="4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2209800" y="4495800"/>
            <a:ext cx="6248400" cy="685800"/>
          </a:xfrm>
        </p:spPr>
        <p:txBody>
          <a:bodyPr/>
          <a:lstStyle/>
          <a:p>
            <a:pPr eaLnBrk="1" hangingPunct="1">
              <a:defRPr/>
            </a:pPr>
            <a:r>
              <a:rPr lang="en-US" smtClean="0"/>
              <a:t>USU Case Study</a:t>
            </a:r>
          </a:p>
        </p:txBody>
      </p:sp>
      <p:sp>
        <p:nvSpPr>
          <p:cNvPr id="141315" name="Rectangle 3"/>
          <p:cNvSpPr>
            <a:spLocks noGrp="1" noChangeArrowheads="1"/>
          </p:cNvSpPr>
          <p:nvPr>
            <p:ph type="subTitle" idx="1"/>
          </p:nvPr>
        </p:nvSpPr>
        <p:spPr>
          <a:xfrm>
            <a:off x="2209800" y="5410200"/>
            <a:ext cx="5715000" cy="1219200"/>
          </a:xfrm>
        </p:spPr>
        <p:txBody>
          <a:bodyPr/>
          <a:lstStyle/>
          <a:p>
            <a:pPr eaLnBrk="1" hangingPunct="1">
              <a:defRPr/>
            </a:pPr>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849539C-DDAB-2644-A6DD-6DEA608988E2}" type="datetime1">
              <a:rPr lang="en-US"/>
              <a:pPr>
                <a:defRPr/>
              </a:pPr>
              <a:t>12/30/13</a:t>
            </a:fld>
            <a:endParaRPr lang="en-US"/>
          </a:p>
        </p:txBody>
      </p:sp>
      <p:sp>
        <p:nvSpPr>
          <p:cNvPr id="5" name="Footer Placeholder 4"/>
          <p:cNvSpPr>
            <a:spLocks noGrp="1"/>
          </p:cNvSpPr>
          <p:nvPr>
            <p:ph type="ftr" sz="quarter" idx="11"/>
          </p:nvPr>
        </p:nvSpPr>
        <p:spPr/>
        <p:txBody>
          <a:bodyPr/>
          <a:lstStyle/>
          <a:p>
            <a:pPr>
              <a:defRPr/>
            </a:pPr>
            <a:r>
              <a:rPr lang="en-US"/>
              <a:t>2005 New Media Consortium Summer Conference ::</a:t>
            </a:r>
          </a:p>
        </p:txBody>
      </p:sp>
      <p:sp>
        <p:nvSpPr>
          <p:cNvPr id="6" name="Slide Number Placeholder 5"/>
          <p:cNvSpPr>
            <a:spLocks noGrp="1"/>
          </p:cNvSpPr>
          <p:nvPr>
            <p:ph type="sldNum" sz="quarter" idx="12"/>
          </p:nvPr>
        </p:nvSpPr>
        <p:spPr/>
        <p:txBody>
          <a:bodyPr/>
          <a:lstStyle/>
          <a:p>
            <a:pPr>
              <a:defRPr/>
            </a:pPr>
            <a:fld id="{F0B57985-C1EA-2D4A-A977-0FCF47137351}" type="slidenum">
              <a:rPr lang="en-US"/>
              <a:pPr>
                <a:defRPr/>
              </a:pPr>
              <a:t>13</a:t>
            </a:fld>
            <a:endParaRPr lang="en-US"/>
          </a:p>
        </p:txBody>
      </p:sp>
      <p:sp>
        <p:nvSpPr>
          <p:cNvPr id="121858" name="Rectangle 2"/>
          <p:cNvSpPr>
            <a:spLocks noGrp="1" noChangeArrowheads="1"/>
          </p:cNvSpPr>
          <p:nvPr>
            <p:ph type="title"/>
          </p:nvPr>
        </p:nvSpPr>
        <p:spPr/>
        <p:txBody>
          <a:bodyPr/>
          <a:lstStyle/>
          <a:p>
            <a:pPr eaLnBrk="1" hangingPunct="1">
              <a:defRPr/>
            </a:pPr>
            <a:r>
              <a:rPr lang="en-US" smtClean="0"/>
              <a:t>USU Case Study</a:t>
            </a:r>
          </a:p>
        </p:txBody>
      </p:sp>
      <p:sp>
        <p:nvSpPr>
          <p:cNvPr id="121859" name="Rectangle 3"/>
          <p:cNvSpPr>
            <a:spLocks noGrp="1" noChangeArrowheads="1"/>
          </p:cNvSpPr>
          <p:nvPr>
            <p:ph type="body" idx="1"/>
          </p:nvPr>
        </p:nvSpPr>
        <p:spPr/>
        <p:txBody>
          <a:bodyPr/>
          <a:lstStyle/>
          <a:p>
            <a:pPr eaLnBrk="1" hangingPunct="1">
              <a:lnSpc>
                <a:spcPct val="90000"/>
              </a:lnSpc>
              <a:defRPr/>
            </a:pPr>
            <a:r>
              <a:rPr lang="en-US" smtClean="0"/>
              <a:t>Land Grant school with mission to reach out with distance education offerings</a:t>
            </a:r>
          </a:p>
          <a:p>
            <a:pPr eaLnBrk="1" hangingPunct="1">
              <a:lnSpc>
                <a:spcPct val="90000"/>
              </a:lnSpc>
              <a:defRPr/>
            </a:pPr>
            <a:r>
              <a:rPr lang="en-US" smtClean="0"/>
              <a:t>World leaders in agriculture, irrigation engineering, and space sciences</a:t>
            </a:r>
          </a:p>
          <a:p>
            <a:pPr eaLnBrk="1" hangingPunct="1">
              <a:lnSpc>
                <a:spcPct val="90000"/>
              </a:lnSpc>
              <a:defRPr/>
            </a:pPr>
            <a:r>
              <a:rPr lang="en-US" smtClean="0"/>
              <a:t>100s of online courses in WebCT</a:t>
            </a:r>
          </a:p>
          <a:p>
            <a:pPr eaLnBrk="1" hangingPunct="1">
              <a:lnSpc>
                <a:spcPct val="90000"/>
              </a:lnSpc>
              <a:defRPr/>
            </a:pPr>
            <a:r>
              <a:rPr lang="en-US" smtClean="0"/>
              <a:t>Access to all of MIT</a:t>
            </a:r>
            <a:r>
              <a:rPr lang="ja-JP" altLang="en-US" smtClean="0"/>
              <a:t>’</a:t>
            </a:r>
            <a:r>
              <a:rPr lang="en-US" smtClean="0"/>
              <a:t>s experience and process, legal, and other docs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quarter" idx="10"/>
          </p:nvPr>
        </p:nvSpPr>
        <p:spPr/>
        <p:txBody>
          <a:bodyPr/>
          <a:lstStyle/>
          <a:p>
            <a:pPr>
              <a:defRPr/>
            </a:pPr>
            <a:fld id="{EC58E995-3242-694D-9A97-A2175559CD46}" type="datetime1">
              <a:rPr lang="en-US"/>
              <a:pPr>
                <a:defRPr/>
              </a:pPr>
              <a:t>12/30/13</a:t>
            </a:fld>
            <a:endParaRPr lang="en-US"/>
          </a:p>
        </p:txBody>
      </p:sp>
      <p:sp>
        <p:nvSpPr>
          <p:cNvPr id="18" name="Footer Placeholder 4"/>
          <p:cNvSpPr>
            <a:spLocks noGrp="1"/>
          </p:cNvSpPr>
          <p:nvPr>
            <p:ph type="ftr" sz="quarter" idx="11"/>
          </p:nvPr>
        </p:nvSpPr>
        <p:spPr/>
        <p:txBody>
          <a:bodyPr/>
          <a:lstStyle/>
          <a:p>
            <a:pPr>
              <a:defRPr/>
            </a:pPr>
            <a:r>
              <a:rPr lang="en-US"/>
              <a:t>2005 New Media Consortium Summer Conference ::</a:t>
            </a:r>
          </a:p>
        </p:txBody>
      </p:sp>
      <p:sp>
        <p:nvSpPr>
          <p:cNvPr id="19" name="Slide Number Placeholder 5"/>
          <p:cNvSpPr>
            <a:spLocks noGrp="1"/>
          </p:cNvSpPr>
          <p:nvPr>
            <p:ph type="sldNum" sz="quarter" idx="12"/>
          </p:nvPr>
        </p:nvSpPr>
        <p:spPr/>
        <p:txBody>
          <a:bodyPr/>
          <a:lstStyle/>
          <a:p>
            <a:pPr>
              <a:defRPr/>
            </a:pPr>
            <a:fld id="{C9FF71A7-B01D-C246-A5EA-F19B52F74066}" type="slidenum">
              <a:rPr lang="en-US"/>
              <a:pPr>
                <a:defRPr/>
              </a:pPr>
              <a:t>14</a:t>
            </a:fld>
            <a:endParaRPr lang="en-US"/>
          </a:p>
        </p:txBody>
      </p:sp>
      <p:sp>
        <p:nvSpPr>
          <p:cNvPr id="144386" name="Rectangle 2"/>
          <p:cNvSpPr>
            <a:spLocks noChangeArrowheads="1"/>
          </p:cNvSpPr>
          <p:nvPr/>
        </p:nvSpPr>
        <p:spPr bwMode="auto">
          <a:xfrm>
            <a:off x="457200" y="520700"/>
            <a:ext cx="84074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sz="3600" b="1">
                <a:solidFill>
                  <a:srgbClr val="31425D"/>
                </a:solidFill>
                <a:ea typeface="Osaka" charset="0"/>
                <a:cs typeface="Osaka" charset="0"/>
              </a:rPr>
              <a:t>The Process--Today</a:t>
            </a:r>
            <a:endParaRPr lang="en-US" sz="2000">
              <a:solidFill>
                <a:srgbClr val="31425D"/>
              </a:solidFill>
              <a:ea typeface="Osaka" charset="0"/>
              <a:cs typeface="Osaka" charset="0"/>
            </a:endParaRPr>
          </a:p>
        </p:txBody>
      </p:sp>
      <p:sp>
        <p:nvSpPr>
          <p:cNvPr id="144387" name="Rectangle 3"/>
          <p:cNvSpPr>
            <a:spLocks noChangeArrowheads="1"/>
          </p:cNvSpPr>
          <p:nvPr/>
        </p:nvSpPr>
        <p:spPr bwMode="auto">
          <a:xfrm>
            <a:off x="457200" y="1139825"/>
            <a:ext cx="822960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28600" indent="-228600" eaLnBrk="1" hangingPunct="1">
              <a:spcBef>
                <a:spcPct val="20000"/>
              </a:spcBef>
              <a:buClr>
                <a:srgbClr val="ED6E00"/>
              </a:buClr>
              <a:defRPr/>
            </a:pPr>
            <a:endParaRPr lang="en-US" sz="3200" b="1">
              <a:solidFill>
                <a:srgbClr val="4B4B4B"/>
              </a:solidFill>
              <a:ea typeface="Osaka" charset="0"/>
              <a:cs typeface="Osaka" charset="0"/>
            </a:endParaRPr>
          </a:p>
        </p:txBody>
      </p:sp>
      <p:sp>
        <p:nvSpPr>
          <p:cNvPr id="144388" name="Line 4"/>
          <p:cNvSpPr>
            <a:spLocks noChangeShapeType="1"/>
          </p:cNvSpPr>
          <p:nvPr/>
        </p:nvSpPr>
        <p:spPr bwMode="auto">
          <a:xfrm flipV="1">
            <a:off x="3351213" y="2870200"/>
            <a:ext cx="584200" cy="1588"/>
          </a:xfrm>
          <a:prstGeom prst="line">
            <a:avLst/>
          </a:prstGeom>
          <a:noFill/>
          <a:ln w="31750">
            <a:solidFill>
              <a:srgbClr val="5D5D5D"/>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4389" name="Line 5"/>
          <p:cNvSpPr>
            <a:spLocks noChangeShapeType="1"/>
          </p:cNvSpPr>
          <p:nvPr/>
        </p:nvSpPr>
        <p:spPr bwMode="auto">
          <a:xfrm flipV="1">
            <a:off x="5103813" y="2870200"/>
            <a:ext cx="584200" cy="1588"/>
          </a:xfrm>
          <a:prstGeom prst="line">
            <a:avLst/>
          </a:prstGeom>
          <a:noFill/>
          <a:ln w="31750">
            <a:solidFill>
              <a:srgbClr val="5D5D5D"/>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4390" name="Line 6"/>
          <p:cNvSpPr>
            <a:spLocks noChangeShapeType="1"/>
          </p:cNvSpPr>
          <p:nvPr/>
        </p:nvSpPr>
        <p:spPr bwMode="auto">
          <a:xfrm flipV="1">
            <a:off x="6780213" y="2870200"/>
            <a:ext cx="584200" cy="1588"/>
          </a:xfrm>
          <a:prstGeom prst="line">
            <a:avLst/>
          </a:prstGeom>
          <a:noFill/>
          <a:ln w="31750">
            <a:solidFill>
              <a:srgbClr val="5D5D5D"/>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4391" name="Line 7"/>
          <p:cNvSpPr>
            <a:spLocks noChangeShapeType="1"/>
          </p:cNvSpPr>
          <p:nvPr/>
        </p:nvSpPr>
        <p:spPr bwMode="auto">
          <a:xfrm flipV="1">
            <a:off x="1598613" y="2868613"/>
            <a:ext cx="584200" cy="1587"/>
          </a:xfrm>
          <a:prstGeom prst="line">
            <a:avLst/>
          </a:prstGeom>
          <a:noFill/>
          <a:ln w="31750">
            <a:solidFill>
              <a:srgbClr val="51515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4392" name="Text Box 8"/>
          <p:cNvSpPr txBox="1">
            <a:spLocks noChangeArrowheads="1"/>
          </p:cNvSpPr>
          <p:nvPr/>
        </p:nvSpPr>
        <p:spPr bwMode="auto">
          <a:xfrm>
            <a:off x="444500" y="2070100"/>
            <a:ext cx="1279525" cy="1971675"/>
          </a:xfrm>
          <a:prstGeom prst="rect">
            <a:avLst/>
          </a:prstGeom>
          <a:solidFill>
            <a:schemeClr val="bg1"/>
          </a:solidFill>
          <a:ln>
            <a:noFill/>
          </a:ln>
          <a:effectLst/>
          <a:extLst>
            <a:ext uri="{91240B29-F687-4f45-9708-019B960494DF}">
              <a14:hiddenLine xmlns:a14="http://schemas.microsoft.com/office/drawing/2010/main" w="31750">
                <a:solidFill>
                  <a:schemeClr val="accent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110000"/>
              </a:lnSpc>
              <a:spcBef>
                <a:spcPct val="50000"/>
              </a:spcBef>
              <a:defRPr/>
            </a:pPr>
            <a:r>
              <a:rPr lang="en-US" sz="1800" b="1">
                <a:latin typeface="Verdana" charset="0"/>
                <a:cs typeface="Arial" charset="0"/>
              </a:rPr>
              <a:t>Recruit faculty and courses</a:t>
            </a:r>
          </a:p>
        </p:txBody>
      </p:sp>
      <p:sp>
        <p:nvSpPr>
          <p:cNvPr id="144393" name="Text Box 9"/>
          <p:cNvSpPr txBox="1">
            <a:spLocks noChangeArrowheads="1"/>
          </p:cNvSpPr>
          <p:nvPr/>
        </p:nvSpPr>
        <p:spPr bwMode="auto">
          <a:xfrm>
            <a:off x="2184400" y="2044700"/>
            <a:ext cx="1279525" cy="1997075"/>
          </a:xfrm>
          <a:prstGeom prst="rect">
            <a:avLst/>
          </a:prstGeom>
          <a:solidFill>
            <a:schemeClr val="bg1"/>
          </a:solidFill>
          <a:ln>
            <a:noFill/>
          </a:ln>
          <a:effectLst/>
          <a:extLst>
            <a:ext uri="{91240B29-F687-4f45-9708-019B960494DF}">
              <a14:hiddenLine xmlns:a14="http://schemas.microsoft.com/office/drawing/2010/main" w="31750">
                <a:solidFill>
                  <a:schemeClr val="accent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114300" indent="-114300">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ct val="25000"/>
              </a:spcAft>
              <a:defRPr/>
            </a:pPr>
            <a:r>
              <a:rPr lang="en-US" sz="1800" b="1" smtClean="0">
                <a:latin typeface="Verdana" charset="0"/>
                <a:cs typeface="Arial" charset="0"/>
              </a:rPr>
              <a:t>Plan</a:t>
            </a:r>
            <a:endParaRPr lang="en-US" sz="1100" smtClean="0">
              <a:latin typeface="Verdana" charset="0"/>
              <a:cs typeface="Arial" charset="0"/>
            </a:endParaRPr>
          </a:p>
          <a:p>
            <a:pPr eaLnBrk="1" hangingPunct="1">
              <a:spcAft>
                <a:spcPct val="25000"/>
              </a:spcAft>
              <a:buFontTx/>
              <a:buChar char="•"/>
              <a:defRPr/>
            </a:pPr>
            <a:r>
              <a:rPr lang="en-US" sz="1100" smtClean="0">
                <a:latin typeface="Verdana" charset="0"/>
                <a:cs typeface="Arial" charset="0"/>
              </a:rPr>
              <a:t>Collect, transcribe, scrub, convert materials</a:t>
            </a:r>
          </a:p>
          <a:p>
            <a:pPr eaLnBrk="1" hangingPunct="1">
              <a:spcAft>
                <a:spcPct val="25000"/>
              </a:spcAft>
              <a:buFontTx/>
              <a:buChar char="•"/>
              <a:defRPr/>
            </a:pPr>
            <a:r>
              <a:rPr lang="en-US" sz="1100" smtClean="0">
                <a:latin typeface="Verdana" charset="0"/>
                <a:cs typeface="Arial" charset="0"/>
              </a:rPr>
              <a:t>Review IP</a:t>
            </a:r>
          </a:p>
          <a:p>
            <a:pPr eaLnBrk="1" hangingPunct="1">
              <a:spcAft>
                <a:spcPct val="25000"/>
              </a:spcAft>
              <a:buFontTx/>
              <a:buChar char="•"/>
              <a:defRPr/>
            </a:pPr>
            <a:r>
              <a:rPr lang="en-US" sz="1100" smtClean="0">
                <a:latin typeface="Verdana" charset="0"/>
                <a:cs typeface="Arial" charset="0"/>
              </a:rPr>
              <a:t>Design layout of course</a:t>
            </a:r>
          </a:p>
        </p:txBody>
      </p:sp>
      <p:sp>
        <p:nvSpPr>
          <p:cNvPr id="144394" name="Text Box 10"/>
          <p:cNvSpPr txBox="1">
            <a:spLocks noChangeArrowheads="1"/>
          </p:cNvSpPr>
          <p:nvPr/>
        </p:nvSpPr>
        <p:spPr bwMode="auto">
          <a:xfrm>
            <a:off x="5689600" y="2044700"/>
            <a:ext cx="1543050" cy="1981200"/>
          </a:xfrm>
          <a:prstGeom prst="rect">
            <a:avLst/>
          </a:prstGeom>
          <a:solidFill>
            <a:schemeClr val="bg1"/>
          </a:solidFill>
          <a:ln>
            <a:noFill/>
          </a:ln>
          <a:effectLst/>
          <a:extLst>
            <a:ext uri="{91240B29-F687-4f45-9708-019B960494DF}">
              <a14:hiddenLine xmlns:a14="http://schemas.microsoft.com/office/drawing/2010/main" w="31750">
                <a:solidFill>
                  <a:schemeClr val="accent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114300" indent="-114300">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ct val="25000"/>
              </a:spcAft>
              <a:defRPr/>
            </a:pPr>
            <a:r>
              <a:rPr lang="en-US" sz="1800" b="1" smtClean="0">
                <a:latin typeface="Verdana" charset="0"/>
                <a:cs typeface="Arial" charset="0"/>
              </a:rPr>
              <a:t>Publish</a:t>
            </a:r>
            <a:endParaRPr lang="en-US" sz="1100" smtClean="0">
              <a:latin typeface="Verdana" charset="0"/>
              <a:cs typeface="Arial" charset="0"/>
            </a:endParaRPr>
          </a:p>
          <a:p>
            <a:pPr eaLnBrk="1" hangingPunct="1">
              <a:spcAft>
                <a:spcPct val="25000"/>
              </a:spcAft>
              <a:buFontTx/>
              <a:buChar char="•"/>
              <a:defRPr/>
            </a:pPr>
            <a:r>
              <a:rPr lang="en-US" sz="1100" smtClean="0">
                <a:latin typeface="Verdana" charset="0"/>
                <a:cs typeface="Arial" charset="0"/>
              </a:rPr>
              <a:t>Final QA</a:t>
            </a:r>
          </a:p>
          <a:p>
            <a:pPr eaLnBrk="1" hangingPunct="1">
              <a:spcAft>
                <a:spcPct val="25000"/>
              </a:spcAft>
              <a:buFontTx/>
              <a:buChar char="•"/>
              <a:defRPr/>
            </a:pPr>
            <a:r>
              <a:rPr lang="en-US" sz="1100" smtClean="0">
                <a:latin typeface="Verdana" charset="0"/>
                <a:cs typeface="Arial" charset="0"/>
              </a:rPr>
              <a:t>Faculty signoff</a:t>
            </a:r>
          </a:p>
          <a:p>
            <a:pPr eaLnBrk="1" hangingPunct="1">
              <a:spcAft>
                <a:spcPct val="25000"/>
              </a:spcAft>
              <a:buFontTx/>
              <a:buChar char="•"/>
              <a:defRPr/>
            </a:pPr>
            <a:r>
              <a:rPr lang="en-US" sz="1100" smtClean="0">
                <a:latin typeface="Verdana" charset="0"/>
                <a:cs typeface="Arial" charset="0"/>
              </a:rPr>
              <a:t>Publish</a:t>
            </a:r>
          </a:p>
        </p:txBody>
      </p:sp>
      <p:sp>
        <p:nvSpPr>
          <p:cNvPr id="144395" name="Text Box 11"/>
          <p:cNvSpPr txBox="1">
            <a:spLocks noChangeArrowheads="1"/>
          </p:cNvSpPr>
          <p:nvPr/>
        </p:nvSpPr>
        <p:spPr bwMode="auto">
          <a:xfrm>
            <a:off x="7381875" y="2044700"/>
            <a:ext cx="1279525" cy="1962150"/>
          </a:xfrm>
          <a:prstGeom prst="rect">
            <a:avLst/>
          </a:prstGeom>
          <a:solidFill>
            <a:schemeClr val="bg1"/>
          </a:solidFill>
          <a:ln>
            <a:noFill/>
          </a:ln>
          <a:effectLst/>
          <a:extLst>
            <a:ext uri="{91240B29-F687-4f45-9708-019B960494DF}">
              <a14:hiddenLine xmlns:a14="http://schemas.microsoft.com/office/drawing/2010/main" w="31750">
                <a:solidFill>
                  <a:schemeClr val="accent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114300" indent="-114300">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ct val="25000"/>
              </a:spcAft>
              <a:defRPr/>
            </a:pPr>
            <a:r>
              <a:rPr lang="en-US" sz="1800" b="1" smtClean="0">
                <a:latin typeface="Verdana" charset="0"/>
                <a:cs typeface="Arial" charset="0"/>
              </a:rPr>
              <a:t>Support</a:t>
            </a:r>
            <a:endParaRPr lang="en-US" sz="1100" smtClean="0">
              <a:latin typeface="Verdana" charset="0"/>
              <a:cs typeface="Arial" charset="0"/>
            </a:endParaRPr>
          </a:p>
          <a:p>
            <a:pPr eaLnBrk="1" hangingPunct="1">
              <a:spcAft>
                <a:spcPct val="25000"/>
              </a:spcAft>
              <a:buFontTx/>
              <a:buChar char="•"/>
              <a:defRPr/>
            </a:pPr>
            <a:r>
              <a:rPr lang="en-US" sz="1100" smtClean="0">
                <a:latin typeface="Verdana" charset="0"/>
                <a:cs typeface="Arial" charset="0"/>
              </a:rPr>
              <a:t>Respond to inquiries</a:t>
            </a:r>
          </a:p>
          <a:p>
            <a:pPr eaLnBrk="1" hangingPunct="1">
              <a:spcAft>
                <a:spcPct val="25000"/>
              </a:spcAft>
              <a:buFontTx/>
              <a:buChar char="•"/>
              <a:defRPr/>
            </a:pPr>
            <a:r>
              <a:rPr lang="en-US" sz="1100" smtClean="0">
                <a:latin typeface="Verdana" charset="0"/>
                <a:cs typeface="Arial" charset="0"/>
              </a:rPr>
              <a:t>Troubleshoot</a:t>
            </a:r>
          </a:p>
          <a:p>
            <a:pPr eaLnBrk="1" hangingPunct="1">
              <a:spcAft>
                <a:spcPct val="25000"/>
              </a:spcAft>
              <a:defRPr/>
            </a:pPr>
            <a:endParaRPr lang="en-US" sz="1100" smtClean="0">
              <a:latin typeface="Verdana" charset="0"/>
              <a:cs typeface="Arial" charset="0"/>
            </a:endParaRPr>
          </a:p>
        </p:txBody>
      </p:sp>
      <p:sp>
        <p:nvSpPr>
          <p:cNvPr id="144396" name="Text Box 12"/>
          <p:cNvSpPr txBox="1">
            <a:spLocks noChangeArrowheads="1"/>
          </p:cNvSpPr>
          <p:nvPr/>
        </p:nvSpPr>
        <p:spPr bwMode="auto">
          <a:xfrm>
            <a:off x="3938588" y="2041525"/>
            <a:ext cx="1517650" cy="1981200"/>
          </a:xfrm>
          <a:prstGeom prst="rect">
            <a:avLst/>
          </a:prstGeom>
          <a:solidFill>
            <a:schemeClr val="bg1"/>
          </a:solidFill>
          <a:ln>
            <a:noFill/>
          </a:ln>
          <a:effectLst/>
          <a:extLst>
            <a:ext uri="{91240B29-F687-4f45-9708-019B960494DF}">
              <a14:hiddenLine xmlns:a14="http://schemas.microsoft.com/office/drawing/2010/main" w="31750">
                <a:solidFill>
                  <a:schemeClr val="accent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lstStyle>
            <a:lvl1pPr marL="114300" indent="-114300">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ct val="25000"/>
              </a:spcAft>
              <a:defRPr/>
            </a:pPr>
            <a:r>
              <a:rPr lang="en-US" sz="1800" b="1" smtClean="0">
                <a:latin typeface="Verdana" charset="0"/>
                <a:cs typeface="Arial" charset="0"/>
              </a:rPr>
              <a:t>Build</a:t>
            </a:r>
            <a:r>
              <a:rPr lang="en-US" sz="1100" smtClean="0">
                <a:latin typeface="Verdana" charset="0"/>
                <a:cs typeface="Arial" charset="0"/>
              </a:rPr>
              <a:t> </a:t>
            </a:r>
          </a:p>
          <a:p>
            <a:pPr eaLnBrk="1" hangingPunct="1">
              <a:spcAft>
                <a:spcPct val="25000"/>
              </a:spcAft>
              <a:buFontTx/>
              <a:buChar char="•"/>
              <a:defRPr/>
            </a:pPr>
            <a:r>
              <a:rPr lang="en-US" sz="1100" smtClean="0">
                <a:latin typeface="Verdana" charset="0"/>
                <a:cs typeface="Arial" charset="0"/>
              </a:rPr>
              <a:t>Upload materials </a:t>
            </a:r>
          </a:p>
          <a:p>
            <a:pPr eaLnBrk="1" hangingPunct="1">
              <a:spcAft>
                <a:spcPct val="25000"/>
              </a:spcAft>
              <a:buFontTx/>
              <a:buChar char="•"/>
              <a:defRPr/>
            </a:pPr>
            <a:r>
              <a:rPr lang="en-US" sz="1100" smtClean="0">
                <a:latin typeface="Verdana" charset="0"/>
                <a:cs typeface="Arial" charset="0"/>
              </a:rPr>
              <a:t>Link material to templates</a:t>
            </a:r>
          </a:p>
          <a:p>
            <a:pPr eaLnBrk="1" hangingPunct="1">
              <a:spcAft>
                <a:spcPct val="25000"/>
              </a:spcAft>
              <a:buFontTx/>
              <a:buChar char="•"/>
              <a:defRPr/>
            </a:pPr>
            <a:r>
              <a:rPr lang="en-US" sz="1100" smtClean="0">
                <a:latin typeface="Verdana" charset="0"/>
                <a:cs typeface="Arial" charset="0"/>
              </a:rPr>
              <a:t>Add metadata</a:t>
            </a:r>
          </a:p>
          <a:p>
            <a:pPr eaLnBrk="1" hangingPunct="1">
              <a:spcAft>
                <a:spcPct val="25000"/>
              </a:spcAft>
              <a:buFontTx/>
              <a:buChar char="•"/>
              <a:defRPr/>
            </a:pPr>
            <a:r>
              <a:rPr lang="en-US" sz="1100" smtClean="0">
                <a:latin typeface="Verdana" charset="0"/>
                <a:cs typeface="Arial" charset="0"/>
              </a:rPr>
              <a:t>Clear IP</a:t>
            </a:r>
          </a:p>
          <a:p>
            <a:pPr eaLnBrk="1" hangingPunct="1">
              <a:spcAft>
                <a:spcPct val="25000"/>
              </a:spcAft>
              <a:buFontTx/>
              <a:buChar char="•"/>
              <a:defRPr/>
            </a:pPr>
            <a:r>
              <a:rPr lang="en-US" sz="1100" smtClean="0">
                <a:latin typeface="Verdana" charset="0"/>
                <a:cs typeface="Arial" charset="0"/>
              </a:rPr>
              <a:t>Initial QA</a:t>
            </a:r>
          </a:p>
        </p:txBody>
      </p:sp>
      <p:sp>
        <p:nvSpPr>
          <p:cNvPr id="144397" name="Text Box 13"/>
          <p:cNvSpPr txBox="1">
            <a:spLocks noChangeArrowheads="1"/>
          </p:cNvSpPr>
          <p:nvPr/>
        </p:nvSpPr>
        <p:spPr bwMode="auto">
          <a:xfrm>
            <a:off x="577850" y="5218113"/>
            <a:ext cx="3978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sz="1400" b="1">
                <a:cs typeface="Arial" charset="0"/>
              </a:rPr>
              <a:t>*CMS is OCW</a:t>
            </a:r>
            <a:r>
              <a:rPr lang="ja-JP" altLang="en-US" sz="1400" b="1">
                <a:latin typeface="Arial"/>
                <a:cs typeface="Arial" charset="0"/>
              </a:rPr>
              <a:t>’</a:t>
            </a:r>
            <a:r>
              <a:rPr lang="en-US" sz="1400" b="1">
                <a:cs typeface="Arial" charset="0"/>
              </a:rPr>
              <a:t>s content management system</a:t>
            </a:r>
          </a:p>
        </p:txBody>
      </p:sp>
      <p:sp>
        <p:nvSpPr>
          <p:cNvPr id="144398" name="Rectangle 14"/>
          <p:cNvSpPr>
            <a:spLocks noChangeArrowheads="1"/>
          </p:cNvSpPr>
          <p:nvPr/>
        </p:nvSpPr>
        <p:spPr bwMode="auto">
          <a:xfrm>
            <a:off x="317500" y="4572000"/>
            <a:ext cx="2908300" cy="914400"/>
          </a:xfrm>
          <a:prstGeom prst="rect">
            <a:avLst/>
          </a:prstGeom>
          <a:solidFill>
            <a:srgbClr val="FFFF00"/>
          </a:solidFill>
          <a:ln w="254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i="1">
                <a:cs typeface="Arial" charset="0"/>
              </a:rPr>
              <a:t>Planning &amp; Content Collection</a:t>
            </a:r>
          </a:p>
        </p:txBody>
      </p:sp>
      <p:sp>
        <p:nvSpPr>
          <p:cNvPr id="144399" name="Rectangle 15"/>
          <p:cNvSpPr>
            <a:spLocks noChangeArrowheads="1"/>
          </p:cNvSpPr>
          <p:nvPr/>
        </p:nvSpPr>
        <p:spPr bwMode="auto">
          <a:xfrm>
            <a:off x="3124200" y="4572000"/>
            <a:ext cx="3048000" cy="914400"/>
          </a:xfrm>
          <a:prstGeom prst="rect">
            <a:avLst/>
          </a:prstGeom>
          <a:solidFill>
            <a:srgbClr val="00FF00"/>
          </a:solidFill>
          <a:ln w="254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400" b="1" i="1">
              <a:cs typeface="Arial" charset="0"/>
            </a:endParaRPr>
          </a:p>
          <a:p>
            <a:pPr algn="ctr" eaLnBrk="1" hangingPunct="1">
              <a:defRPr/>
            </a:pPr>
            <a:r>
              <a:rPr lang="en-US" sz="1400" b="1" i="1">
                <a:cs typeface="Arial" charset="0"/>
              </a:rPr>
              <a:t>Content Management</a:t>
            </a:r>
          </a:p>
          <a:p>
            <a:pPr algn="ctr" eaLnBrk="1" hangingPunct="1">
              <a:defRPr/>
            </a:pPr>
            <a:endParaRPr lang="en-US" sz="1400" b="1" i="1">
              <a:cs typeface="Arial" charset="0"/>
            </a:endParaRPr>
          </a:p>
        </p:txBody>
      </p:sp>
      <p:sp>
        <p:nvSpPr>
          <p:cNvPr id="144400" name="Rectangle 16"/>
          <p:cNvSpPr>
            <a:spLocks noChangeArrowheads="1"/>
          </p:cNvSpPr>
          <p:nvPr/>
        </p:nvSpPr>
        <p:spPr bwMode="auto">
          <a:xfrm>
            <a:off x="6172200" y="4572000"/>
            <a:ext cx="2514600" cy="914400"/>
          </a:xfrm>
          <a:prstGeom prst="rect">
            <a:avLst/>
          </a:prstGeom>
          <a:solidFill>
            <a:srgbClr val="00CCFF"/>
          </a:solidFill>
          <a:ln w="254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b="1" i="1">
                <a:cs typeface="Arial" charset="0"/>
              </a:rPr>
              <a:t>Content Distribution,</a:t>
            </a:r>
          </a:p>
          <a:p>
            <a:pPr algn="ctr" eaLnBrk="1" hangingPunct="1">
              <a:defRPr/>
            </a:pPr>
            <a:r>
              <a:rPr lang="en-US" sz="1400" b="1" i="1">
                <a:cs typeface="Arial" charset="0"/>
              </a:rPr>
              <a:t>Search Tools,</a:t>
            </a:r>
          </a:p>
          <a:p>
            <a:pPr algn="ctr" eaLnBrk="1" hangingPunct="1">
              <a:defRPr/>
            </a:pPr>
            <a:r>
              <a:rPr lang="en-US" sz="1400" b="1" i="1">
                <a:cs typeface="Arial" charset="0"/>
              </a:rPr>
              <a:t>Discussion Groups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2AD7B78-34CC-0444-ACF0-763F53113B90}" type="datetime1">
              <a:rPr lang="en-US"/>
              <a:pPr>
                <a:defRPr/>
              </a:pPr>
              <a:t>12/30/13</a:t>
            </a:fld>
            <a:endParaRPr lang="en-US"/>
          </a:p>
        </p:txBody>
      </p:sp>
      <p:sp>
        <p:nvSpPr>
          <p:cNvPr id="5" name="Footer Placeholder 4"/>
          <p:cNvSpPr>
            <a:spLocks noGrp="1"/>
          </p:cNvSpPr>
          <p:nvPr>
            <p:ph type="ftr" sz="quarter" idx="11"/>
          </p:nvPr>
        </p:nvSpPr>
        <p:spPr/>
        <p:txBody>
          <a:bodyPr/>
          <a:lstStyle/>
          <a:p>
            <a:pPr>
              <a:defRPr/>
            </a:pPr>
            <a:r>
              <a:rPr lang="en-US"/>
              <a:t>2005 New Media Consortium Summer Conference ::</a:t>
            </a:r>
          </a:p>
        </p:txBody>
      </p:sp>
      <p:sp>
        <p:nvSpPr>
          <p:cNvPr id="6" name="Slide Number Placeholder 5"/>
          <p:cNvSpPr>
            <a:spLocks noGrp="1"/>
          </p:cNvSpPr>
          <p:nvPr>
            <p:ph type="sldNum" sz="quarter" idx="12"/>
          </p:nvPr>
        </p:nvSpPr>
        <p:spPr/>
        <p:txBody>
          <a:bodyPr/>
          <a:lstStyle/>
          <a:p>
            <a:pPr>
              <a:defRPr/>
            </a:pPr>
            <a:fld id="{F1346941-FE0B-8D47-BE3C-425A0275FD77}" type="slidenum">
              <a:rPr lang="en-US"/>
              <a:pPr>
                <a:defRPr/>
              </a:pPr>
              <a:t>15</a:t>
            </a:fld>
            <a:endParaRPr lang="en-US"/>
          </a:p>
        </p:txBody>
      </p:sp>
      <p:sp>
        <p:nvSpPr>
          <p:cNvPr id="125954" name="Rectangle 2"/>
          <p:cNvSpPr>
            <a:spLocks noGrp="1" noChangeArrowheads="1"/>
          </p:cNvSpPr>
          <p:nvPr>
            <p:ph type="title"/>
          </p:nvPr>
        </p:nvSpPr>
        <p:spPr/>
        <p:txBody>
          <a:bodyPr/>
          <a:lstStyle/>
          <a:p>
            <a:pPr eaLnBrk="1" hangingPunct="1">
              <a:defRPr/>
            </a:pPr>
            <a:r>
              <a:rPr lang="en-US" smtClean="0"/>
              <a:t>eduCommons  = opencourseware Management System (OMS)</a:t>
            </a:r>
          </a:p>
        </p:txBody>
      </p:sp>
      <p:sp>
        <p:nvSpPr>
          <p:cNvPr id="125955" name="Rectangle 3"/>
          <p:cNvSpPr>
            <a:spLocks noGrp="1" noChangeArrowheads="1"/>
          </p:cNvSpPr>
          <p:nvPr>
            <p:ph type="body" idx="1"/>
          </p:nvPr>
        </p:nvSpPr>
        <p:spPr>
          <a:xfrm>
            <a:off x="1371600" y="2209800"/>
            <a:ext cx="7010400" cy="3657600"/>
          </a:xfrm>
        </p:spPr>
        <p:txBody>
          <a:bodyPr/>
          <a:lstStyle/>
          <a:p>
            <a:pPr eaLnBrk="1" hangingPunct="1">
              <a:defRPr/>
            </a:pPr>
            <a:r>
              <a:rPr lang="en-US" sz="2400" u="sng" smtClean="0"/>
              <a:t>Workflow support</a:t>
            </a:r>
            <a:r>
              <a:rPr lang="en-US" sz="2400" smtClean="0"/>
              <a:t> for assembly, IP clearance, QA,  cataloging, and publication of open access course materials</a:t>
            </a:r>
          </a:p>
          <a:p>
            <a:pPr eaLnBrk="1" hangingPunct="1">
              <a:defRPr/>
            </a:pPr>
            <a:r>
              <a:rPr lang="ja-JP" altLang="en-US" sz="2400" u="sng" smtClean="0"/>
              <a:t>“</a:t>
            </a:r>
            <a:r>
              <a:rPr lang="en-US" sz="2400" u="sng" smtClean="0"/>
              <a:t>OCW</a:t>
            </a:r>
            <a:r>
              <a:rPr lang="ja-JP" altLang="en-US" sz="2400" u="sng" smtClean="0"/>
              <a:t>”</a:t>
            </a:r>
            <a:r>
              <a:rPr lang="en-US" sz="2400" u="sng" smtClean="0"/>
              <a:t> look and feel</a:t>
            </a:r>
          </a:p>
          <a:p>
            <a:pPr eaLnBrk="1" hangingPunct="1">
              <a:defRPr/>
            </a:pPr>
            <a:r>
              <a:rPr lang="en-US" sz="2400" u="sng" smtClean="0"/>
              <a:t>Free and unfettered access</a:t>
            </a:r>
            <a:r>
              <a:rPr lang="en-US" sz="2400" smtClean="0"/>
              <a:t> to the published course materials</a:t>
            </a:r>
          </a:p>
          <a:p>
            <a:pPr eaLnBrk="1" hangingPunct="1">
              <a:defRPr/>
            </a:pPr>
            <a:r>
              <a:rPr lang="en-US" sz="2400" u="sng" smtClean="0"/>
              <a:t>Open source software</a:t>
            </a:r>
            <a:endParaRPr lang="en-US" sz="2400" smtClean="0"/>
          </a:p>
          <a:p>
            <a:pPr eaLnBrk="1" hangingPunct="1">
              <a:defRPr/>
            </a:pPr>
            <a:endParaRPr lang="en-US" sz="240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a:xfrm>
            <a:off x="2209800" y="4648200"/>
            <a:ext cx="6248400" cy="685800"/>
          </a:xfrm>
        </p:spPr>
        <p:txBody>
          <a:bodyPr/>
          <a:lstStyle/>
          <a:p>
            <a:pPr eaLnBrk="1" hangingPunct="1">
              <a:defRPr/>
            </a:pPr>
            <a:r>
              <a:rPr lang="en-US" smtClean="0"/>
              <a:t>USU OCW Web Site</a:t>
            </a:r>
          </a:p>
        </p:txBody>
      </p:sp>
      <p:sp>
        <p:nvSpPr>
          <p:cNvPr id="152579" name="Rectangle 3"/>
          <p:cNvSpPr>
            <a:spLocks noGrp="1" noChangeArrowheads="1"/>
          </p:cNvSpPr>
          <p:nvPr>
            <p:ph type="subTitle" idx="1"/>
          </p:nvPr>
        </p:nvSpPr>
        <p:spPr>
          <a:xfrm>
            <a:off x="2209800" y="5562600"/>
            <a:ext cx="5715000" cy="1219200"/>
          </a:xfrm>
        </p:spPr>
        <p:txBody>
          <a:bodyPr/>
          <a:lstStyle/>
          <a:p>
            <a:pPr eaLnBrk="1" hangingPunct="1">
              <a:defRPr/>
            </a:pPr>
            <a:endParaRPr lang="en-US" smtClean="0"/>
          </a:p>
        </p:txBody>
      </p:sp>
      <p:pic>
        <p:nvPicPr>
          <p:cNvPr id="45059" name="Picture 4" descr="USUOC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CBE666A6-35E3-BD41-B576-EF66F0F2F137}" type="datetime1">
              <a:rPr lang="en-US"/>
              <a:pPr>
                <a:defRPr/>
              </a:pPr>
              <a:t>12/30/13</a:t>
            </a:fld>
            <a:endParaRPr lang="en-US"/>
          </a:p>
        </p:txBody>
      </p:sp>
      <p:sp>
        <p:nvSpPr>
          <p:cNvPr id="8" name="Footer Placeholder 4"/>
          <p:cNvSpPr>
            <a:spLocks noGrp="1"/>
          </p:cNvSpPr>
          <p:nvPr>
            <p:ph type="ftr" sz="quarter" idx="11"/>
          </p:nvPr>
        </p:nvSpPr>
        <p:spPr/>
        <p:txBody>
          <a:bodyPr/>
          <a:lstStyle/>
          <a:p>
            <a:pPr>
              <a:defRPr/>
            </a:pPr>
            <a:r>
              <a:rPr lang="en-US"/>
              <a:t>2005 New Media Consortium Summer Conference ::</a:t>
            </a:r>
          </a:p>
        </p:txBody>
      </p:sp>
      <p:sp>
        <p:nvSpPr>
          <p:cNvPr id="9" name="Slide Number Placeholder 5"/>
          <p:cNvSpPr>
            <a:spLocks noGrp="1"/>
          </p:cNvSpPr>
          <p:nvPr>
            <p:ph type="sldNum" sz="quarter" idx="12"/>
          </p:nvPr>
        </p:nvSpPr>
        <p:spPr/>
        <p:txBody>
          <a:bodyPr/>
          <a:lstStyle/>
          <a:p>
            <a:pPr>
              <a:defRPr/>
            </a:pPr>
            <a:fld id="{E9FB38AC-0C19-D848-A28E-C9ECEF136B4B}" type="slidenum">
              <a:rPr lang="en-US"/>
              <a:pPr>
                <a:defRPr/>
              </a:pPr>
              <a:t>17</a:t>
            </a:fld>
            <a:endParaRPr lang="en-US"/>
          </a:p>
        </p:txBody>
      </p:sp>
      <p:sp>
        <p:nvSpPr>
          <p:cNvPr id="153602" name="Rectangle 2"/>
          <p:cNvSpPr>
            <a:spLocks noChangeArrowheads="1"/>
          </p:cNvSpPr>
          <p:nvPr/>
        </p:nvSpPr>
        <p:spPr bwMode="auto">
          <a:xfrm>
            <a:off x="457200" y="520700"/>
            <a:ext cx="84074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2000">
              <a:solidFill>
                <a:srgbClr val="31425D"/>
              </a:solidFill>
              <a:ea typeface="Osaka" charset="0"/>
              <a:cs typeface="Osaka" charset="0"/>
            </a:endParaRPr>
          </a:p>
        </p:txBody>
      </p:sp>
      <p:sp>
        <p:nvSpPr>
          <p:cNvPr id="153603" name="Rectangle 3"/>
          <p:cNvSpPr>
            <a:spLocks noChangeArrowheads="1"/>
          </p:cNvSpPr>
          <p:nvPr/>
        </p:nvSpPr>
        <p:spPr bwMode="auto">
          <a:xfrm>
            <a:off x="457200" y="1139825"/>
            <a:ext cx="822960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28600" indent="-228600" eaLnBrk="1" hangingPunct="1">
              <a:spcBef>
                <a:spcPct val="20000"/>
              </a:spcBef>
              <a:buClr>
                <a:srgbClr val="ED6E00"/>
              </a:buClr>
              <a:defRPr/>
            </a:pPr>
            <a:endParaRPr lang="en-US" sz="3200" b="1">
              <a:solidFill>
                <a:srgbClr val="4B4B4B"/>
              </a:solidFill>
              <a:ea typeface="Osaka" charset="0"/>
              <a:cs typeface="Osaka" charset="0"/>
            </a:endParaRPr>
          </a:p>
        </p:txBody>
      </p:sp>
      <p:sp>
        <p:nvSpPr>
          <p:cNvPr id="47110" name="Rectangle 17"/>
          <p:cNvSpPr>
            <a:spLocks noChangeArrowheads="1"/>
          </p:cNvSpPr>
          <p:nvPr/>
        </p:nvSpPr>
        <p:spPr bwMode="auto">
          <a:xfrm>
            <a:off x="1295400" y="1676400"/>
            <a:ext cx="6519863"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4400"/>
              <a:t>OCW baked into the LMS</a:t>
            </a:r>
          </a:p>
        </p:txBody>
      </p:sp>
      <p:sp>
        <p:nvSpPr>
          <p:cNvPr id="153618" name="Rectangle 18"/>
          <p:cNvSpPr>
            <a:spLocks noGrp="1" noChangeArrowheads="1"/>
          </p:cNvSpPr>
          <p:nvPr>
            <p:ph type="title"/>
          </p:nvPr>
        </p:nvSpPr>
        <p:spPr/>
        <p:txBody>
          <a:bodyPr/>
          <a:lstStyle/>
          <a:p>
            <a:pPr eaLnBrk="1" hangingPunct="1">
              <a:defRPr/>
            </a:pPr>
            <a:r>
              <a:rPr lang="en-US" sz="3600" smtClean="0"/>
              <a:t>The Process--Future</a:t>
            </a:r>
          </a:p>
        </p:txBody>
      </p:sp>
      <p:sp>
        <p:nvSpPr>
          <p:cNvPr id="153619" name="Rectangle 19"/>
          <p:cNvSpPr>
            <a:spLocks noGrp="1" noChangeArrowheads="1"/>
          </p:cNvSpPr>
          <p:nvPr>
            <p:ph type="body" idx="1"/>
          </p:nvPr>
        </p:nvSpPr>
        <p:spPr>
          <a:xfrm>
            <a:off x="838200" y="2743200"/>
            <a:ext cx="7391400" cy="2667000"/>
          </a:xfrm>
        </p:spPr>
        <p:txBody>
          <a:bodyPr/>
          <a:lstStyle/>
          <a:p>
            <a:pPr eaLnBrk="1" hangingPunct="1">
              <a:lnSpc>
                <a:spcPct val="90000"/>
              </a:lnSpc>
              <a:defRPr/>
            </a:pPr>
            <a:r>
              <a:rPr lang="en-US" sz="2400" smtClean="0"/>
              <a:t>Course designed from ground up with OCW in mind</a:t>
            </a:r>
          </a:p>
          <a:p>
            <a:pPr eaLnBrk="1" hangingPunct="1">
              <a:lnSpc>
                <a:spcPct val="90000"/>
              </a:lnSpc>
              <a:defRPr/>
            </a:pPr>
            <a:r>
              <a:rPr lang="ja-JP" altLang="en-US" sz="2400" smtClean="0"/>
              <a:t>“</a:t>
            </a:r>
            <a:r>
              <a:rPr lang="en-US" sz="2400" smtClean="0"/>
              <a:t>IP Clean</a:t>
            </a:r>
            <a:r>
              <a:rPr lang="ja-JP" altLang="en-US" sz="2400" smtClean="0"/>
              <a:t>”</a:t>
            </a:r>
            <a:r>
              <a:rPr lang="en-US" sz="2400" smtClean="0"/>
              <a:t> content used where possible</a:t>
            </a:r>
          </a:p>
          <a:p>
            <a:pPr eaLnBrk="1" hangingPunct="1">
              <a:lnSpc>
                <a:spcPct val="90000"/>
              </a:lnSpc>
              <a:defRPr/>
            </a:pPr>
            <a:r>
              <a:rPr lang="en-US" sz="2400" smtClean="0"/>
              <a:t>Content tagged in LMS as either </a:t>
            </a:r>
            <a:r>
              <a:rPr lang="ja-JP" altLang="en-US" sz="2400" smtClean="0"/>
              <a:t>“</a:t>
            </a:r>
            <a:r>
              <a:rPr lang="en-US" sz="2400" smtClean="0"/>
              <a:t>for credit</a:t>
            </a:r>
            <a:r>
              <a:rPr lang="ja-JP" altLang="en-US" sz="2400" smtClean="0"/>
              <a:t>”</a:t>
            </a:r>
            <a:r>
              <a:rPr lang="en-US" sz="2400" smtClean="0"/>
              <a:t> or </a:t>
            </a:r>
            <a:r>
              <a:rPr lang="ja-JP" altLang="en-US" sz="2400" smtClean="0"/>
              <a:t>“</a:t>
            </a:r>
            <a:r>
              <a:rPr lang="en-US" sz="2400" smtClean="0"/>
              <a:t>open</a:t>
            </a:r>
            <a:r>
              <a:rPr lang="ja-JP" altLang="en-US" sz="2400" smtClean="0"/>
              <a:t>”</a:t>
            </a:r>
            <a:endParaRPr lang="en-US" sz="2400" smtClean="0"/>
          </a:p>
          <a:p>
            <a:pPr eaLnBrk="1" hangingPunct="1">
              <a:lnSpc>
                <a:spcPct val="90000"/>
              </a:lnSpc>
              <a:defRPr/>
            </a:pPr>
            <a:r>
              <a:rPr lang="en-US" sz="2400" smtClean="0"/>
              <a:t>Public and Private views of course</a:t>
            </a:r>
          </a:p>
          <a:p>
            <a:pPr eaLnBrk="1" hangingPunct="1">
              <a:lnSpc>
                <a:spcPct val="90000"/>
              </a:lnSpc>
              <a:defRPr/>
            </a:pPr>
            <a:r>
              <a:rPr lang="en-US" sz="2400" smtClean="0"/>
              <a:t>Benefits: Lowest cost, courses kept up to date, and not orphaned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C26539E-36DC-E347-B42C-7319CECFB047}" type="datetime1">
              <a:rPr lang="en-US"/>
              <a:pPr>
                <a:defRPr/>
              </a:pPr>
              <a:t>12/30/13</a:t>
            </a:fld>
            <a:endParaRPr lang="en-US"/>
          </a:p>
        </p:txBody>
      </p:sp>
      <p:sp>
        <p:nvSpPr>
          <p:cNvPr id="5" name="Footer Placeholder 4"/>
          <p:cNvSpPr>
            <a:spLocks noGrp="1"/>
          </p:cNvSpPr>
          <p:nvPr>
            <p:ph type="ftr" sz="quarter" idx="11"/>
          </p:nvPr>
        </p:nvSpPr>
        <p:spPr/>
        <p:txBody>
          <a:bodyPr/>
          <a:lstStyle/>
          <a:p>
            <a:pPr>
              <a:defRPr/>
            </a:pPr>
            <a:r>
              <a:rPr lang="en-US"/>
              <a:t>2005 New Media Consortium Summer Conference ::</a:t>
            </a:r>
          </a:p>
        </p:txBody>
      </p:sp>
      <p:sp>
        <p:nvSpPr>
          <p:cNvPr id="6" name="Slide Number Placeholder 5"/>
          <p:cNvSpPr>
            <a:spLocks noGrp="1"/>
          </p:cNvSpPr>
          <p:nvPr>
            <p:ph type="sldNum" sz="quarter" idx="12"/>
          </p:nvPr>
        </p:nvSpPr>
        <p:spPr/>
        <p:txBody>
          <a:bodyPr/>
          <a:lstStyle/>
          <a:p>
            <a:pPr>
              <a:defRPr/>
            </a:pPr>
            <a:fld id="{3D3E4770-D048-5343-8C1D-F3995B39903E}" type="slidenum">
              <a:rPr lang="en-US"/>
              <a:pPr>
                <a:defRPr/>
              </a:pPr>
              <a:t>18</a:t>
            </a:fld>
            <a:endParaRPr lang="en-US"/>
          </a:p>
        </p:txBody>
      </p:sp>
      <p:sp>
        <p:nvSpPr>
          <p:cNvPr id="106498" name="Rectangle 2"/>
          <p:cNvSpPr>
            <a:spLocks noGrp="1" noChangeArrowheads="1"/>
          </p:cNvSpPr>
          <p:nvPr>
            <p:ph type="title"/>
          </p:nvPr>
        </p:nvSpPr>
        <p:spPr/>
        <p:txBody>
          <a:bodyPr/>
          <a:lstStyle/>
          <a:p>
            <a:pPr eaLnBrk="1" hangingPunct="1">
              <a:defRPr/>
            </a:pPr>
            <a:r>
              <a:rPr lang="en-US" smtClean="0"/>
              <a:t>How we can help you (steps to proceed)</a:t>
            </a:r>
          </a:p>
        </p:txBody>
      </p:sp>
      <p:sp>
        <p:nvSpPr>
          <p:cNvPr id="106499" name="Rectangle 3"/>
          <p:cNvSpPr>
            <a:spLocks noGrp="1" noChangeArrowheads="1"/>
          </p:cNvSpPr>
          <p:nvPr>
            <p:ph type="body" idx="1"/>
          </p:nvPr>
        </p:nvSpPr>
        <p:spPr>
          <a:xfrm>
            <a:off x="1143000" y="1981200"/>
            <a:ext cx="7315200" cy="3962400"/>
          </a:xfrm>
        </p:spPr>
        <p:txBody>
          <a:bodyPr/>
          <a:lstStyle/>
          <a:p>
            <a:pPr eaLnBrk="1" hangingPunct="1">
              <a:defRPr/>
            </a:pPr>
            <a:r>
              <a:rPr lang="en-US" sz="2400" smtClean="0"/>
              <a:t>Let us know you are interested</a:t>
            </a:r>
          </a:p>
          <a:p>
            <a:pPr eaLnBrk="1" hangingPunct="1">
              <a:defRPr/>
            </a:pPr>
            <a:r>
              <a:rPr lang="en-US" sz="2400" smtClean="0"/>
              <a:t>We will help you evangelize within your institutions (administration and faculty) </a:t>
            </a:r>
          </a:p>
          <a:p>
            <a:pPr eaLnBrk="1" hangingPunct="1">
              <a:defRPr/>
            </a:pPr>
            <a:r>
              <a:rPr lang="en-US" sz="2400" smtClean="0"/>
              <a:t>We will share with your our best practices for OCW process</a:t>
            </a:r>
          </a:p>
          <a:p>
            <a:pPr eaLnBrk="1" hangingPunct="1">
              <a:defRPr/>
            </a:pPr>
            <a:r>
              <a:rPr lang="en-US" sz="2400" smtClean="0"/>
              <a:t>We will provide you with the software and support you need (including hosting)</a:t>
            </a:r>
          </a:p>
          <a:p>
            <a:pPr eaLnBrk="1" hangingPunct="1">
              <a:defRPr/>
            </a:pPr>
            <a:r>
              <a:rPr lang="en-US" sz="2400" smtClean="0"/>
              <a:t>We will even provide course design support for very early adopters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4B54CC1-677D-094F-A87D-A494A26A95D0}" type="datetime1">
              <a:rPr lang="en-US"/>
              <a:pPr>
                <a:defRPr/>
              </a:pPr>
              <a:t>12/30/13</a:t>
            </a:fld>
            <a:endParaRPr lang="en-US"/>
          </a:p>
        </p:txBody>
      </p:sp>
      <p:sp>
        <p:nvSpPr>
          <p:cNvPr id="5" name="Footer Placeholder 4"/>
          <p:cNvSpPr>
            <a:spLocks noGrp="1"/>
          </p:cNvSpPr>
          <p:nvPr>
            <p:ph type="ftr" sz="quarter" idx="11"/>
          </p:nvPr>
        </p:nvSpPr>
        <p:spPr/>
        <p:txBody>
          <a:bodyPr/>
          <a:lstStyle/>
          <a:p>
            <a:pPr>
              <a:defRPr/>
            </a:pPr>
            <a:r>
              <a:rPr lang="en-US"/>
              <a:t>2005 New Media Consortium Summer Conference ::</a:t>
            </a:r>
          </a:p>
        </p:txBody>
      </p:sp>
      <p:sp>
        <p:nvSpPr>
          <p:cNvPr id="6" name="Slide Number Placeholder 5"/>
          <p:cNvSpPr>
            <a:spLocks noGrp="1"/>
          </p:cNvSpPr>
          <p:nvPr>
            <p:ph type="sldNum" sz="quarter" idx="12"/>
          </p:nvPr>
        </p:nvSpPr>
        <p:spPr/>
        <p:txBody>
          <a:bodyPr/>
          <a:lstStyle/>
          <a:p>
            <a:pPr>
              <a:defRPr/>
            </a:pPr>
            <a:fld id="{686A2874-0C96-ED4A-BA84-B8DB701DF8ED}" type="slidenum">
              <a:rPr lang="en-US"/>
              <a:pPr>
                <a:defRPr/>
              </a:pPr>
              <a:t>19</a:t>
            </a:fld>
            <a:endParaRPr lang="en-US"/>
          </a:p>
        </p:txBody>
      </p:sp>
      <p:sp>
        <p:nvSpPr>
          <p:cNvPr id="107522" name="Rectangle 2"/>
          <p:cNvSpPr>
            <a:spLocks noGrp="1" noChangeArrowheads="1"/>
          </p:cNvSpPr>
          <p:nvPr>
            <p:ph type="title"/>
          </p:nvPr>
        </p:nvSpPr>
        <p:spPr>
          <a:xfrm>
            <a:off x="685800" y="228600"/>
            <a:ext cx="7772400" cy="1143000"/>
          </a:xfrm>
        </p:spPr>
        <p:txBody>
          <a:bodyPr/>
          <a:lstStyle/>
          <a:p>
            <a:pPr eaLnBrk="1" hangingPunct="1">
              <a:defRPr/>
            </a:pPr>
            <a:r>
              <a:rPr lang="en-US" smtClean="0"/>
              <a:t>Potential eduCommons Adopters</a:t>
            </a:r>
          </a:p>
        </p:txBody>
      </p:sp>
      <p:sp>
        <p:nvSpPr>
          <p:cNvPr id="107523" name="Rectangle 3"/>
          <p:cNvSpPr>
            <a:spLocks noGrp="1" noChangeArrowheads="1"/>
          </p:cNvSpPr>
          <p:nvPr>
            <p:ph type="body" idx="1"/>
          </p:nvPr>
        </p:nvSpPr>
        <p:spPr>
          <a:xfrm>
            <a:off x="1447800" y="1447800"/>
            <a:ext cx="7010400" cy="3962400"/>
          </a:xfrm>
        </p:spPr>
        <p:txBody>
          <a:bodyPr/>
          <a:lstStyle/>
          <a:p>
            <a:pPr eaLnBrk="1" hangingPunct="1">
              <a:defRPr/>
            </a:pPr>
            <a:r>
              <a:rPr lang="en-US" sz="2400" smtClean="0"/>
              <a:t>Notre Dame</a:t>
            </a:r>
          </a:p>
          <a:p>
            <a:pPr eaLnBrk="1" hangingPunct="1">
              <a:defRPr/>
            </a:pPr>
            <a:r>
              <a:rPr lang="en-US" sz="2400" smtClean="0"/>
              <a:t>Michigan State University</a:t>
            </a:r>
          </a:p>
          <a:p>
            <a:pPr eaLnBrk="1" hangingPunct="1">
              <a:defRPr/>
            </a:pPr>
            <a:r>
              <a:rPr lang="en-US" sz="2400" smtClean="0"/>
              <a:t>Wheelock College</a:t>
            </a:r>
          </a:p>
          <a:p>
            <a:pPr eaLnBrk="1" hangingPunct="1">
              <a:defRPr/>
            </a:pPr>
            <a:r>
              <a:rPr lang="en-US" sz="2400" smtClean="0"/>
              <a:t>Utah Consortium</a:t>
            </a:r>
          </a:p>
          <a:p>
            <a:pPr lvl="1" eaLnBrk="1" hangingPunct="1">
              <a:defRPr/>
            </a:pPr>
            <a:r>
              <a:rPr lang="en-US" sz="2400" smtClean="0"/>
              <a:t>Weber State University</a:t>
            </a:r>
          </a:p>
          <a:p>
            <a:pPr lvl="1" eaLnBrk="1" hangingPunct="1">
              <a:defRPr/>
            </a:pPr>
            <a:r>
              <a:rPr lang="en-US" sz="2400" smtClean="0"/>
              <a:t>University of Utah</a:t>
            </a:r>
          </a:p>
          <a:p>
            <a:pPr lvl="1" eaLnBrk="1" hangingPunct="1">
              <a:defRPr/>
            </a:pPr>
            <a:r>
              <a:rPr lang="en-US" sz="2400" smtClean="0"/>
              <a:t>Brigham Young University</a:t>
            </a:r>
          </a:p>
          <a:p>
            <a:pPr lvl="1" eaLnBrk="1" hangingPunct="1">
              <a:defRPr/>
            </a:pPr>
            <a:r>
              <a:rPr lang="en-US" sz="2400" smtClean="0"/>
              <a:t>Utah Valley State College</a:t>
            </a:r>
          </a:p>
          <a:p>
            <a:pPr eaLnBrk="1" hangingPunct="1">
              <a:defRPr/>
            </a:pPr>
            <a:r>
              <a:rPr lang="en-US" sz="2400" smtClean="0"/>
              <a:t>And growing…..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ctrTitle"/>
          </p:nvPr>
        </p:nvSpPr>
        <p:spPr/>
        <p:txBody>
          <a:bodyPr/>
          <a:lstStyle/>
          <a:p>
            <a:pPr eaLnBrk="1" hangingPunct="1">
              <a:defRPr/>
            </a:pPr>
            <a:endParaRPr lang="en-US" smtClean="0"/>
          </a:p>
        </p:txBody>
      </p:sp>
      <p:sp>
        <p:nvSpPr>
          <p:cNvPr id="176131" name="Rectangle 3"/>
          <p:cNvSpPr>
            <a:spLocks noGrp="1" noChangeArrowheads="1"/>
          </p:cNvSpPr>
          <p:nvPr>
            <p:ph type="subTitle" idx="1"/>
          </p:nvPr>
        </p:nvSpPr>
        <p:spPr/>
        <p:txBody>
          <a:bodyPr/>
          <a:lstStyle/>
          <a:p>
            <a:pPr eaLnBrk="1" hangingPunct="1">
              <a:defRPr/>
            </a:pPr>
            <a:endParaRPr lang="en-US" smtClean="0"/>
          </a:p>
        </p:txBody>
      </p:sp>
      <p:pic>
        <p:nvPicPr>
          <p:cNvPr id="16387" name="Picture 4" descr="FeedThe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5087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newflyerbookslid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a:xfrm>
            <a:off x="2209800" y="4495800"/>
            <a:ext cx="6248400" cy="685800"/>
          </a:xfrm>
        </p:spPr>
        <p:txBody>
          <a:bodyPr/>
          <a:lstStyle/>
          <a:p>
            <a:pPr eaLnBrk="1" hangingPunct="1">
              <a:defRPr/>
            </a:pPr>
            <a:r>
              <a:rPr lang="en-US" smtClean="0"/>
              <a:t>USU Case Study</a:t>
            </a:r>
          </a:p>
        </p:txBody>
      </p:sp>
      <p:sp>
        <p:nvSpPr>
          <p:cNvPr id="178179" name="Rectangle 3"/>
          <p:cNvSpPr>
            <a:spLocks noGrp="1" noChangeArrowheads="1"/>
          </p:cNvSpPr>
          <p:nvPr>
            <p:ph type="subTitle" idx="1"/>
          </p:nvPr>
        </p:nvSpPr>
        <p:spPr>
          <a:xfrm>
            <a:off x="2209800" y="5410200"/>
            <a:ext cx="5715000" cy="1219200"/>
          </a:xfrm>
        </p:spPr>
        <p:txBody>
          <a:bodyPr/>
          <a:lstStyle/>
          <a:p>
            <a:pPr eaLnBrk="1" hangingPunct="1">
              <a:defRPr/>
            </a:pPr>
            <a:endParaRPr lang="en-US" smtClean="0"/>
          </a:p>
        </p:txBody>
      </p:sp>
      <p:pic>
        <p:nvPicPr>
          <p:cNvPr id="55299" name="Picture 4" descr="we are the wor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692626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5" descr="FeedTheWor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063" y="0"/>
            <a:ext cx="5087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p:txBody>
          <a:bodyPr/>
          <a:lstStyle/>
          <a:p>
            <a:pPr eaLnBrk="1" hangingPunct="1">
              <a:defRPr/>
            </a:pPr>
            <a:endParaRPr lang="en-US" smtClean="0"/>
          </a:p>
        </p:txBody>
      </p:sp>
      <p:sp>
        <p:nvSpPr>
          <p:cNvPr id="182275" name="Rectangle 3"/>
          <p:cNvSpPr>
            <a:spLocks noGrp="1" noChangeArrowheads="1"/>
          </p:cNvSpPr>
          <p:nvPr>
            <p:ph type="subTitle" idx="1"/>
          </p:nvPr>
        </p:nvSpPr>
        <p:spPr/>
        <p:txBody>
          <a:bodyPr/>
          <a:lstStyle/>
          <a:p>
            <a:pPr eaLnBrk="1" hangingPunct="1">
              <a:defRPr/>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ctrTitle"/>
          </p:nvPr>
        </p:nvSpPr>
        <p:spPr/>
        <p:txBody>
          <a:bodyPr/>
          <a:lstStyle/>
          <a:p>
            <a:pPr eaLnBrk="1" hangingPunct="1">
              <a:defRPr/>
            </a:pPr>
            <a:r>
              <a:rPr lang="en-US" smtClean="0"/>
              <a:t>Backup</a:t>
            </a:r>
          </a:p>
        </p:txBody>
      </p:sp>
      <p:sp>
        <p:nvSpPr>
          <p:cNvPr id="139269" name="Rectangle 5"/>
          <p:cNvSpPr>
            <a:spLocks noGrp="1" noChangeArrowheads="1"/>
          </p:cNvSpPr>
          <p:nvPr>
            <p:ph type="subTitle" idx="1"/>
          </p:nvPr>
        </p:nvSpPr>
        <p:spPr/>
        <p:txBody>
          <a:bodyPr/>
          <a:lstStyle/>
          <a:p>
            <a:pPr eaLnBrk="1" hangingPunct="1">
              <a:defRPr/>
            </a:pPr>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A871EE6-7C97-0C44-A1EE-6757357C06FF}" type="datetime1">
              <a:rPr lang="en-US"/>
              <a:pPr>
                <a:defRPr/>
              </a:pPr>
              <a:t>12/30/13</a:t>
            </a:fld>
            <a:endParaRPr lang="en-US"/>
          </a:p>
        </p:txBody>
      </p:sp>
      <p:sp>
        <p:nvSpPr>
          <p:cNvPr id="5" name="Footer Placeholder 4"/>
          <p:cNvSpPr>
            <a:spLocks noGrp="1"/>
          </p:cNvSpPr>
          <p:nvPr>
            <p:ph type="ftr" sz="quarter" idx="11"/>
          </p:nvPr>
        </p:nvSpPr>
        <p:spPr/>
        <p:txBody>
          <a:bodyPr/>
          <a:lstStyle/>
          <a:p>
            <a:pPr>
              <a:defRPr/>
            </a:pPr>
            <a:r>
              <a:rPr lang="en-US"/>
              <a:t>2005 New Media Consortium Summer Conference ::</a:t>
            </a:r>
          </a:p>
        </p:txBody>
      </p:sp>
      <p:sp>
        <p:nvSpPr>
          <p:cNvPr id="6" name="Slide Number Placeholder 5"/>
          <p:cNvSpPr>
            <a:spLocks noGrp="1"/>
          </p:cNvSpPr>
          <p:nvPr>
            <p:ph type="sldNum" sz="quarter" idx="12"/>
          </p:nvPr>
        </p:nvSpPr>
        <p:spPr/>
        <p:txBody>
          <a:bodyPr/>
          <a:lstStyle/>
          <a:p>
            <a:pPr>
              <a:defRPr/>
            </a:pPr>
            <a:fld id="{ABA1D1FE-4305-C745-BD13-E77C1D86EC1C}" type="slidenum">
              <a:rPr lang="en-US"/>
              <a:pPr>
                <a:defRPr/>
              </a:pPr>
              <a:t>24</a:t>
            </a:fld>
            <a:endParaRPr lang="en-US"/>
          </a:p>
        </p:txBody>
      </p:sp>
      <p:sp>
        <p:nvSpPr>
          <p:cNvPr id="123906" name="Rectangle 2"/>
          <p:cNvSpPr>
            <a:spLocks noGrp="1" noChangeArrowheads="1"/>
          </p:cNvSpPr>
          <p:nvPr>
            <p:ph type="title"/>
          </p:nvPr>
        </p:nvSpPr>
        <p:spPr/>
        <p:txBody>
          <a:bodyPr/>
          <a:lstStyle/>
          <a:p>
            <a:pPr eaLnBrk="1" hangingPunct="1">
              <a:defRPr/>
            </a:pPr>
            <a:r>
              <a:rPr lang="en-US" smtClean="0"/>
              <a:t>How?</a:t>
            </a:r>
          </a:p>
        </p:txBody>
      </p:sp>
      <p:sp>
        <p:nvSpPr>
          <p:cNvPr id="123907" name="Rectangle 3"/>
          <p:cNvSpPr>
            <a:spLocks noGrp="1" noChangeArrowheads="1"/>
          </p:cNvSpPr>
          <p:nvPr>
            <p:ph type="body" idx="1"/>
          </p:nvPr>
        </p:nvSpPr>
        <p:spPr>
          <a:xfrm>
            <a:off x="1447800" y="1981200"/>
            <a:ext cx="7010400" cy="3302000"/>
          </a:xfrm>
        </p:spPr>
        <p:txBody>
          <a:bodyPr/>
          <a:lstStyle/>
          <a:p>
            <a:pPr eaLnBrk="1" hangingPunct="1">
              <a:defRPr/>
            </a:pPr>
            <a:r>
              <a:rPr lang="en-US" smtClean="0"/>
              <a:t>Increase access to educational opportunity by lowering barriers to entry for OpenCourseWare projects</a:t>
            </a:r>
            <a:endParaRPr lang="en-US" i="1" smtClean="0"/>
          </a:p>
          <a:p>
            <a:pPr eaLnBrk="1" hangingPunct="1">
              <a:defRPr/>
            </a:pPr>
            <a:endParaRPr lang="en-US" smtClean="0"/>
          </a:p>
          <a:p>
            <a:pPr eaLnBrk="1" hangingPunct="1">
              <a:defRPr/>
            </a:pPr>
            <a:r>
              <a:rPr lang="en-US" smtClean="0"/>
              <a:t>Provide open source, </a:t>
            </a:r>
            <a:r>
              <a:rPr lang="ja-JP" altLang="en-US" smtClean="0"/>
              <a:t>“</a:t>
            </a:r>
            <a:r>
              <a:rPr lang="en-US" smtClean="0"/>
              <a:t>out of the box</a:t>
            </a:r>
            <a:r>
              <a:rPr lang="ja-JP" altLang="en-US" smtClean="0"/>
              <a:t>”</a:t>
            </a:r>
            <a:r>
              <a:rPr lang="en-US" smtClean="0"/>
              <a:t> OpenCourseWare Management System</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B751293-0685-9343-B12A-2E454DCD6603}" type="datetime1">
              <a:rPr lang="en-US"/>
              <a:pPr>
                <a:defRPr/>
              </a:pPr>
              <a:t>12/30/13</a:t>
            </a:fld>
            <a:endParaRPr lang="en-US"/>
          </a:p>
        </p:txBody>
      </p:sp>
      <p:sp>
        <p:nvSpPr>
          <p:cNvPr id="5" name="Footer Placeholder 4"/>
          <p:cNvSpPr>
            <a:spLocks noGrp="1"/>
          </p:cNvSpPr>
          <p:nvPr>
            <p:ph type="ftr" sz="quarter" idx="11"/>
          </p:nvPr>
        </p:nvSpPr>
        <p:spPr/>
        <p:txBody>
          <a:bodyPr/>
          <a:lstStyle/>
          <a:p>
            <a:pPr>
              <a:defRPr/>
            </a:pPr>
            <a:r>
              <a:rPr lang="en-US"/>
              <a:t>2005 New Media Consortium Summer Conference ::</a:t>
            </a:r>
          </a:p>
        </p:txBody>
      </p:sp>
      <p:sp>
        <p:nvSpPr>
          <p:cNvPr id="6" name="Slide Number Placeholder 5"/>
          <p:cNvSpPr>
            <a:spLocks noGrp="1"/>
          </p:cNvSpPr>
          <p:nvPr>
            <p:ph type="sldNum" sz="quarter" idx="12"/>
          </p:nvPr>
        </p:nvSpPr>
        <p:spPr/>
        <p:txBody>
          <a:bodyPr/>
          <a:lstStyle/>
          <a:p>
            <a:pPr>
              <a:defRPr/>
            </a:pPr>
            <a:fld id="{A4F655F9-2198-A947-B797-33BE4F1915AE}" type="slidenum">
              <a:rPr lang="en-US"/>
              <a:pPr>
                <a:defRPr/>
              </a:pPr>
              <a:t>25</a:t>
            </a:fld>
            <a:endParaRPr lang="en-US"/>
          </a:p>
        </p:txBody>
      </p:sp>
      <p:sp>
        <p:nvSpPr>
          <p:cNvPr id="128002" name="Rectangle 2"/>
          <p:cNvSpPr>
            <a:spLocks noGrp="1" noChangeArrowheads="1"/>
          </p:cNvSpPr>
          <p:nvPr>
            <p:ph type="title"/>
          </p:nvPr>
        </p:nvSpPr>
        <p:spPr/>
        <p:txBody>
          <a:bodyPr/>
          <a:lstStyle/>
          <a:p>
            <a:pPr eaLnBrk="1" hangingPunct="1">
              <a:defRPr/>
            </a:pPr>
            <a:r>
              <a:rPr lang="en-US" smtClean="0"/>
              <a:t>How Does It Work?</a:t>
            </a:r>
          </a:p>
        </p:txBody>
      </p:sp>
      <p:sp>
        <p:nvSpPr>
          <p:cNvPr id="128003" name="Rectangle 3"/>
          <p:cNvSpPr>
            <a:spLocks noGrp="1" noChangeArrowheads="1"/>
          </p:cNvSpPr>
          <p:nvPr>
            <p:ph type="body" idx="1"/>
          </p:nvPr>
        </p:nvSpPr>
        <p:spPr>
          <a:xfrm>
            <a:off x="914400" y="1981200"/>
            <a:ext cx="7772400" cy="4419600"/>
          </a:xfrm>
        </p:spPr>
        <p:txBody>
          <a:bodyPr/>
          <a:lstStyle/>
          <a:p>
            <a:pPr eaLnBrk="1" hangingPunct="1">
              <a:defRPr/>
            </a:pPr>
            <a:r>
              <a:rPr lang="en-US" smtClean="0"/>
              <a:t>Course materials come from:</a:t>
            </a:r>
          </a:p>
          <a:p>
            <a:pPr lvl="1" eaLnBrk="1" hangingPunct="1">
              <a:defRPr/>
            </a:pPr>
            <a:r>
              <a:rPr lang="en-US" smtClean="0"/>
              <a:t>SAKAI, WebCT, Blackboard,Apache, local drives</a:t>
            </a:r>
          </a:p>
          <a:p>
            <a:pPr lvl="1" eaLnBrk="1" hangingPunct="1">
              <a:defRPr/>
            </a:pPr>
            <a:endParaRPr lang="en-US" smtClean="0"/>
          </a:p>
          <a:p>
            <a:pPr eaLnBrk="1" hangingPunct="1">
              <a:defRPr/>
            </a:pPr>
            <a:r>
              <a:rPr lang="en-US" smtClean="0"/>
              <a:t>Bulk import entire working sites (zipped)</a:t>
            </a:r>
          </a:p>
          <a:p>
            <a:pPr eaLnBrk="1" hangingPunct="1">
              <a:defRPr/>
            </a:pPr>
            <a:endParaRPr lang="en-US" smtClean="0"/>
          </a:p>
          <a:p>
            <a:pPr eaLnBrk="1" hangingPunct="1">
              <a:defRPr/>
            </a:pPr>
            <a:r>
              <a:rPr lang="en-US" smtClean="0"/>
              <a:t>Store each individual component in the database as a reusable LO and catalog</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E9FDAB7-52A1-2C4F-B8F6-B962F303CCAA}" type="datetime1">
              <a:rPr lang="en-US"/>
              <a:pPr>
                <a:defRPr/>
              </a:pPr>
              <a:t>12/30/13</a:t>
            </a:fld>
            <a:endParaRPr lang="en-US"/>
          </a:p>
        </p:txBody>
      </p:sp>
      <p:sp>
        <p:nvSpPr>
          <p:cNvPr id="5" name="Footer Placeholder 4"/>
          <p:cNvSpPr>
            <a:spLocks noGrp="1"/>
          </p:cNvSpPr>
          <p:nvPr>
            <p:ph type="ftr" sz="quarter" idx="11"/>
          </p:nvPr>
        </p:nvSpPr>
        <p:spPr/>
        <p:txBody>
          <a:bodyPr/>
          <a:lstStyle/>
          <a:p>
            <a:pPr>
              <a:defRPr/>
            </a:pPr>
            <a:r>
              <a:rPr lang="en-US"/>
              <a:t>2005 New Media Consortium Summer Conference ::</a:t>
            </a:r>
          </a:p>
        </p:txBody>
      </p:sp>
      <p:sp>
        <p:nvSpPr>
          <p:cNvPr id="6" name="Slide Number Placeholder 5"/>
          <p:cNvSpPr>
            <a:spLocks noGrp="1"/>
          </p:cNvSpPr>
          <p:nvPr>
            <p:ph type="sldNum" sz="quarter" idx="12"/>
          </p:nvPr>
        </p:nvSpPr>
        <p:spPr/>
        <p:txBody>
          <a:bodyPr/>
          <a:lstStyle/>
          <a:p>
            <a:pPr>
              <a:defRPr/>
            </a:pPr>
            <a:fld id="{3046B9C2-2E0A-364C-A662-59798521AF6E}" type="slidenum">
              <a:rPr lang="en-US"/>
              <a:pPr>
                <a:defRPr/>
              </a:pPr>
              <a:t>26</a:t>
            </a:fld>
            <a:endParaRPr lang="en-US"/>
          </a:p>
        </p:txBody>
      </p:sp>
      <p:sp>
        <p:nvSpPr>
          <p:cNvPr id="130050" name="Rectangle 2"/>
          <p:cNvSpPr>
            <a:spLocks noGrp="1" noChangeArrowheads="1"/>
          </p:cNvSpPr>
          <p:nvPr>
            <p:ph type="title"/>
          </p:nvPr>
        </p:nvSpPr>
        <p:spPr/>
        <p:txBody>
          <a:bodyPr/>
          <a:lstStyle/>
          <a:p>
            <a:pPr eaLnBrk="1" hangingPunct="1">
              <a:defRPr/>
            </a:pPr>
            <a:r>
              <a:rPr lang="en-US" smtClean="0"/>
              <a:t>How Does It Work?</a:t>
            </a:r>
          </a:p>
        </p:txBody>
      </p:sp>
      <p:sp>
        <p:nvSpPr>
          <p:cNvPr id="130051" name="Rectangle 3"/>
          <p:cNvSpPr>
            <a:spLocks noGrp="1" noChangeArrowheads="1"/>
          </p:cNvSpPr>
          <p:nvPr>
            <p:ph type="body" idx="1"/>
          </p:nvPr>
        </p:nvSpPr>
        <p:spPr/>
        <p:txBody>
          <a:bodyPr/>
          <a:lstStyle/>
          <a:p>
            <a:pPr eaLnBrk="1" hangingPunct="1">
              <a:defRPr/>
            </a:pPr>
            <a:r>
              <a:rPr lang="en-US" sz="3200" smtClean="0"/>
              <a:t>Automatically reassemble the LOs into a functioning course site</a:t>
            </a:r>
          </a:p>
          <a:p>
            <a:pPr eaLnBrk="1" hangingPunct="1">
              <a:defRPr/>
            </a:pPr>
            <a:endParaRPr lang="en-US" sz="3200" smtClean="0"/>
          </a:p>
          <a:p>
            <a:pPr eaLnBrk="1" hangingPunct="1">
              <a:defRPr/>
            </a:pPr>
            <a:r>
              <a:rPr lang="en-US" sz="3200" smtClean="0"/>
              <a:t>Move the LOs and the course through a supportive workflow and publish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832BCB2-3AA0-1E41-9382-8437EDF10300}" type="datetime1">
              <a:rPr lang="en-US"/>
              <a:pPr>
                <a:defRPr/>
              </a:pPr>
              <a:t>12/30/13</a:t>
            </a:fld>
            <a:endParaRPr lang="en-US"/>
          </a:p>
        </p:txBody>
      </p:sp>
      <p:sp>
        <p:nvSpPr>
          <p:cNvPr id="5" name="Footer Placeholder 4"/>
          <p:cNvSpPr>
            <a:spLocks noGrp="1"/>
          </p:cNvSpPr>
          <p:nvPr>
            <p:ph type="ftr" sz="quarter" idx="11"/>
          </p:nvPr>
        </p:nvSpPr>
        <p:spPr/>
        <p:txBody>
          <a:bodyPr/>
          <a:lstStyle/>
          <a:p>
            <a:pPr>
              <a:defRPr/>
            </a:pPr>
            <a:r>
              <a:rPr lang="en-US"/>
              <a:t>2005 New Media Consortium Summer Conference ::</a:t>
            </a:r>
          </a:p>
        </p:txBody>
      </p:sp>
      <p:sp>
        <p:nvSpPr>
          <p:cNvPr id="6" name="Slide Number Placeholder 5"/>
          <p:cNvSpPr>
            <a:spLocks noGrp="1"/>
          </p:cNvSpPr>
          <p:nvPr>
            <p:ph type="sldNum" sz="quarter" idx="12"/>
          </p:nvPr>
        </p:nvSpPr>
        <p:spPr/>
        <p:txBody>
          <a:bodyPr/>
          <a:lstStyle/>
          <a:p>
            <a:pPr>
              <a:defRPr/>
            </a:pPr>
            <a:fld id="{509BE822-866D-B641-888B-67EEC94CB006}" type="slidenum">
              <a:rPr lang="en-US"/>
              <a:pPr>
                <a:defRPr/>
              </a:pPr>
              <a:t>27</a:t>
            </a:fld>
            <a:endParaRPr lang="en-US"/>
          </a:p>
        </p:txBody>
      </p:sp>
      <p:sp>
        <p:nvSpPr>
          <p:cNvPr id="132098" name="Rectangle 2"/>
          <p:cNvSpPr>
            <a:spLocks noGrp="1" noChangeArrowheads="1"/>
          </p:cNvSpPr>
          <p:nvPr>
            <p:ph type="title"/>
          </p:nvPr>
        </p:nvSpPr>
        <p:spPr/>
        <p:txBody>
          <a:bodyPr/>
          <a:lstStyle/>
          <a:p>
            <a:pPr eaLnBrk="1" hangingPunct="1">
              <a:defRPr/>
            </a:pPr>
            <a:r>
              <a:rPr lang="en-US" smtClean="0"/>
              <a:t>What is eduCommons </a:t>
            </a:r>
            <a:r>
              <a:rPr lang="en-US" u="sng" smtClean="0"/>
              <a:t>NOT</a:t>
            </a:r>
            <a:r>
              <a:rPr lang="en-US" smtClean="0"/>
              <a:t>?</a:t>
            </a:r>
          </a:p>
        </p:txBody>
      </p:sp>
      <p:sp>
        <p:nvSpPr>
          <p:cNvPr id="132099" name="Rectangle 3"/>
          <p:cNvSpPr>
            <a:spLocks noGrp="1" noChangeArrowheads="1"/>
          </p:cNvSpPr>
          <p:nvPr>
            <p:ph type="body" idx="1"/>
          </p:nvPr>
        </p:nvSpPr>
        <p:spPr/>
        <p:txBody>
          <a:bodyPr/>
          <a:lstStyle/>
          <a:p>
            <a:pPr eaLnBrk="1" hangingPunct="1">
              <a:defRPr/>
            </a:pPr>
            <a:r>
              <a:rPr lang="en-US" smtClean="0"/>
              <a:t>A general purpose repository system or workflow system</a:t>
            </a:r>
          </a:p>
          <a:p>
            <a:pPr eaLnBrk="1" hangingPunct="1">
              <a:defRPr/>
            </a:pPr>
            <a:endParaRPr lang="en-US" smtClean="0"/>
          </a:p>
          <a:p>
            <a:pPr eaLnBrk="1" hangingPunct="1">
              <a:defRPr/>
            </a:pPr>
            <a:r>
              <a:rPr lang="en-US" smtClean="0"/>
              <a:t>A Learning Management System</a:t>
            </a:r>
          </a:p>
          <a:p>
            <a:pPr lvl="1" eaLnBrk="1" hangingPunct="1">
              <a:defRPr/>
            </a:pPr>
            <a:r>
              <a:rPr lang="en-US" smtClean="0"/>
              <a:t>Not built on authenticate / join paradigm</a:t>
            </a:r>
          </a:p>
          <a:p>
            <a:pPr lvl="1" eaLnBrk="1" hangingPunct="1">
              <a:defRPr/>
            </a:pPr>
            <a:r>
              <a:rPr lang="en-US" smtClean="0"/>
              <a:t>Not gradebook, homework dropbox, announcements page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EEA6B39-D837-EC4C-922F-C0302FDED821}" type="datetime1">
              <a:rPr lang="en-US"/>
              <a:pPr>
                <a:defRPr/>
              </a:pPr>
              <a:t>12/30/13</a:t>
            </a:fld>
            <a:endParaRPr lang="en-US"/>
          </a:p>
        </p:txBody>
      </p:sp>
      <p:sp>
        <p:nvSpPr>
          <p:cNvPr id="5" name="Footer Placeholder 4"/>
          <p:cNvSpPr>
            <a:spLocks noGrp="1"/>
          </p:cNvSpPr>
          <p:nvPr>
            <p:ph type="ftr" sz="quarter" idx="11"/>
          </p:nvPr>
        </p:nvSpPr>
        <p:spPr/>
        <p:txBody>
          <a:bodyPr/>
          <a:lstStyle/>
          <a:p>
            <a:pPr>
              <a:defRPr/>
            </a:pPr>
            <a:r>
              <a:rPr lang="en-US"/>
              <a:t>2005 New Media Consortium Summer Conference ::</a:t>
            </a:r>
          </a:p>
        </p:txBody>
      </p:sp>
      <p:sp>
        <p:nvSpPr>
          <p:cNvPr id="6" name="Slide Number Placeholder 5"/>
          <p:cNvSpPr>
            <a:spLocks noGrp="1"/>
          </p:cNvSpPr>
          <p:nvPr>
            <p:ph type="sldNum" sz="quarter" idx="12"/>
          </p:nvPr>
        </p:nvSpPr>
        <p:spPr/>
        <p:txBody>
          <a:bodyPr/>
          <a:lstStyle/>
          <a:p>
            <a:pPr>
              <a:defRPr/>
            </a:pPr>
            <a:fld id="{F5F31DC1-88D3-7349-8992-880164AD3356}" type="slidenum">
              <a:rPr lang="en-US"/>
              <a:pPr>
                <a:defRPr/>
              </a:pPr>
              <a:t>28</a:t>
            </a:fld>
            <a:endParaRPr lang="en-US"/>
          </a:p>
        </p:txBody>
      </p:sp>
      <p:sp>
        <p:nvSpPr>
          <p:cNvPr id="134146" name="Rectangle 2"/>
          <p:cNvSpPr>
            <a:spLocks noGrp="1" noChangeArrowheads="1"/>
          </p:cNvSpPr>
          <p:nvPr>
            <p:ph type="title"/>
          </p:nvPr>
        </p:nvSpPr>
        <p:spPr/>
        <p:txBody>
          <a:bodyPr/>
          <a:lstStyle/>
          <a:p>
            <a:pPr eaLnBrk="1" hangingPunct="1">
              <a:defRPr/>
            </a:pPr>
            <a:r>
              <a:rPr lang="en-US" smtClean="0"/>
              <a:t>Development Tools</a:t>
            </a:r>
          </a:p>
        </p:txBody>
      </p:sp>
      <p:sp>
        <p:nvSpPr>
          <p:cNvPr id="134147" name="Rectangle 3"/>
          <p:cNvSpPr>
            <a:spLocks noGrp="1" noChangeArrowheads="1"/>
          </p:cNvSpPr>
          <p:nvPr>
            <p:ph type="body" idx="1"/>
          </p:nvPr>
        </p:nvSpPr>
        <p:spPr>
          <a:xfrm>
            <a:off x="1860550" y="1981200"/>
            <a:ext cx="6116638" cy="3962400"/>
          </a:xfrm>
        </p:spPr>
        <p:txBody>
          <a:bodyPr/>
          <a:lstStyle/>
          <a:p>
            <a:pPr eaLnBrk="1" hangingPunct="1">
              <a:defRPr/>
            </a:pPr>
            <a:r>
              <a:rPr lang="en-US" sz="2400" smtClean="0"/>
              <a:t>CVS / ViewCVS</a:t>
            </a:r>
          </a:p>
          <a:p>
            <a:pPr eaLnBrk="1" hangingPunct="1">
              <a:defRPr/>
            </a:pPr>
            <a:r>
              <a:rPr lang="en-US" sz="2400" smtClean="0"/>
              <a:t>Sourceforge</a:t>
            </a:r>
          </a:p>
          <a:p>
            <a:pPr eaLnBrk="1" hangingPunct="1">
              <a:defRPr/>
            </a:pPr>
            <a:r>
              <a:rPr lang="en-US" sz="2400" smtClean="0"/>
              <a:t>Python</a:t>
            </a:r>
          </a:p>
          <a:p>
            <a:pPr eaLnBrk="1" hangingPunct="1">
              <a:defRPr/>
            </a:pPr>
            <a:r>
              <a:rPr lang="en-US" sz="2400" smtClean="0"/>
              <a:t>Zope</a:t>
            </a:r>
          </a:p>
          <a:p>
            <a:pPr eaLnBrk="1" hangingPunct="1">
              <a:defRPr/>
            </a:pPr>
            <a:r>
              <a:rPr lang="en-US" sz="2400" smtClean="0"/>
              <a:t>Plone</a:t>
            </a:r>
          </a:p>
          <a:p>
            <a:pPr eaLnBrk="1" hangingPunct="1">
              <a:defRPr/>
            </a:pPr>
            <a:r>
              <a:rPr lang="en-US" sz="2400" smtClean="0"/>
              <a:t>Squid</a:t>
            </a:r>
          </a:p>
          <a:p>
            <a:pPr eaLnBrk="1" hangingPunct="1">
              <a:defRPr/>
            </a:pPr>
            <a:r>
              <a:rPr lang="en-US" sz="2400" smtClean="0"/>
              <a:t>Twiki</a:t>
            </a:r>
          </a:p>
          <a:p>
            <a:pPr eaLnBrk="1" hangingPunct="1">
              <a:defRPr/>
            </a:pPr>
            <a:r>
              <a:rPr lang="en-US" sz="2400" smtClean="0"/>
              <a:t>Bugzilla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CF68B17-2FB2-174F-9DA4-391797E64508}" type="datetime1">
              <a:rPr lang="en-US"/>
              <a:pPr>
                <a:defRPr/>
              </a:pPr>
              <a:t>12/30/13</a:t>
            </a:fld>
            <a:endParaRPr lang="en-US"/>
          </a:p>
        </p:txBody>
      </p:sp>
      <p:sp>
        <p:nvSpPr>
          <p:cNvPr id="5" name="Footer Placeholder 4"/>
          <p:cNvSpPr>
            <a:spLocks noGrp="1"/>
          </p:cNvSpPr>
          <p:nvPr>
            <p:ph type="ftr" sz="quarter" idx="11"/>
          </p:nvPr>
        </p:nvSpPr>
        <p:spPr/>
        <p:txBody>
          <a:bodyPr/>
          <a:lstStyle/>
          <a:p>
            <a:pPr>
              <a:defRPr/>
            </a:pPr>
            <a:r>
              <a:rPr lang="en-US"/>
              <a:t>2005 New Media Consortium Summer Conference ::</a:t>
            </a:r>
          </a:p>
        </p:txBody>
      </p:sp>
      <p:sp>
        <p:nvSpPr>
          <p:cNvPr id="6" name="Slide Number Placeholder 5"/>
          <p:cNvSpPr>
            <a:spLocks noGrp="1"/>
          </p:cNvSpPr>
          <p:nvPr>
            <p:ph type="sldNum" sz="quarter" idx="12"/>
          </p:nvPr>
        </p:nvSpPr>
        <p:spPr/>
        <p:txBody>
          <a:bodyPr/>
          <a:lstStyle/>
          <a:p>
            <a:pPr>
              <a:defRPr/>
            </a:pPr>
            <a:fld id="{3D3D0BBA-D018-9943-A366-2D7B5A7B5A2F}" type="slidenum">
              <a:rPr lang="en-US"/>
              <a:pPr>
                <a:defRPr/>
              </a:pPr>
              <a:t>29</a:t>
            </a:fld>
            <a:endParaRPr lang="en-US"/>
          </a:p>
        </p:txBody>
      </p:sp>
      <p:sp>
        <p:nvSpPr>
          <p:cNvPr id="136194" name="Rectangle 2"/>
          <p:cNvSpPr>
            <a:spLocks noGrp="1" noChangeArrowheads="1"/>
          </p:cNvSpPr>
          <p:nvPr>
            <p:ph type="title"/>
          </p:nvPr>
        </p:nvSpPr>
        <p:spPr/>
        <p:txBody>
          <a:bodyPr/>
          <a:lstStyle/>
          <a:p>
            <a:pPr eaLnBrk="1" hangingPunct="1">
              <a:defRPr/>
            </a:pPr>
            <a:r>
              <a:rPr lang="en-US" smtClean="0"/>
              <a:t>Future Vision</a:t>
            </a:r>
          </a:p>
        </p:txBody>
      </p:sp>
      <p:sp>
        <p:nvSpPr>
          <p:cNvPr id="136195" name="Rectangle 3"/>
          <p:cNvSpPr>
            <a:spLocks noGrp="1" noChangeArrowheads="1"/>
          </p:cNvSpPr>
          <p:nvPr>
            <p:ph type="body" idx="1"/>
          </p:nvPr>
        </p:nvSpPr>
        <p:spPr/>
        <p:txBody>
          <a:bodyPr/>
          <a:lstStyle/>
          <a:p>
            <a:pPr eaLnBrk="1" hangingPunct="1">
              <a:defRPr/>
            </a:pPr>
            <a:r>
              <a:rPr lang="en-US" sz="2400" smtClean="0"/>
              <a:t>eduCommons becomes the OCW platform of choice</a:t>
            </a:r>
          </a:p>
          <a:p>
            <a:pPr lvl="1" eaLnBrk="1" hangingPunct="1">
              <a:defRPr/>
            </a:pPr>
            <a:r>
              <a:rPr lang="en-US" sz="2400" smtClean="0"/>
              <a:t>Chrome-less content distribution by IMSCP</a:t>
            </a:r>
          </a:p>
          <a:p>
            <a:pPr lvl="1" eaLnBrk="1" hangingPunct="1">
              <a:defRPr/>
            </a:pPr>
            <a:r>
              <a:rPr lang="en-US" sz="2400" smtClean="0"/>
              <a:t>Cross-eduCommons search and insert</a:t>
            </a:r>
          </a:p>
          <a:p>
            <a:pPr lvl="1" eaLnBrk="1" hangingPunct="1">
              <a:defRPr/>
            </a:pPr>
            <a:r>
              <a:rPr lang="en-US" sz="2400" smtClean="0"/>
              <a:t>Remix with attribution (students!)</a:t>
            </a:r>
          </a:p>
          <a:p>
            <a:pPr lvl="1" eaLnBrk="1" hangingPunct="1">
              <a:defRPr/>
            </a:pPr>
            <a:r>
              <a:rPr lang="en-US" sz="2400" smtClean="0"/>
              <a:t>Recommender systems</a:t>
            </a:r>
          </a:p>
          <a:p>
            <a:pPr lvl="1" eaLnBrk="1" hangingPunct="1">
              <a:defRPr/>
            </a:pPr>
            <a:r>
              <a:rPr lang="en-US" sz="2400" smtClean="0"/>
              <a:t>Semantic web OCW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2209800" y="4495800"/>
            <a:ext cx="6248400" cy="685800"/>
          </a:xfrm>
        </p:spPr>
        <p:txBody>
          <a:bodyPr/>
          <a:lstStyle/>
          <a:p>
            <a:pPr eaLnBrk="1" hangingPunct="1">
              <a:defRPr/>
            </a:pPr>
            <a:r>
              <a:rPr lang="en-US" smtClean="0"/>
              <a:t>USU Case Study</a:t>
            </a:r>
          </a:p>
        </p:txBody>
      </p:sp>
      <p:sp>
        <p:nvSpPr>
          <p:cNvPr id="172035" name="Rectangle 3"/>
          <p:cNvSpPr>
            <a:spLocks noGrp="1" noChangeArrowheads="1"/>
          </p:cNvSpPr>
          <p:nvPr>
            <p:ph type="subTitle" idx="1"/>
          </p:nvPr>
        </p:nvSpPr>
        <p:spPr>
          <a:xfrm>
            <a:off x="2209800" y="5410200"/>
            <a:ext cx="5715000" cy="1219200"/>
          </a:xfrm>
        </p:spPr>
        <p:txBody>
          <a:bodyPr/>
          <a:lstStyle/>
          <a:p>
            <a:pPr eaLnBrk="1" hangingPunct="1">
              <a:defRPr/>
            </a:pPr>
            <a:endParaRPr lang="en-US" smtClean="0"/>
          </a:p>
        </p:txBody>
      </p:sp>
      <p:pic>
        <p:nvPicPr>
          <p:cNvPr id="18435" name="Picture 4" descr="we are the wor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92626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191FCFDC-3C28-CB44-BA8E-3CABDDAFDAEB}" type="datetime1">
              <a:rPr lang="en-US"/>
              <a:pPr>
                <a:defRPr/>
              </a:pPr>
              <a:t>12/30/13</a:t>
            </a:fld>
            <a:endParaRPr lang="en-US"/>
          </a:p>
        </p:txBody>
      </p:sp>
      <p:sp>
        <p:nvSpPr>
          <p:cNvPr id="5" name="Footer Placeholder 4"/>
          <p:cNvSpPr>
            <a:spLocks noGrp="1"/>
          </p:cNvSpPr>
          <p:nvPr>
            <p:ph type="ftr" sz="quarter" idx="11"/>
          </p:nvPr>
        </p:nvSpPr>
        <p:spPr/>
        <p:txBody>
          <a:bodyPr/>
          <a:lstStyle/>
          <a:p>
            <a:pPr>
              <a:defRPr/>
            </a:pPr>
            <a:r>
              <a:rPr lang="en-US"/>
              <a:t>2005 New Media Consortium Summer Conference ::</a:t>
            </a:r>
          </a:p>
        </p:txBody>
      </p:sp>
      <p:sp>
        <p:nvSpPr>
          <p:cNvPr id="6" name="Slide Number Placeholder 5"/>
          <p:cNvSpPr>
            <a:spLocks noGrp="1"/>
          </p:cNvSpPr>
          <p:nvPr>
            <p:ph type="sldNum" sz="quarter" idx="12"/>
          </p:nvPr>
        </p:nvSpPr>
        <p:spPr/>
        <p:txBody>
          <a:bodyPr/>
          <a:lstStyle/>
          <a:p>
            <a:pPr>
              <a:defRPr/>
            </a:pPr>
            <a:fld id="{0C45C46B-EA9F-0549-B503-4C10AA8BE59C}" type="slidenum">
              <a:rPr lang="en-US"/>
              <a:pPr>
                <a:defRPr/>
              </a:pPr>
              <a:t>30</a:t>
            </a:fld>
            <a:endParaRPr lang="en-US"/>
          </a:p>
        </p:txBody>
      </p:sp>
      <p:sp>
        <p:nvSpPr>
          <p:cNvPr id="146434" name="Rectangle 2"/>
          <p:cNvSpPr>
            <a:spLocks noGrp="1" noChangeArrowheads="1"/>
          </p:cNvSpPr>
          <p:nvPr>
            <p:ph type="title"/>
          </p:nvPr>
        </p:nvSpPr>
        <p:spPr/>
        <p:txBody>
          <a:bodyPr/>
          <a:lstStyle/>
          <a:p>
            <a:pPr eaLnBrk="1" hangingPunct="1">
              <a:defRPr/>
            </a:pPr>
            <a:r>
              <a:rPr lang="en-US" smtClean="0"/>
              <a:t>Process (aka Obstacles)</a:t>
            </a:r>
          </a:p>
        </p:txBody>
      </p:sp>
      <p:sp>
        <p:nvSpPr>
          <p:cNvPr id="146435" name="Rectangle 3"/>
          <p:cNvSpPr>
            <a:spLocks noGrp="1" noChangeArrowheads="1"/>
          </p:cNvSpPr>
          <p:nvPr>
            <p:ph type="body" idx="1"/>
          </p:nvPr>
        </p:nvSpPr>
        <p:spPr/>
        <p:txBody>
          <a:bodyPr/>
          <a:lstStyle/>
          <a:p>
            <a:pPr eaLnBrk="1" hangingPunct="1">
              <a:defRPr/>
            </a:pPr>
            <a:r>
              <a:rPr lang="en-US" sz="2000" smtClean="0"/>
              <a:t>Getting faculty to participate, administrative buy-in</a:t>
            </a:r>
          </a:p>
          <a:p>
            <a:pPr eaLnBrk="1" hangingPunct="1">
              <a:defRPr/>
            </a:pPr>
            <a:endParaRPr lang="en-US" sz="2000" smtClean="0"/>
          </a:p>
          <a:p>
            <a:pPr eaLnBrk="1" hangingPunct="1">
              <a:defRPr/>
            </a:pPr>
            <a:r>
              <a:rPr lang="en-US" sz="2000" smtClean="0"/>
              <a:t>Authoring / capturing / acquiring content</a:t>
            </a:r>
          </a:p>
          <a:p>
            <a:pPr eaLnBrk="1" hangingPunct="1">
              <a:defRPr/>
            </a:pPr>
            <a:endParaRPr lang="en-US" sz="2000" smtClean="0"/>
          </a:p>
          <a:p>
            <a:pPr eaLnBrk="1" hangingPunct="1">
              <a:defRPr/>
            </a:pPr>
            <a:r>
              <a:rPr lang="en-US" sz="2000" smtClean="0"/>
              <a:t>Clearing intellectual property</a:t>
            </a:r>
          </a:p>
          <a:p>
            <a:pPr eaLnBrk="1" hangingPunct="1">
              <a:defRPr/>
            </a:pPr>
            <a:endParaRPr lang="en-US" sz="2000" smtClean="0"/>
          </a:p>
          <a:p>
            <a:pPr eaLnBrk="1" hangingPunct="1">
              <a:defRPr/>
            </a:pPr>
            <a:r>
              <a:rPr lang="en-US" sz="2000" smtClean="0"/>
              <a:t>Managing the publication process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176ACE0-1E27-4C41-A6F6-02F239453CC5}" type="datetime1">
              <a:rPr lang="en-US"/>
              <a:pPr>
                <a:defRPr/>
              </a:pPr>
              <a:t>12/30/13</a:t>
            </a:fld>
            <a:endParaRPr lang="en-US"/>
          </a:p>
        </p:txBody>
      </p:sp>
      <p:sp>
        <p:nvSpPr>
          <p:cNvPr id="5" name="Footer Placeholder 4"/>
          <p:cNvSpPr>
            <a:spLocks noGrp="1"/>
          </p:cNvSpPr>
          <p:nvPr>
            <p:ph type="ftr" sz="quarter" idx="11"/>
          </p:nvPr>
        </p:nvSpPr>
        <p:spPr/>
        <p:txBody>
          <a:bodyPr/>
          <a:lstStyle/>
          <a:p>
            <a:pPr>
              <a:defRPr/>
            </a:pPr>
            <a:r>
              <a:rPr lang="en-US"/>
              <a:t>2005 New Media Consortium Summer Conference ::</a:t>
            </a:r>
          </a:p>
        </p:txBody>
      </p:sp>
      <p:sp>
        <p:nvSpPr>
          <p:cNvPr id="6" name="Slide Number Placeholder 5"/>
          <p:cNvSpPr>
            <a:spLocks noGrp="1"/>
          </p:cNvSpPr>
          <p:nvPr>
            <p:ph type="sldNum" sz="quarter" idx="12"/>
          </p:nvPr>
        </p:nvSpPr>
        <p:spPr/>
        <p:txBody>
          <a:bodyPr/>
          <a:lstStyle/>
          <a:p>
            <a:pPr>
              <a:defRPr/>
            </a:pPr>
            <a:fld id="{B6BC1D45-AFC5-E14A-9DD3-7768FE735A8B}" type="slidenum">
              <a:rPr lang="en-US"/>
              <a:pPr>
                <a:defRPr/>
              </a:pPr>
              <a:t>4</a:t>
            </a:fld>
            <a:endParaRPr lang="en-US"/>
          </a:p>
        </p:txBody>
      </p:sp>
      <p:sp>
        <p:nvSpPr>
          <p:cNvPr id="65538" name="Rectangle 2"/>
          <p:cNvSpPr>
            <a:spLocks noGrp="1" noChangeArrowheads="1"/>
          </p:cNvSpPr>
          <p:nvPr>
            <p:ph type="title"/>
          </p:nvPr>
        </p:nvSpPr>
        <p:spPr/>
        <p:txBody>
          <a:bodyPr/>
          <a:lstStyle/>
          <a:p>
            <a:pPr eaLnBrk="1" hangingPunct="1">
              <a:defRPr/>
            </a:pPr>
            <a:r>
              <a:rPr lang="en-US" smtClean="0"/>
              <a:t>Outline</a:t>
            </a:r>
          </a:p>
        </p:txBody>
      </p:sp>
      <p:sp>
        <p:nvSpPr>
          <p:cNvPr id="65539" name="Rectangle 3"/>
          <p:cNvSpPr>
            <a:spLocks noGrp="1" noChangeArrowheads="1"/>
          </p:cNvSpPr>
          <p:nvPr>
            <p:ph type="body" idx="1"/>
          </p:nvPr>
        </p:nvSpPr>
        <p:spPr/>
        <p:txBody>
          <a:bodyPr/>
          <a:lstStyle/>
          <a:p>
            <a:pPr eaLnBrk="1" hangingPunct="1">
              <a:defRPr/>
            </a:pPr>
            <a:r>
              <a:rPr lang="en-US" smtClean="0"/>
              <a:t>What is opencourseware?</a:t>
            </a:r>
          </a:p>
          <a:p>
            <a:pPr eaLnBrk="1" hangingPunct="1">
              <a:defRPr/>
            </a:pPr>
            <a:r>
              <a:rPr lang="en-US" smtClean="0"/>
              <a:t>Why do opencourseware?</a:t>
            </a:r>
          </a:p>
          <a:p>
            <a:pPr eaLnBrk="1" hangingPunct="1">
              <a:defRPr/>
            </a:pPr>
            <a:r>
              <a:rPr lang="en-US" smtClean="0"/>
              <a:t>Case Studies: </a:t>
            </a:r>
          </a:p>
          <a:p>
            <a:pPr lvl="1" eaLnBrk="1" hangingPunct="1">
              <a:defRPr/>
            </a:pPr>
            <a:r>
              <a:rPr lang="en-US" smtClean="0"/>
              <a:t>MIT OCW</a:t>
            </a:r>
          </a:p>
          <a:p>
            <a:pPr lvl="1" eaLnBrk="1" hangingPunct="1">
              <a:defRPr/>
            </a:pPr>
            <a:r>
              <a:rPr lang="en-US" smtClean="0"/>
              <a:t>USU OCW</a:t>
            </a:r>
          </a:p>
          <a:p>
            <a:pPr lvl="1" eaLnBrk="1" hangingPunct="1">
              <a:defRPr/>
            </a:pPr>
            <a:r>
              <a:rPr lang="en-US" smtClean="0"/>
              <a:t>De-Anza Foothill OCW</a:t>
            </a:r>
          </a:p>
          <a:p>
            <a:pPr eaLnBrk="1" hangingPunct="1">
              <a:defRPr/>
            </a:pPr>
            <a:r>
              <a:rPr lang="en-US" smtClean="0"/>
              <a:t>How we can help you get started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6143D5A-5257-E046-89A9-2FB8BE196EB3}" type="datetime1">
              <a:rPr lang="en-US"/>
              <a:pPr>
                <a:defRPr/>
              </a:pPr>
              <a:t>12/30/13</a:t>
            </a:fld>
            <a:endParaRPr lang="en-US"/>
          </a:p>
        </p:txBody>
      </p:sp>
      <p:sp>
        <p:nvSpPr>
          <p:cNvPr id="5" name="Footer Placeholder 4"/>
          <p:cNvSpPr>
            <a:spLocks noGrp="1"/>
          </p:cNvSpPr>
          <p:nvPr>
            <p:ph type="ftr" sz="quarter" idx="11"/>
          </p:nvPr>
        </p:nvSpPr>
        <p:spPr/>
        <p:txBody>
          <a:bodyPr/>
          <a:lstStyle/>
          <a:p>
            <a:pPr>
              <a:defRPr/>
            </a:pPr>
            <a:r>
              <a:rPr lang="en-US"/>
              <a:t>2005 New Media Consortium Summer Conference ::</a:t>
            </a:r>
          </a:p>
        </p:txBody>
      </p:sp>
      <p:sp>
        <p:nvSpPr>
          <p:cNvPr id="6" name="Slide Number Placeholder 5"/>
          <p:cNvSpPr>
            <a:spLocks noGrp="1"/>
          </p:cNvSpPr>
          <p:nvPr>
            <p:ph type="sldNum" sz="quarter" idx="12"/>
          </p:nvPr>
        </p:nvSpPr>
        <p:spPr/>
        <p:txBody>
          <a:bodyPr/>
          <a:lstStyle/>
          <a:p>
            <a:pPr>
              <a:defRPr/>
            </a:pPr>
            <a:fld id="{1AB39F5D-ECC9-2D41-8FBB-0BCA64D415D0}" type="slidenum">
              <a:rPr lang="en-US"/>
              <a:pPr>
                <a:defRPr/>
              </a:pPr>
              <a:t>5</a:t>
            </a:fld>
            <a:endParaRPr lang="en-US"/>
          </a:p>
        </p:txBody>
      </p:sp>
      <p:sp>
        <p:nvSpPr>
          <p:cNvPr id="117762" name="Rectangle 2"/>
          <p:cNvSpPr>
            <a:spLocks noGrp="1" noChangeArrowheads="1"/>
          </p:cNvSpPr>
          <p:nvPr>
            <p:ph type="title"/>
          </p:nvPr>
        </p:nvSpPr>
        <p:spPr/>
        <p:txBody>
          <a:bodyPr/>
          <a:lstStyle/>
          <a:p>
            <a:pPr eaLnBrk="1" hangingPunct="1">
              <a:defRPr/>
            </a:pPr>
            <a:r>
              <a:rPr lang="en-US" smtClean="0"/>
              <a:t>What is OpenCourseWare?</a:t>
            </a:r>
          </a:p>
        </p:txBody>
      </p:sp>
      <p:sp>
        <p:nvSpPr>
          <p:cNvPr id="117763" name="Rectangle 3"/>
          <p:cNvSpPr>
            <a:spLocks noGrp="1" noChangeArrowheads="1"/>
          </p:cNvSpPr>
          <p:nvPr>
            <p:ph type="body" idx="1"/>
          </p:nvPr>
        </p:nvSpPr>
        <p:spPr/>
        <p:txBody>
          <a:bodyPr/>
          <a:lstStyle/>
          <a:p>
            <a:pPr eaLnBrk="1" hangingPunct="1">
              <a:lnSpc>
                <a:spcPct val="90000"/>
              </a:lnSpc>
              <a:defRPr/>
            </a:pPr>
            <a:r>
              <a:rPr lang="en-US" sz="2400" smtClean="0"/>
              <a:t>Publication of high quality, IP-clean, university course materials</a:t>
            </a:r>
          </a:p>
          <a:p>
            <a:pPr lvl="1" eaLnBrk="1" hangingPunct="1">
              <a:lnSpc>
                <a:spcPct val="90000"/>
              </a:lnSpc>
              <a:defRPr/>
            </a:pPr>
            <a:r>
              <a:rPr lang="en-US" sz="2400" smtClean="0"/>
              <a:t>Open access for all noncommercial uses</a:t>
            </a:r>
          </a:p>
          <a:p>
            <a:pPr eaLnBrk="1" hangingPunct="1">
              <a:lnSpc>
                <a:spcPct val="90000"/>
              </a:lnSpc>
              <a:defRPr/>
            </a:pPr>
            <a:endParaRPr lang="en-US" sz="2400" smtClean="0"/>
          </a:p>
          <a:p>
            <a:pPr eaLnBrk="1" hangingPunct="1">
              <a:lnSpc>
                <a:spcPct val="90000"/>
              </a:lnSpc>
              <a:defRPr/>
            </a:pPr>
            <a:r>
              <a:rPr lang="en-US" sz="2400" smtClean="0"/>
              <a:t>OCW is not:</a:t>
            </a:r>
          </a:p>
          <a:p>
            <a:pPr lvl="1" eaLnBrk="1" hangingPunct="1">
              <a:lnSpc>
                <a:spcPct val="90000"/>
              </a:lnSpc>
              <a:defRPr/>
            </a:pPr>
            <a:r>
              <a:rPr lang="en-US" sz="2400" smtClean="0"/>
              <a:t>Courses for credit</a:t>
            </a:r>
          </a:p>
          <a:p>
            <a:pPr lvl="1" eaLnBrk="1" hangingPunct="1">
              <a:lnSpc>
                <a:spcPct val="90000"/>
              </a:lnSpc>
              <a:defRPr/>
            </a:pPr>
            <a:r>
              <a:rPr lang="en-US" sz="2400" smtClean="0"/>
              <a:t>Access to faculty members</a:t>
            </a:r>
          </a:p>
          <a:p>
            <a:pPr lvl="1" eaLnBrk="1" hangingPunct="1">
              <a:lnSpc>
                <a:spcPct val="90000"/>
              </a:lnSpc>
              <a:defRPr/>
            </a:pPr>
            <a:r>
              <a:rPr lang="en-US" sz="2400" smtClean="0"/>
              <a:t>A degree-granting program</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310396C-7EB4-5F45-8BE8-2EE795D2C279}" type="datetime1">
              <a:rPr lang="en-US"/>
              <a:pPr>
                <a:defRPr/>
              </a:pPr>
              <a:t>12/30/13</a:t>
            </a:fld>
            <a:endParaRPr lang="en-US"/>
          </a:p>
        </p:txBody>
      </p:sp>
      <p:sp>
        <p:nvSpPr>
          <p:cNvPr id="5" name="Footer Placeholder 4"/>
          <p:cNvSpPr>
            <a:spLocks noGrp="1"/>
          </p:cNvSpPr>
          <p:nvPr>
            <p:ph type="ftr" sz="quarter" idx="11"/>
          </p:nvPr>
        </p:nvSpPr>
        <p:spPr/>
        <p:txBody>
          <a:bodyPr/>
          <a:lstStyle/>
          <a:p>
            <a:pPr>
              <a:defRPr/>
            </a:pPr>
            <a:r>
              <a:rPr lang="en-US"/>
              <a:t>2005 New Media Consortium Summer Conference ::</a:t>
            </a:r>
          </a:p>
        </p:txBody>
      </p:sp>
      <p:sp>
        <p:nvSpPr>
          <p:cNvPr id="6" name="Slide Number Placeholder 5"/>
          <p:cNvSpPr>
            <a:spLocks noGrp="1"/>
          </p:cNvSpPr>
          <p:nvPr>
            <p:ph type="sldNum" sz="quarter" idx="12"/>
          </p:nvPr>
        </p:nvSpPr>
        <p:spPr/>
        <p:txBody>
          <a:bodyPr/>
          <a:lstStyle/>
          <a:p>
            <a:pPr>
              <a:defRPr/>
            </a:pPr>
            <a:fld id="{98FA7941-4E31-5545-9580-6549B28488A1}" type="slidenum">
              <a:rPr lang="en-US"/>
              <a:pPr>
                <a:defRPr/>
              </a:pPr>
              <a:t>6</a:t>
            </a:fld>
            <a:endParaRPr lang="en-US"/>
          </a:p>
        </p:txBody>
      </p:sp>
      <p:sp>
        <p:nvSpPr>
          <p:cNvPr id="115714" name="Rectangle 2"/>
          <p:cNvSpPr>
            <a:spLocks noGrp="1" noChangeArrowheads="1"/>
          </p:cNvSpPr>
          <p:nvPr>
            <p:ph type="title"/>
          </p:nvPr>
        </p:nvSpPr>
        <p:spPr/>
        <p:txBody>
          <a:bodyPr/>
          <a:lstStyle/>
          <a:p>
            <a:pPr eaLnBrk="1" hangingPunct="1">
              <a:defRPr/>
            </a:pPr>
            <a:r>
              <a:rPr lang="en-US" smtClean="0"/>
              <a:t>Why do opencourseware? </a:t>
            </a:r>
            <a:br>
              <a:rPr lang="en-US" smtClean="0"/>
            </a:br>
            <a:r>
              <a:rPr lang="en-US" smtClean="0"/>
              <a:t>(THE reason)</a:t>
            </a:r>
          </a:p>
        </p:txBody>
      </p:sp>
      <p:sp>
        <p:nvSpPr>
          <p:cNvPr id="115715" name="Rectangle 3"/>
          <p:cNvSpPr>
            <a:spLocks noGrp="1" noChangeArrowheads="1"/>
          </p:cNvSpPr>
          <p:nvPr>
            <p:ph type="body" idx="1"/>
          </p:nvPr>
        </p:nvSpPr>
        <p:spPr>
          <a:xfrm>
            <a:off x="1447800" y="2514600"/>
            <a:ext cx="7010400" cy="733425"/>
          </a:xfrm>
        </p:spPr>
        <p:txBody>
          <a:bodyPr/>
          <a:lstStyle/>
          <a:p>
            <a:pPr eaLnBrk="1" hangingPunct="1">
              <a:lnSpc>
                <a:spcPct val="90000"/>
              </a:lnSpc>
              <a:buFontTx/>
              <a:buNone/>
              <a:defRPr/>
            </a:pPr>
            <a:r>
              <a:rPr lang="en-US" sz="4000" smtClean="0"/>
              <a:t>Increase access to educational opportunity….</a:t>
            </a:r>
          </a:p>
          <a:p>
            <a:pPr eaLnBrk="1" hangingPunct="1">
              <a:lnSpc>
                <a:spcPct val="90000"/>
              </a:lnSpc>
              <a:buFontTx/>
              <a:buNone/>
              <a:defRPr/>
            </a:pPr>
            <a:endParaRPr lang="en-US" sz="4000" smtClean="0"/>
          </a:p>
          <a:p>
            <a:pPr lvl="3" eaLnBrk="1" hangingPunct="1">
              <a:lnSpc>
                <a:spcPct val="90000"/>
              </a:lnSpc>
              <a:buFontTx/>
              <a:buNone/>
              <a:defRPr/>
            </a:pPr>
            <a:r>
              <a:rPr lang="en-US" sz="2800" smtClean="0"/>
              <a:t>Not by yourself…of course, but as part of a MOVEMENT!!!</a:t>
            </a:r>
            <a:endParaRPr lang="en-US" sz="320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quarter" idx="10"/>
          </p:nvPr>
        </p:nvSpPr>
        <p:spPr/>
        <p:txBody>
          <a:bodyPr/>
          <a:lstStyle/>
          <a:p>
            <a:pPr>
              <a:defRPr/>
            </a:pPr>
            <a:fld id="{7ABAF9E1-AA2D-BB44-8C9B-10C866DDCD49}" type="datetime1">
              <a:rPr lang="en-US"/>
              <a:pPr>
                <a:defRPr/>
              </a:pPr>
              <a:t>12/30/13</a:t>
            </a:fld>
            <a:endParaRPr lang="en-US"/>
          </a:p>
        </p:txBody>
      </p:sp>
      <p:sp>
        <p:nvSpPr>
          <p:cNvPr id="31" name="Footer Placeholder 2"/>
          <p:cNvSpPr>
            <a:spLocks noGrp="1"/>
          </p:cNvSpPr>
          <p:nvPr>
            <p:ph type="ftr" sz="quarter" idx="11"/>
          </p:nvPr>
        </p:nvSpPr>
        <p:spPr/>
        <p:txBody>
          <a:bodyPr/>
          <a:lstStyle/>
          <a:p>
            <a:pPr>
              <a:defRPr/>
            </a:pPr>
            <a:r>
              <a:rPr lang="en-US"/>
              <a:t>2005 New Media Consortium Summer Conference ::</a:t>
            </a:r>
          </a:p>
        </p:txBody>
      </p:sp>
      <p:sp>
        <p:nvSpPr>
          <p:cNvPr id="32" name="Slide Number Placeholder 3"/>
          <p:cNvSpPr>
            <a:spLocks noGrp="1"/>
          </p:cNvSpPr>
          <p:nvPr>
            <p:ph type="sldNum" sz="quarter" idx="12"/>
          </p:nvPr>
        </p:nvSpPr>
        <p:spPr/>
        <p:txBody>
          <a:bodyPr/>
          <a:lstStyle/>
          <a:p>
            <a:pPr>
              <a:defRPr/>
            </a:pPr>
            <a:fld id="{A31B93B4-7275-6F4C-8F88-29CDF162E3D1}" type="slidenum">
              <a:rPr lang="en-US"/>
              <a:pPr>
                <a:defRPr/>
              </a:pPr>
              <a:t>7</a:t>
            </a:fld>
            <a:endParaRPr lang="en-US"/>
          </a:p>
        </p:txBody>
      </p:sp>
      <p:sp>
        <p:nvSpPr>
          <p:cNvPr id="150530" name="Rectangle 2"/>
          <p:cNvSpPr>
            <a:spLocks noChangeArrowheads="1"/>
          </p:cNvSpPr>
          <p:nvPr/>
        </p:nvSpPr>
        <p:spPr bwMode="auto">
          <a:xfrm>
            <a:off x="0" y="1047750"/>
            <a:ext cx="9144000" cy="5010150"/>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91440" bIns="91440" anchorCtr="1"/>
          <a:lstStyle/>
          <a:p>
            <a:pPr algn="ctr" eaLnBrk="1" hangingPunct="1">
              <a:defRPr/>
            </a:pPr>
            <a:endParaRPr lang="en-US" b="1">
              <a:latin typeface="Verdana" charset="0"/>
              <a:cs typeface="Arial" charset="0"/>
            </a:endParaRPr>
          </a:p>
        </p:txBody>
      </p:sp>
      <p:sp>
        <p:nvSpPr>
          <p:cNvPr id="150531" name="Line 3"/>
          <p:cNvSpPr>
            <a:spLocks noChangeShapeType="1"/>
          </p:cNvSpPr>
          <p:nvPr/>
        </p:nvSpPr>
        <p:spPr bwMode="auto">
          <a:xfrm>
            <a:off x="5334000" y="2800350"/>
            <a:ext cx="1588" cy="6858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0532" name="Line 4"/>
          <p:cNvSpPr>
            <a:spLocks noChangeShapeType="1"/>
          </p:cNvSpPr>
          <p:nvPr/>
        </p:nvSpPr>
        <p:spPr bwMode="auto">
          <a:xfrm>
            <a:off x="4114800" y="2952750"/>
            <a:ext cx="1588" cy="6858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0533" name="Line 5"/>
          <p:cNvSpPr>
            <a:spLocks noChangeShapeType="1"/>
          </p:cNvSpPr>
          <p:nvPr/>
        </p:nvSpPr>
        <p:spPr bwMode="auto">
          <a:xfrm>
            <a:off x="4724400" y="1885950"/>
            <a:ext cx="1588" cy="6858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0534" name="Rectangle 6"/>
          <p:cNvSpPr>
            <a:spLocks noChangeArrowheads="1"/>
          </p:cNvSpPr>
          <p:nvPr/>
        </p:nvSpPr>
        <p:spPr bwMode="auto">
          <a:xfrm>
            <a:off x="3581400" y="2305050"/>
            <a:ext cx="2286000" cy="685800"/>
          </a:xfrm>
          <a:prstGeom prst="rect">
            <a:avLst/>
          </a:prstGeom>
          <a:solidFill>
            <a:srgbClr val="9F193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1400" b="1">
                <a:solidFill>
                  <a:schemeClr val="bg1"/>
                </a:solidFill>
                <a:latin typeface="Verdana" charset="0"/>
                <a:cs typeface="Arial" charset="0"/>
              </a:rPr>
              <a:t>Content</a:t>
            </a:r>
          </a:p>
          <a:p>
            <a:pPr algn="ctr" eaLnBrk="1" hangingPunct="1">
              <a:defRPr/>
            </a:pPr>
            <a:r>
              <a:rPr lang="en-US" sz="1000" b="1" i="1">
                <a:solidFill>
                  <a:schemeClr val="bg1"/>
                </a:solidFill>
                <a:latin typeface="Verdana" charset="0"/>
                <a:cs typeface="Arial" charset="0"/>
              </a:rPr>
              <a:t>Materials published for learning or reference</a:t>
            </a:r>
          </a:p>
        </p:txBody>
      </p:sp>
      <p:sp>
        <p:nvSpPr>
          <p:cNvPr id="150535" name="Rectangle 7"/>
          <p:cNvSpPr>
            <a:spLocks noChangeArrowheads="1"/>
          </p:cNvSpPr>
          <p:nvPr/>
        </p:nvSpPr>
        <p:spPr bwMode="auto">
          <a:xfrm>
            <a:off x="3581400" y="3243263"/>
            <a:ext cx="1066800" cy="2376487"/>
          </a:xfrm>
          <a:prstGeom prst="rect">
            <a:avLst/>
          </a:prstGeom>
          <a:solidFill>
            <a:schemeClr val="bg1"/>
          </a:solidFill>
          <a:ln w="25400">
            <a:solidFill>
              <a:srgbClr val="AB1C3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sz="900" b="1">
                <a:latin typeface="Verdana" charset="0"/>
                <a:cs typeface="Arial" charset="0"/>
              </a:rPr>
              <a:t>Learning</a:t>
            </a:r>
            <a:endParaRPr lang="en-US" sz="900" i="1">
              <a:latin typeface="Verdana" charset="0"/>
              <a:cs typeface="Arial" charset="0"/>
            </a:endParaRPr>
          </a:p>
        </p:txBody>
      </p:sp>
      <p:sp>
        <p:nvSpPr>
          <p:cNvPr id="150536" name="Line 8"/>
          <p:cNvSpPr>
            <a:spLocks noChangeShapeType="1"/>
          </p:cNvSpPr>
          <p:nvPr/>
        </p:nvSpPr>
        <p:spPr bwMode="auto">
          <a:xfrm>
            <a:off x="1676400" y="1885950"/>
            <a:ext cx="60960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0537" name="Rectangle 9"/>
          <p:cNvSpPr>
            <a:spLocks noChangeArrowheads="1"/>
          </p:cNvSpPr>
          <p:nvPr/>
        </p:nvSpPr>
        <p:spPr bwMode="auto">
          <a:xfrm>
            <a:off x="4800600" y="3243263"/>
            <a:ext cx="1066800" cy="2376487"/>
          </a:xfrm>
          <a:prstGeom prst="rect">
            <a:avLst/>
          </a:prstGeom>
          <a:solidFill>
            <a:schemeClr val="bg1"/>
          </a:solidFill>
          <a:ln w="25400">
            <a:solidFill>
              <a:srgbClr val="AB1C3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sz="900" b="1">
                <a:latin typeface="Verdana" charset="0"/>
                <a:cs typeface="Arial" charset="0"/>
              </a:rPr>
              <a:t>Reference</a:t>
            </a:r>
          </a:p>
          <a:p>
            <a:pPr eaLnBrk="1" hangingPunct="1">
              <a:defRPr/>
            </a:pPr>
            <a:endParaRPr lang="en-US" sz="600" b="1">
              <a:latin typeface="Verdana" charset="0"/>
              <a:cs typeface="Arial" charset="0"/>
            </a:endParaRPr>
          </a:p>
          <a:p>
            <a:pPr eaLnBrk="1" hangingPunct="1">
              <a:defRPr/>
            </a:pPr>
            <a:r>
              <a:rPr lang="en-US" sz="900" b="1">
                <a:latin typeface="Verdana" charset="0"/>
                <a:cs typeface="Arial" charset="0"/>
              </a:rPr>
              <a:t>Collections</a:t>
            </a:r>
          </a:p>
          <a:p>
            <a:pPr eaLnBrk="1" hangingPunct="1">
              <a:buFontTx/>
              <a:buChar char="•"/>
              <a:defRPr/>
            </a:pPr>
            <a:r>
              <a:rPr lang="en-US" sz="800" i="1">
                <a:latin typeface="Verdana" charset="0"/>
                <a:cs typeface="Arial" charset="0"/>
              </a:rPr>
              <a:t> UTOPIA</a:t>
            </a:r>
          </a:p>
          <a:p>
            <a:pPr eaLnBrk="1" hangingPunct="1">
              <a:buFontTx/>
              <a:buChar char="•"/>
              <a:defRPr/>
            </a:pPr>
            <a:r>
              <a:rPr lang="en-US" sz="800" i="1">
                <a:latin typeface="Verdana" charset="0"/>
                <a:cs typeface="Arial" charset="0"/>
              </a:rPr>
              <a:t> Library of </a:t>
            </a:r>
            <a:br>
              <a:rPr lang="en-US" sz="800" i="1">
                <a:latin typeface="Verdana" charset="0"/>
                <a:cs typeface="Arial" charset="0"/>
              </a:rPr>
            </a:br>
            <a:r>
              <a:rPr lang="en-US" sz="800" i="1">
                <a:latin typeface="Verdana" charset="0"/>
                <a:cs typeface="Arial" charset="0"/>
              </a:rPr>
              <a:t>  Congress</a:t>
            </a:r>
          </a:p>
          <a:p>
            <a:pPr eaLnBrk="1" hangingPunct="1">
              <a:buFontTx/>
              <a:buChar char="•"/>
              <a:defRPr/>
            </a:pPr>
            <a:r>
              <a:rPr lang="en-US" sz="800" i="1">
                <a:latin typeface="Verdana" charset="0"/>
                <a:cs typeface="Arial" charset="0"/>
              </a:rPr>
              <a:t> Internet </a:t>
            </a:r>
            <a:br>
              <a:rPr lang="en-US" sz="800" i="1">
                <a:latin typeface="Verdana" charset="0"/>
                <a:cs typeface="Arial" charset="0"/>
              </a:rPr>
            </a:br>
            <a:r>
              <a:rPr lang="en-US" sz="800" i="1">
                <a:latin typeface="Verdana" charset="0"/>
                <a:cs typeface="Arial" charset="0"/>
              </a:rPr>
              <a:t>  Archive</a:t>
            </a:r>
          </a:p>
          <a:p>
            <a:pPr eaLnBrk="1" hangingPunct="1">
              <a:buFontTx/>
              <a:buChar char="•"/>
              <a:defRPr/>
            </a:pPr>
            <a:r>
              <a:rPr lang="en-US" sz="800" i="1">
                <a:latin typeface="Verdana" charset="0"/>
                <a:cs typeface="Arial" charset="0"/>
              </a:rPr>
              <a:t> Google Scholar</a:t>
            </a:r>
          </a:p>
          <a:p>
            <a:pPr eaLnBrk="1" hangingPunct="1">
              <a:buFontTx/>
              <a:buChar char="•"/>
              <a:defRPr/>
            </a:pPr>
            <a:r>
              <a:rPr lang="en-US" sz="800" i="1">
                <a:latin typeface="Verdana" charset="0"/>
                <a:cs typeface="Arial" charset="0"/>
              </a:rPr>
              <a:t> Wikis</a:t>
            </a:r>
          </a:p>
          <a:p>
            <a:pPr eaLnBrk="1" hangingPunct="1">
              <a:buFontTx/>
              <a:buChar char="•"/>
              <a:defRPr/>
            </a:pPr>
            <a:r>
              <a:rPr lang="en-US" sz="800" i="1">
                <a:latin typeface="Verdana" charset="0"/>
                <a:cs typeface="Arial" charset="0"/>
              </a:rPr>
              <a:t> PLoS and </a:t>
            </a:r>
            <a:br>
              <a:rPr lang="en-US" sz="800" i="1">
                <a:latin typeface="Verdana" charset="0"/>
                <a:cs typeface="Arial" charset="0"/>
              </a:rPr>
            </a:br>
            <a:r>
              <a:rPr lang="en-US" sz="800" i="1">
                <a:latin typeface="Verdana" charset="0"/>
                <a:cs typeface="Arial" charset="0"/>
              </a:rPr>
              <a:t>  other open </a:t>
            </a:r>
            <a:br>
              <a:rPr lang="en-US" sz="800" i="1">
                <a:latin typeface="Verdana" charset="0"/>
                <a:cs typeface="Arial" charset="0"/>
              </a:rPr>
            </a:br>
            <a:r>
              <a:rPr lang="en-US" sz="800" i="1">
                <a:latin typeface="Verdana" charset="0"/>
                <a:cs typeface="Arial" charset="0"/>
              </a:rPr>
              <a:t>  journals</a:t>
            </a:r>
          </a:p>
        </p:txBody>
      </p:sp>
      <p:sp>
        <p:nvSpPr>
          <p:cNvPr id="150538" name="Rectangle 10"/>
          <p:cNvSpPr>
            <a:spLocks noChangeArrowheads="1"/>
          </p:cNvSpPr>
          <p:nvPr/>
        </p:nvSpPr>
        <p:spPr bwMode="auto">
          <a:xfrm>
            <a:off x="3657600" y="3486150"/>
            <a:ext cx="914400" cy="990600"/>
          </a:xfrm>
          <a:prstGeom prst="rect">
            <a:avLst/>
          </a:prstGeom>
          <a:solidFill>
            <a:srgbClr val="FF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bIns="0"/>
          <a:lstStyle/>
          <a:p>
            <a:pPr eaLnBrk="1" hangingPunct="1">
              <a:defRPr/>
            </a:pPr>
            <a:r>
              <a:rPr lang="en-US" sz="900" b="1">
                <a:latin typeface="Verdana" charset="0"/>
                <a:cs typeface="Arial" charset="0"/>
              </a:rPr>
              <a:t>  Courseware</a:t>
            </a:r>
          </a:p>
          <a:p>
            <a:pPr eaLnBrk="1" hangingPunct="1">
              <a:buFontTx/>
              <a:buChar char="•"/>
              <a:defRPr/>
            </a:pPr>
            <a:r>
              <a:rPr lang="en-US" sz="800" i="1">
                <a:latin typeface="Verdana" charset="0"/>
                <a:cs typeface="Arial" charset="0"/>
              </a:rPr>
              <a:t> MIT OCW</a:t>
            </a:r>
          </a:p>
          <a:p>
            <a:pPr eaLnBrk="1" hangingPunct="1">
              <a:buFontTx/>
              <a:buChar char="•"/>
              <a:defRPr/>
            </a:pPr>
            <a:r>
              <a:rPr lang="en-US" sz="800" i="1">
                <a:latin typeface="Verdana" charset="0"/>
                <a:cs typeface="Arial" charset="0"/>
              </a:rPr>
              <a:t> JHSPH OCW</a:t>
            </a:r>
          </a:p>
          <a:p>
            <a:pPr eaLnBrk="1" hangingPunct="1">
              <a:buFontTx/>
              <a:buChar char="•"/>
              <a:defRPr/>
            </a:pPr>
            <a:r>
              <a:rPr lang="en-US" sz="800" i="1">
                <a:latin typeface="Verdana" charset="0"/>
                <a:cs typeface="Arial" charset="0"/>
              </a:rPr>
              <a:t> Tufts OCW</a:t>
            </a:r>
          </a:p>
          <a:p>
            <a:pPr eaLnBrk="1" hangingPunct="1">
              <a:buFontTx/>
              <a:buChar char="•"/>
              <a:defRPr/>
            </a:pPr>
            <a:r>
              <a:rPr lang="en-US" sz="800" i="1">
                <a:latin typeface="Verdana" charset="0"/>
                <a:cs typeface="Arial" charset="0"/>
              </a:rPr>
              <a:t> Umich OCW</a:t>
            </a:r>
          </a:p>
          <a:p>
            <a:pPr eaLnBrk="1" hangingPunct="1">
              <a:buFontTx/>
              <a:buChar char="•"/>
              <a:defRPr/>
            </a:pPr>
            <a:r>
              <a:rPr lang="en-US" sz="800" i="1">
                <a:latin typeface="Verdana" charset="0"/>
                <a:cs typeface="Arial" charset="0"/>
              </a:rPr>
              <a:t> Utah St. OCW</a:t>
            </a:r>
          </a:p>
          <a:p>
            <a:pPr eaLnBrk="1" hangingPunct="1">
              <a:buFontTx/>
              <a:buChar char="•"/>
              <a:defRPr/>
            </a:pPr>
            <a:r>
              <a:rPr lang="en-US" sz="800" i="1">
                <a:latin typeface="Verdana" charset="0"/>
                <a:cs typeface="Arial" charset="0"/>
              </a:rPr>
              <a:t> Sofia</a:t>
            </a:r>
            <a:endParaRPr lang="en-US" sz="1000" b="1">
              <a:latin typeface="Verdana" charset="0"/>
              <a:cs typeface="Arial" charset="0"/>
            </a:endParaRPr>
          </a:p>
        </p:txBody>
      </p:sp>
      <p:sp>
        <p:nvSpPr>
          <p:cNvPr id="150539" name="Rectangle 11"/>
          <p:cNvSpPr>
            <a:spLocks noChangeArrowheads="1"/>
          </p:cNvSpPr>
          <p:nvPr/>
        </p:nvSpPr>
        <p:spPr bwMode="auto">
          <a:xfrm>
            <a:off x="3657600" y="4552950"/>
            <a:ext cx="914400" cy="1023938"/>
          </a:xfrm>
          <a:prstGeom prst="rect">
            <a:avLst/>
          </a:prstGeom>
          <a:noFill/>
          <a:ln>
            <a:noFill/>
          </a:ln>
          <a:effectLst/>
          <a:extLst>
            <a:ext uri="{909E8E84-426E-40dd-AFC4-6F175D3DCCD1}">
              <a14:hiddenFill xmlns:a14="http://schemas.microsoft.com/office/drawing/2010/main">
                <a:solidFill>
                  <a:srgbClr val="FF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bIns="0"/>
          <a:lstStyle/>
          <a:p>
            <a:pPr algn="ctr" eaLnBrk="1" hangingPunct="1">
              <a:defRPr/>
            </a:pPr>
            <a:r>
              <a:rPr lang="en-US" sz="900" b="1">
                <a:latin typeface="Verdana" charset="0"/>
                <a:cs typeface="Arial" charset="0"/>
              </a:rPr>
              <a:t>Learning Objects</a:t>
            </a:r>
          </a:p>
          <a:p>
            <a:pPr eaLnBrk="1" hangingPunct="1">
              <a:buFontTx/>
              <a:buChar char="•"/>
              <a:defRPr/>
            </a:pPr>
            <a:r>
              <a:rPr lang="en-US" sz="800" i="1">
                <a:latin typeface="Verdana" charset="0"/>
                <a:cs typeface="Arial" charset="0"/>
              </a:rPr>
              <a:t> Rice </a:t>
            </a:r>
            <a:br>
              <a:rPr lang="en-US" sz="800" i="1">
                <a:latin typeface="Verdana" charset="0"/>
                <a:cs typeface="Arial" charset="0"/>
              </a:rPr>
            </a:br>
            <a:r>
              <a:rPr lang="en-US" sz="800" i="1">
                <a:latin typeface="Verdana" charset="0"/>
                <a:cs typeface="Arial" charset="0"/>
              </a:rPr>
              <a:t>  Connexions</a:t>
            </a:r>
            <a:br>
              <a:rPr lang="en-US" sz="800" i="1">
                <a:latin typeface="Verdana" charset="0"/>
                <a:cs typeface="Arial" charset="0"/>
              </a:rPr>
            </a:br>
            <a:r>
              <a:rPr lang="en-US" sz="800" i="1">
                <a:latin typeface="Verdana" charset="0"/>
                <a:cs typeface="Arial" charset="0"/>
              </a:rPr>
              <a:t>• Merlot</a:t>
            </a:r>
          </a:p>
          <a:p>
            <a:pPr eaLnBrk="1" hangingPunct="1">
              <a:buFontTx/>
              <a:buChar char="•"/>
              <a:defRPr/>
            </a:pPr>
            <a:r>
              <a:rPr lang="en-US" sz="800" i="1">
                <a:latin typeface="Verdana" charset="0"/>
                <a:cs typeface="Arial" charset="0"/>
              </a:rPr>
              <a:t> UC-Berkely </a:t>
            </a:r>
            <a:br>
              <a:rPr lang="en-US" sz="800" i="1">
                <a:latin typeface="Verdana" charset="0"/>
                <a:cs typeface="Arial" charset="0"/>
              </a:rPr>
            </a:br>
            <a:r>
              <a:rPr lang="en-US" sz="800" i="1">
                <a:latin typeface="Verdana" charset="0"/>
                <a:cs typeface="Arial" charset="0"/>
              </a:rPr>
              <a:t>  videos</a:t>
            </a:r>
            <a:endParaRPr lang="en-US" sz="1000" b="1">
              <a:latin typeface="Verdana" charset="0"/>
              <a:cs typeface="Arial" charset="0"/>
            </a:endParaRPr>
          </a:p>
        </p:txBody>
      </p:sp>
      <p:sp>
        <p:nvSpPr>
          <p:cNvPr id="150540" name="Line 12"/>
          <p:cNvSpPr>
            <a:spLocks noChangeShapeType="1"/>
          </p:cNvSpPr>
          <p:nvPr/>
        </p:nvSpPr>
        <p:spPr bwMode="auto">
          <a:xfrm>
            <a:off x="1676400" y="1885950"/>
            <a:ext cx="1588" cy="32004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0541" name="Line 13"/>
          <p:cNvSpPr>
            <a:spLocks noChangeShapeType="1"/>
          </p:cNvSpPr>
          <p:nvPr/>
        </p:nvSpPr>
        <p:spPr bwMode="auto">
          <a:xfrm>
            <a:off x="1066800" y="3790950"/>
            <a:ext cx="12192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0542" name="Rectangle 14"/>
          <p:cNvSpPr>
            <a:spLocks noChangeArrowheads="1"/>
          </p:cNvSpPr>
          <p:nvPr/>
        </p:nvSpPr>
        <p:spPr bwMode="auto">
          <a:xfrm>
            <a:off x="1924050" y="3257550"/>
            <a:ext cx="990600" cy="1066800"/>
          </a:xfrm>
          <a:prstGeom prst="rect">
            <a:avLst/>
          </a:prstGeom>
          <a:solidFill>
            <a:schemeClr val="bg1"/>
          </a:solidFill>
          <a:ln w="25400">
            <a:solidFill>
              <a:srgbClr val="AB1C3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bIns="0"/>
          <a:lstStyle/>
          <a:p>
            <a:pPr algn="ctr" eaLnBrk="1" hangingPunct="1">
              <a:defRPr/>
            </a:pPr>
            <a:r>
              <a:rPr lang="en-US" sz="900" b="1">
                <a:latin typeface="Verdana" charset="0"/>
                <a:cs typeface="Arial" charset="0"/>
              </a:rPr>
              <a:t>Development</a:t>
            </a:r>
            <a:br>
              <a:rPr lang="en-US" sz="900" b="1">
                <a:latin typeface="Verdana" charset="0"/>
                <a:cs typeface="Arial" charset="0"/>
              </a:rPr>
            </a:br>
            <a:r>
              <a:rPr lang="en-US" sz="900" b="1">
                <a:latin typeface="Verdana" charset="0"/>
                <a:cs typeface="Arial" charset="0"/>
              </a:rPr>
              <a:t>Tools</a:t>
            </a:r>
          </a:p>
          <a:p>
            <a:pPr eaLnBrk="1" hangingPunct="1">
              <a:buFontTx/>
              <a:buChar char="•"/>
              <a:defRPr/>
            </a:pPr>
            <a:r>
              <a:rPr lang="en-US" sz="900" i="1">
                <a:latin typeface="Verdana" charset="0"/>
                <a:cs typeface="Arial" charset="0"/>
              </a:rPr>
              <a:t> Rice Connexions</a:t>
            </a:r>
          </a:p>
          <a:p>
            <a:pPr eaLnBrk="1" hangingPunct="1">
              <a:buFontTx/>
              <a:buChar char="•"/>
              <a:defRPr/>
            </a:pPr>
            <a:r>
              <a:rPr lang="en-US" sz="900" i="1">
                <a:latin typeface="Verdana" charset="0"/>
                <a:cs typeface="Arial" charset="0"/>
              </a:rPr>
              <a:t>Pachyderm</a:t>
            </a:r>
          </a:p>
          <a:p>
            <a:pPr eaLnBrk="1" hangingPunct="1">
              <a:buFontTx/>
              <a:buChar char="•"/>
              <a:defRPr/>
            </a:pPr>
            <a:endParaRPr lang="en-US" sz="900">
              <a:latin typeface="Verdana" charset="0"/>
              <a:cs typeface="Arial" charset="0"/>
            </a:endParaRPr>
          </a:p>
        </p:txBody>
      </p:sp>
      <p:sp>
        <p:nvSpPr>
          <p:cNvPr id="150543" name="Line 15"/>
          <p:cNvSpPr>
            <a:spLocks noChangeShapeType="1"/>
          </p:cNvSpPr>
          <p:nvPr/>
        </p:nvSpPr>
        <p:spPr bwMode="auto">
          <a:xfrm>
            <a:off x="1066800" y="4648200"/>
            <a:ext cx="12192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0544" name="Rectangle 16"/>
          <p:cNvSpPr>
            <a:spLocks noChangeArrowheads="1"/>
          </p:cNvSpPr>
          <p:nvPr/>
        </p:nvSpPr>
        <p:spPr bwMode="auto">
          <a:xfrm>
            <a:off x="304800" y="3257550"/>
            <a:ext cx="990600" cy="1066800"/>
          </a:xfrm>
          <a:prstGeom prst="rect">
            <a:avLst/>
          </a:prstGeom>
          <a:solidFill>
            <a:schemeClr val="bg1"/>
          </a:solidFill>
          <a:ln w="25400">
            <a:solidFill>
              <a:srgbClr val="AB1C3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bIns="0"/>
          <a:lstStyle/>
          <a:p>
            <a:pPr algn="ctr" eaLnBrk="1" hangingPunct="1">
              <a:defRPr/>
            </a:pPr>
            <a:r>
              <a:rPr lang="en-US" sz="900" b="1">
                <a:latin typeface="Verdana" charset="0"/>
                <a:cs typeface="Arial" charset="0"/>
              </a:rPr>
              <a:t>Content Management Systems (CMS)</a:t>
            </a:r>
          </a:p>
          <a:p>
            <a:pPr eaLnBrk="1" hangingPunct="1">
              <a:defRPr/>
            </a:pPr>
            <a:r>
              <a:rPr lang="en-US" sz="900" i="1">
                <a:latin typeface="Verdana" charset="0"/>
                <a:cs typeface="Arial" charset="0"/>
              </a:rPr>
              <a:t> • USU</a:t>
            </a:r>
            <a:r>
              <a:rPr lang="ja-JP" altLang="en-US" sz="900" i="1">
                <a:latin typeface="Arial"/>
                <a:cs typeface="Arial" charset="0"/>
              </a:rPr>
              <a:t>’</a:t>
            </a:r>
            <a:r>
              <a:rPr lang="en-US" sz="900" i="1">
                <a:latin typeface="Verdana" charset="0"/>
                <a:cs typeface="Arial" charset="0"/>
              </a:rPr>
              <a:t>s </a:t>
            </a:r>
          </a:p>
          <a:p>
            <a:pPr eaLnBrk="1" hangingPunct="1">
              <a:defRPr/>
            </a:pPr>
            <a:r>
              <a:rPr lang="en-US" sz="900" i="1">
                <a:latin typeface="Verdana" charset="0"/>
                <a:cs typeface="Arial" charset="0"/>
              </a:rPr>
              <a:t>   Educommons</a:t>
            </a:r>
            <a:endParaRPr lang="en-US" sz="900" b="1">
              <a:latin typeface="Verdana" charset="0"/>
              <a:cs typeface="Arial" charset="0"/>
            </a:endParaRPr>
          </a:p>
        </p:txBody>
      </p:sp>
      <p:sp>
        <p:nvSpPr>
          <p:cNvPr id="150545" name="Rectangle 17"/>
          <p:cNvSpPr>
            <a:spLocks noChangeArrowheads="1"/>
          </p:cNvSpPr>
          <p:nvPr/>
        </p:nvSpPr>
        <p:spPr bwMode="auto">
          <a:xfrm>
            <a:off x="533400" y="2305050"/>
            <a:ext cx="2286000" cy="685800"/>
          </a:xfrm>
          <a:prstGeom prst="rect">
            <a:avLst/>
          </a:prstGeom>
          <a:solidFill>
            <a:srgbClr val="9F193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1400" b="1">
                <a:solidFill>
                  <a:schemeClr val="bg1"/>
                </a:solidFill>
                <a:latin typeface="Verdana" charset="0"/>
                <a:cs typeface="Arial" charset="0"/>
              </a:rPr>
              <a:t>Tools</a:t>
            </a:r>
          </a:p>
          <a:p>
            <a:pPr algn="ctr" eaLnBrk="1" hangingPunct="1">
              <a:defRPr/>
            </a:pPr>
            <a:r>
              <a:rPr lang="en-US" sz="1000" b="1" i="1">
                <a:solidFill>
                  <a:schemeClr val="bg1"/>
                </a:solidFill>
                <a:latin typeface="Verdana" charset="0"/>
                <a:cs typeface="Arial" charset="0"/>
              </a:rPr>
              <a:t>Software for development</a:t>
            </a:r>
            <a:br>
              <a:rPr lang="en-US" sz="1000" b="1" i="1">
                <a:solidFill>
                  <a:schemeClr val="bg1"/>
                </a:solidFill>
                <a:latin typeface="Verdana" charset="0"/>
                <a:cs typeface="Arial" charset="0"/>
              </a:rPr>
            </a:br>
            <a:r>
              <a:rPr lang="en-US" sz="1000" b="1" i="1">
                <a:solidFill>
                  <a:schemeClr val="bg1"/>
                </a:solidFill>
                <a:latin typeface="Verdana" charset="0"/>
                <a:cs typeface="Arial" charset="0"/>
              </a:rPr>
              <a:t>and delivery of content</a:t>
            </a:r>
          </a:p>
        </p:txBody>
      </p:sp>
      <p:sp>
        <p:nvSpPr>
          <p:cNvPr id="150546" name="Line 18"/>
          <p:cNvSpPr>
            <a:spLocks noChangeShapeType="1"/>
          </p:cNvSpPr>
          <p:nvPr/>
        </p:nvSpPr>
        <p:spPr bwMode="auto">
          <a:xfrm>
            <a:off x="7772400" y="1885950"/>
            <a:ext cx="1588" cy="31051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0547" name="Line 19"/>
          <p:cNvSpPr>
            <a:spLocks noChangeShapeType="1"/>
          </p:cNvSpPr>
          <p:nvPr/>
        </p:nvSpPr>
        <p:spPr bwMode="auto">
          <a:xfrm>
            <a:off x="7162800" y="3790950"/>
            <a:ext cx="12192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0548" name="Rectangle 20"/>
          <p:cNvSpPr>
            <a:spLocks noChangeArrowheads="1"/>
          </p:cNvSpPr>
          <p:nvPr/>
        </p:nvSpPr>
        <p:spPr bwMode="auto">
          <a:xfrm>
            <a:off x="6629400" y="3257550"/>
            <a:ext cx="990600" cy="1066800"/>
          </a:xfrm>
          <a:prstGeom prst="rect">
            <a:avLst/>
          </a:prstGeom>
          <a:solidFill>
            <a:schemeClr val="bg1"/>
          </a:solidFill>
          <a:ln w="25400">
            <a:solidFill>
              <a:srgbClr val="AB1C3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bIns="0"/>
          <a:lstStyle/>
          <a:p>
            <a:pPr algn="ctr" eaLnBrk="1" hangingPunct="1">
              <a:defRPr/>
            </a:pPr>
            <a:r>
              <a:rPr lang="en-US" sz="900" b="1">
                <a:latin typeface="Verdana" charset="0"/>
                <a:cs typeface="Arial" charset="0"/>
              </a:rPr>
              <a:t>Licensing Tools</a:t>
            </a:r>
          </a:p>
          <a:p>
            <a:pPr eaLnBrk="1" hangingPunct="1">
              <a:defRPr/>
            </a:pPr>
            <a:r>
              <a:rPr lang="en-US" sz="900" i="1">
                <a:latin typeface="Verdana" charset="0"/>
                <a:cs typeface="Arial" charset="0"/>
              </a:rPr>
              <a:t> • Creative</a:t>
            </a:r>
          </a:p>
          <a:p>
            <a:pPr eaLnBrk="1" hangingPunct="1">
              <a:defRPr/>
            </a:pPr>
            <a:r>
              <a:rPr lang="en-US" sz="900" i="1">
                <a:latin typeface="Verdana" charset="0"/>
                <a:cs typeface="Arial" charset="0"/>
              </a:rPr>
              <a:t>    Commons</a:t>
            </a:r>
          </a:p>
        </p:txBody>
      </p:sp>
      <p:sp>
        <p:nvSpPr>
          <p:cNvPr id="150549" name="Rectangle 21"/>
          <p:cNvSpPr>
            <a:spLocks noChangeArrowheads="1"/>
          </p:cNvSpPr>
          <p:nvPr/>
        </p:nvSpPr>
        <p:spPr bwMode="auto">
          <a:xfrm>
            <a:off x="7924800" y="3257550"/>
            <a:ext cx="990600" cy="1066800"/>
          </a:xfrm>
          <a:prstGeom prst="rect">
            <a:avLst/>
          </a:prstGeom>
          <a:solidFill>
            <a:schemeClr val="bg1"/>
          </a:solidFill>
          <a:ln w="25400">
            <a:solidFill>
              <a:srgbClr val="AB1C3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bIns="0"/>
          <a:lstStyle/>
          <a:p>
            <a:pPr algn="ctr" eaLnBrk="1" hangingPunct="1">
              <a:defRPr/>
            </a:pPr>
            <a:r>
              <a:rPr lang="en-US" sz="900" b="1">
                <a:latin typeface="Verdana" charset="0"/>
                <a:cs typeface="Arial" charset="0"/>
              </a:rPr>
              <a:t>Best Practices</a:t>
            </a:r>
          </a:p>
          <a:p>
            <a:pPr eaLnBrk="1" hangingPunct="1">
              <a:defRPr/>
            </a:pPr>
            <a:r>
              <a:rPr lang="en-US" sz="900" i="1">
                <a:latin typeface="Verdana" charset="0"/>
                <a:cs typeface="Arial" charset="0"/>
              </a:rPr>
              <a:t> • CMU (design</a:t>
            </a:r>
          </a:p>
          <a:p>
            <a:pPr eaLnBrk="1" hangingPunct="1">
              <a:defRPr/>
            </a:pPr>
            <a:r>
              <a:rPr lang="en-US" sz="900" i="1">
                <a:latin typeface="Verdana" charset="0"/>
                <a:cs typeface="Arial" charset="0"/>
              </a:rPr>
              <a:t>    principles)</a:t>
            </a:r>
            <a:endParaRPr lang="en-US" sz="900">
              <a:latin typeface="Verdana" charset="0"/>
              <a:cs typeface="Arial" charset="0"/>
            </a:endParaRPr>
          </a:p>
        </p:txBody>
      </p:sp>
      <p:sp>
        <p:nvSpPr>
          <p:cNvPr id="150550" name="Rectangle 22"/>
          <p:cNvSpPr>
            <a:spLocks noChangeArrowheads="1"/>
          </p:cNvSpPr>
          <p:nvPr/>
        </p:nvSpPr>
        <p:spPr bwMode="auto">
          <a:xfrm>
            <a:off x="6629400" y="2305050"/>
            <a:ext cx="2286000" cy="685800"/>
          </a:xfrm>
          <a:prstGeom prst="rect">
            <a:avLst/>
          </a:prstGeom>
          <a:solidFill>
            <a:srgbClr val="9F193E"/>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1400" b="1">
                <a:solidFill>
                  <a:schemeClr val="bg1"/>
                </a:solidFill>
                <a:latin typeface="Verdana" charset="0"/>
                <a:cs typeface="Arial" charset="0"/>
              </a:rPr>
              <a:t>Standards</a:t>
            </a:r>
            <a:endParaRPr lang="en-US" sz="1000" b="1">
              <a:solidFill>
                <a:schemeClr val="bg1"/>
              </a:solidFill>
              <a:latin typeface="Verdana" charset="0"/>
              <a:cs typeface="Arial" charset="0"/>
            </a:endParaRPr>
          </a:p>
          <a:p>
            <a:pPr algn="ctr" eaLnBrk="1" hangingPunct="1">
              <a:defRPr/>
            </a:pPr>
            <a:r>
              <a:rPr lang="en-US" sz="1000" b="1" i="1">
                <a:solidFill>
                  <a:schemeClr val="bg1"/>
                </a:solidFill>
                <a:latin typeface="Verdana" charset="0"/>
                <a:cs typeface="Arial" charset="0"/>
              </a:rPr>
              <a:t>Shared conventions for digital publishing of open resources</a:t>
            </a:r>
          </a:p>
        </p:txBody>
      </p:sp>
      <p:sp>
        <p:nvSpPr>
          <p:cNvPr id="150551" name="Rectangle 23"/>
          <p:cNvSpPr>
            <a:spLocks noChangeArrowheads="1"/>
          </p:cNvSpPr>
          <p:nvPr/>
        </p:nvSpPr>
        <p:spPr bwMode="auto">
          <a:xfrm>
            <a:off x="2171700" y="4076700"/>
            <a:ext cx="990600" cy="1066800"/>
          </a:xfrm>
          <a:prstGeom prst="rect">
            <a:avLst/>
          </a:prstGeom>
          <a:solidFill>
            <a:schemeClr val="bg1"/>
          </a:solidFill>
          <a:ln w="25400">
            <a:solidFill>
              <a:srgbClr val="AB1C3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bIns="0"/>
          <a:lstStyle/>
          <a:p>
            <a:pPr algn="ctr" eaLnBrk="1" hangingPunct="1">
              <a:defRPr/>
            </a:pPr>
            <a:r>
              <a:rPr lang="en-US" sz="900" b="1">
                <a:latin typeface="Verdana" charset="0"/>
                <a:cs typeface="Arial" charset="0"/>
              </a:rPr>
              <a:t>Learning Management Systems (LMS)</a:t>
            </a:r>
          </a:p>
          <a:p>
            <a:pPr eaLnBrk="1" hangingPunct="1">
              <a:defRPr/>
            </a:pPr>
            <a:r>
              <a:rPr lang="en-US" sz="900" i="1">
                <a:latin typeface="Verdana" charset="0"/>
                <a:cs typeface="Arial" charset="0"/>
              </a:rPr>
              <a:t> • Sakai</a:t>
            </a:r>
          </a:p>
          <a:p>
            <a:pPr eaLnBrk="1" hangingPunct="1">
              <a:defRPr/>
            </a:pPr>
            <a:r>
              <a:rPr lang="en-US" sz="900" i="1">
                <a:latin typeface="Verdana" charset="0"/>
                <a:cs typeface="Arial" charset="0"/>
              </a:rPr>
              <a:t> • Moodle</a:t>
            </a:r>
          </a:p>
        </p:txBody>
      </p:sp>
      <p:sp>
        <p:nvSpPr>
          <p:cNvPr id="150553" name="Line 25"/>
          <p:cNvSpPr>
            <a:spLocks noChangeShapeType="1"/>
          </p:cNvSpPr>
          <p:nvPr/>
        </p:nvSpPr>
        <p:spPr bwMode="auto">
          <a:xfrm>
            <a:off x="7277100" y="4991100"/>
            <a:ext cx="12192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0554" name="Rectangle 26"/>
          <p:cNvSpPr>
            <a:spLocks noChangeArrowheads="1"/>
          </p:cNvSpPr>
          <p:nvPr/>
        </p:nvSpPr>
        <p:spPr bwMode="auto">
          <a:xfrm>
            <a:off x="7924800" y="4533900"/>
            <a:ext cx="990600" cy="1066800"/>
          </a:xfrm>
          <a:prstGeom prst="rect">
            <a:avLst/>
          </a:prstGeom>
          <a:solidFill>
            <a:schemeClr val="bg1"/>
          </a:solidFill>
          <a:ln w="25400">
            <a:solidFill>
              <a:srgbClr val="AB1C3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bIns="0"/>
          <a:lstStyle/>
          <a:p>
            <a:pPr algn="ctr" eaLnBrk="1" hangingPunct="1">
              <a:defRPr/>
            </a:pPr>
            <a:r>
              <a:rPr lang="en-US" sz="900" b="1">
                <a:latin typeface="Verdana" charset="0"/>
                <a:cs typeface="Arial" charset="0"/>
              </a:rPr>
              <a:t>Interopability</a:t>
            </a:r>
          </a:p>
          <a:p>
            <a:pPr eaLnBrk="1" hangingPunct="1">
              <a:defRPr/>
            </a:pPr>
            <a:r>
              <a:rPr lang="en-US" sz="900" i="1">
                <a:latin typeface="Verdana" charset="0"/>
                <a:cs typeface="Arial" charset="0"/>
              </a:rPr>
              <a:t> • OKI</a:t>
            </a:r>
          </a:p>
          <a:p>
            <a:pPr eaLnBrk="1" hangingPunct="1">
              <a:defRPr/>
            </a:pPr>
            <a:r>
              <a:rPr lang="en-US" sz="900" i="1">
                <a:latin typeface="Verdana" charset="0"/>
                <a:cs typeface="Arial" charset="0"/>
              </a:rPr>
              <a:t> • IMS</a:t>
            </a:r>
          </a:p>
        </p:txBody>
      </p:sp>
      <p:sp>
        <p:nvSpPr>
          <p:cNvPr id="150555" name="Rectangle 27"/>
          <p:cNvSpPr>
            <a:spLocks noChangeArrowheads="1"/>
          </p:cNvSpPr>
          <p:nvPr/>
        </p:nvSpPr>
        <p:spPr bwMode="auto">
          <a:xfrm>
            <a:off x="6591300" y="4552950"/>
            <a:ext cx="990600" cy="1066800"/>
          </a:xfrm>
          <a:prstGeom prst="rect">
            <a:avLst/>
          </a:prstGeom>
          <a:solidFill>
            <a:schemeClr val="bg1"/>
          </a:solidFill>
          <a:ln w="25400">
            <a:solidFill>
              <a:srgbClr val="AB1C3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bIns="0"/>
          <a:lstStyle/>
          <a:p>
            <a:pPr algn="ctr" eaLnBrk="1" hangingPunct="1">
              <a:defRPr/>
            </a:pPr>
            <a:r>
              <a:rPr lang="en-US" sz="900" b="1">
                <a:latin typeface="Verdana" charset="0"/>
                <a:cs typeface="Arial" charset="0"/>
              </a:rPr>
              <a:t>Metadata</a:t>
            </a:r>
          </a:p>
          <a:p>
            <a:pPr eaLnBrk="1" hangingPunct="1">
              <a:defRPr/>
            </a:pPr>
            <a:r>
              <a:rPr lang="en-US" sz="900" i="1">
                <a:latin typeface="Verdana" charset="0"/>
                <a:cs typeface="Arial" charset="0"/>
              </a:rPr>
              <a:t> • IEE LOM</a:t>
            </a:r>
          </a:p>
          <a:p>
            <a:pPr eaLnBrk="1" hangingPunct="1">
              <a:defRPr/>
            </a:pPr>
            <a:r>
              <a:rPr lang="en-US" sz="900" i="1">
                <a:latin typeface="Verdana" charset="0"/>
                <a:cs typeface="Arial" charset="0"/>
              </a:rPr>
              <a:t> • Dublin Core</a:t>
            </a:r>
          </a:p>
          <a:p>
            <a:pPr eaLnBrk="1" hangingPunct="1">
              <a:defRPr/>
            </a:pPr>
            <a:r>
              <a:rPr lang="en-US" sz="900" i="1">
                <a:latin typeface="Verdana" charset="0"/>
                <a:cs typeface="Arial" charset="0"/>
              </a:rPr>
              <a:t> </a:t>
            </a:r>
            <a:r>
              <a:rPr lang="en-US" sz="1000" i="1">
                <a:cs typeface="Arial" charset="0"/>
              </a:rPr>
              <a:t>• RDF</a:t>
            </a:r>
            <a:endParaRPr lang="en-US" sz="900" i="1">
              <a:latin typeface="Verdana" charset="0"/>
              <a:cs typeface="Arial" charset="0"/>
            </a:endParaRPr>
          </a:p>
          <a:p>
            <a:pPr eaLnBrk="1" hangingPunct="1">
              <a:defRPr/>
            </a:pPr>
            <a:endParaRPr lang="en-US" sz="900">
              <a:latin typeface="Verdana" charset="0"/>
              <a:cs typeface="Arial" charset="0"/>
            </a:endParaRPr>
          </a:p>
        </p:txBody>
      </p:sp>
      <p:sp>
        <p:nvSpPr>
          <p:cNvPr id="150556" name="Rectangle 28"/>
          <p:cNvSpPr>
            <a:spLocks noChangeArrowheads="1"/>
          </p:cNvSpPr>
          <p:nvPr/>
        </p:nvSpPr>
        <p:spPr bwMode="auto">
          <a:xfrm>
            <a:off x="1638300" y="5029200"/>
            <a:ext cx="990600" cy="742950"/>
          </a:xfrm>
          <a:prstGeom prst="rect">
            <a:avLst/>
          </a:prstGeom>
          <a:solidFill>
            <a:schemeClr val="bg1"/>
          </a:solidFill>
          <a:ln w="25400">
            <a:solidFill>
              <a:srgbClr val="AB1C3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bIns="0"/>
          <a:lstStyle/>
          <a:p>
            <a:pPr algn="ctr" eaLnBrk="1" hangingPunct="1">
              <a:defRPr/>
            </a:pPr>
            <a:r>
              <a:rPr lang="en-US" sz="900" b="1">
                <a:latin typeface="Verdana" charset="0"/>
                <a:cs typeface="Arial" charset="0"/>
              </a:rPr>
              <a:t>Search Tools</a:t>
            </a:r>
          </a:p>
          <a:p>
            <a:pPr eaLnBrk="1" hangingPunct="1">
              <a:defRPr/>
            </a:pPr>
            <a:r>
              <a:rPr lang="en-US" sz="900" i="1">
                <a:latin typeface="Verdana" charset="0"/>
                <a:cs typeface="Arial" charset="0"/>
              </a:rPr>
              <a:t> • Lucene </a:t>
            </a:r>
          </a:p>
        </p:txBody>
      </p:sp>
      <p:sp>
        <p:nvSpPr>
          <p:cNvPr id="150557" name="Rectangle 29"/>
          <p:cNvSpPr>
            <a:spLocks noChangeArrowheads="1"/>
          </p:cNvSpPr>
          <p:nvPr/>
        </p:nvSpPr>
        <p:spPr bwMode="auto">
          <a:xfrm>
            <a:off x="514350" y="4133850"/>
            <a:ext cx="990600" cy="1066800"/>
          </a:xfrm>
          <a:prstGeom prst="rect">
            <a:avLst/>
          </a:prstGeom>
          <a:solidFill>
            <a:schemeClr val="bg1"/>
          </a:solidFill>
          <a:ln w="25400">
            <a:solidFill>
              <a:srgbClr val="AB1C3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bIns="0"/>
          <a:lstStyle/>
          <a:p>
            <a:pPr algn="ctr" eaLnBrk="1" hangingPunct="1">
              <a:defRPr/>
            </a:pPr>
            <a:r>
              <a:rPr lang="en-US" sz="900" b="1">
                <a:latin typeface="Verdana" charset="0"/>
                <a:cs typeface="Arial" charset="0"/>
              </a:rPr>
              <a:t>Groupware</a:t>
            </a:r>
          </a:p>
          <a:p>
            <a:pPr eaLnBrk="1" hangingPunct="1">
              <a:defRPr/>
            </a:pPr>
            <a:r>
              <a:rPr lang="en-US" sz="900" i="1">
                <a:latin typeface="Verdana" charset="0"/>
                <a:cs typeface="Arial" charset="0"/>
              </a:rPr>
              <a:t> • H20 (at </a:t>
            </a:r>
          </a:p>
          <a:p>
            <a:pPr eaLnBrk="1" hangingPunct="1">
              <a:defRPr/>
            </a:pPr>
            <a:r>
              <a:rPr lang="en-US" sz="900" i="1">
                <a:latin typeface="Verdana" charset="0"/>
                <a:cs typeface="Arial" charset="0"/>
              </a:rPr>
              <a:t>   Harvard)</a:t>
            </a:r>
          </a:p>
          <a:p>
            <a:pPr eaLnBrk="1" hangingPunct="1">
              <a:defRPr/>
            </a:pPr>
            <a:r>
              <a:rPr lang="en-US" sz="900" i="1">
                <a:latin typeface="Verdana" charset="0"/>
                <a:cs typeface="Arial" charset="0"/>
              </a:rPr>
              <a:t> • Wikis</a:t>
            </a:r>
          </a:p>
          <a:p>
            <a:pPr eaLnBrk="1" hangingPunct="1">
              <a:defRPr/>
            </a:pPr>
            <a:r>
              <a:rPr lang="en-US" sz="900" i="1">
                <a:latin typeface="Verdana" charset="0"/>
                <a:cs typeface="Arial" charset="0"/>
              </a:rPr>
              <a:t> • USU</a:t>
            </a:r>
            <a:r>
              <a:rPr lang="ja-JP" altLang="en-US" sz="900" i="1">
                <a:latin typeface="Arial"/>
                <a:cs typeface="Arial" charset="0"/>
              </a:rPr>
              <a:t>’</a:t>
            </a:r>
            <a:r>
              <a:rPr lang="en-US" sz="900" i="1">
                <a:latin typeface="Verdana" charset="0"/>
                <a:cs typeface="Arial" charset="0"/>
              </a:rPr>
              <a:t>s OSLO</a:t>
            </a:r>
          </a:p>
          <a:p>
            <a:pPr eaLnBrk="1" hangingPunct="1">
              <a:defRPr/>
            </a:pPr>
            <a:r>
              <a:rPr lang="en-US" sz="900" i="1">
                <a:latin typeface="Verdana" charset="0"/>
                <a:cs typeface="Arial" charset="0"/>
              </a:rPr>
              <a:t>   research</a:t>
            </a:r>
          </a:p>
        </p:txBody>
      </p:sp>
      <p:sp>
        <p:nvSpPr>
          <p:cNvPr id="150558" name="Rectangle 30"/>
          <p:cNvSpPr>
            <a:spLocks noChangeArrowheads="1"/>
          </p:cNvSpPr>
          <p:nvPr/>
        </p:nvSpPr>
        <p:spPr bwMode="auto">
          <a:xfrm>
            <a:off x="381000" y="304800"/>
            <a:ext cx="636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b="1">
                <a:cs typeface="Arial" charset="0"/>
              </a:rPr>
              <a:t>The World of Open Educational Resources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45A437BF-9907-8148-A5FC-12B9E01482A8}" type="datetime1">
              <a:rPr lang="en-US"/>
              <a:pPr>
                <a:defRPr/>
              </a:pPr>
              <a:t>12/30/13</a:t>
            </a:fld>
            <a:endParaRPr lang="en-US"/>
          </a:p>
        </p:txBody>
      </p:sp>
      <p:sp>
        <p:nvSpPr>
          <p:cNvPr id="6" name="Footer Placeholder 4"/>
          <p:cNvSpPr>
            <a:spLocks noGrp="1"/>
          </p:cNvSpPr>
          <p:nvPr>
            <p:ph type="ftr" sz="quarter" idx="11"/>
          </p:nvPr>
        </p:nvSpPr>
        <p:spPr/>
        <p:txBody>
          <a:bodyPr/>
          <a:lstStyle/>
          <a:p>
            <a:pPr>
              <a:defRPr/>
            </a:pPr>
            <a:r>
              <a:rPr lang="en-US"/>
              <a:t>2005 New Media Consortium Summer Conference ::</a:t>
            </a:r>
          </a:p>
        </p:txBody>
      </p:sp>
      <p:sp>
        <p:nvSpPr>
          <p:cNvPr id="7" name="Slide Number Placeholder 5"/>
          <p:cNvSpPr>
            <a:spLocks noGrp="1"/>
          </p:cNvSpPr>
          <p:nvPr>
            <p:ph type="sldNum" sz="quarter" idx="12"/>
          </p:nvPr>
        </p:nvSpPr>
        <p:spPr/>
        <p:txBody>
          <a:bodyPr/>
          <a:lstStyle/>
          <a:p>
            <a:pPr>
              <a:defRPr/>
            </a:pPr>
            <a:fld id="{053DC892-F862-B447-818B-1DA389E6A9E0}" type="slidenum">
              <a:rPr lang="en-US"/>
              <a:pPr>
                <a:defRPr/>
              </a:pPr>
              <a:t>8</a:t>
            </a:fld>
            <a:endParaRPr lang="en-US"/>
          </a:p>
        </p:txBody>
      </p:sp>
      <p:sp>
        <p:nvSpPr>
          <p:cNvPr id="109570" name="Rectangle 2"/>
          <p:cNvSpPr>
            <a:spLocks noGrp="1" noChangeArrowheads="1"/>
          </p:cNvSpPr>
          <p:nvPr>
            <p:ph type="title"/>
          </p:nvPr>
        </p:nvSpPr>
        <p:spPr>
          <a:xfrm>
            <a:off x="685800" y="228600"/>
            <a:ext cx="7772400" cy="1143000"/>
          </a:xfrm>
        </p:spPr>
        <p:txBody>
          <a:bodyPr/>
          <a:lstStyle/>
          <a:p>
            <a:pPr eaLnBrk="1" hangingPunct="1">
              <a:defRPr/>
            </a:pPr>
            <a:r>
              <a:rPr lang="en-US" smtClean="0"/>
              <a:t>Why do opencourseware?</a:t>
            </a:r>
            <a:br>
              <a:rPr lang="en-US" smtClean="0"/>
            </a:br>
            <a:r>
              <a:rPr lang="en-US" smtClean="0"/>
              <a:t>(the OTHER reasons)</a:t>
            </a:r>
          </a:p>
        </p:txBody>
      </p:sp>
      <p:sp>
        <p:nvSpPr>
          <p:cNvPr id="109571" name="Rectangle 3"/>
          <p:cNvSpPr>
            <a:spLocks noGrp="1" noChangeArrowheads="1"/>
          </p:cNvSpPr>
          <p:nvPr>
            <p:ph type="body" idx="1"/>
          </p:nvPr>
        </p:nvSpPr>
        <p:spPr>
          <a:xfrm>
            <a:off x="1295400" y="1752600"/>
            <a:ext cx="7010400" cy="3962400"/>
          </a:xfrm>
        </p:spPr>
        <p:txBody>
          <a:bodyPr/>
          <a:lstStyle/>
          <a:p>
            <a:pPr eaLnBrk="1" hangingPunct="1">
              <a:lnSpc>
                <a:spcPct val="90000"/>
              </a:lnSpc>
              <a:defRPr/>
            </a:pPr>
            <a:r>
              <a:rPr lang="en-US" sz="2400" smtClean="0"/>
              <a:t>Increase access to educational opportunity</a:t>
            </a:r>
          </a:p>
          <a:p>
            <a:pPr lvl="1" eaLnBrk="1" hangingPunct="1">
              <a:lnSpc>
                <a:spcPct val="90000"/>
              </a:lnSpc>
              <a:defRPr/>
            </a:pPr>
            <a:r>
              <a:rPr lang="en-US" sz="2400" smtClean="0"/>
              <a:t>Learners</a:t>
            </a:r>
          </a:p>
          <a:p>
            <a:pPr lvl="1" eaLnBrk="1" hangingPunct="1">
              <a:lnSpc>
                <a:spcPct val="90000"/>
              </a:lnSpc>
              <a:defRPr/>
            </a:pPr>
            <a:r>
              <a:rPr lang="en-US" sz="2400" smtClean="0"/>
              <a:t>Other educators (</a:t>
            </a:r>
            <a:r>
              <a:rPr lang="ja-JP" altLang="en-US" sz="2400" smtClean="0"/>
              <a:t>“</a:t>
            </a:r>
            <a:r>
              <a:rPr lang="en-US" sz="2400" smtClean="0"/>
              <a:t>Rising tide lifts all ships</a:t>
            </a:r>
            <a:r>
              <a:rPr lang="ja-JP" altLang="en-US" sz="2400" smtClean="0"/>
              <a:t>”</a:t>
            </a:r>
            <a:r>
              <a:rPr lang="en-US" sz="2400" smtClean="0"/>
              <a:t>)</a:t>
            </a:r>
          </a:p>
          <a:p>
            <a:pPr eaLnBrk="1" hangingPunct="1">
              <a:lnSpc>
                <a:spcPct val="90000"/>
              </a:lnSpc>
              <a:defRPr/>
            </a:pPr>
            <a:r>
              <a:rPr lang="en-US" sz="2400" smtClean="0"/>
              <a:t>Increase visibility and notoriety</a:t>
            </a:r>
          </a:p>
          <a:p>
            <a:pPr lvl="1" eaLnBrk="1" hangingPunct="1">
              <a:lnSpc>
                <a:spcPct val="90000"/>
              </a:lnSpc>
              <a:defRPr/>
            </a:pPr>
            <a:r>
              <a:rPr lang="en-US" sz="2400" smtClean="0"/>
              <a:t>Institutions (Universities/Colleges)</a:t>
            </a:r>
          </a:p>
          <a:p>
            <a:pPr lvl="1" eaLnBrk="1" hangingPunct="1">
              <a:lnSpc>
                <a:spcPct val="90000"/>
              </a:lnSpc>
              <a:defRPr/>
            </a:pPr>
            <a:r>
              <a:rPr lang="en-US" sz="2400" smtClean="0"/>
              <a:t>Departments</a:t>
            </a:r>
          </a:p>
          <a:p>
            <a:pPr lvl="1" eaLnBrk="1" hangingPunct="1">
              <a:lnSpc>
                <a:spcPct val="90000"/>
              </a:lnSpc>
              <a:defRPr/>
            </a:pPr>
            <a:r>
              <a:rPr lang="en-US" sz="2400" smtClean="0"/>
              <a:t>Professors</a:t>
            </a:r>
          </a:p>
          <a:p>
            <a:pPr eaLnBrk="1" hangingPunct="1">
              <a:lnSpc>
                <a:spcPct val="90000"/>
              </a:lnSpc>
              <a:defRPr/>
            </a:pPr>
            <a:r>
              <a:rPr lang="en-US" sz="2400" smtClean="0"/>
              <a:t>Potential recruiting enhancement</a:t>
            </a:r>
          </a:p>
          <a:p>
            <a:pPr eaLnBrk="1" hangingPunct="1">
              <a:lnSpc>
                <a:spcPct val="90000"/>
              </a:lnSpc>
              <a:defRPr/>
            </a:pPr>
            <a:r>
              <a:rPr lang="en-US" sz="2400" smtClean="0"/>
              <a:t>Cement your legacy/life</a:t>
            </a:r>
            <a:r>
              <a:rPr lang="ja-JP" altLang="en-US" sz="2400" smtClean="0"/>
              <a:t>’</a:t>
            </a:r>
            <a:r>
              <a:rPr lang="en-US" sz="2400" smtClean="0"/>
              <a:t>s work (faculty)</a:t>
            </a:r>
          </a:p>
          <a:p>
            <a:pPr eaLnBrk="1" hangingPunct="1">
              <a:lnSpc>
                <a:spcPct val="90000"/>
              </a:lnSpc>
              <a:defRPr/>
            </a:pPr>
            <a:endParaRPr lang="en-US" sz="2400" smtClean="0"/>
          </a:p>
        </p:txBody>
      </p:sp>
      <p:sp>
        <p:nvSpPr>
          <p:cNvPr id="28678" name="Rectangle 4"/>
          <p:cNvSpPr>
            <a:spLocks noChangeArrowheads="1"/>
          </p:cNvSpPr>
          <p:nvPr/>
        </p:nvSpPr>
        <p:spPr bwMode="auto">
          <a:xfrm>
            <a:off x="7908925" y="33924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Grp="1" noChangeArrowheads="1"/>
          </p:cNvSpPr>
          <p:nvPr>
            <p:ph type="ctrTitle"/>
          </p:nvPr>
        </p:nvSpPr>
        <p:spPr>
          <a:xfrm>
            <a:off x="2209800" y="4495800"/>
            <a:ext cx="6248400" cy="685800"/>
          </a:xfrm>
        </p:spPr>
        <p:txBody>
          <a:bodyPr/>
          <a:lstStyle/>
          <a:p>
            <a:pPr eaLnBrk="1" hangingPunct="1">
              <a:defRPr/>
            </a:pPr>
            <a:r>
              <a:rPr lang="en-US" smtClean="0"/>
              <a:t>MIT Showcase</a:t>
            </a:r>
          </a:p>
        </p:txBody>
      </p:sp>
      <p:sp>
        <p:nvSpPr>
          <p:cNvPr id="140293" name="Rectangle 5"/>
          <p:cNvSpPr>
            <a:spLocks noGrp="1" noChangeArrowheads="1"/>
          </p:cNvSpPr>
          <p:nvPr>
            <p:ph type="subTitle" idx="1"/>
          </p:nvPr>
        </p:nvSpPr>
        <p:spPr>
          <a:xfrm>
            <a:off x="2209800" y="5410200"/>
            <a:ext cx="5715000" cy="1219200"/>
          </a:xfrm>
        </p:spPr>
        <p:txBody>
          <a:bodyPr/>
          <a:lstStyle/>
          <a:p>
            <a:pPr eaLnBrk="1" hangingPunct="1">
              <a:defRPr/>
            </a:pPr>
            <a:endParaRPr lang="en-US" smtClean="0"/>
          </a:p>
        </p:txBody>
      </p:sp>
      <p:pic>
        <p:nvPicPr>
          <p:cNvPr id="30723" name="Picture 6" descr="MITOC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Sicily:Applications:Microsoft Office 2004:Templates:Presentations:Designs:Blank Presentation</Template>
  <TotalTime>2172</TotalTime>
  <Words>1765</Words>
  <Application>Microsoft Macintosh PowerPoint</Application>
  <PresentationFormat>On-screen Show (4:3)</PresentationFormat>
  <Paragraphs>311</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ＭＳ Ｐゴシック</vt:lpstr>
      <vt:lpstr>Osaka</vt:lpstr>
      <vt:lpstr>Verdana</vt:lpstr>
      <vt:lpstr>Blank Presentation</vt:lpstr>
      <vt:lpstr>Is there an opencourseware in your future?</vt:lpstr>
      <vt:lpstr>PowerPoint Presentation</vt:lpstr>
      <vt:lpstr>USU Case Study</vt:lpstr>
      <vt:lpstr>Outline</vt:lpstr>
      <vt:lpstr>What is OpenCourseWare?</vt:lpstr>
      <vt:lpstr>Why do opencourseware?  (THE reason)</vt:lpstr>
      <vt:lpstr>PowerPoint Presentation</vt:lpstr>
      <vt:lpstr>Why do opencourseware? (the OTHER reasons)</vt:lpstr>
      <vt:lpstr>MIT Showcase</vt:lpstr>
      <vt:lpstr>De-Anza Foothill Showcase</vt:lpstr>
      <vt:lpstr>PowerPoint Presentation</vt:lpstr>
      <vt:lpstr>USU Case Study</vt:lpstr>
      <vt:lpstr>USU Case Study</vt:lpstr>
      <vt:lpstr>PowerPoint Presentation</vt:lpstr>
      <vt:lpstr>eduCommons  = opencourseware Management System (OMS)</vt:lpstr>
      <vt:lpstr>USU OCW Web Site</vt:lpstr>
      <vt:lpstr>The Process--Future</vt:lpstr>
      <vt:lpstr>How we can help you (steps to proceed)</vt:lpstr>
      <vt:lpstr>Potential eduCommons Adopters</vt:lpstr>
      <vt:lpstr>PowerPoint Presentation</vt:lpstr>
      <vt:lpstr>USU Case Study</vt:lpstr>
      <vt:lpstr>PowerPoint Presentation</vt:lpstr>
      <vt:lpstr>Backup</vt:lpstr>
      <vt:lpstr>How?</vt:lpstr>
      <vt:lpstr>How Does It Work?</vt:lpstr>
      <vt:lpstr>How Does It Work?</vt:lpstr>
      <vt:lpstr>What is eduCommons NOT?</vt:lpstr>
      <vt:lpstr>Development Tools</vt:lpstr>
      <vt:lpstr>Future Vision</vt:lpstr>
      <vt:lpstr>Process (aka Obstacles)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an opencourseware in your future?</dc:title>
  <dc:subject/>
  <dc:creator>John Dehlin and Brandon Muramatsu</dc:creator>
  <cp:keywords/>
  <dc:description>This work is licensed under a Creative Commons Attribution-Noncommercial-ShareAlike 3.0 United States License (http://creativecommons.org/licenses/by-nc-sa/3.0/us/)</dc:description>
  <cp:lastModifiedBy>Brandon Muramatsu</cp:lastModifiedBy>
  <cp:revision>40</cp:revision>
  <dcterms:created xsi:type="dcterms:W3CDTF">2005-03-14T22:57:42Z</dcterms:created>
  <dcterms:modified xsi:type="dcterms:W3CDTF">2013-12-30T05:31:30Z</dcterms:modified>
  <cp:category/>
</cp:coreProperties>
</file>