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80" r:id="rId4"/>
    <p:sldId id="281" r:id="rId5"/>
    <p:sldId id="282" r:id="rId6"/>
    <p:sldId id="259" r:id="rId7"/>
    <p:sldId id="260" r:id="rId8"/>
    <p:sldId id="261" r:id="rId9"/>
    <p:sldId id="283" r:id="rId10"/>
    <p:sldId id="289" r:id="rId11"/>
    <p:sldId id="284" r:id="rId12"/>
    <p:sldId id="267" r:id="rId13"/>
    <p:sldId id="278" r:id="rId14"/>
    <p:sldId id="276" r:id="rId15"/>
    <p:sldId id="268" r:id="rId16"/>
    <p:sldId id="269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0" y="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6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6B0CC86-4561-A34A-A83E-7684F91E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9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B18C61-78CA-9449-8C1B-B23596BC737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OCW Finder</a:t>
            </a:r>
          </a:p>
          <a:p>
            <a:pPr lvl="1" eaLnBrk="1" hangingPunct="1">
              <a:defRPr/>
            </a:pPr>
            <a:r>
              <a:rPr lang="en-US" smtClean="0"/>
              <a:t>Proof of concept, will be updated and put into full production later in 2007</a:t>
            </a:r>
          </a:p>
          <a:p>
            <a:pPr lvl="1" eaLnBrk="1" hangingPunct="1">
              <a:defRPr/>
            </a:pPr>
            <a:r>
              <a:rPr lang="en-US" smtClean="0"/>
              <a:t>Based of RSS/meta tag Dublin Core Metadata</a:t>
            </a:r>
          </a:p>
          <a:p>
            <a:pPr lvl="1" eaLnBrk="1" hangingPunct="1">
              <a:defRPr/>
            </a:pPr>
            <a:r>
              <a:rPr lang="en-US" smtClean="0"/>
              <a:t>Browse interface</a:t>
            </a:r>
          </a:p>
          <a:p>
            <a:pPr eaLnBrk="1" hangingPunct="1">
              <a:defRPr/>
            </a:pPr>
            <a:r>
              <a:rPr lang="en-US" smtClean="0"/>
              <a:t>Portals: OCW Consortium, each OCW, OER portals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BB55F-5CE4-D14C-88FC-C3793358F9D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7994AC-9969-834E-AC68-E6813B3A47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751310-29A5-224E-9F0F-834BC1D6BE5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Continuing to develop eduCommons</a:t>
            </a:r>
          </a:p>
          <a:p>
            <a:pPr eaLnBrk="1" hangingPunct="1">
              <a:defRPr/>
            </a:pPr>
            <a:r>
              <a:rPr lang="en-US" smtClean="0"/>
              <a:t>Making eduCommons ready to accept external services</a:t>
            </a:r>
          </a:p>
          <a:p>
            <a:pPr eaLnBrk="1" hangingPunct="1">
              <a:defRPr/>
            </a:pPr>
            <a:r>
              <a:rPr lang="en-US" smtClean="0"/>
              <a:t>Working </a:t>
            </a:r>
            <a:r>
              <a:rPr lang="ja-JP" altLang="en-US" smtClean="0"/>
              <a:t>“</a:t>
            </a:r>
            <a:r>
              <a:rPr lang="en-US" smtClean="0"/>
              <a:t>social</a:t>
            </a:r>
            <a:r>
              <a:rPr lang="ja-JP" altLang="en-US" smtClean="0"/>
              <a:t>”</a:t>
            </a:r>
            <a:r>
              <a:rPr lang="en-US" smtClean="0"/>
              <a:t> aspect to get consortium members ready for external services</a:t>
            </a:r>
          </a:p>
          <a:p>
            <a:pPr eaLnBrk="1" hangingPunct="1">
              <a:defRPr/>
            </a:pPr>
            <a:r>
              <a:rPr lang="en-US" smtClean="0"/>
              <a:t>Exploring technologies to make adoption easier (Greasemonkey for Firefox, Plug-ins, Javascript code)</a:t>
            </a:r>
          </a:p>
          <a:p>
            <a:pPr eaLnBrk="1" hangingPunct="1">
              <a:defRPr/>
            </a:pPr>
            <a:r>
              <a:rPr lang="en-US" smtClean="0"/>
              <a:t>And then…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418F6B-94A4-3B43-87C0-FED13B2DC7A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C32B3A-30D1-E747-95AA-F191389AFB0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D5EC0-ADB4-474F-A32E-B8B8FB2D5C4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7D8B3A-4256-0148-B35F-370AD911106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0D8784-7654-804F-BA6A-AD2958D1095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5D16D7-99F3-F647-B5AD-7A5E40A53EF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4B48B-6DE1-0D48-83C6-F9F5640698A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C8EF3-C503-574C-8263-63828C4E572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BAF304-CB8A-5D4B-8DA4-2C493501822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DE6EB-BC02-8E40-9A3C-9F428A140B3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40F8DF-2950-C04E-B4CD-732B7727FA0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94A6DD-929C-1546-96BB-04C51C3549A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BAB104-B9D8-6643-9135-8FA4DB61064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A19950-1AE0-4541-86CF-89E03CC426D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F559D5-F833-484A-BCDC-32D74B726F2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SL-learning-is-expanding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408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779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0BFA-FE17-9946-A50F-EB16AF5C4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47D6F-A7B9-9842-A051-26B4EDEF0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7E26-96AD-ED4D-AE43-2FF4E6303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2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6848E-FA4A-4D40-89E4-2322FCD04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EDE99-3A58-1F4B-B3FD-54EF2131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92FF-912B-9047-8A53-B7E8D51EB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4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502C-8174-8943-B618-56D59513C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A7C2-D6E9-A84D-9B5C-C9F5DCCE3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7AB5-C016-EB46-98ED-C2417E7CB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0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175F2-0E84-FC44-999C-C8C0A67EC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OSL-learning-is-expanding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408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477000"/>
            <a:ext cx="373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r>
              <a:rPr lang="en-US"/>
              <a:t>April 17, 2007  ::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152400"/>
            <a:ext cx="777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Title/Conference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fld id="{84C9A527-5DB6-3E4E-A075-D911FC01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699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6699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su.edu/" TargetMode="External"/><Relationship Id="rId4" Type="http://schemas.openxmlformats.org/officeDocument/2006/relationships/hyperlink" Target="http://ocw.nd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cosl.usu.edu/projects/mocsl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rumdidilyumptio.us/" TargetMode="External"/><Relationship Id="rId4" Type="http://schemas.openxmlformats.org/officeDocument/2006/relationships/hyperlink" Target="http://ozmozr.com/" TargetMode="External"/><Relationship Id="rId5" Type="http://schemas.openxmlformats.org/officeDocument/2006/relationships/hyperlink" Target="http://makeapath.com/" TargetMode="External"/><Relationship Id="rId6" Type="http://schemas.openxmlformats.org/officeDocument/2006/relationships/hyperlink" Target="http://send2wiki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randon.Muramatsu@usu.edu" TargetMode="External"/><Relationship Id="rId4" Type="http://schemas.openxmlformats.org/officeDocument/2006/relationships/image" Target="../media/image2.jpeg"/><Relationship Id="rId5" Type="http://schemas.openxmlformats.org/officeDocument/2006/relationships/hyperlink" Target="http://cosl.usu.edu/conferences/opened2007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su.edu/" TargetMode="External"/><Relationship Id="rId4" Type="http://schemas.openxmlformats.org/officeDocument/2006/relationships/hyperlink" Target="http://ocw.nd.edu" TargetMode="External"/><Relationship Id="rId5" Type="http://schemas.openxmlformats.org/officeDocument/2006/relationships/hyperlink" Target="http://www.opener.ou.nl/" TargetMode="External"/><Relationship Id="rId6" Type="http://schemas.openxmlformats.org/officeDocument/2006/relationships/hyperlink" Target="http://gea.gate.upm.es/ocwupm" TargetMode="External"/><Relationship Id="rId7" Type="http://schemas.openxmlformats.org/officeDocument/2006/relationships/hyperlink" Target="http://www.ocwconsortium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su.edu/" TargetMode="External"/><Relationship Id="rId4" Type="http://schemas.openxmlformats.org/officeDocument/2006/relationships/hyperlink" Target="http://ocw.nd.edu" TargetMode="External"/><Relationship Id="rId5" Type="http://schemas.openxmlformats.org/officeDocument/2006/relationships/hyperlink" Target="http://www.opener.ou.nl/" TargetMode="External"/><Relationship Id="rId6" Type="http://schemas.openxmlformats.org/officeDocument/2006/relationships/hyperlink" Target="http://gea.gate.upm.es/ocwupm" TargetMode="External"/><Relationship Id="rId7" Type="http://schemas.openxmlformats.org/officeDocument/2006/relationships/hyperlink" Target="http://cosl.usu.edu/projects/educommon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smtClean="0"/>
              <a:t>Tools for Open Content</a:t>
            </a:r>
            <a:br>
              <a:rPr lang="en-US" sz="3000" smtClean="0"/>
            </a:br>
            <a:r>
              <a:rPr lang="en-US" sz="3000" smtClean="0"/>
              <a:t>and Open Learning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Associate Director, COSL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Brandon.Muramatsu@usu.edu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91000" y="6248400"/>
            <a:ext cx="495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700" dirty="0">
                <a:solidFill>
                  <a:schemeClr val="bg2"/>
                </a:solidFill>
                <a:latin typeface="Arial" charset="0"/>
              </a:rPr>
              <a:t>Licensed Under a Creative Commons Attribution-</a:t>
            </a:r>
            <a:r>
              <a:rPr lang="en-US" sz="700" dirty="0" err="1">
                <a:solidFill>
                  <a:schemeClr val="bg2"/>
                </a:solidFill>
                <a:latin typeface="Arial" charset="0"/>
              </a:rPr>
              <a:t>NonCommercial</a:t>
            </a:r>
            <a:r>
              <a:rPr lang="en-US" sz="700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sz="700" dirty="0" err="1">
                <a:solidFill>
                  <a:schemeClr val="bg2"/>
                </a:solidFill>
                <a:latin typeface="Arial" charset="0"/>
              </a:rPr>
              <a:t>ShareAlike</a:t>
            </a:r>
            <a:r>
              <a:rPr lang="en-US" sz="700" dirty="0">
                <a:solidFill>
                  <a:schemeClr val="bg2"/>
                </a:solidFill>
                <a:latin typeface="Arial" charset="0"/>
              </a:rPr>
              <a:t> License </a:t>
            </a:r>
          </a:p>
          <a:p>
            <a:pPr algn="r">
              <a:defRPr/>
            </a:pPr>
            <a:r>
              <a:rPr lang="en-US" sz="700" dirty="0">
                <a:solidFill>
                  <a:schemeClr val="bg2"/>
                </a:solidFill>
                <a:latin typeface="Arial" charset="0"/>
              </a:rPr>
              <a:t>(</a:t>
            </a:r>
            <a:r>
              <a:rPr lang="en-US" sz="700" dirty="0">
                <a:solidFill>
                  <a:schemeClr val="bg2"/>
                </a:solidFill>
                <a:latin typeface="Arial" charset="0"/>
                <a:hlinkClick r:id="rId3"/>
              </a:rPr>
              <a:t>http://creativecommons.org/licenses/by-nc-sa/3.0/)</a:t>
            </a:r>
            <a:endParaRPr lang="en-US" sz="700" dirty="0">
              <a:solidFill>
                <a:schemeClr val="bg2"/>
              </a:solidFill>
              <a:latin typeface="Arial" charset="0"/>
            </a:endParaRPr>
          </a:p>
          <a:p>
            <a:pPr algn="r">
              <a:defRPr/>
            </a:pPr>
            <a:r>
              <a:rPr lang="en-US" sz="700" dirty="0">
                <a:solidFill>
                  <a:schemeClr val="bg2"/>
                </a:solidFill>
                <a:latin typeface="Arial" charset="0"/>
              </a:rPr>
              <a:t>Cite as: Muramatsu, B.. (April, 2007). Philosophy and Tools for Open Content and Open Learning. </a:t>
            </a:r>
            <a:br>
              <a:rPr lang="en-US" sz="700" dirty="0">
                <a:solidFill>
                  <a:schemeClr val="bg2"/>
                </a:solidFill>
                <a:latin typeface="Arial" charset="0"/>
              </a:rPr>
            </a:br>
            <a:r>
              <a:rPr lang="en-US" sz="700" dirty="0">
                <a:solidFill>
                  <a:schemeClr val="bg2"/>
                </a:solidFill>
                <a:latin typeface="Arial" charset="0"/>
              </a:rPr>
              <a:t>Learning Impact 2007, Vancouver, BC.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52600" y="2819400"/>
            <a:ext cx="54864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Progress in Open Source, Open Content, and Open Services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Learning Impact 2007, Vancouver, BC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7E816EE-9B3A-4D4F-AFB2-E6787CADCAAD}" type="slidenum">
              <a:rPr lang="en-US" sz="1300">
                <a:solidFill>
                  <a:srgbClr val="CC6600"/>
                </a:solidFill>
              </a:rPr>
              <a:pPr/>
              <a:t>10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Demos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  <a:hlinkClick r:id="rId3"/>
            </a:endParaRPr>
          </a:p>
          <a:p>
            <a:pPr algn="ctr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  <a:hlinkClick r:id="rId3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Utah State ::  ocw.usu.edu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  <a:hlinkClick r:id="rId4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Notre Dame ::  ocw.nd.edu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D0DED95-8650-B74F-8E27-2BDABEAA4DCC}" type="slidenum">
              <a:rPr lang="en-US" sz="1300">
                <a:solidFill>
                  <a:srgbClr val="CC6600"/>
                </a:solidFill>
              </a:rPr>
              <a:pPr/>
              <a:t>11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eduCommons Makes Open Content Easy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Focuses on publishing model of MIT OCW, but enables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open learning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Provides base level of services, that can be extended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Institutions can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test-drive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through demo and pilot hosting services at Utah State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Path for content from LMS/CMS to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open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DC2FBBD-D00F-8E4C-B82A-4BBA9E3BEBE7}" type="slidenum">
              <a:rPr lang="en-US" sz="1300">
                <a:solidFill>
                  <a:srgbClr val="CC6600"/>
                </a:solidFill>
              </a:rPr>
              <a:pPr/>
              <a:t>12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Folksemantic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F63213A-C511-4A47-9360-794FBD3CB5C9}" type="slidenum">
              <a:rPr lang="en-US" sz="1300">
                <a:solidFill>
                  <a:srgbClr val="CC6600"/>
                </a:solidFill>
              </a:rPr>
              <a:pPr/>
              <a:t>13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Folksemantic?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get scale?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get relevant content/context at the right place at the right time?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you expose current content/context relationships outside of initial deployment?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Folksemantic?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Folksonomies and Semantic Web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210FB2D-28F7-7646-8FDC-053629831198}" type="slidenum">
              <a:rPr lang="en-US" sz="1300">
                <a:solidFill>
                  <a:srgbClr val="CC6600"/>
                </a:solidFill>
              </a:rPr>
              <a:pPr/>
              <a:t>14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Folksemantic…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669999"/>
                </a:solidFill>
              </a:rPr>
              <a:t>…the underlying infrastructure</a:t>
            </a:r>
            <a:br>
              <a:rPr lang="en-US" sz="2800" b="1">
                <a:solidFill>
                  <a:srgbClr val="669999"/>
                </a:solidFill>
              </a:rPr>
            </a:br>
            <a:r>
              <a:rPr lang="en-US" sz="2800" b="1">
                <a:solidFill>
                  <a:srgbClr val="669999"/>
                </a:solidFill>
              </a:rPr>
              <a:t>for our work to support </a:t>
            </a:r>
            <a:r>
              <a:rPr lang="ja-JP" altLang="en-US" sz="2800" b="1">
                <a:solidFill>
                  <a:srgbClr val="669999"/>
                </a:solidFill>
              </a:rPr>
              <a:t>“</a:t>
            </a:r>
            <a:r>
              <a:rPr lang="en-US" sz="2800" b="1">
                <a:solidFill>
                  <a:srgbClr val="669999"/>
                </a:solidFill>
              </a:rPr>
              <a:t>open learning</a:t>
            </a:r>
            <a:r>
              <a:rPr lang="ja-JP" altLang="en-US" sz="2800" b="1">
                <a:solidFill>
                  <a:srgbClr val="669999"/>
                </a:solidFill>
              </a:rPr>
              <a:t>”</a:t>
            </a:r>
            <a:endParaRPr lang="en-US" sz="2800" b="1">
              <a:solidFill>
                <a:srgbClr val="FF66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89F1686-3521-AE4F-AD37-15957F1A569C}" type="slidenum">
              <a:rPr lang="en-US" sz="1300">
                <a:solidFill>
                  <a:srgbClr val="CC6600"/>
                </a:solidFill>
              </a:rPr>
              <a:pPr/>
              <a:t>15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Folksemantic Tools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Learner support for open content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Based on folksonomies and relational data</a:t>
            </a:r>
          </a:p>
          <a:p>
            <a:pPr eaLnBrk="1" hangingPunct="1"/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Web 2.0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Don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t build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education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versions of the tools people are already using (Del.icio.us, Flickr, Trailfire)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Keep it simple!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Funded by the Mellon Foundation</a:t>
            </a: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http://cosl.usu.edu/projects/mocsl/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327F70B-84C9-0542-B43D-A8D8310B02AF}" type="slidenum">
              <a:rPr lang="en-US" sz="1300">
                <a:solidFill>
                  <a:srgbClr val="CC6600"/>
                </a:solidFill>
              </a:rPr>
              <a:pPr/>
              <a:t>16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Folksemantic Tools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RelStore – store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OER Finder- find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Ozmozr.com – find, aggregate and share &lt;- Changing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Send2Wiki.com – create derivative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Annorate.com – annotate and rate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MakeaPath.com – sequence -&gt; Trailfire?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Scrumdidilyumptio.us – relate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EC5FD7A-1807-C44A-98A8-5BEDBBED1EF2}" type="slidenum">
              <a:rPr lang="en-US" sz="1300">
                <a:solidFill>
                  <a:srgbClr val="CC6600"/>
                </a:solidFill>
              </a:rPr>
              <a:pPr/>
              <a:t>17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Folksemantic Tools (cont.)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RelStore – store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OER Finder- find</a:t>
            </a: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Ozmozr.com – find, aggregate and share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 &lt;- Changing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Send2Wiki.com – create derivative works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Annorate.com – annotate and rate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MakeAPath.com – sequence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-&gt; Trailfire?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Scrumdidilyumptio.us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>
                <a:latin typeface="Arial" charset="0"/>
                <a:ea typeface="ＭＳ Ｐゴシック" charset="0"/>
                <a:cs typeface="ＭＳ Ｐゴシック" charset="0"/>
              </a:rPr>
              <a:t>– relate </a:t>
            </a:r>
            <a:r>
              <a:rPr lang="en-US" sz="22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  <a:sym typeface="Monotype Sorts" charset="0"/>
              </a:rPr>
              <a:t>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F7C2646-8E63-FF43-9F50-4942C3E8C848}" type="slidenum">
              <a:rPr lang="en-US" sz="1300">
                <a:solidFill>
                  <a:srgbClr val="CC6600"/>
                </a:solidFill>
              </a:rPr>
              <a:pPr/>
              <a:t>18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Demos?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Scrumdidilyumptious – relate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Describes relations between websites, uses folksonomic descriptions, stored in RelStore</a:t>
            </a:r>
            <a:endParaRPr lang="en-US">
              <a:latin typeface="Arial" charset="0"/>
              <a:ea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http://scrumdidilyumptio.us/</a:t>
            </a: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Ozmozr – find, aggregate, share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Build online identity, share information, social filtering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4"/>
              </a:rPr>
              <a:t>http://ozmozr.com/</a:t>
            </a:r>
            <a:endParaRPr lang="en-US" sz="21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MakeaPath – sequence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5"/>
              </a:rPr>
              <a:t>http://makeapath.com/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Send2Wiki – create, share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6"/>
              </a:rPr>
              <a:t>http://send2wiki.com/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2D014C8-3A61-2B47-9E15-80C01A1ECB92}" type="slidenum">
              <a:rPr lang="en-US" sz="1300">
                <a:solidFill>
                  <a:srgbClr val="CC6600"/>
                </a:solidFill>
              </a:rPr>
              <a:pPr/>
              <a:t>19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Brandon.Muramatsu@usu.edu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65" name="Picture 5" descr="opened-conference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05200"/>
            <a:ext cx="57038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47800" y="4267200"/>
            <a:ext cx="678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September 26-28, 2007</a:t>
            </a:r>
            <a:endParaRPr lang="en-US" sz="2400">
              <a:solidFill>
                <a:srgbClr val="FF66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FF6600"/>
                </a:solidFill>
                <a:latin typeface="Arial" charset="0"/>
                <a:hlinkClick r:id="rId5"/>
              </a:rPr>
              <a:t>http://cosl.usu.edu/conferences/opened2007/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E89242-E791-FA4C-9CA7-737BE68ECF56}" type="slidenum">
              <a:rPr lang="en-US" sz="1300">
                <a:solidFill>
                  <a:srgbClr val="CC6600"/>
                </a:solidFill>
              </a:rPr>
              <a:pPr/>
              <a:t>2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Open Enables Quite A Bit!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D471CA3-F06F-4E4C-AFDD-CE0056DE556F}" type="slidenum">
              <a:rPr lang="en-US" sz="1300">
                <a:solidFill>
                  <a:srgbClr val="CC6600"/>
                </a:solidFill>
              </a:rPr>
              <a:pPr/>
              <a:t>3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Open Content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	Coined by analogy with 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open source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, describes any kind of creative work (including articles, pictures, audio, and video) or engineering work (i.e. open machine design) that is published in a format that explicitly allows the copying and the modifying of the information by anyone; not exclusively by a closed organization, firm or individual.</a:t>
            </a:r>
          </a:p>
          <a:p>
            <a:pPr algn="r" eaLnBrk="1" hangingPunct="1">
              <a:buFontTx/>
              <a:buNone/>
            </a:pPr>
            <a:r>
              <a:rPr lang="en-US" sz="1200">
                <a:latin typeface="Arial" charset="0"/>
                <a:ea typeface="ＭＳ Ｐゴシック" charset="0"/>
                <a:cs typeface="ＭＳ Ｐゴシック" charset="0"/>
              </a:rPr>
              <a:t>Wikipedia, http://en.wikipedia.org/wiki/Open_content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C4C6A05-600A-0642-8C73-1283ECD9B15F}" type="slidenum">
              <a:rPr lang="en-US" sz="1300">
                <a:solidFill>
                  <a:srgbClr val="CC6600"/>
                </a:solidFill>
              </a:rPr>
              <a:pPr/>
              <a:t>4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Progression in e-Learning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People -&gt; Technology -&gt; </a:t>
            </a: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People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Knowledge (content) is 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restricted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-&gt;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			Knowledge is free</a:t>
            </a:r>
            <a:r>
              <a:rPr lang="en-US" sz="2400">
                <a:latin typeface="Arial" charset="0"/>
                <a:ea typeface="ＭＳ Ｐゴシック" charset="0"/>
              </a:rPr>
              <a:t> (education as a right)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Formal learning -&gt;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Arial" charset="0"/>
                <a:ea typeface="ＭＳ Ｐゴシック" charset="0"/>
              </a:rPr>
              <a:t>			</a:t>
            </a:r>
            <a:r>
              <a:rPr lang="en-US" sz="2400" b="1">
                <a:latin typeface="Arial" charset="0"/>
                <a:ea typeface="ＭＳ Ｐゴシック" charset="0"/>
              </a:rPr>
              <a:t>Informal learning</a:t>
            </a:r>
            <a:endParaRPr lang="en-US" sz="20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Wild west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-&gt; Standards and specifications -&gt; 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Folksonomies &amp; Web 2.0</a:t>
            </a:r>
            <a:endParaRPr lang="en-US" sz="20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Lack of content -&gt; Finding the content -&gt; 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Context and reuse of content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CD83DFA-B0B7-6D42-958C-E346B6238273}" type="slidenum">
              <a:rPr lang="en-US" sz="1300">
                <a:solidFill>
                  <a:srgbClr val="CC6600"/>
                </a:solidFill>
              </a:rPr>
              <a:pPr/>
              <a:t>5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Focus of COSL</a:t>
            </a:r>
            <a:r>
              <a:rPr lang="ja-JP" altLang="en-US" smtClean="0"/>
              <a:t>’</a:t>
            </a:r>
            <a:r>
              <a:rPr lang="en-US" smtClean="0"/>
              <a:t>s Work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finding, using and learning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easy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 content in OpenCourseWares, OpenLearn, OpenER, other Open Educational Resources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Creative Commons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attribution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(default) and derivative works/share-alike clauses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…accomplish this through tools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 make all of the above easier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9E51968-3DBC-7445-8950-1BF22363AA90}" type="slidenum">
              <a:rPr lang="en-US" sz="1300">
                <a:solidFill>
                  <a:srgbClr val="CC6600"/>
                </a:solidFill>
              </a:rPr>
              <a:pPr/>
              <a:t>6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OpenCourseWare (OCW) Repositories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OpenCourseWare started by MIT in 2002</a:t>
            </a:r>
          </a:p>
          <a:p>
            <a:pPr eaLnBrk="1" hangingPunct="1"/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Publication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of MIT providing access to course materials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Key Aspects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Does not grant degrees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Does not provide access to faculty*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Course materials (content varies in depth and breadth)</a:t>
            </a:r>
          </a:p>
          <a:p>
            <a:pPr lvl="1" eaLnBrk="1" hangingPunct="1"/>
            <a:r>
              <a:rPr lang="en-US" sz="2000" b="1">
                <a:latin typeface="Arial" charset="0"/>
                <a:ea typeface="ＭＳ Ｐゴシック" charset="0"/>
              </a:rPr>
              <a:t>Licensed 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“</a:t>
            </a:r>
            <a:r>
              <a:rPr lang="en-US" altLang="ja-JP" sz="2000" b="1">
                <a:latin typeface="Arial" charset="0"/>
                <a:ea typeface="ＭＳ Ｐゴシック" charset="0"/>
              </a:rPr>
              <a:t>openly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”</a:t>
            </a:r>
            <a:r>
              <a:rPr lang="en-US" altLang="ja-JP" sz="2000" b="1">
                <a:latin typeface="Arial" charset="0"/>
                <a:ea typeface="ＭＳ Ｐゴシック" charset="0"/>
              </a:rPr>
              <a:t> (aka 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“</a:t>
            </a:r>
            <a:r>
              <a:rPr lang="en-US" altLang="ja-JP" sz="2000" b="1">
                <a:latin typeface="Arial" charset="0"/>
                <a:ea typeface="ＭＳ Ｐゴシック" charset="0"/>
              </a:rPr>
              <a:t>open content</a:t>
            </a:r>
            <a:r>
              <a:rPr lang="ja-JP" altLang="en-US" sz="2000" b="1">
                <a:latin typeface="Arial" charset="0"/>
                <a:ea typeface="ＭＳ Ｐゴシック" charset="0"/>
              </a:rPr>
              <a:t>”</a:t>
            </a:r>
            <a:r>
              <a:rPr lang="en-US" altLang="ja-JP" sz="2000" b="1">
                <a:latin typeface="Arial" charset="0"/>
                <a:ea typeface="ＭＳ Ｐゴシック" charset="0"/>
              </a:rPr>
              <a:t>)</a:t>
            </a:r>
            <a:r>
              <a:rPr lang="en-US" altLang="ja-JP" sz="2000">
                <a:latin typeface="Arial" charset="0"/>
                <a:ea typeface="ＭＳ Ｐゴシック" charset="0"/>
              </a:rPr>
              <a:t>, using a Creative Commons </a:t>
            </a:r>
            <a:r>
              <a:rPr lang="en-US" altLang="ja-JP" sz="2000" b="1">
                <a:latin typeface="Arial" charset="0"/>
                <a:ea typeface="ＭＳ Ｐゴシック" charset="0"/>
              </a:rPr>
              <a:t>Attribution</a:t>
            </a:r>
            <a:r>
              <a:rPr lang="en-US" altLang="ja-JP" sz="2000">
                <a:latin typeface="Arial" charset="0"/>
                <a:ea typeface="ＭＳ Ｐゴシック" charset="0"/>
              </a:rPr>
              <a:t>-NonCommercial-ShareAlike* license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1550 courses published (of 1800 anticipated)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MIT OCW, ~1.1 million monthly visits (Feb. 2007)</a:t>
            </a:r>
            <a:endParaRPr lang="en-US" sz="25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2413FFC-68DE-994A-BD7B-746ED28EDB2C}" type="slidenum">
              <a:rPr lang="en-US" sz="1300">
                <a:solidFill>
                  <a:srgbClr val="CC6600"/>
                </a:solidFill>
              </a:rPr>
              <a:pPr/>
              <a:t>7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OCW Movement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Movement expands outside of MIT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Tufts, Johns Hopkins School of Public Health, </a:t>
            </a:r>
            <a:r>
              <a:rPr lang="en-US" sz="2000" u="sng">
                <a:latin typeface="Arial" charset="0"/>
                <a:ea typeface="ＭＳ Ｐゴシック" charset="0"/>
                <a:hlinkClick r:id="rId3"/>
              </a:rPr>
              <a:t>Utah State University</a:t>
            </a:r>
            <a:endParaRPr lang="en-US" sz="200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MIT OCW Translation Partners in Taiwan, China, </a:t>
            </a:r>
            <a:r>
              <a:rPr lang="en-US" sz="2000" u="sng">
                <a:latin typeface="Arial" charset="0"/>
                <a:ea typeface="ＭＳ Ｐゴシック" charset="0"/>
              </a:rPr>
              <a:t>Universia</a:t>
            </a:r>
            <a:r>
              <a:rPr lang="en-US" sz="2000">
                <a:latin typeface="Arial" charset="0"/>
                <a:ea typeface="ＭＳ Ｐゴシック" charset="0"/>
              </a:rPr>
              <a:t> (in Latin America and Europe)</a:t>
            </a:r>
          </a:p>
          <a:p>
            <a:pPr lvl="1" eaLnBrk="1" hangingPunct="1"/>
            <a:r>
              <a:rPr lang="en-US" sz="2000" u="sng">
                <a:latin typeface="Arial" charset="0"/>
                <a:ea typeface="ＭＳ Ｐゴシック" charset="0"/>
                <a:hlinkClick r:id="rId4"/>
              </a:rPr>
              <a:t>Notre Dame</a:t>
            </a:r>
            <a:r>
              <a:rPr lang="en-US" sz="2000">
                <a:latin typeface="Arial" charset="0"/>
                <a:ea typeface="ＭＳ Ｐゴシック" charset="0"/>
              </a:rPr>
              <a:t>, British Open University, </a:t>
            </a:r>
            <a:r>
              <a:rPr lang="en-US" sz="2000" u="sng">
                <a:latin typeface="Arial" charset="0"/>
                <a:ea typeface="ＭＳ Ｐゴシック" charset="0"/>
                <a:hlinkClick r:id="rId5"/>
              </a:rPr>
              <a:t>Open University of the Netherlands</a:t>
            </a:r>
            <a:r>
              <a:rPr lang="en-US" sz="2000">
                <a:latin typeface="Arial" charset="0"/>
                <a:ea typeface="ＭＳ Ｐゴシック" charset="0"/>
              </a:rPr>
              <a:t>, </a:t>
            </a:r>
            <a:r>
              <a:rPr lang="en-US" sz="2000">
                <a:latin typeface="Arial" charset="0"/>
                <a:ea typeface="ＭＳ Ｐゴシック" charset="0"/>
                <a:hlinkClick r:id="rId6"/>
              </a:rPr>
              <a:t>Universidad Politecnica de Madrid</a:t>
            </a:r>
            <a:endParaRPr lang="en-US" sz="2000" u="sng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OCW Consortium (launched 2006)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Over 100 members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Over 3,000 courses published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  <a:hlinkClick r:id="rId7"/>
              </a:rPr>
              <a:t>www.ocwconsortium.org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146E110-0EFB-1A46-B2B0-48FABBB90886}" type="slidenum">
              <a:rPr lang="en-US" sz="1300">
                <a:solidFill>
                  <a:srgbClr val="CC6600"/>
                </a:solidFill>
              </a:rPr>
              <a:pPr/>
              <a:t>8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eduCommons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OpenCourseWare Management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Developed at Utah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Open source (GPLv2)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Content management and publication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Platform for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Adopters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In production: </a:t>
            </a:r>
            <a:r>
              <a:rPr lang="en-US" sz="1800" u="sng">
                <a:latin typeface="Arial" charset="0"/>
                <a:ea typeface="ＭＳ Ｐゴシック" charset="0"/>
                <a:hlinkClick r:id="rId3"/>
              </a:rPr>
              <a:t>Utah State University</a:t>
            </a:r>
            <a:r>
              <a:rPr lang="en-US" sz="1800">
                <a:latin typeface="Arial" charset="0"/>
                <a:ea typeface="ＭＳ Ｐゴシック" charset="0"/>
              </a:rPr>
              <a:t>, </a:t>
            </a:r>
            <a:r>
              <a:rPr lang="en-US" sz="1800" u="sng">
                <a:latin typeface="Arial" charset="0"/>
                <a:ea typeface="ＭＳ Ｐゴシック" charset="0"/>
                <a:hlinkClick r:id="rId4"/>
              </a:rPr>
              <a:t>Notre Dame</a:t>
            </a:r>
            <a:r>
              <a:rPr lang="en-US" sz="1800">
                <a:latin typeface="Arial" charset="0"/>
                <a:ea typeface="ＭＳ Ｐゴシック" charset="0"/>
              </a:rPr>
              <a:t>, </a:t>
            </a:r>
            <a:r>
              <a:rPr lang="en-US" sz="1800" u="sng">
                <a:latin typeface="Arial" charset="0"/>
                <a:ea typeface="ＭＳ Ｐゴシック" charset="0"/>
                <a:hlinkClick r:id="rId5"/>
              </a:rPr>
              <a:t>Open University of the Netherlands</a:t>
            </a:r>
            <a:r>
              <a:rPr lang="en-US" sz="1800">
                <a:latin typeface="Arial" charset="0"/>
                <a:ea typeface="ＭＳ Ｐゴシック" charset="0"/>
              </a:rPr>
              <a:t>, </a:t>
            </a:r>
            <a:r>
              <a:rPr lang="en-US" sz="1800">
                <a:latin typeface="Arial" charset="0"/>
                <a:ea typeface="ＭＳ Ｐゴシック" charset="0"/>
                <a:hlinkClick r:id="rId6"/>
              </a:rPr>
              <a:t>Universidad Politecnica de Madrid</a:t>
            </a:r>
            <a:endParaRPr lang="en-US" sz="180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Pilots underway: 10-20*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  <a:ea typeface="ＭＳ Ｐゴシック" charset="0"/>
              </a:rPr>
              <a:t>Planned adoptions: Kyoto University (and Japan OCW Consortium), CORE (China), Universia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Funded by the Hewlett Foundation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hlinkClick r:id="rId7"/>
              </a:rPr>
              <a:t>http://cosl.usu.edu/projects/educommons/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rgbClr val="CC6600"/>
                </a:solidFill>
              </a:rPr>
              <a:t>April 17, 2007  ::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E2985CB-EEBA-3E47-8DAC-27B42F34C9EE}" type="slidenum">
              <a:rPr lang="en-US" sz="1300">
                <a:solidFill>
                  <a:srgbClr val="CC6600"/>
                </a:solidFill>
              </a:rPr>
              <a:pPr/>
              <a:t>9</a:t>
            </a:fld>
            <a:endParaRPr lang="en-US" sz="1300">
              <a:solidFill>
                <a:srgbClr val="CC6600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eduCommons Key Features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Content Production (back-end)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Course creation/upload (zip file, IMS Content Packages)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Workflow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Content licensing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Extensible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Use (front-end)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Common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Access to content only (without chrome)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Enables attribution/citation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Platform for services (RSS, bookmarklets, and Folksemantic tools)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1041</Words>
  <Application>Microsoft Macintosh PowerPoint</Application>
  <PresentationFormat>On-screen Show (4:3)</PresentationFormat>
  <Paragraphs>198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Helvetica</vt:lpstr>
      <vt:lpstr>ＭＳ Ｐゴシック</vt:lpstr>
      <vt:lpstr>Arial</vt:lpstr>
      <vt:lpstr>Monotype Sorts</vt:lpstr>
      <vt:lpstr>Blank Presentation</vt:lpstr>
      <vt:lpstr>Tools for Open Content and Open Learning</vt:lpstr>
      <vt:lpstr>Open Enables Quite A Bit!</vt:lpstr>
      <vt:lpstr>Open Content</vt:lpstr>
      <vt:lpstr>Progression in e-Learning</vt:lpstr>
      <vt:lpstr>Focus of COSL’s Work</vt:lpstr>
      <vt:lpstr>OpenCourseWare (OCW) Repositories</vt:lpstr>
      <vt:lpstr>OCW Movement</vt:lpstr>
      <vt:lpstr>eduCommons</vt:lpstr>
      <vt:lpstr>eduCommons Key Features</vt:lpstr>
      <vt:lpstr>Demos</vt:lpstr>
      <vt:lpstr>eduCommons Makes Open Content Easy</vt:lpstr>
      <vt:lpstr>Folksemantic</vt:lpstr>
      <vt:lpstr>Folksemantic?</vt:lpstr>
      <vt:lpstr>Folksemantic…</vt:lpstr>
      <vt:lpstr>Folksemantic Tools</vt:lpstr>
      <vt:lpstr>Folksemantic Tools</vt:lpstr>
      <vt:lpstr>Folksemantic Tools (cont.)</vt:lpstr>
      <vt:lpstr>Demos?</vt:lpstr>
      <vt:lpstr>Questions?</vt:lpstr>
    </vt:vector>
  </TitlesOfParts>
  <Manager/>
  <Company>COSL, http://cosl.usu.edu/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and Tools for Open Content and Open Learning</dc:title>
  <dc:subject/>
  <dc:creator>Brandon Muramatsu</dc:creator>
  <cp:keywords/>
  <dc:description>Licensed Under a Creative Commons Attribution-ShareAlike License (http://creativecommons.org/licenses/by-nc-sa/3.0/)
Cite as: Muramatsu, B. (April, 2007). Philosophy and Tools for Open Content and Open Learning.  Learning Impact 2007, Vancouver, BC.</dc:description>
  <cp:lastModifiedBy>Brandon Muramatsu</cp:lastModifiedBy>
  <cp:revision>77</cp:revision>
  <dcterms:modified xsi:type="dcterms:W3CDTF">2013-12-30T05:31:34Z</dcterms:modified>
  <cp:category/>
</cp:coreProperties>
</file>