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4" r:id="rId2"/>
    <p:sldId id="272" r:id="rId3"/>
    <p:sldId id="277" r:id="rId4"/>
    <p:sldId id="282" r:id="rId5"/>
    <p:sldId id="275" r:id="rId6"/>
    <p:sldId id="276" r:id="rId7"/>
    <p:sldId id="289" r:id="rId8"/>
    <p:sldId id="273" r:id="rId9"/>
    <p:sldId id="278" r:id="rId10"/>
    <p:sldId id="305" r:id="rId11"/>
    <p:sldId id="298" r:id="rId12"/>
    <p:sldId id="283" r:id="rId13"/>
    <p:sldId id="266" r:id="rId14"/>
    <p:sldId id="284" r:id="rId15"/>
    <p:sldId id="299" r:id="rId16"/>
    <p:sldId id="285" r:id="rId17"/>
    <p:sldId id="300" r:id="rId18"/>
    <p:sldId id="295" r:id="rId19"/>
    <p:sldId id="301" r:id="rId20"/>
    <p:sldId id="302" r:id="rId21"/>
    <p:sldId id="304" r:id="rId22"/>
    <p:sldId id="303" r:id="rId23"/>
    <p:sldId id="296" r:id="rId24"/>
    <p:sldId id="297" r:id="rId25"/>
    <p:sldId id="287" r:id="rId26"/>
    <p:sldId id="291" r:id="rId27"/>
    <p:sldId id="281" r:id="rId28"/>
    <p:sldId id="279" r:id="rId29"/>
    <p:sldId id="280" r:id="rId30"/>
    <p:sldId id="293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545"/>
    <a:srgbClr val="60DA09"/>
    <a:srgbClr val="0B9B0E"/>
    <a:srgbClr val="52B90A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4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-284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6C342C5F-7796-7B4E-B843-9DD048CE9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7369F4C-F530-2044-8CDA-0660A416B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6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80E32A-922E-DE43-AD00-BFD241CBCF2D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528AA9-83ED-1644-BA12-14AD27A529D6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EFE71F-ACF3-BD48-AD2F-1B3F5DE622BA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EBFEF1-B30B-3345-8A72-31BD89B171F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B96858-40C4-DF41-9C16-A687F33859BE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03017B-4CE1-1942-BCA4-F7D971E5FCB4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1A1F0B-CA5D-5B4C-954F-DC512B2BE658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74DFC4-5864-2543-B682-815C1A4077DB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1A520C-1EB6-1D4E-B4EA-AE6B7A801598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7C28B2-8FAA-6B4A-B3F9-6C5621BD8A30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47419-4A89-2E47-9C47-F19F39909EB5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085E67-83B2-8D4B-9307-AC974D4E49C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What will the audience learn?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How to build upon MIT as a Model</a:t>
            </a:r>
          </a:p>
          <a:p>
            <a:pPr eaLnBrk="1" hangingPunct="1"/>
            <a:r>
              <a:rPr lang="en-US"/>
              <a:t>Overcome feeling of inadequacy, </a:t>
            </a:r>
            <a:r>
              <a:rPr lang="ja-JP" altLang="en-US"/>
              <a:t>“</a:t>
            </a:r>
            <a:r>
              <a:rPr lang="en-US" altLang="ja-JP"/>
              <a:t>we don</a:t>
            </a:r>
            <a:r>
              <a:rPr lang="ja-JP" altLang="en-US"/>
              <a:t>’</a:t>
            </a:r>
            <a:r>
              <a:rPr lang="en-US" altLang="ja-JP"/>
              <a:t>t have $45M to spend</a:t>
            </a:r>
            <a:r>
              <a:rPr lang="ja-JP" altLang="en-US"/>
              <a:t>”</a:t>
            </a:r>
            <a:endParaRPr lang="en-US" altLang="ja-JP"/>
          </a:p>
          <a:p>
            <a:pPr eaLnBrk="1" hangingPunct="1"/>
            <a:r>
              <a:rPr lang="en-US"/>
              <a:t>Revisit points John Paul Potts makes in his talk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CC94CE-3E6D-384E-AB14-8ADE5C2213A5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9D80A3-C810-3D43-BA60-C64471CEA7D8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629A9F-7046-4B4D-9D7A-0C8FA0471736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D9B17B-B795-3649-B5C0-6F66F16D51DA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111F38-3638-C647-9093-DEB910A78AEF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0D029D-876A-6B49-A85E-E88AFB1BAB3D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9CBF89-972A-9649-87BC-B9E2A6801315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4D2E0B-28CD-D143-8F4D-44090CA560EF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F3FDAE-0586-A64E-B704-9B18F96B5CA1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891771-2353-C54A-94AE-10FBC20ADAD5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95882F-B75B-974E-80F9-B8EF478597D0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EA89A5-E489-4341-9FF3-5EAFF9ECA45F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F56A49-386E-E840-BD03-A5B7588CC10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95C120-DAFE-674E-9B19-FA76E9880201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/>
              <a:t>Why develop an opencourseware initiative project?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Multiple approaches to the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2BF3BD-A885-7A41-AC67-2087ECAEA837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B15109-79A2-3E47-937E-09C5745FA79F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BDF7BF-BA86-844B-A4B1-EDCB0895153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B5C26B-3096-6043-B40C-C8A64585B2F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0" y="4724400"/>
            <a:ext cx="9144000" cy="1676400"/>
          </a:xfrm>
          <a:prstGeom prst="rect">
            <a:avLst/>
          </a:prstGeom>
          <a:solidFill>
            <a:srgbClr val="52B9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  <a:latin typeface="Gill Sans" charset="0"/>
            </a:endParaRPr>
          </a:p>
          <a:p>
            <a:pPr algn="ctr"/>
            <a:endParaRPr lang="en-US">
              <a:solidFill>
                <a:schemeClr val="bg1"/>
              </a:solidFill>
              <a:latin typeface="Gill Sans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B9B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2000" i="1">
                <a:solidFill>
                  <a:srgbClr val="60DA09"/>
                </a:solidFill>
                <a:latin typeface="Gill Sans" charset="0"/>
              </a:rPr>
              <a:t>Learning is expanding.</a:t>
            </a:r>
            <a:r>
              <a:rPr lang="en-US">
                <a:solidFill>
                  <a:srgbClr val="60DA09"/>
                </a:solidFill>
              </a:rPr>
              <a:t> </a:t>
            </a:r>
            <a:endParaRPr lang="en-US">
              <a:solidFill>
                <a:srgbClr val="52B90A"/>
              </a:solidFill>
            </a:endParaRPr>
          </a:p>
        </p:txBody>
      </p:sp>
      <p:pic>
        <p:nvPicPr>
          <p:cNvPr id="4" name="Picture 9" descr="osloppt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9600"/>
            <a:ext cx="18986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4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707C-5602-F048-8202-318048E72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1E644-1ACF-B34D-B4B5-6F9EF84C9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230AB-9C92-A74D-A683-1405655F7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4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60C2-37AE-B543-9BE8-090D8FD86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9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41363-F234-9443-B195-52269E643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0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6AB9A-E271-4B46-8B80-FA0BFCCF9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7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49D42-4061-074C-A09A-78B5257F9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6AA90-F6A5-1C47-8F8D-6FBB30994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2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BB89-A747-B34A-9083-8E0AD701D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1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185F2-AF23-7245-94EA-E9C4E04FA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2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 userDrawn="1"/>
        </p:nvSpPr>
        <p:spPr bwMode="auto">
          <a:xfrm>
            <a:off x="0" y="6019800"/>
            <a:ext cx="9144000" cy="685800"/>
          </a:xfrm>
          <a:prstGeom prst="rect">
            <a:avLst/>
          </a:prstGeom>
          <a:solidFill>
            <a:srgbClr val="52B9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27" name="Rectangle 15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B9B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2000" i="1">
                <a:solidFill>
                  <a:srgbClr val="60DA09"/>
                </a:solidFill>
                <a:latin typeface="Gill Sans" charset="0"/>
              </a:rPr>
              <a:t>Learning is expanding.</a:t>
            </a:r>
            <a:r>
              <a:rPr lang="en-US">
                <a:solidFill>
                  <a:srgbClr val="60DA09"/>
                </a:solidFill>
              </a:rPr>
              <a:t> </a:t>
            </a:r>
            <a:endParaRPr lang="en-US">
              <a:solidFill>
                <a:srgbClr val="52B90A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2895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0"/>
            <a:ext cx="2895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 smtClean="0">
                <a:latin typeface="+mn-lt"/>
              </a:defRPr>
            </a:lvl1pPr>
          </a:lstStyle>
          <a:p>
            <a:pPr>
              <a:defRPr/>
            </a:pPr>
            <a:fld id="{21AA6F67-29CF-7948-842B-2A33A1D13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9" descr="osloppt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8986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1447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6"/>
          <p:cNvSpPr>
            <a:spLocks noChangeShapeType="1"/>
          </p:cNvSpPr>
          <p:nvPr userDrawn="1"/>
        </p:nvSpPr>
        <p:spPr bwMode="auto">
          <a:xfrm>
            <a:off x="685800" y="632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5454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54545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454545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54545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45454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45454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45454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45454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45454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ocw.mit.edu/" TargetMode="External"/><Relationship Id="rId4" Type="http://schemas.openxmlformats.org/officeDocument/2006/relationships/hyperlink" Target="http://ocw.mit.edu/OcwWeb/HowTo/" TargetMode="External"/><Relationship Id="rId5" Type="http://schemas.openxmlformats.org/officeDocument/2006/relationships/hyperlink" Target="http://creativecommons.org/" TargetMode="External"/><Relationship Id="rId6" Type="http://schemas.openxmlformats.org/officeDocument/2006/relationships/hyperlink" Target="http://oslo.usu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oslo.usu.edu/" TargetMode="External"/><Relationship Id="rId4" Type="http://schemas.openxmlformats.org/officeDocument/2006/relationships/hyperlink" Target="mailto:brandon.muramatsu@usu.edu" TargetMode="External"/><Relationship Id="rId5" Type="http://schemas.openxmlformats.org/officeDocument/2006/relationships/hyperlink" Target="mailto:john.dehlin@usu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ocw.mit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5"/>
          <p:cNvSpPr txBox="1">
            <a:spLocks noChangeArrowheads="1"/>
          </p:cNvSpPr>
          <p:nvPr/>
        </p:nvSpPr>
        <p:spPr bwMode="auto">
          <a:xfrm>
            <a:off x="1981200" y="2205038"/>
            <a:ext cx="50292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Verdana" charset="0"/>
              </a:rPr>
              <a:t>OpenContent for Education:</a:t>
            </a:r>
            <a:endParaRPr lang="en-US">
              <a:latin typeface="Verdana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latin typeface="Verdana" charset="0"/>
              </a:rPr>
              <a:t>Utah State University</a:t>
            </a:r>
            <a:r>
              <a:rPr lang="ja-JP" altLang="en-US">
                <a:latin typeface="Verdana" charset="0"/>
              </a:rPr>
              <a:t>’</a:t>
            </a:r>
            <a:r>
              <a:rPr lang="en-US" altLang="ja-JP">
                <a:latin typeface="Verdana" charset="0"/>
              </a:rPr>
              <a:t>s Opencourseware Initiative</a:t>
            </a:r>
            <a:endParaRPr lang="en-US" b="1"/>
          </a:p>
        </p:txBody>
      </p:sp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914400" y="5181600"/>
            <a:ext cx="7315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US" sz="2000">
                <a:solidFill>
                  <a:schemeClr val="bg1"/>
                </a:solidFill>
                <a:latin typeface="Verdana" charset="0"/>
              </a:rPr>
              <a:t>Brandon Muramatsu, Project Director</a:t>
            </a:r>
          </a:p>
          <a:p>
            <a:pPr algn="ctr">
              <a:spcBef>
                <a:spcPct val="25000"/>
              </a:spcBef>
            </a:pPr>
            <a:r>
              <a:rPr lang="en-US" sz="2000">
                <a:solidFill>
                  <a:schemeClr val="bg1"/>
                </a:solidFill>
                <a:latin typeface="Verdana" charset="0"/>
              </a:rPr>
              <a:t>John Dehlin, Outreach Director</a:t>
            </a:r>
            <a:endParaRPr lang="en-US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990600" y="6403975"/>
            <a:ext cx="4191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700">
                <a:solidFill>
                  <a:srgbClr val="FFFFFF"/>
                </a:solidFill>
                <a:cs typeface="Arial" charset="0"/>
              </a:rPr>
              <a:t>Originally Published 2004.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5124" name="Picture 7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92875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B4421-CBA5-5A44-95AD-329A4328161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s Different?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Begin with readily available digital content from online courses, not creating new digital content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Uses research assistants—building heavily on MIT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documents and process—to do copyright checking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Focuses on materials created by faculty—leaving out other 3rd-party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Uses (developing) open source software to manage workflow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A7F95-2AA9-F54A-A532-F9C24D99A40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Support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William and Flora Hewlett Foundation support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Currently $450K/year for startup phase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Est. at $600K/year for production phase</a:t>
            </a:r>
          </a:p>
          <a:p>
            <a:pPr eaLnBrk="1" hangingPunct="1"/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Estimated* cost per course is 1/5 of MIT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(when in production mode)</a:t>
            </a:r>
          </a:p>
          <a:p>
            <a:pPr eaLnBrk="1" hangingPunct="1"/>
            <a:endParaRPr lang="en-US" sz="24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4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E9822-28D5-8A4A-AC3B-5DF309BCD42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What is OpenContent for Education Not?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It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not a replacement for existing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</a:rPr>
              <a:t>Users don</a:t>
            </a:r>
            <a:r>
              <a:rPr lang="ja-JP" altLang="en-US" sz="2400">
                <a:latin typeface="Verdana" charset="0"/>
                <a:ea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</a:rPr>
              <a:t>t get course credit or other certification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It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not a university-wide initiative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</a:rPr>
              <a:t>Participation by faculty is voluntary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It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not about creating new content, but repurposing existing digital content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It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not about putting courses and course materials in the public domain—all materials are licensed via Creative Commons</a:t>
            </a:r>
            <a:endParaRPr lang="en-US" sz="24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2651125" y="1970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4588D-74C7-4143-99CA-E7059FDE279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License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581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  <a:cs typeface="ＭＳ Ｐゴシック" charset="0"/>
              </a:rPr>
              <a:t>Licenses users to use materials per Creative Commons Attribution-Non-Commercial-ShareAlike 2.0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  <a:cs typeface="ＭＳ Ｐゴシック" charset="0"/>
              </a:rPr>
              <a:t>Faculty license Utah State to make their courses and course materials available in this manner (MIT License)</a:t>
            </a:r>
          </a:p>
        </p:txBody>
      </p:sp>
      <p:pic>
        <p:nvPicPr>
          <p:cNvPr id="29702" name="Picture 5" descr="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14400"/>
            <a:ext cx="44196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F9C16-0268-724C-8376-3DBF297DD79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Process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81000" y="22860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Identify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Faculty and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Courses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7315200" y="22860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Review and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Publish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Course</a:t>
            </a: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2673350" y="22860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Recruit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Faculty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5029200" y="22860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Create OCE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Version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of Course</a:t>
            </a:r>
          </a:p>
        </p:txBody>
      </p:sp>
      <p:cxnSp>
        <p:nvCxnSpPr>
          <p:cNvPr id="31753" name="AutoShape 8"/>
          <p:cNvCxnSpPr>
            <a:cxnSpLocks noChangeShapeType="1"/>
            <a:stCxn id="31749" idx="3"/>
            <a:endCxn id="31751" idx="1"/>
          </p:cNvCxnSpPr>
          <p:nvPr/>
        </p:nvCxnSpPr>
        <p:spPr bwMode="auto">
          <a:xfrm>
            <a:off x="1676400" y="2705100"/>
            <a:ext cx="99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4" name="AutoShape 9"/>
          <p:cNvCxnSpPr>
            <a:cxnSpLocks noChangeShapeType="1"/>
            <a:stCxn id="31752" idx="3"/>
            <a:endCxn id="31750" idx="1"/>
          </p:cNvCxnSpPr>
          <p:nvPr/>
        </p:nvCxnSpPr>
        <p:spPr bwMode="auto">
          <a:xfrm>
            <a:off x="6324600" y="27051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5" name="AutoShape 10"/>
          <p:cNvCxnSpPr>
            <a:cxnSpLocks noChangeShapeType="1"/>
            <a:stCxn id="31751" idx="3"/>
            <a:endCxn id="31752" idx="1"/>
          </p:cNvCxnSpPr>
          <p:nvPr/>
        </p:nvCxnSpPr>
        <p:spPr bwMode="auto">
          <a:xfrm>
            <a:off x="3968750" y="2705100"/>
            <a:ext cx="1060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2597150" y="3638550"/>
            <a:ext cx="16192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Director of Outreach</a:t>
            </a:r>
          </a:p>
          <a:p>
            <a:r>
              <a:rPr lang="en-US" sz="1200"/>
              <a:t>meets with faculty  to</a:t>
            </a:r>
          </a:p>
          <a:p>
            <a:r>
              <a:rPr lang="en-US" sz="1200"/>
              <a:t>recruit them.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304800" y="3638550"/>
            <a:ext cx="16319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OCE Team identifies</a:t>
            </a:r>
          </a:p>
          <a:p>
            <a:r>
              <a:rPr lang="en-US" sz="1200"/>
              <a:t>potential faculty and</a:t>
            </a:r>
          </a:p>
          <a:p>
            <a:r>
              <a:rPr lang="en-US" sz="1200"/>
              <a:t>courses.</a:t>
            </a: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4953000" y="3638550"/>
            <a:ext cx="1771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RA works with Faculty</a:t>
            </a:r>
          </a:p>
          <a:p>
            <a:r>
              <a:rPr lang="en-US" sz="1200"/>
              <a:t>to identify and </a:t>
            </a:r>
          </a:p>
          <a:p>
            <a:r>
              <a:rPr lang="en-US" sz="1200"/>
              <a:t>copyright clear content,</a:t>
            </a:r>
          </a:p>
          <a:p>
            <a:r>
              <a:rPr lang="en-US" sz="1200"/>
              <a:t>and create course.</a:t>
            </a: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7299325" y="36576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RA meets</a:t>
            </a:r>
          </a:p>
          <a:p>
            <a:r>
              <a:rPr lang="en-US" sz="1200"/>
              <a:t>with Faculty to review</a:t>
            </a:r>
          </a:p>
          <a:p>
            <a:r>
              <a:rPr lang="en-US" sz="1200"/>
              <a:t>course and give</a:t>
            </a:r>
          </a:p>
          <a:p>
            <a:r>
              <a:rPr lang="en-US" sz="1200"/>
              <a:t>approval.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OCE 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Evangelism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4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CC013-8169-7F40-85D4-A1DD9EEA127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Our first engagement…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I want you to continue, and I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m keeping an open mind, but I just want to let you know up front that based on what you have told me so far, there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no way in HELL that I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m going to be interested in participating in this initiative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					--Our 1st OCE Candidate</a:t>
            </a:r>
            <a:b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33400" y="4953000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454545"/>
                </a:solidFill>
                <a:latin typeface="Verdana" charset="0"/>
              </a:rPr>
              <a:t>By end of discussion, he had given verbal consent (for part of his course, at least)  :)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EBB17-FABC-3B4D-9E64-00CD558D47C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By the numbers….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41 -- Professors contacted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13 -- No response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28 -- Interested/willing to meet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14 -- Have provided verbal consent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5  -- Have actually provided us access to their courses (4 are IT faculty :) )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1 -- Outright rejection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FECF3-50E0-704B-B62C-A45EECA06B0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Their concerns…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Won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t this destroy the University?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What about enrollment in my for-credit classes?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4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This is my Intellectual Property, d$#@ it!!!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4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My courses are very textbook-centered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4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I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m not sure I WANT the world to see my courses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My courses aren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t 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ready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 yet--I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m updating them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4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this gonna cost me?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4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in it for me?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sz="24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14836-CEEE-6F45-9D5F-D9A9E931F0A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Our selling points….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  <a:cs typeface="ＭＳ Ｐゴシック" charset="0"/>
              </a:rPr>
              <a:t>Good for the university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Partner</a:t>
            </a:r>
            <a:r>
              <a:rPr lang="en-US" sz="2000">
                <a:latin typeface="ヒラギノ角ゴ Pro W3" charset="0"/>
                <a:ea typeface="ＭＳ Ｐゴシック" charset="0"/>
              </a:rPr>
              <a:t/>
            </a:r>
            <a:r>
              <a:rPr lang="en-US" sz="2000">
                <a:latin typeface="Verdana" charset="0"/>
                <a:ea typeface="ＭＳ Ｐゴシック" charset="0"/>
              </a:rPr>
              <a:t>ship with top universities, great PR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  <a:cs typeface="ＭＳ Ｐゴシック" charset="0"/>
              </a:rPr>
              <a:t>Good for enrollment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The more people know about your course, the more that will enroll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  <a:cs typeface="ＭＳ Ｐゴシック" charset="0"/>
              </a:rPr>
              <a:t>Good for professor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Increased visibility will lead to more awareness, reputation, and consulting contracts :)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  <a:cs typeface="ＭＳ Ｐゴシック" charset="0"/>
              </a:rPr>
              <a:t>Good for the world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The </a:t>
            </a:r>
            <a:r>
              <a:rPr lang="ja-JP" altLang="en-US" sz="2000">
                <a:latin typeface="Verdana" charset="0"/>
                <a:ea typeface="ＭＳ Ｐゴシック" charset="0"/>
              </a:rPr>
              <a:t>“</a:t>
            </a:r>
            <a:r>
              <a:rPr lang="en-US" altLang="ja-JP" sz="2000">
                <a:latin typeface="Verdana" charset="0"/>
                <a:ea typeface="ＭＳ Ｐゴシック" charset="0"/>
              </a:rPr>
              <a:t>Warm and fuzzy</a:t>
            </a:r>
            <a:r>
              <a:rPr lang="ja-JP" altLang="en-US" sz="2000">
                <a:latin typeface="Verdana" charset="0"/>
                <a:ea typeface="ＭＳ Ｐゴシック" charset="0"/>
              </a:rPr>
              <a:t>”</a:t>
            </a:r>
            <a:r>
              <a:rPr lang="en-US" altLang="ja-JP" sz="2000">
                <a:latin typeface="Verdana" charset="0"/>
                <a:ea typeface="ＭＳ Ｐゴシック" charset="0"/>
              </a:rPr>
              <a:t> argument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7AF7A-3D17-D942-8F68-304A9F2FDEA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What &amp; Why?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Utah State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s Approach and Strengths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Process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Recruiting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Workflow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Challenges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B2D05-E4E3-0841-8E28-BDFD7AD528F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Our biggest evangelism risk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2895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politeness factor…</a:t>
            </a:r>
            <a:br>
              <a:rPr lang="en-US"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Getting from 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Yes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 to</a:t>
            </a:r>
          </a:p>
          <a:p>
            <a:pPr algn="ctr" eaLnBrk="1" hangingPunct="1">
              <a:buFontTx/>
              <a:buNone/>
            </a:pP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Here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s my course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A40B5-4974-9B4E-B6FD-1CD10F6A738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Potential Courses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38100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b="1">
                <a:latin typeface="Verdana" charset="0"/>
                <a:ea typeface="ＭＳ Ｐゴシック" charset="0"/>
                <a:cs typeface="ＭＳ Ｐゴシック" charset="0"/>
              </a:rPr>
              <a:t>Biological and Irrigation Engineering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Biochemical engineering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Hazardous Waste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Biomaterials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Bioinstrumentation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Surface Irrigation Systems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1">
                <a:latin typeface="Verdana" charset="0"/>
                <a:ea typeface="ＭＳ Ｐゴシック" charset="0"/>
                <a:cs typeface="ＭＳ Ｐゴシック" charset="0"/>
              </a:rPr>
              <a:t>Sociology</a:t>
            </a:r>
            <a:endParaRPr lang="en-US" sz="1600">
              <a:latin typeface="Verdan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Introductory Sociology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Cultural Anthropology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Anthropology of Religion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Juvenile Delinquency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</a:rPr>
              <a:t>Criminology</a:t>
            </a:r>
          </a:p>
        </p:txBody>
      </p:sp>
      <p:sp>
        <p:nvSpPr>
          <p:cNvPr id="4608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114800" cy="4267200"/>
          </a:xfrm>
        </p:spPr>
        <p:txBody>
          <a:bodyPr/>
          <a:lstStyle/>
          <a:p>
            <a:pPr eaLnBrk="1" hangingPunct="1"/>
            <a:r>
              <a:rPr lang="en-US" sz="1600" b="1">
                <a:latin typeface="Verdana" charset="0"/>
                <a:ea typeface="ＭＳ Ｐゴシック" charset="0"/>
                <a:cs typeface="ＭＳ Ｐゴシック" charset="0"/>
              </a:rPr>
              <a:t>Instructional Technology</a:t>
            </a:r>
            <a:endParaRPr lang="en-US" sz="1600">
              <a:latin typeface="Verdan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1800">
                <a:latin typeface="Verdana" charset="0"/>
                <a:ea typeface="ＭＳ Ｐゴシック" charset="0"/>
              </a:rPr>
              <a:t>Learn and apply HTML</a:t>
            </a:r>
          </a:p>
          <a:p>
            <a:pPr lvl="1" eaLnBrk="1" hangingPunct="1"/>
            <a:r>
              <a:rPr lang="en-US" sz="1800">
                <a:latin typeface="Verdana" charset="0"/>
                <a:ea typeface="ＭＳ Ｐゴシック" charset="0"/>
              </a:rPr>
              <a:t>Learning and communication theory in IT</a:t>
            </a:r>
          </a:p>
          <a:p>
            <a:pPr lvl="1" eaLnBrk="1" hangingPunct="1"/>
            <a:r>
              <a:rPr lang="en-US" sz="1800">
                <a:latin typeface="Verdana" charset="0"/>
                <a:ea typeface="ＭＳ Ｐゴシック" charset="0"/>
              </a:rPr>
              <a:t>International IT</a:t>
            </a:r>
          </a:p>
          <a:p>
            <a:pPr lvl="1" eaLnBrk="1" hangingPunct="1"/>
            <a:r>
              <a:rPr lang="en-US" sz="1800">
                <a:latin typeface="Verdana" charset="0"/>
                <a:ea typeface="ＭＳ Ｐゴシック" charset="0"/>
              </a:rPr>
              <a:t>Social interaction on the Internet</a:t>
            </a:r>
          </a:p>
          <a:p>
            <a:pPr eaLnBrk="1" hangingPunct="1"/>
            <a:r>
              <a:rPr lang="en-US" sz="1700" b="1">
                <a:latin typeface="Verdana" charset="0"/>
                <a:ea typeface="ＭＳ Ｐゴシック" charset="0"/>
                <a:cs typeface="ＭＳ Ｐゴシック" charset="0"/>
              </a:rPr>
              <a:t>Distance Education</a:t>
            </a:r>
            <a:endParaRPr lang="en-US" sz="1700">
              <a:latin typeface="Verdan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1800">
                <a:latin typeface="Verdana" charset="0"/>
                <a:ea typeface="ＭＳ Ｐゴシック" charset="0"/>
              </a:rPr>
              <a:t>Adult Spanish/English literacy</a:t>
            </a:r>
          </a:p>
          <a:p>
            <a:pPr eaLnBrk="1" hangingPunct="1"/>
            <a:r>
              <a:rPr lang="en-US" sz="1700" b="1">
                <a:latin typeface="Verdana" charset="0"/>
                <a:ea typeface="ＭＳ Ｐゴシック" charset="0"/>
                <a:cs typeface="ＭＳ Ｐゴシック" charset="0"/>
              </a:rPr>
              <a:t>College of Agriculture</a:t>
            </a:r>
            <a:endParaRPr lang="en-US" sz="1700">
              <a:latin typeface="Verdan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1800">
                <a:latin typeface="Verdana" charset="0"/>
                <a:ea typeface="ＭＳ Ｐゴシック" charset="0"/>
              </a:rPr>
              <a:t>Humanity and the Food Web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1C5B3-E1D9-AF46-8CF3-592F85D64A0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Evangelism Lessons Learned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  <a:cs typeface="ＭＳ Ｐゴシック" charset="0"/>
              </a:rPr>
              <a:t>Do lots of background reading on professor before 1st meeting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  <a:cs typeface="ＭＳ Ｐゴシック" charset="0"/>
              </a:rPr>
              <a:t>Come with a prepared </a:t>
            </a:r>
            <a:r>
              <a:rPr lang="ja-JP" altLang="en-US" sz="18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1800">
                <a:latin typeface="Verdana" charset="0"/>
                <a:ea typeface="ＭＳ Ｐゴシック" charset="0"/>
                <a:cs typeface="ＭＳ Ｐゴシック" charset="0"/>
              </a:rPr>
              <a:t>deck</a:t>
            </a:r>
            <a:r>
              <a:rPr lang="ja-JP" altLang="en-US" sz="18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1800">
                <a:latin typeface="Verdana" charset="0"/>
                <a:ea typeface="ＭＳ Ｐゴシック" charset="0"/>
                <a:cs typeface="ＭＳ Ｐゴシック" charset="0"/>
              </a:rPr>
              <a:t>, but be very willing to deviate/adapt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 sz="18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1800">
                <a:latin typeface="Verdana" charset="0"/>
                <a:ea typeface="ＭＳ Ｐゴシック" charset="0"/>
                <a:cs typeface="ＭＳ Ｐゴシック" charset="0"/>
              </a:rPr>
              <a:t>t just </a:t>
            </a:r>
            <a:r>
              <a:rPr lang="ja-JP" altLang="en-US" sz="18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1800">
                <a:latin typeface="Verdana" charset="0"/>
                <a:ea typeface="ＭＳ Ｐゴシック" charset="0"/>
                <a:cs typeface="ＭＳ Ｐゴシック" charset="0"/>
              </a:rPr>
              <a:t>make the pitch</a:t>
            </a:r>
            <a:r>
              <a:rPr lang="ja-JP" altLang="en-US" sz="18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1800">
                <a:latin typeface="Verdana" charset="0"/>
                <a:ea typeface="ＭＳ Ｐゴシック" charset="0"/>
                <a:cs typeface="ＭＳ Ｐゴシック" charset="0"/>
              </a:rPr>
              <a:t>, but build the relationship as well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  <a:cs typeface="ＭＳ Ｐゴシック" charset="0"/>
              </a:rPr>
              <a:t>As you progress, aggregate questions/concerns into a Q&amp;A doc for organizational memory/web use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  <a:cs typeface="ＭＳ Ｐゴシック" charset="0"/>
              </a:rPr>
              <a:t>Personal relationships always much more effective than </a:t>
            </a:r>
            <a:r>
              <a:rPr lang="ja-JP" altLang="en-US" sz="18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1800">
                <a:latin typeface="Verdana" charset="0"/>
                <a:ea typeface="ＭＳ Ｐゴシック" charset="0"/>
                <a:cs typeface="ＭＳ Ｐゴシック" charset="0"/>
              </a:rPr>
              <a:t>cold calling</a:t>
            </a:r>
            <a:r>
              <a:rPr lang="ja-JP" altLang="en-US" sz="18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18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  <a:cs typeface="ＭＳ Ｐゴシック" charset="0"/>
              </a:rPr>
              <a:t>Departmental support can be quite helpful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18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1800">
                <a:latin typeface="Verdana" charset="0"/>
                <a:ea typeface="ＭＳ Ｐゴシック" charset="0"/>
                <a:cs typeface="ＭＳ Ｐゴシック" charset="0"/>
              </a:rPr>
              <a:t>Experienced</a:t>
            </a:r>
            <a:r>
              <a:rPr lang="ja-JP" altLang="en-US" sz="18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1800">
                <a:latin typeface="Verdana" charset="0"/>
                <a:ea typeface="ＭＳ Ｐゴシック" charset="0"/>
                <a:cs typeface="ＭＳ Ｐゴシック" charset="0"/>
              </a:rPr>
              <a:t> professors seem to be most amenable</a:t>
            </a:r>
          </a:p>
          <a:p>
            <a:pPr eaLnBrk="1" hangingPunct="1">
              <a:lnSpc>
                <a:spcPct val="90000"/>
              </a:lnSpc>
            </a:pPr>
            <a:endParaRPr lang="en-US" sz="18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E4E86-D77C-5C44-A1F4-F4EC2FD1711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Workflow for Faculty</a:t>
            </a: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381000" y="22860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Initial Meeting</a:t>
            </a:r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7315200" y="22860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Final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Review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Meeting</a:t>
            </a:r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673350" y="22860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Preliminary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Content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Meeting</a:t>
            </a:r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5029200" y="22860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Copyright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Clearance and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Upload</a:t>
            </a:r>
          </a:p>
        </p:txBody>
      </p:sp>
      <p:cxnSp>
        <p:nvCxnSpPr>
          <p:cNvPr id="50185" name="AutoShape 7"/>
          <p:cNvCxnSpPr>
            <a:cxnSpLocks noChangeShapeType="1"/>
            <a:stCxn id="50181" idx="3"/>
            <a:endCxn id="50183" idx="1"/>
          </p:cNvCxnSpPr>
          <p:nvPr/>
        </p:nvCxnSpPr>
        <p:spPr bwMode="auto">
          <a:xfrm>
            <a:off x="1676400" y="2705100"/>
            <a:ext cx="996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6" name="AutoShape 8"/>
          <p:cNvCxnSpPr>
            <a:cxnSpLocks noChangeShapeType="1"/>
            <a:stCxn id="50184" idx="3"/>
            <a:endCxn id="50182" idx="1"/>
          </p:cNvCxnSpPr>
          <p:nvPr/>
        </p:nvCxnSpPr>
        <p:spPr bwMode="auto">
          <a:xfrm>
            <a:off x="6324600" y="27051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7" name="AutoShape 9"/>
          <p:cNvCxnSpPr>
            <a:cxnSpLocks noChangeShapeType="1"/>
            <a:stCxn id="50183" idx="3"/>
            <a:endCxn id="50184" idx="1"/>
          </p:cNvCxnSpPr>
          <p:nvPr/>
        </p:nvCxnSpPr>
        <p:spPr bwMode="auto">
          <a:xfrm>
            <a:off x="3968750" y="2705100"/>
            <a:ext cx="1060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2597150" y="3638550"/>
            <a:ext cx="15557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Faculty meets</a:t>
            </a:r>
          </a:p>
          <a:p>
            <a:r>
              <a:rPr lang="en-US" sz="1200"/>
              <a:t>with RA to discuss</a:t>
            </a:r>
          </a:p>
          <a:p>
            <a:r>
              <a:rPr lang="en-US" sz="1200"/>
              <a:t>course and content.</a:t>
            </a:r>
          </a:p>
          <a:p>
            <a:r>
              <a:rPr lang="en-US" sz="1200"/>
              <a:t>Faculty reviews and</a:t>
            </a:r>
          </a:p>
          <a:p>
            <a:r>
              <a:rPr lang="en-US" sz="1200"/>
              <a:t>signs </a:t>
            </a:r>
            <a:r>
              <a:rPr lang="ja-JP" altLang="en-US" sz="1200"/>
              <a:t>“</a:t>
            </a:r>
            <a:r>
              <a:rPr lang="en-US" altLang="ja-JP" sz="1200"/>
              <a:t>contract</a:t>
            </a:r>
            <a:r>
              <a:rPr lang="ja-JP" altLang="en-US" sz="1200"/>
              <a:t>”</a:t>
            </a:r>
            <a:r>
              <a:rPr lang="en-US" altLang="ja-JP" sz="1200"/>
              <a:t>.</a:t>
            </a:r>
            <a:endParaRPr lang="en-US" sz="1200"/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304800" y="3638550"/>
            <a:ext cx="12509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Faculty meets</a:t>
            </a:r>
          </a:p>
          <a:p>
            <a:r>
              <a:rPr lang="en-US" sz="1200"/>
              <a:t>with Director of </a:t>
            </a:r>
          </a:p>
          <a:p>
            <a:r>
              <a:rPr lang="en-US" sz="1200"/>
              <a:t>Outreach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4953000" y="3638550"/>
            <a:ext cx="15303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RA clears</a:t>
            </a:r>
          </a:p>
          <a:p>
            <a:r>
              <a:rPr lang="en-US" sz="1200"/>
              <a:t>copyright on </a:t>
            </a:r>
          </a:p>
          <a:p>
            <a:r>
              <a:rPr lang="en-US" sz="1200"/>
              <a:t>content and </a:t>
            </a:r>
          </a:p>
          <a:p>
            <a:r>
              <a:rPr lang="en-US" sz="1200"/>
              <a:t>uploads to OCE.</a:t>
            </a:r>
          </a:p>
          <a:p>
            <a:r>
              <a:rPr lang="en-US" sz="1200"/>
              <a:t>RA contacts Faculty</a:t>
            </a:r>
          </a:p>
          <a:p>
            <a:r>
              <a:rPr lang="en-US" sz="1200"/>
              <a:t>as needed.</a:t>
            </a:r>
          </a:p>
        </p:txBody>
      </p:sp>
      <p:sp>
        <p:nvSpPr>
          <p:cNvPr id="50191" name="Text Box 13"/>
          <p:cNvSpPr txBox="1">
            <a:spLocks noChangeArrowheads="1"/>
          </p:cNvSpPr>
          <p:nvPr/>
        </p:nvSpPr>
        <p:spPr bwMode="auto">
          <a:xfrm>
            <a:off x="7299325" y="3673475"/>
            <a:ext cx="1352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Faculty meets</a:t>
            </a:r>
          </a:p>
          <a:p>
            <a:r>
              <a:rPr lang="en-US" sz="1200"/>
              <a:t>with RA to review</a:t>
            </a:r>
          </a:p>
          <a:p>
            <a:r>
              <a:rPr lang="en-US" sz="1200"/>
              <a:t>course and give</a:t>
            </a:r>
          </a:p>
          <a:p>
            <a:r>
              <a:rPr lang="en-US" sz="1200"/>
              <a:t>approval.</a:t>
            </a:r>
          </a:p>
        </p:txBody>
      </p:sp>
      <p:sp>
        <p:nvSpPr>
          <p:cNvPr id="50192" name="Text Box 14"/>
          <p:cNvSpPr txBox="1">
            <a:spLocks noChangeArrowheads="1"/>
          </p:cNvSpPr>
          <p:nvPr/>
        </p:nvSpPr>
        <p:spPr bwMode="auto">
          <a:xfrm>
            <a:off x="400050" y="3124200"/>
            <a:ext cx="1276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Est.: 30-60 min.</a:t>
            </a:r>
          </a:p>
        </p:txBody>
      </p:sp>
      <p:sp>
        <p:nvSpPr>
          <p:cNvPr id="50193" name="Text Box 15"/>
          <p:cNvSpPr txBox="1">
            <a:spLocks noChangeArrowheads="1"/>
          </p:cNvSpPr>
          <p:nvPr/>
        </p:nvSpPr>
        <p:spPr bwMode="auto">
          <a:xfrm>
            <a:off x="2692400" y="3124200"/>
            <a:ext cx="1276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Est.: 30-60 min.</a:t>
            </a:r>
          </a:p>
        </p:txBody>
      </p:sp>
      <p:sp>
        <p:nvSpPr>
          <p:cNvPr id="50194" name="Text Box 16"/>
          <p:cNvSpPr txBox="1">
            <a:spLocks noChangeArrowheads="1"/>
          </p:cNvSpPr>
          <p:nvPr/>
        </p:nvSpPr>
        <p:spPr bwMode="auto">
          <a:xfrm>
            <a:off x="5181600" y="3124200"/>
            <a:ext cx="958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As Needed</a:t>
            </a:r>
          </a:p>
        </p:txBody>
      </p:sp>
      <p:sp>
        <p:nvSpPr>
          <p:cNvPr id="50195" name="Text Box 17"/>
          <p:cNvSpPr txBox="1">
            <a:spLocks noChangeArrowheads="1"/>
          </p:cNvSpPr>
          <p:nvPr/>
        </p:nvSpPr>
        <p:spPr bwMode="auto">
          <a:xfrm>
            <a:off x="7283450" y="3124200"/>
            <a:ext cx="1327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Est.: Up to 3 hrs.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848C6-A888-1F4C-A3A4-5E8323EF8AC2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Workflow for Research Assistants</a:t>
            </a:r>
          </a:p>
        </p:txBody>
      </p:sp>
      <p:sp>
        <p:nvSpPr>
          <p:cNvPr id="52229" name="Rectangle 3"/>
          <p:cNvSpPr>
            <a:spLocks noChangeArrowheads="1"/>
          </p:cNvSpPr>
          <p:nvPr/>
        </p:nvSpPr>
        <p:spPr bwMode="auto">
          <a:xfrm>
            <a:off x="0" y="3019425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Content Triage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&amp; Preliminary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Meeting</a:t>
            </a:r>
          </a:p>
        </p:txBody>
      </p:sp>
      <p:sp>
        <p:nvSpPr>
          <p:cNvPr id="52230" name="Rectangle 4"/>
          <p:cNvSpPr>
            <a:spLocks noChangeArrowheads="1"/>
          </p:cNvSpPr>
          <p:nvPr/>
        </p:nvSpPr>
        <p:spPr bwMode="auto">
          <a:xfrm>
            <a:off x="7848600" y="3019425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Final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Review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Meeting</a:t>
            </a:r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1600200" y="3019425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Content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Copyright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Clearance and 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Upload</a:t>
            </a:r>
          </a:p>
        </p:txBody>
      </p:sp>
      <p:sp>
        <p:nvSpPr>
          <p:cNvPr id="52232" name="Rectangle 6"/>
          <p:cNvSpPr>
            <a:spLocks noChangeArrowheads="1"/>
          </p:cNvSpPr>
          <p:nvPr/>
        </p:nvSpPr>
        <p:spPr bwMode="auto">
          <a:xfrm>
            <a:off x="4800600" y="3019425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Course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Creation</a:t>
            </a:r>
          </a:p>
        </p:txBody>
      </p:sp>
      <p:sp>
        <p:nvSpPr>
          <p:cNvPr id="52233" name="Rectangle 7"/>
          <p:cNvSpPr>
            <a:spLocks noChangeArrowheads="1"/>
          </p:cNvSpPr>
          <p:nvPr/>
        </p:nvSpPr>
        <p:spPr bwMode="auto">
          <a:xfrm>
            <a:off x="6324600" y="3019425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bg1"/>
                </a:solidFill>
              </a:rPr>
              <a:t>Quality</a:t>
            </a:r>
          </a:p>
          <a:p>
            <a:pPr algn="ctr"/>
            <a:r>
              <a:rPr lang="en-US" sz="1300" b="1">
                <a:solidFill>
                  <a:schemeClr val="bg1"/>
                </a:solidFill>
              </a:rPr>
              <a:t>Assurance of</a:t>
            </a:r>
          </a:p>
          <a:p>
            <a:pPr algn="ctr"/>
            <a:r>
              <a:rPr lang="en-US" sz="1300" b="1">
                <a:solidFill>
                  <a:schemeClr val="bg1"/>
                </a:solidFill>
              </a:rPr>
              <a:t>Course</a:t>
            </a:r>
          </a:p>
        </p:txBody>
      </p:sp>
      <p:cxnSp>
        <p:nvCxnSpPr>
          <p:cNvPr id="52234" name="AutoShape 8"/>
          <p:cNvCxnSpPr>
            <a:cxnSpLocks noChangeShapeType="1"/>
            <a:stCxn id="52229" idx="3"/>
          </p:cNvCxnSpPr>
          <p:nvPr/>
        </p:nvCxnSpPr>
        <p:spPr bwMode="auto">
          <a:xfrm>
            <a:off x="1295400" y="3438525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5" name="AutoShape 9"/>
          <p:cNvCxnSpPr>
            <a:cxnSpLocks noChangeShapeType="1"/>
            <a:stCxn id="52232" idx="3"/>
            <a:endCxn id="52233" idx="1"/>
          </p:cNvCxnSpPr>
          <p:nvPr/>
        </p:nvCxnSpPr>
        <p:spPr bwMode="auto">
          <a:xfrm>
            <a:off x="6096000" y="3438525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6" name="AutoShape 10"/>
          <p:cNvCxnSpPr>
            <a:cxnSpLocks noChangeShapeType="1"/>
            <a:stCxn id="52233" idx="3"/>
            <a:endCxn id="52230" idx="1"/>
          </p:cNvCxnSpPr>
          <p:nvPr/>
        </p:nvCxnSpPr>
        <p:spPr bwMode="auto">
          <a:xfrm>
            <a:off x="7620000" y="3438525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7" name="Text Box 11"/>
          <p:cNvSpPr txBox="1">
            <a:spLocks noChangeArrowheads="1"/>
          </p:cNvSpPr>
          <p:nvPr/>
        </p:nvSpPr>
        <p:spPr bwMode="auto">
          <a:xfrm>
            <a:off x="1524000" y="4371975"/>
            <a:ext cx="154305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RA uploads content</a:t>
            </a:r>
          </a:p>
          <a:p>
            <a:r>
              <a:rPr lang="en-US" sz="1200"/>
              <a:t>and adds metadata</a:t>
            </a:r>
          </a:p>
          <a:p>
            <a:r>
              <a:rPr lang="en-US" sz="1200"/>
              <a:t>to OCE. RA clears</a:t>
            </a:r>
          </a:p>
          <a:p>
            <a:r>
              <a:rPr lang="en-US" sz="1200"/>
              <a:t>copyright. RA</a:t>
            </a:r>
          </a:p>
          <a:p>
            <a:r>
              <a:rPr lang="en-US" sz="1200"/>
              <a:t>contacts Faculty as</a:t>
            </a:r>
          </a:p>
          <a:p>
            <a:r>
              <a:rPr lang="en-US" sz="1200"/>
              <a:t>Needed to confirm</a:t>
            </a:r>
          </a:p>
          <a:p>
            <a:r>
              <a:rPr lang="en-US" sz="1200"/>
              <a:t>copyright.</a:t>
            </a:r>
          </a:p>
        </p:txBody>
      </p:sp>
      <p:sp>
        <p:nvSpPr>
          <p:cNvPr id="52238" name="Text Box 12"/>
          <p:cNvSpPr txBox="1">
            <a:spLocks noChangeArrowheads="1"/>
          </p:cNvSpPr>
          <p:nvPr/>
        </p:nvSpPr>
        <p:spPr bwMode="auto">
          <a:xfrm>
            <a:off x="-76200" y="4391025"/>
            <a:ext cx="1555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RA triages content</a:t>
            </a:r>
          </a:p>
          <a:p>
            <a:r>
              <a:rPr lang="en-US" sz="1200"/>
              <a:t>and meets with</a:t>
            </a:r>
          </a:p>
          <a:p>
            <a:r>
              <a:rPr lang="en-US" sz="1200"/>
              <a:t>Faculty to discuss</a:t>
            </a:r>
          </a:p>
          <a:p>
            <a:r>
              <a:rPr lang="en-US" sz="1200"/>
              <a:t>course and content.</a:t>
            </a:r>
          </a:p>
          <a:p>
            <a:r>
              <a:rPr lang="en-US" sz="1200"/>
              <a:t>RA has faculty sign</a:t>
            </a:r>
          </a:p>
          <a:p>
            <a:r>
              <a:rPr lang="ja-JP" altLang="en-US" sz="1200"/>
              <a:t>“</a:t>
            </a:r>
            <a:r>
              <a:rPr lang="en-US" altLang="ja-JP" sz="1200"/>
              <a:t>contract</a:t>
            </a:r>
            <a:r>
              <a:rPr lang="ja-JP" altLang="en-US" sz="1200"/>
              <a:t>”</a:t>
            </a:r>
            <a:r>
              <a:rPr lang="en-US" altLang="ja-JP" sz="1200"/>
              <a:t> and get</a:t>
            </a:r>
          </a:p>
          <a:p>
            <a:r>
              <a:rPr lang="en-US" sz="1200"/>
              <a:t>access to course </a:t>
            </a:r>
          </a:p>
          <a:p>
            <a:r>
              <a:rPr lang="en-US" sz="1200"/>
              <a:t>content.</a:t>
            </a:r>
          </a:p>
        </p:txBody>
      </p:sp>
      <p:sp>
        <p:nvSpPr>
          <p:cNvPr id="52239" name="Text Box 13"/>
          <p:cNvSpPr txBox="1">
            <a:spLocks noChangeArrowheads="1"/>
          </p:cNvSpPr>
          <p:nvPr/>
        </p:nvSpPr>
        <p:spPr bwMode="auto">
          <a:xfrm>
            <a:off x="4724400" y="4371975"/>
            <a:ext cx="15049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RA creates Course</a:t>
            </a:r>
          </a:p>
          <a:p>
            <a:r>
              <a:rPr lang="en-US" sz="1200"/>
              <a:t>sections and</a:t>
            </a:r>
          </a:p>
          <a:p>
            <a:r>
              <a:rPr lang="en-US" sz="1200"/>
              <a:t>uploads content</a:t>
            </a:r>
          </a:p>
          <a:p>
            <a:r>
              <a:rPr lang="en-US" sz="1200"/>
              <a:t>into Course</a:t>
            </a:r>
          </a:p>
          <a:p>
            <a:r>
              <a:rPr lang="en-US" sz="1200"/>
              <a:t>sections.</a:t>
            </a:r>
          </a:p>
        </p:txBody>
      </p:sp>
      <p:sp>
        <p:nvSpPr>
          <p:cNvPr id="52240" name="Text Box 14"/>
          <p:cNvSpPr txBox="1">
            <a:spLocks noChangeArrowheads="1"/>
          </p:cNvSpPr>
          <p:nvPr/>
        </p:nvSpPr>
        <p:spPr bwMode="auto">
          <a:xfrm>
            <a:off x="6248400" y="4371975"/>
            <a:ext cx="1441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Quality Assurance</a:t>
            </a:r>
          </a:p>
          <a:p>
            <a:r>
              <a:rPr lang="en-US" sz="1200"/>
              <a:t>of Course by </a:t>
            </a:r>
          </a:p>
          <a:p>
            <a:r>
              <a:rPr lang="en-US" sz="1200"/>
              <a:t>separate team</a:t>
            </a:r>
          </a:p>
          <a:p>
            <a:r>
              <a:rPr lang="en-US" sz="1200"/>
              <a:t>member.</a:t>
            </a:r>
          </a:p>
        </p:txBody>
      </p:sp>
      <p:sp>
        <p:nvSpPr>
          <p:cNvPr id="52241" name="Text Box 15"/>
          <p:cNvSpPr txBox="1">
            <a:spLocks noChangeArrowheads="1"/>
          </p:cNvSpPr>
          <p:nvPr/>
        </p:nvSpPr>
        <p:spPr bwMode="auto">
          <a:xfrm>
            <a:off x="7832725" y="4406900"/>
            <a:ext cx="1352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Faculty meets</a:t>
            </a:r>
          </a:p>
          <a:p>
            <a:r>
              <a:rPr lang="en-US" sz="1200"/>
              <a:t>with RA to review</a:t>
            </a:r>
          </a:p>
          <a:p>
            <a:r>
              <a:rPr lang="en-US" sz="1200"/>
              <a:t>course and give</a:t>
            </a:r>
          </a:p>
          <a:p>
            <a:r>
              <a:rPr lang="en-US" sz="1200"/>
              <a:t>Approval.</a:t>
            </a:r>
          </a:p>
        </p:txBody>
      </p:sp>
      <p:sp>
        <p:nvSpPr>
          <p:cNvPr id="52242" name="Text Box 16"/>
          <p:cNvSpPr txBox="1">
            <a:spLocks noChangeArrowheads="1"/>
          </p:cNvSpPr>
          <p:nvPr/>
        </p:nvSpPr>
        <p:spPr bwMode="auto">
          <a:xfrm>
            <a:off x="228600" y="3857625"/>
            <a:ext cx="1009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Est.: 10 hrs.</a:t>
            </a:r>
          </a:p>
        </p:txBody>
      </p:sp>
      <p:sp>
        <p:nvSpPr>
          <p:cNvPr id="52243" name="Text Box 17"/>
          <p:cNvSpPr txBox="1">
            <a:spLocks noChangeArrowheads="1"/>
          </p:cNvSpPr>
          <p:nvPr/>
        </p:nvSpPr>
        <p:spPr bwMode="auto">
          <a:xfrm>
            <a:off x="4914900" y="3857625"/>
            <a:ext cx="1009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Est.: 10 hrs.</a:t>
            </a:r>
          </a:p>
        </p:txBody>
      </p:sp>
      <p:sp>
        <p:nvSpPr>
          <p:cNvPr id="52244" name="Text Box 18"/>
          <p:cNvSpPr txBox="1">
            <a:spLocks noChangeArrowheads="1"/>
          </p:cNvSpPr>
          <p:nvPr/>
        </p:nvSpPr>
        <p:spPr bwMode="auto">
          <a:xfrm>
            <a:off x="1752600" y="3857625"/>
            <a:ext cx="1009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Est.: 10 hrs.</a:t>
            </a:r>
          </a:p>
        </p:txBody>
      </p:sp>
      <p:sp>
        <p:nvSpPr>
          <p:cNvPr id="52245" name="Text Box 19"/>
          <p:cNvSpPr txBox="1">
            <a:spLocks noChangeArrowheads="1"/>
          </p:cNvSpPr>
          <p:nvPr/>
        </p:nvSpPr>
        <p:spPr bwMode="auto">
          <a:xfrm>
            <a:off x="6451600" y="3857625"/>
            <a:ext cx="1009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Est.: 10 hrs.</a:t>
            </a:r>
          </a:p>
        </p:txBody>
      </p:sp>
      <p:sp>
        <p:nvSpPr>
          <p:cNvPr id="52246" name="Text Box 20"/>
          <p:cNvSpPr txBox="1">
            <a:spLocks noChangeArrowheads="1"/>
          </p:cNvSpPr>
          <p:nvPr/>
        </p:nvSpPr>
        <p:spPr bwMode="auto">
          <a:xfrm>
            <a:off x="8020050" y="3857625"/>
            <a:ext cx="920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Est.: 3 hrs.</a:t>
            </a:r>
          </a:p>
        </p:txBody>
      </p:sp>
      <p:sp>
        <p:nvSpPr>
          <p:cNvPr id="52247" name="Rectangle 21"/>
          <p:cNvSpPr>
            <a:spLocks noChangeArrowheads="1"/>
          </p:cNvSpPr>
          <p:nvPr/>
        </p:nvSpPr>
        <p:spPr bwMode="auto">
          <a:xfrm>
            <a:off x="3206750" y="3019425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Quality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Assurance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of Content</a:t>
            </a:r>
          </a:p>
        </p:txBody>
      </p:sp>
      <p:sp>
        <p:nvSpPr>
          <p:cNvPr id="52248" name="Text Box 22"/>
          <p:cNvSpPr txBox="1">
            <a:spLocks noChangeArrowheads="1"/>
          </p:cNvSpPr>
          <p:nvPr/>
        </p:nvSpPr>
        <p:spPr bwMode="auto">
          <a:xfrm>
            <a:off x="3130550" y="4371975"/>
            <a:ext cx="1441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Quality Assurance</a:t>
            </a:r>
          </a:p>
          <a:p>
            <a:r>
              <a:rPr lang="en-US" sz="1200"/>
              <a:t>of Content by </a:t>
            </a:r>
          </a:p>
          <a:p>
            <a:r>
              <a:rPr lang="en-US" sz="1200"/>
              <a:t>separate team</a:t>
            </a:r>
          </a:p>
          <a:p>
            <a:r>
              <a:rPr lang="en-US" sz="1200"/>
              <a:t>member.</a:t>
            </a:r>
          </a:p>
        </p:txBody>
      </p:sp>
      <p:sp>
        <p:nvSpPr>
          <p:cNvPr id="52249" name="Text Box 23"/>
          <p:cNvSpPr txBox="1">
            <a:spLocks noChangeArrowheads="1"/>
          </p:cNvSpPr>
          <p:nvPr/>
        </p:nvSpPr>
        <p:spPr bwMode="auto">
          <a:xfrm>
            <a:off x="3359150" y="3857625"/>
            <a:ext cx="1009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/>
              <a:t>Est.: 10 hrs.</a:t>
            </a:r>
          </a:p>
        </p:txBody>
      </p:sp>
      <p:cxnSp>
        <p:nvCxnSpPr>
          <p:cNvPr id="52250" name="AutoShape 24"/>
          <p:cNvCxnSpPr>
            <a:cxnSpLocks noChangeShapeType="1"/>
            <a:stCxn id="52247" idx="3"/>
            <a:endCxn id="52232" idx="1"/>
          </p:cNvCxnSpPr>
          <p:nvPr/>
        </p:nvCxnSpPr>
        <p:spPr bwMode="auto">
          <a:xfrm>
            <a:off x="4502150" y="3438525"/>
            <a:ext cx="298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1" name="AutoShape 25"/>
          <p:cNvCxnSpPr>
            <a:cxnSpLocks noChangeShapeType="1"/>
            <a:stCxn id="52231" idx="3"/>
            <a:endCxn id="52247" idx="1"/>
          </p:cNvCxnSpPr>
          <p:nvPr/>
        </p:nvCxnSpPr>
        <p:spPr bwMode="auto">
          <a:xfrm>
            <a:off x="2895600" y="3438525"/>
            <a:ext cx="311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2" name="Rectangle 26"/>
          <p:cNvSpPr>
            <a:spLocks noChangeArrowheads="1"/>
          </p:cNvSpPr>
          <p:nvPr/>
        </p:nvSpPr>
        <p:spPr bwMode="auto">
          <a:xfrm>
            <a:off x="0" y="18288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Course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Assignment</a:t>
            </a:r>
          </a:p>
        </p:txBody>
      </p:sp>
      <p:cxnSp>
        <p:nvCxnSpPr>
          <p:cNvPr id="52253" name="AutoShape 31"/>
          <p:cNvCxnSpPr>
            <a:cxnSpLocks noChangeShapeType="1"/>
            <a:stCxn id="52252" idx="2"/>
            <a:endCxn id="52229" idx="0"/>
          </p:cNvCxnSpPr>
          <p:nvPr/>
        </p:nvCxnSpPr>
        <p:spPr bwMode="auto">
          <a:xfrm>
            <a:off x="647700" y="2667000"/>
            <a:ext cx="0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4" name="Rectangle 32"/>
          <p:cNvSpPr>
            <a:spLocks noChangeArrowheads="1"/>
          </p:cNvSpPr>
          <p:nvPr/>
        </p:nvSpPr>
        <p:spPr bwMode="auto">
          <a:xfrm>
            <a:off x="7848600" y="1828800"/>
            <a:ext cx="1295400" cy="838200"/>
          </a:xfrm>
          <a:prstGeom prst="rect">
            <a:avLst/>
          </a:prstGeom>
          <a:solidFill>
            <a:srgbClr val="0B9B0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Course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Published</a:t>
            </a:r>
          </a:p>
        </p:txBody>
      </p:sp>
      <p:cxnSp>
        <p:nvCxnSpPr>
          <p:cNvPr id="52255" name="AutoShape 33"/>
          <p:cNvCxnSpPr>
            <a:cxnSpLocks noChangeShapeType="1"/>
            <a:stCxn id="52230" idx="0"/>
            <a:endCxn id="52254" idx="2"/>
          </p:cNvCxnSpPr>
          <p:nvPr/>
        </p:nvCxnSpPr>
        <p:spPr bwMode="auto">
          <a:xfrm flipV="1">
            <a:off x="8496300" y="2667000"/>
            <a:ext cx="0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C629D-FB26-7F45-9AFA-4B812187ABA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Educommons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Open source infrastructure for open content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Priority goal: To make content available for educational purposes.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Not an Learning Management System (e.g., not a WebCT, SAKAI)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Supports workflow to create opencourseware projects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2D3CF-4587-0047-A5E0-EBAE9BFEE3B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OCE Challenges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Continuing to generate faculty interest and overcoming concerns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Converting faculty from 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yes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 to 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here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my content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Getting content uploaded and made available in cost-effective manner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IP clearance may become problematic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Quality of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Evangelizing use of OCE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Long-term sustainability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8BB0D-B181-504B-9A9F-2B06AEB44B64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What &amp; Why?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Utah State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s Approach and Strengths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Recruiting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Workflow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Challenges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D73EC-24B6-A04F-AA2A-C0C41F5492CA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Links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MIT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s OCW site: 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  <a:hlinkClick r:id="rId3"/>
              </a:rPr>
              <a:t>ocw.mit.edu</a:t>
            </a:r>
            <a:endParaRPr lang="en-US" altLang="ja-JP">
              <a:latin typeface="Verdan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ja-JP" altLang="en-US">
                <a:latin typeface="Verdana" charset="0"/>
                <a:ea typeface="ＭＳ Ｐゴシック" charset="0"/>
              </a:rPr>
              <a:t>“</a:t>
            </a:r>
            <a:r>
              <a:rPr lang="en-US" altLang="ja-JP">
                <a:latin typeface="Verdana" charset="0"/>
                <a:ea typeface="ＭＳ Ｐゴシック" charset="0"/>
              </a:rPr>
              <a:t>How To</a:t>
            </a:r>
            <a:r>
              <a:rPr lang="ja-JP" altLang="en-US">
                <a:latin typeface="Verdana" charset="0"/>
                <a:ea typeface="ＭＳ Ｐゴシック" charset="0"/>
              </a:rPr>
              <a:t>”</a:t>
            </a:r>
            <a:r>
              <a:rPr lang="en-US" altLang="ja-JP">
                <a:latin typeface="Verdana" charset="0"/>
                <a:ea typeface="ＭＳ Ｐゴシック" charset="0"/>
              </a:rPr>
              <a:t>: </a:t>
            </a:r>
            <a:r>
              <a:rPr lang="en-US" altLang="ja-JP">
                <a:latin typeface="Verdana" charset="0"/>
                <a:ea typeface="ＭＳ Ｐゴシック" charset="0"/>
                <a:hlinkClick r:id="rId4"/>
              </a:rPr>
              <a:t>ocw.mit.edu/OcwWeb/HowTo/</a:t>
            </a:r>
            <a:endParaRPr lang="en-US" altLang="ja-JP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>
              <a:latin typeface="Verdan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Creative Commons: 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  <a:hlinkClick r:id="rId5"/>
              </a:rPr>
              <a:t>creativecommons.org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OSLO Research Group: 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  <a:hlinkClick r:id="rId6"/>
              </a:rPr>
              <a:t>oslo.usu.edu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2"/>
          <p:cNvSpPr txBox="1">
            <a:spLocks noChangeArrowheads="1"/>
          </p:cNvSpPr>
          <p:nvPr/>
        </p:nvSpPr>
        <p:spPr bwMode="auto">
          <a:xfrm>
            <a:off x="1981200" y="1676400"/>
            <a:ext cx="50292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Verdana" charset="0"/>
              </a:rPr>
              <a:t>For More Information:</a:t>
            </a:r>
          </a:p>
          <a:p>
            <a:pPr algn="ctr">
              <a:spcBef>
                <a:spcPct val="50000"/>
              </a:spcBef>
            </a:pPr>
            <a:r>
              <a:rPr lang="en-US">
                <a:latin typeface="Verdana" charset="0"/>
                <a:hlinkClick r:id="rId3"/>
              </a:rPr>
              <a:t>oslo.usu.edu</a:t>
            </a:r>
            <a:endParaRPr lang="en-US" b="1">
              <a:latin typeface="Verdana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latin typeface="Verdana" charset="0"/>
              </a:rPr>
              <a:t>Brandon Muramatsu</a:t>
            </a:r>
          </a:p>
          <a:p>
            <a:pPr algn="ctr">
              <a:spcBef>
                <a:spcPct val="25000"/>
              </a:spcBef>
            </a:pPr>
            <a:r>
              <a:rPr lang="en-US">
                <a:latin typeface="Verdana" charset="0"/>
                <a:hlinkClick r:id="rId4"/>
              </a:rPr>
              <a:t>brandon.muramatsu@usu.edu</a:t>
            </a:r>
            <a:endParaRPr lang="en-US">
              <a:latin typeface="Verdana" charset="0"/>
            </a:endParaRPr>
          </a:p>
          <a:p>
            <a:pPr algn="ctr">
              <a:spcBef>
                <a:spcPct val="25000"/>
              </a:spcBef>
            </a:pPr>
            <a:r>
              <a:rPr lang="en-US"/>
              <a:t>John Dehlin</a:t>
            </a:r>
          </a:p>
          <a:p>
            <a:pPr algn="ctr">
              <a:spcBef>
                <a:spcPct val="25000"/>
              </a:spcBef>
            </a:pPr>
            <a:r>
              <a:rPr lang="en-US">
                <a:hlinkClick r:id="rId5"/>
              </a:rPr>
              <a:t>john.dehlin@usu.edu</a:t>
            </a:r>
            <a:endParaRPr lang="en-US" b="1"/>
          </a:p>
        </p:txBody>
      </p:sp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914400" y="5181600"/>
            <a:ext cx="731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US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6E0C0-6133-5C4D-BA0D-9FBF683C935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What is an opencourseware initiative?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Promotes free and open access to knowledge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Publishes substantially complete set of course materials created by faculty used in the course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Contains intellectual propery cleared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Offers the materials free of charge for non-commercial use and is universally accessible via the Web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Permits use, reuse, adaptation and redistribution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049338" y="5551488"/>
            <a:ext cx="7256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Verdana" charset="0"/>
              </a:rPr>
              <a:t>Pioneered by MIT, Hewlett Foundation and Mellon Foundation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2"/>
          <p:cNvSpPr txBox="1">
            <a:spLocks noChangeArrowheads="1"/>
          </p:cNvSpPr>
          <p:nvPr/>
        </p:nvSpPr>
        <p:spPr bwMode="auto">
          <a:xfrm>
            <a:off x="1371600" y="2205038"/>
            <a:ext cx="6096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Verdana" charset="0"/>
              </a:rPr>
              <a:t>OCE is generously supported by</a:t>
            </a:r>
          </a:p>
          <a:p>
            <a:pPr algn="ctr">
              <a:spcBef>
                <a:spcPct val="50000"/>
              </a:spcBef>
            </a:pPr>
            <a:r>
              <a:rPr lang="en-US" i="1">
                <a:solidFill>
                  <a:srgbClr val="000000"/>
                </a:solidFill>
              </a:rPr>
              <a:t>The William and Flora Hewlett Foundation</a:t>
            </a:r>
          </a:p>
        </p:txBody>
      </p:sp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914400" y="5181600"/>
            <a:ext cx="73152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US" sz="2000">
                <a:solidFill>
                  <a:schemeClr val="bg1"/>
                </a:solidFill>
                <a:latin typeface="Verdana" charset="0"/>
              </a:rPr>
              <a:t>Thank You!</a:t>
            </a:r>
            <a:endParaRPr lang="en-US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7A8F2-E022-AB4F-B5E3-22E72C01DA9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MIT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s OpenCourseWare Initiative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University-wide commitment to open access to material for all on-campus courses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727 courses available to date, 33 academic subjects (8/16/04)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Major foundation funding (over $45M)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  <a:hlinkClick r:id="rId3"/>
              </a:rPr>
              <a:t>ocw.mit.edu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8FA53-6B1F-C443-8F2C-3F867BFDF92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Why?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6705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i="1">
                <a:solidFill>
                  <a:srgbClr val="454545"/>
                </a:solidFill>
                <a:latin typeface="Verdana" charset="0"/>
              </a:rPr>
              <a:t>Why should Utah State, or any university, develop an opencourseware project?</a:t>
            </a:r>
            <a:endParaRPr lang="en-US" sz="2000" i="1">
              <a:latin typeface="Verdana" charset="0"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9826625" y="3063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8BA7D-86EA-8949-8327-AFE03382A76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Answer: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Promotes free and open access to knowledge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Supports public service and teaching missions of the university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Provides diversity of perspectives</a:t>
            </a:r>
          </a:p>
          <a:p>
            <a:pPr eaLnBrk="1" hangingPunct="1"/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Build on the groundwork of MIT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7FDF1-0D42-524A-B999-B410B26DFB8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Why at Utah State?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Showcase high quality of education at Utah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</a:rPr>
              <a:t>Complementary content to MIT, especially content of greater interest to underserved populations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Partner with like-minded institutions, co-marketing activities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</a:rPr>
              <a:t>MIT, USU, others?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Maintain leadership position in online courses, outreach and extension</a:t>
            </a:r>
          </a:p>
        </p:txBody>
      </p:sp>
      <p:pic>
        <p:nvPicPr>
          <p:cNvPr id="17414" name="Picture 4" descr="new-word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838200"/>
            <a:ext cx="19716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3DF73-6BF7-684A-AF4F-CAD0F6A064C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Our Approach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505200"/>
          </a:xfrm>
        </p:spPr>
        <p:txBody>
          <a:bodyPr/>
          <a:lstStyle/>
          <a:p>
            <a:pPr eaLnBrk="1" hangingPunct="1"/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Build upon MIT</a:t>
            </a:r>
            <a:r>
              <a:rPr lang="ja-JP" altLang="en-US" sz="2400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Verdana" charset="0"/>
                <a:ea typeface="ＭＳ Ｐゴシック" charset="0"/>
                <a:cs typeface="ＭＳ Ｐゴシック" charset="0"/>
              </a:rPr>
              <a:t>s OpenCourseWare (OCW) Initiative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Model documents, concepts, process</a:t>
            </a:r>
          </a:p>
          <a:p>
            <a:pPr eaLnBrk="1" hangingPunct="1"/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Build upon strengths of Utah State</a:t>
            </a:r>
          </a:p>
          <a:p>
            <a:pPr eaLnBrk="1" hangingPunct="1"/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Develop model processes that other universities can follow</a:t>
            </a:r>
          </a:p>
          <a:p>
            <a:pPr eaLnBrk="1" hangingPunct="1"/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Develop open source infrastructure to enable opencourseware projects—Educommons</a:t>
            </a:r>
          </a:p>
        </p:txBody>
      </p:sp>
      <p:pic>
        <p:nvPicPr>
          <p:cNvPr id="19462" name="Picture 6" descr="new-word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838200"/>
            <a:ext cx="19716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133600" y="1676400"/>
            <a:ext cx="4808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Verdana" charset="0"/>
              </a:rPr>
              <a:t>OpenContent for Education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1, 2004</a:t>
            </a:r>
            <a:endParaRPr lang="en-US" sz="1400">
              <a:latin typeface="Gill Sans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 Institute</a:t>
            </a:r>
            <a:endParaRPr lang="en-US" sz="1400">
              <a:latin typeface="Gill Sans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3369D-244B-564D-B26D-7171CDD8BBB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Utah State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s Strengths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810000"/>
          </a:xfrm>
        </p:spPr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Grassroots effort with administration support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Cooperate with faculty, all-volunteer participation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Focuses on content that is unique to Utah State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Biological &amp; Irrigation Engineering, Agriculture, etc.</a:t>
            </a:r>
          </a:p>
        </p:txBody>
      </p:sp>
      <p:pic>
        <p:nvPicPr>
          <p:cNvPr id="21510" name="Picture 4" descr="new-word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838200"/>
            <a:ext cx="19716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1740</Words>
  <Application>Microsoft Macintosh PowerPoint</Application>
  <PresentationFormat>On-screen Show (4:3)</PresentationFormat>
  <Paragraphs>407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ＭＳ Ｐゴシック</vt:lpstr>
      <vt:lpstr>Verdana</vt:lpstr>
      <vt:lpstr>Gill Sans</vt:lpstr>
      <vt:lpstr>ヒラギノ角ゴ Pro W3</vt:lpstr>
      <vt:lpstr>Blank Presentation</vt:lpstr>
      <vt:lpstr>PowerPoint Presentation</vt:lpstr>
      <vt:lpstr>Overview</vt:lpstr>
      <vt:lpstr>What is an opencourseware initiative?</vt:lpstr>
      <vt:lpstr>MIT’s OpenCourseWare Initiative</vt:lpstr>
      <vt:lpstr>Why?</vt:lpstr>
      <vt:lpstr>Answer:</vt:lpstr>
      <vt:lpstr>Why at Utah State?</vt:lpstr>
      <vt:lpstr>Our Approach</vt:lpstr>
      <vt:lpstr>Utah State’s Strengths</vt:lpstr>
      <vt:lpstr>What’s Different?</vt:lpstr>
      <vt:lpstr>Support</vt:lpstr>
      <vt:lpstr>What is OpenContent for Education Not?</vt:lpstr>
      <vt:lpstr>License</vt:lpstr>
      <vt:lpstr>Process</vt:lpstr>
      <vt:lpstr>OCE “Evangelism”</vt:lpstr>
      <vt:lpstr>Our first engagement…</vt:lpstr>
      <vt:lpstr>By the numbers….</vt:lpstr>
      <vt:lpstr>Their concerns…</vt:lpstr>
      <vt:lpstr>Our selling points….</vt:lpstr>
      <vt:lpstr>Our biggest evangelism risk</vt:lpstr>
      <vt:lpstr>Potential Courses</vt:lpstr>
      <vt:lpstr>Evangelism Lessons Learned</vt:lpstr>
      <vt:lpstr>Workflow for Faculty</vt:lpstr>
      <vt:lpstr>Workflow for Research Assistants</vt:lpstr>
      <vt:lpstr>Educommons</vt:lpstr>
      <vt:lpstr>OCE Challenges</vt:lpstr>
      <vt:lpstr>Summary</vt:lpstr>
      <vt:lpstr>Links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Content for Education</dc:title>
  <dc:subject/>
  <dc:creator>Brandon Muramatsu and John Dehlin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90</cp:revision>
  <cp:lastPrinted>2004-08-31T21:16:22Z</cp:lastPrinted>
  <dcterms:created xsi:type="dcterms:W3CDTF">2004-08-28T14:48:06Z</dcterms:created>
  <dcterms:modified xsi:type="dcterms:W3CDTF">2013-12-30T05:31:43Z</dcterms:modified>
  <cp:category/>
</cp:coreProperties>
</file>