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6" r:id="rId2"/>
    <p:sldId id="302" r:id="rId3"/>
    <p:sldId id="352" r:id="rId4"/>
    <p:sldId id="351" r:id="rId5"/>
    <p:sldId id="376" r:id="rId6"/>
    <p:sldId id="377" r:id="rId7"/>
    <p:sldId id="365" r:id="rId8"/>
    <p:sldId id="370" r:id="rId9"/>
    <p:sldId id="371" r:id="rId10"/>
    <p:sldId id="372" r:id="rId11"/>
    <p:sldId id="373" r:id="rId12"/>
    <p:sldId id="374" r:id="rId13"/>
    <p:sldId id="375" r:id="rId14"/>
    <p:sldId id="378" r:id="rId15"/>
    <p:sldId id="379" r:id="rId16"/>
    <p:sldId id="380" r:id="rId17"/>
    <p:sldId id="367" r:id="rId18"/>
    <p:sldId id="358" r:id="rId19"/>
    <p:sldId id="360" r:id="rId20"/>
    <p:sldId id="362" r:id="rId21"/>
    <p:sldId id="368" r:id="rId22"/>
    <p:sldId id="381" r:id="rId23"/>
    <p:sldId id="363" r:id="rId24"/>
    <p:sldId id="298" r:id="rId25"/>
    <p:sldId id="34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99"/>
    <a:srgbClr val="4D4D4D"/>
    <a:srgbClr val="66FF99"/>
    <a:srgbClr val="0000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88" y="-80"/>
      </p:cViewPr>
      <p:guideLst>
        <p:guide orient="horz" pos="81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409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8723" name="Rectangle 409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8724" name="Rectangle 410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8725" name="Rectangle 410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C8B8435-DC31-1949-AF6D-DF76124D8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69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A47267E5-6071-CB47-AF12-BF5A3A180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183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D0BD8-F061-C043-BFD9-D69629342FDE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F69982-8C18-4245-9E36-F112E8E7D0D3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cs typeface="+mn-cs"/>
              </a:rPr>
              <a:t> Digital National Library</a:t>
            </a:r>
          </a:p>
          <a:p>
            <a:pPr>
              <a:defRPr/>
            </a:pPr>
            <a:r>
              <a:rPr lang="en-US" altLang="en-US" b="1" smtClean="0">
                <a:cs typeface="+mn-cs"/>
              </a:rPr>
              <a:t>One program currently under development at NSF is the development of a digital library to support Science, Mathematics, Engineering, and Technology Education.</a:t>
            </a:r>
          </a:p>
        </p:txBody>
      </p:sp>
      <p:sp>
        <p:nvSpPr>
          <p:cNvPr id="141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AACAD6-4286-B840-ACAF-2799A63AFEBE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D63AC-A348-AB4C-8673-A83CD1458CA2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C1A8-F055-5E4C-B84F-2C6C9AC55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9241-51AF-A341-9FBC-997476BB4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21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287F-70B1-6E41-B5C3-6E3DBB816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0FFC0-23F2-0848-925A-77B8F22C0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93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F08CA-D997-0541-81DF-33D0F95ED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29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A628-D968-8649-B786-AC2658AD0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39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0C91-D49C-3442-A394-F914C4B4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14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8627-3488-6B42-A04C-C12AD6611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42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9A4CC-AEB5-E14F-ACDB-F20E3FFEF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43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8E97F-9F10-AC4F-8795-CB44D40E8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42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9B226-EE69-C343-AC00-2008E6BFB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5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92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75D9A5-20EF-2946-9047-883D48EE5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6666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pic>
        <p:nvPicPr>
          <p:cNvPr id="4098" name="Picture 7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solidFill>
                  <a:schemeClr val="bg1"/>
                </a:solidFill>
                <a:cs typeface="+mj-cs"/>
              </a:rPr>
              <a:t>Building a National Science, Mathematics, Engineering and Technology Education Digital Library</a:t>
            </a:r>
            <a:endParaRPr lang="en-US" altLang="en-US" dirty="0" smtClean="0">
              <a:latin typeface="Arial Narrow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391400" cy="1524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+mn-cs"/>
              </a:rPr>
              <a:t> Brandon Muramatsu &amp; Flora </a:t>
            </a:r>
            <a:r>
              <a:rPr lang="en-US" altLang="en-US" sz="2400" dirty="0" err="1" smtClean="0">
                <a:solidFill>
                  <a:schemeClr val="bg1"/>
                </a:solidFill>
                <a:cs typeface="+mn-cs"/>
              </a:rPr>
              <a:t>McMartin</a:t>
            </a:r>
            <a:endParaRPr lang="en-US" altLang="en-US" sz="2400" b="0" dirty="0" smtClean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altLang="en-US" sz="2400" b="0" dirty="0" smtClean="0">
                <a:solidFill>
                  <a:schemeClr val="bg1"/>
                </a:solidFill>
                <a:cs typeface="+mn-cs"/>
              </a:rPr>
              <a:t>UC Berkeley</a:t>
            </a:r>
          </a:p>
          <a:p>
            <a:pPr>
              <a:defRPr/>
            </a:pPr>
            <a:endParaRPr lang="en-US" altLang="en-US" sz="2400" b="0" dirty="0" smtClean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+mn-cs"/>
              </a:rPr>
              <a:t>Tom Boyd</a:t>
            </a:r>
            <a:endParaRPr lang="en-US" altLang="en-US" sz="2400" b="0" dirty="0" smtClean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altLang="en-US" sz="2400" b="0" dirty="0" smtClean="0">
                <a:solidFill>
                  <a:schemeClr val="bg1"/>
                </a:solidFill>
                <a:cs typeface="+mn-cs"/>
              </a:rPr>
              <a:t>Colorado School of Mines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438400" y="6477000"/>
            <a:ext cx="556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Originally Published 2000. Republished 2013. This work is licensed under a Creative Commons Attribution-Noncommercial-Share Alike 3.0 United States License (http://creativecommons.org/licenses/by-nc-sa/3.0/us/)</a:t>
            </a:r>
          </a:p>
        </p:txBody>
      </p:sp>
      <p:pic>
        <p:nvPicPr>
          <p:cNvPr id="4103" name="Picture 7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53200"/>
            <a:ext cx="738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6390" name="Group 5"/>
            <p:cNvGrpSpPr>
              <a:grpSpLocks/>
            </p:cNvGrpSpPr>
            <p:nvPr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77158" name="Freeform 6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6393" name="Group 7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6442" name="Group 8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77161" name="Freeform 9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62" name="Freeform 10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63" name="Freeform 11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64" name="Freeform 12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65" name="Freeform 13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66" name="Freeform 14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67" name="Freeform 15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68" name="Freeform 16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69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0" name="Freeform 18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1" name="Freeform 19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2" name="Freeform 20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3" name="Freeform 21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4" name="Freeform 22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5" name="Freeform 23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6" name="Freeform 24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7" name="Freeform 25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8" name="Freeform 26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79" name="Freeform 27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0" name="Freeform 28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1" name="Freeform 29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2" name="Freeform 30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3" name="Freeform 31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4" name="Freeform 32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5" name="Freeform 33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6" name="Freeform 34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7" name="Freeform 35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8" name="Freeform 36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89" name="Freeform 37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0" name="Freeform 38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1" name="Freeform 39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2" name="Freeform 40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3" name="Freeform 41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4" name="Freeform 42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5" name="Freeform 43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6" name="Freeform 44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7" name="Freeform 45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8" name="Freeform 46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199" name="Freeform 47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0" name="Freeform 48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1" name="Freeform 49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2" name="Freeform 50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3" name="Freeform 51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4" name="Freeform 52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5" name="Freeform 53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6" name="Freeform 54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7" name="Freeform 55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8" name="Freeform 56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09" name="Freeform 57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10" name="Freeform 58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11" name="Freeform 59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12" name="Freeform 60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13" name="Freeform 61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14" name="Freeform 62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15" name="Freeform 63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16" name="Freeform 64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6443" name="Group 65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77218" name="Freeform 66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19" name="Freeform 67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0" name="Freeform 68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1" name="Freeform 69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2" name="Freeform 70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3" name="Freeform 71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4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5" name="Freeform 73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6" name="Freeform 74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7" name="Freeform 75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8" name="Freeform 76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29" name="Freeform 77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0" name="Freeform 78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1" name="Freeform 79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2" name="Freeform 80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3" name="Freeform 81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4" name="Freeform 82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5" name="Freeform 83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6" name="Freeform 84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7" name="Freeform 85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8" name="Freeform 86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39" name="Freeform 87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0" name="Freeform 88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1" name="Freeform 89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2" name="Freeform 90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3" name="Freeform 91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4" name="Freeform 92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5" name="Freeform 93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6" name="Freeform 94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7" name="Freeform 95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8" name="Freeform 96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49" name="Freeform 97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0" name="Freeform 98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1" name="Freeform 99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2" name="Freeform 100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3" name="Freeform 101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4" name="Freeform 102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5" name="Freeform 103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6" name="Freeform 104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7" name="Freeform 105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8" name="Freeform 106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259" name="Freeform 107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394" name="Group 108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77261" name="Line 109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62" name="Line 110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63" name="Line 111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64" name="Line 112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65" name="Line 113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66" name="Line 114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67" name="Line 115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68" name="Line 116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69" name="Line 117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0" name="Line 118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1" name="Line 119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2" name="Line 120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3" name="Line 121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4" name="Line 122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5" name="Line 123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6" name="Line 124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7" name="Line 125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8" name="Line 126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79" name="Line 127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80" name="Line 128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81" name="Line 129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6395" name="Group 130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77283" name="Line 131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84" name="Line 132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85" name="Line 133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86" name="Line 134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87" name="Line 135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88" name="Line 136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89" name="Line 137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0" name="Line 138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1" name="Line 139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2" name="Line 140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3" name="Line 141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4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5" name="Line 143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6" name="Line 144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7" name="Line 145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8" name="Line 146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299" name="Line 147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300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301" name="Line 149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302" name="Line 150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303" name="Line 151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304" name="Line 15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305" name="Line 153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306" name="Line 154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307" name="Line 155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16391" name="Picture 156" descr="C:\My Documents\bits\earth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387" name="Object 157"/>
          <p:cNvGraphicFramePr>
            <a:graphicFrameLocks noChangeAspect="1"/>
          </p:cNvGraphicFramePr>
          <p:nvPr/>
        </p:nvGraphicFramePr>
        <p:xfrm>
          <a:off x="457200" y="909638"/>
          <a:ext cx="9144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2" name="Photo Editor Photo" r:id="rId4" imgW="2057143" imgH="1895238" progId="MSPhotoEd.3">
                  <p:embed/>
                </p:oleObj>
              </mc:Choice>
              <mc:Fallback>
                <p:oleObj name="Photo Editor Photo" r:id="rId4" imgW="2057143" imgH="1895238" progId="MSPhotoEd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09638"/>
                        <a:ext cx="91440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310" name="Rectangle 158"/>
          <p:cNvSpPr>
            <a:spLocks noChangeArrowheads="1"/>
          </p:cNvSpPr>
          <p:nvPr/>
        </p:nvSpPr>
        <p:spPr bwMode="auto">
          <a:xfrm>
            <a:off x="1828800" y="10668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en-US" sz="3200" i="1">
                <a:solidFill>
                  <a:srgbClr val="CC6600"/>
                </a:solidFill>
                <a:latin typeface="Times New Roman" charset="0"/>
                <a:cs typeface="+mn-cs"/>
              </a:rPr>
              <a:t>Built by the Community</a:t>
            </a:r>
            <a:endParaRPr lang="en-US" altLang="en-US" sz="3200">
              <a:solidFill>
                <a:srgbClr val="006666"/>
              </a:solidFill>
              <a:latin typeface="Arial" charset="0"/>
              <a:cs typeface="+mn-cs"/>
            </a:endParaRPr>
          </a:p>
        </p:txBody>
      </p:sp>
      <p:sp>
        <p:nvSpPr>
          <p:cNvPr id="177311" name="Rectangle 159"/>
          <p:cNvSpPr>
            <a:spLocks noChangeArrowheads="1"/>
          </p:cNvSpPr>
          <p:nvPr/>
        </p:nvSpPr>
        <p:spPr bwMode="auto">
          <a:xfrm>
            <a:off x="533400" y="19812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To support learning about the Earth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2800">
              <a:latin typeface="Times New Roman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To improve science education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7414" name="Group 5"/>
            <p:cNvGrpSpPr>
              <a:grpSpLocks/>
            </p:cNvGrpSpPr>
            <p:nvPr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78182" name="Freeform 6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7417" name="Group 7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7466" name="Group 8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78185" name="Freeform 9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86" name="Freeform 10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87" name="Freeform 11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88" name="Freeform 12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89" name="Freeform 13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0" name="Freeform 14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1" name="Freeform 15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2" name="Freeform 16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4" name="Freeform 18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5" name="Freeform 19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6" name="Freeform 20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7" name="Freeform 21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8" name="Freeform 22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199" name="Freeform 23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0" name="Freeform 24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1" name="Freeform 25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2" name="Freeform 26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3" name="Freeform 27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4" name="Freeform 28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5" name="Freeform 29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6" name="Freeform 30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7" name="Freeform 31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8" name="Freeform 32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09" name="Freeform 33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0" name="Freeform 34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1" name="Freeform 35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2" name="Freeform 36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3" name="Freeform 37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4" name="Freeform 38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5" name="Freeform 39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6" name="Freeform 40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7" name="Freeform 41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8" name="Freeform 42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19" name="Freeform 43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0" name="Freeform 44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1" name="Freeform 45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2" name="Freeform 46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3" name="Freeform 47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4" name="Freeform 48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5" name="Freeform 49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6" name="Freeform 50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7" name="Freeform 51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8" name="Freeform 52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29" name="Freeform 53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0" name="Freeform 54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1" name="Freeform 55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2" name="Freeform 56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3" name="Freeform 57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4" name="Freeform 58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5" name="Freeform 59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6" name="Freeform 60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7" name="Freeform 61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8" name="Freeform 62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39" name="Freeform 63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40" name="Freeform 64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7467" name="Group 65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78242" name="Freeform 66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43" name="Freeform 67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44" name="Freeform 68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45" name="Freeform 69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46" name="Freeform 70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47" name="Freeform 71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48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49" name="Freeform 73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0" name="Freeform 74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1" name="Freeform 75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2" name="Freeform 76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3" name="Freeform 77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4" name="Freeform 78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5" name="Freeform 79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6" name="Freeform 80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7" name="Freeform 81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8" name="Freeform 82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59" name="Freeform 83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0" name="Freeform 84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1" name="Freeform 85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2" name="Freeform 86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3" name="Freeform 87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4" name="Freeform 88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5" name="Freeform 89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6" name="Freeform 90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7" name="Freeform 91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8" name="Freeform 92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69" name="Freeform 93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0" name="Freeform 94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1" name="Freeform 95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2" name="Freeform 96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3" name="Freeform 97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4" name="Freeform 98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5" name="Freeform 99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6" name="Freeform 100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7" name="Freeform 101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8" name="Freeform 102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79" name="Freeform 103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80" name="Freeform 104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81" name="Freeform 105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82" name="Freeform 106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283" name="Freeform 107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418" name="Group 108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78285" name="Line 109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86" name="Line 110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87" name="Line 111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88" name="Line 112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89" name="Line 113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0" name="Line 114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1" name="Line 115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2" name="Line 116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3" name="Line 117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4" name="Line 118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5" name="Line 119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6" name="Line 120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7" name="Line 121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8" name="Line 122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299" name="Line 123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00" name="Line 124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01" name="Line 125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02" name="Line 126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03" name="Line 127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04" name="Line 128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05" name="Line 129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419" name="Group 130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78307" name="Line 131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08" name="Line 132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09" name="Line 133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0" name="Line 134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1" name="Line 135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2" name="Line 136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3" name="Line 137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4" name="Line 138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5" name="Line 139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6" name="Line 140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7" name="Line 141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8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19" name="Line 143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0" name="Line 144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1" name="Line 145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2" name="Line 146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3" name="Line 147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4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5" name="Line 149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6" name="Line 150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7" name="Line 151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8" name="Line 15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29" name="Line 153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30" name="Line 154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331" name="Line 155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17415" name="Picture 156" descr="C:\My Documents\bits\earth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411" name="Object 157"/>
          <p:cNvGraphicFramePr>
            <a:graphicFrameLocks noChangeAspect="1"/>
          </p:cNvGraphicFramePr>
          <p:nvPr/>
        </p:nvGraphicFramePr>
        <p:xfrm>
          <a:off x="457200" y="909638"/>
          <a:ext cx="9144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6" name="Photo Editor Photo" r:id="rId4" imgW="2057143" imgH="1895238" progId="MSPhotoEd.3">
                  <p:embed/>
                </p:oleObj>
              </mc:Choice>
              <mc:Fallback>
                <p:oleObj name="Photo Editor Photo" r:id="rId4" imgW="2057143" imgH="1895238" progId="MSPhotoEd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09638"/>
                        <a:ext cx="91440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335" name="Rectangle 159"/>
          <p:cNvSpPr>
            <a:spLocks noChangeArrowheads="1"/>
          </p:cNvSpPr>
          <p:nvPr/>
        </p:nvSpPr>
        <p:spPr bwMode="auto">
          <a:xfrm>
            <a:off x="1828800" y="10668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en-US" sz="3200" i="1">
                <a:solidFill>
                  <a:srgbClr val="CC6600"/>
                </a:solidFill>
                <a:latin typeface="Times New Roman" charset="0"/>
                <a:cs typeface="+mn-cs"/>
              </a:rPr>
              <a:t>DLESE Vision</a:t>
            </a:r>
            <a:endParaRPr lang="en-US" altLang="en-US" sz="3200">
              <a:solidFill>
                <a:srgbClr val="006666"/>
              </a:solidFill>
              <a:latin typeface="Arial" charset="0"/>
              <a:cs typeface="+mn-cs"/>
            </a:endParaRPr>
          </a:p>
        </p:txBody>
      </p:sp>
      <p:sp>
        <p:nvSpPr>
          <p:cNvPr id="178336" name="Rectangle 160"/>
          <p:cNvSpPr>
            <a:spLocks noChangeArrowheads="1"/>
          </p:cNvSpPr>
          <p:nvPr/>
        </p:nvSpPr>
        <p:spPr bwMode="auto">
          <a:xfrm>
            <a:off x="533400" y="19812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Rapid, sophisticated access to collections of peer-reviewed teaching and learning resources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Interfaces and tools to allow student exploration of Earth data sets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Services to help users effectively create and use materials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A community center to facilitate sharing and collaboration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8438" name="Group 5"/>
            <p:cNvGrpSpPr>
              <a:grpSpLocks/>
            </p:cNvGrpSpPr>
            <p:nvPr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79206" name="Freeform 6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8441" name="Group 7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8490" name="Group 8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79209" name="Freeform 9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0" name="Freeform 10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1" name="Freeform 11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2" name="Freeform 12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3" name="Freeform 13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4" name="Freeform 14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5" name="Freeform 15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6" name="Freeform 16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8" name="Freeform 18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19" name="Freeform 19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0" name="Freeform 20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1" name="Freeform 21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2" name="Freeform 22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3" name="Freeform 23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4" name="Freeform 24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5" name="Freeform 25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6" name="Freeform 26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7" name="Freeform 27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8" name="Freeform 28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29" name="Freeform 29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0" name="Freeform 30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1" name="Freeform 31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2" name="Freeform 32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3" name="Freeform 33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4" name="Freeform 34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5" name="Freeform 35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6" name="Freeform 36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7" name="Freeform 37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8" name="Freeform 38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39" name="Freeform 39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0" name="Freeform 40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1" name="Freeform 41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2" name="Freeform 42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3" name="Freeform 43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4" name="Freeform 44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5" name="Freeform 45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6" name="Freeform 46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7" name="Freeform 47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8" name="Freeform 48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49" name="Freeform 49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0" name="Freeform 50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1" name="Freeform 51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2" name="Freeform 52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3" name="Freeform 53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4" name="Freeform 54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5" name="Freeform 55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6" name="Freeform 56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7" name="Freeform 57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8" name="Freeform 58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59" name="Freeform 59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60" name="Freeform 60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61" name="Freeform 61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62" name="Freeform 62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63" name="Freeform 63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64" name="Freeform 64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8491" name="Group 65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79266" name="Freeform 66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67" name="Freeform 67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68" name="Freeform 68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69" name="Freeform 69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0" name="Freeform 70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1" name="Freeform 71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3" name="Freeform 73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4" name="Freeform 74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5" name="Freeform 75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6" name="Freeform 76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7" name="Freeform 77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8" name="Freeform 78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79" name="Freeform 79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0" name="Freeform 80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1" name="Freeform 81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2" name="Freeform 82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3" name="Freeform 83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4" name="Freeform 84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5" name="Freeform 85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6" name="Freeform 86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7" name="Freeform 87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8" name="Freeform 88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89" name="Freeform 89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0" name="Freeform 90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1" name="Freeform 91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2" name="Freeform 92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3" name="Freeform 93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4" name="Freeform 94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5" name="Freeform 95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6" name="Freeform 96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7" name="Freeform 97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8" name="Freeform 98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299" name="Freeform 99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300" name="Freeform 100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301" name="Freeform 101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302" name="Freeform 102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303" name="Freeform 103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304" name="Freeform 104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305" name="Freeform 105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306" name="Freeform 106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9307" name="Freeform 107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442" name="Group 108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79309" name="Line 109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0" name="Line 110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1" name="Line 111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2" name="Line 112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3" name="Line 113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4" name="Line 114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5" name="Line 115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6" name="Line 116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7" name="Line 117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8" name="Line 118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19" name="Line 119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0" name="Line 120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1" name="Line 121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2" name="Line 122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3" name="Line 123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4" name="Line 124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5" name="Line 125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6" name="Line 126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7" name="Line 127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8" name="Line 128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29" name="Line 129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443" name="Group 130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79331" name="Line 131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32" name="Line 132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33" name="Line 133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34" name="Line 134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35" name="Line 135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36" name="Line 136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37" name="Line 137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38" name="Line 138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39" name="Line 139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0" name="Line 140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1" name="Line 141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3" name="Line 143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4" name="Line 144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5" name="Line 145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6" name="Line 146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7" name="Line 147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8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49" name="Line 149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50" name="Line 150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51" name="Line 151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52" name="Line 15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53" name="Line 153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54" name="Line 154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355" name="Line 155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18439" name="Picture 156" descr="C:\My Documents\bits\earth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8435" name="Object 157"/>
          <p:cNvGraphicFramePr>
            <a:graphicFrameLocks noChangeAspect="1"/>
          </p:cNvGraphicFramePr>
          <p:nvPr/>
        </p:nvGraphicFramePr>
        <p:xfrm>
          <a:off x="457200" y="909638"/>
          <a:ext cx="9144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" name="Photo Editor Photo" r:id="rId4" imgW="2057143" imgH="1895238" progId="MSPhotoEd.3">
                  <p:embed/>
                </p:oleObj>
              </mc:Choice>
              <mc:Fallback>
                <p:oleObj name="Photo Editor Photo" r:id="rId4" imgW="2057143" imgH="1895238" progId="MSPhotoEd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09638"/>
                        <a:ext cx="91440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358" name="Rectangle 158"/>
          <p:cNvSpPr>
            <a:spLocks noChangeArrowheads="1"/>
          </p:cNvSpPr>
          <p:nvPr/>
        </p:nvSpPr>
        <p:spPr bwMode="auto">
          <a:xfrm>
            <a:off x="1828800" y="10668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en-US" sz="3200" i="1">
                <a:solidFill>
                  <a:srgbClr val="CC6600"/>
                </a:solidFill>
                <a:latin typeface="Times New Roman" charset="0"/>
                <a:cs typeface="+mn-cs"/>
              </a:rPr>
              <a:t>Essential Design Strategies</a:t>
            </a:r>
            <a:endParaRPr lang="en-US" altLang="en-US" sz="3200">
              <a:solidFill>
                <a:srgbClr val="006666"/>
              </a:solidFill>
              <a:latin typeface="Arial" charset="0"/>
              <a:cs typeface="+mn-cs"/>
            </a:endParaRPr>
          </a:p>
        </p:txBody>
      </p:sp>
      <p:sp>
        <p:nvSpPr>
          <p:cNvPr id="179362" name="Rectangle 162"/>
          <p:cNvSpPr>
            <a:spLocks noChangeArrowheads="1"/>
          </p:cNvSpPr>
          <p:nvPr/>
        </p:nvSpPr>
        <p:spPr bwMode="auto">
          <a:xfrm>
            <a:off x="533400" y="19812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Responding to the needs of the Earth system education community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A distributed network built as a community effort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9462" name="Group 5"/>
            <p:cNvGrpSpPr>
              <a:grpSpLocks/>
            </p:cNvGrpSpPr>
            <p:nvPr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80230" name="Freeform 6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465" name="Group 7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9514" name="Group 8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80233" name="Freeform 9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34" name="Freeform 10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35" name="Freeform 11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36" name="Freeform 12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37" name="Freeform 13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38" name="Freeform 14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39" name="Freeform 15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0" name="Freeform 16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1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2" name="Freeform 18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3" name="Freeform 19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4" name="Freeform 20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5" name="Freeform 21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6" name="Freeform 22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7" name="Freeform 23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8" name="Freeform 24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49" name="Freeform 25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0" name="Freeform 26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1" name="Freeform 27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2" name="Freeform 28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3" name="Freeform 29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4" name="Freeform 30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5" name="Freeform 31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6" name="Freeform 32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7" name="Freeform 33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8" name="Freeform 34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59" name="Freeform 35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0" name="Freeform 36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1" name="Freeform 37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2" name="Freeform 38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3" name="Freeform 39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4" name="Freeform 40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5" name="Freeform 41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6" name="Freeform 42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7" name="Freeform 43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8" name="Freeform 44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69" name="Freeform 45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0" name="Freeform 46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1" name="Freeform 47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2" name="Freeform 48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3" name="Freeform 49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4" name="Freeform 50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5" name="Freeform 51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6" name="Freeform 52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7" name="Freeform 53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8" name="Freeform 54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79" name="Freeform 55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80" name="Freeform 56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81" name="Freeform 57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82" name="Freeform 58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83" name="Freeform 59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84" name="Freeform 60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85" name="Freeform 61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86" name="Freeform 62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87" name="Freeform 63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88" name="Freeform 64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9515" name="Group 65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80290" name="Freeform 66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91" name="Freeform 67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92" name="Freeform 68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93" name="Freeform 69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94" name="Freeform 70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95" name="Freeform 71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96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97" name="Freeform 73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98" name="Freeform 74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299" name="Freeform 75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0" name="Freeform 76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1" name="Freeform 77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2" name="Freeform 78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3" name="Freeform 79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4" name="Freeform 80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5" name="Freeform 81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6" name="Freeform 82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7" name="Freeform 83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8" name="Freeform 84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09" name="Freeform 85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0" name="Freeform 86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1" name="Freeform 87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2" name="Freeform 88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3" name="Freeform 89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4" name="Freeform 90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5" name="Freeform 91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6" name="Freeform 92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7" name="Freeform 93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8" name="Freeform 94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19" name="Freeform 95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0" name="Freeform 96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1" name="Freeform 97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2" name="Freeform 98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3" name="Freeform 99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4" name="Freeform 100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5" name="Freeform 101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6" name="Freeform 102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7" name="Freeform 103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8" name="Freeform 104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29" name="Freeform 105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30" name="Freeform 106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0331" name="Freeform 107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466" name="Group 108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80333" name="Line 109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34" name="Line 110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35" name="Line 111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36" name="Line 112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37" name="Line 113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38" name="Line 114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39" name="Line 115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0" name="Line 116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1" name="Line 117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2" name="Line 118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3" name="Line 119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4" name="Line 120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5" name="Line 121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6" name="Line 122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7" name="Line 123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8" name="Line 124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49" name="Line 125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50" name="Line 126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51" name="Line 127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52" name="Line 128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53" name="Line 129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467" name="Group 130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80355" name="Line 131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56" name="Line 132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57" name="Line 133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58" name="Line 134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59" name="Line 135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0" name="Line 136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1" name="Line 137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2" name="Line 138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3" name="Line 139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4" name="Line 140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5" name="Line 141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7" name="Line 143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8" name="Line 144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69" name="Line 145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0" name="Line 146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1" name="Line 147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2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3" name="Line 149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4" name="Line 150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5" name="Line 151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6" name="Line 15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7" name="Line 153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8" name="Line 154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379" name="Line 155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19463" name="Picture 156" descr="C:\My Documents\bits\earth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9459" name="Object 157"/>
          <p:cNvGraphicFramePr>
            <a:graphicFrameLocks noChangeAspect="1"/>
          </p:cNvGraphicFramePr>
          <p:nvPr/>
        </p:nvGraphicFramePr>
        <p:xfrm>
          <a:off x="457200" y="909638"/>
          <a:ext cx="9144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4" name="Photo Editor Photo" r:id="rId4" imgW="2057143" imgH="1895238" progId="MSPhotoEd.3">
                  <p:embed/>
                </p:oleObj>
              </mc:Choice>
              <mc:Fallback>
                <p:oleObj name="Photo Editor Photo" r:id="rId4" imgW="2057143" imgH="1895238" progId="MSPhotoEd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09638"/>
                        <a:ext cx="91440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382" name="Rectangle 158"/>
          <p:cNvSpPr>
            <a:spLocks noChangeArrowheads="1"/>
          </p:cNvSpPr>
          <p:nvPr/>
        </p:nvSpPr>
        <p:spPr bwMode="auto">
          <a:xfrm>
            <a:off x="1828800" y="10668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en-US" sz="3200" i="1">
                <a:solidFill>
                  <a:srgbClr val="CC6600"/>
                </a:solidFill>
                <a:latin typeface="Times New Roman" charset="0"/>
                <a:cs typeface="+mn-cs"/>
              </a:rPr>
              <a:t>Coordinating the Community Effort</a:t>
            </a:r>
            <a:endParaRPr lang="en-US" altLang="en-US" sz="3200">
              <a:solidFill>
                <a:srgbClr val="006666"/>
              </a:solidFill>
              <a:latin typeface="Arial" charset="0"/>
              <a:cs typeface="+mn-cs"/>
            </a:endParaRPr>
          </a:p>
        </p:txBody>
      </p:sp>
      <p:sp>
        <p:nvSpPr>
          <p:cNvPr id="180383" name="Rectangle 159"/>
          <p:cNvSpPr>
            <a:spLocks noChangeArrowheads="1"/>
          </p:cNvSpPr>
          <p:nvPr/>
        </p:nvSpPr>
        <p:spPr bwMode="auto">
          <a:xfrm>
            <a:off x="533400" y="19812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DLESE Community Governance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600" b="0">
                <a:latin typeface="Times New Roman" charset="0"/>
                <a:cs typeface="+mn-cs"/>
              </a:rPr>
              <a:t>Steering Committee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en-US" sz="2600" b="0">
                <a:latin typeface="Times New Roman" charset="0"/>
                <a:cs typeface="+mn-cs"/>
              </a:rPr>
              <a:t>Standing Committees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>
                <a:latin typeface="Times New Roman" charset="0"/>
                <a:cs typeface="+mn-cs"/>
              </a:rPr>
              <a:t>DLESE Program Center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pic>
        <p:nvPicPr>
          <p:cNvPr id="20482" name="Picture 2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066800"/>
          </a:xfrm>
        </p:spPr>
        <p:txBody>
          <a:bodyPr/>
          <a:lstStyle/>
          <a:p>
            <a:pPr>
              <a:defRPr/>
            </a:pPr>
            <a:endParaRPr lang="en-US" altLang="en-US" sz="2400" b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u="sng" smtClean="0">
                <a:solidFill>
                  <a:schemeClr val="bg1"/>
                </a:solidFill>
                <a:cs typeface="+mj-cs"/>
              </a:rPr>
              <a:t>WWW.SMETE.ORG</a:t>
            </a:r>
            <a:endParaRPr lang="en-US" altLang="en-US" smtClean="0">
              <a:latin typeface="Arial Narrow" charset="0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What is www.smete.org?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21508" name="Picture 4" descr=" Picture 4                                                      00000002Flora HD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5435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6172200" y="1676400"/>
            <a:ext cx="2971800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693738" indent="-2365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en-US" sz="2200" smtClean="0">
                <a:solidFill>
                  <a:srgbClr val="006666"/>
                </a:solidFill>
                <a:latin typeface="Arial" charset="0"/>
                <a:cs typeface="+mn-cs"/>
              </a:rPr>
              <a:t>Learning and teaching resources for science, math and engineering</a:t>
            </a:r>
          </a:p>
          <a:p>
            <a:pPr>
              <a:buFontTx/>
              <a:buChar char="•"/>
              <a:defRPr/>
            </a:pPr>
            <a:r>
              <a:rPr lang="ja-JP" altLang="en-US" sz="2200" smtClean="0">
                <a:solidFill>
                  <a:srgbClr val="006666"/>
                </a:solidFill>
                <a:latin typeface="Arial"/>
                <a:cs typeface="+mn-cs"/>
              </a:rPr>
              <a:t>“</a:t>
            </a:r>
            <a:r>
              <a:rPr lang="en-US" altLang="en-US" sz="2200" smtClean="0">
                <a:solidFill>
                  <a:srgbClr val="006666"/>
                </a:solidFill>
                <a:latin typeface="Arial" charset="0"/>
                <a:cs typeface="+mn-cs"/>
              </a:rPr>
              <a:t>Re-use</a:t>
            </a:r>
            <a:r>
              <a:rPr lang="ja-JP" altLang="en-US" sz="2200" smtClean="0">
                <a:solidFill>
                  <a:srgbClr val="006666"/>
                </a:solidFill>
                <a:latin typeface="Arial"/>
                <a:cs typeface="+mn-cs"/>
              </a:rPr>
              <a:t>”</a:t>
            </a:r>
            <a:r>
              <a:rPr lang="en-US" altLang="en-US" sz="2200" smtClean="0">
                <a:solidFill>
                  <a:srgbClr val="006666"/>
                </a:solidFill>
                <a:latin typeface="Arial" charset="0"/>
                <a:cs typeface="+mn-cs"/>
              </a:rPr>
              <a:t> of learning materials:</a:t>
            </a:r>
            <a:endParaRPr lang="en-US" altLang="en-US" sz="2200" smtClean="0">
              <a:latin typeface="Arial" charset="0"/>
              <a:cs typeface="+mn-cs"/>
            </a:endParaRPr>
          </a:p>
          <a:p>
            <a:pPr lvl="1">
              <a:buFontTx/>
              <a:buChar char="–"/>
              <a:defRPr/>
            </a:pPr>
            <a:r>
              <a:rPr lang="en-US" altLang="en-US" sz="2200" smtClean="0">
                <a:latin typeface="Arial" charset="0"/>
                <a:cs typeface="+mn-cs"/>
              </a:rPr>
              <a:t>Evaluate quality</a:t>
            </a:r>
          </a:p>
          <a:p>
            <a:pPr lvl="1">
              <a:buFontTx/>
              <a:buChar char="–"/>
              <a:defRPr/>
            </a:pPr>
            <a:r>
              <a:rPr lang="en-US" altLang="en-US" sz="2200" smtClean="0">
                <a:latin typeface="Arial" charset="0"/>
                <a:cs typeface="+mn-cs"/>
              </a:rPr>
              <a:t>Locate resources</a:t>
            </a:r>
          </a:p>
          <a:p>
            <a:pPr>
              <a:buFontTx/>
              <a:buChar char="•"/>
              <a:defRPr/>
            </a:pPr>
            <a:r>
              <a:rPr lang="en-US" altLang="en-US" sz="2200" smtClean="0">
                <a:solidFill>
                  <a:srgbClr val="006666"/>
                </a:solidFill>
                <a:latin typeface="Arial" charset="0"/>
                <a:cs typeface="+mn-cs"/>
              </a:rPr>
              <a:t>User comments</a:t>
            </a:r>
          </a:p>
          <a:p>
            <a:pPr>
              <a:buFontTx/>
              <a:buChar char="•"/>
              <a:defRPr/>
            </a:pPr>
            <a:r>
              <a:rPr lang="en-US" altLang="en-US" sz="2200" smtClean="0">
                <a:solidFill>
                  <a:srgbClr val="006666"/>
                </a:solidFill>
                <a:latin typeface="Arial" charset="0"/>
                <a:cs typeface="+mn-cs"/>
              </a:rPr>
              <a:t>Online discussion</a:t>
            </a:r>
            <a:endParaRPr lang="en-US" altLang="en-US" sz="2200" smtClean="0">
              <a:latin typeface="Arial" charset="0"/>
              <a:cs typeface="+mn-cs"/>
            </a:endParaRPr>
          </a:p>
          <a:p>
            <a:pPr>
              <a:defRPr/>
            </a:pPr>
            <a:endParaRPr lang="en-US" altLang="en-US" b="0" smtClean="0">
              <a:cs typeface="+mn-cs"/>
            </a:endParaRPr>
          </a:p>
          <a:p>
            <a:pPr>
              <a:defRPr/>
            </a:pPr>
            <a:endParaRPr lang="en-US" altLang="en-US" b="0" smtClean="0"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Needs Assessment with Members of the </a:t>
            </a:r>
            <a:br>
              <a:rPr lang="en-US" altLang="en-US" sz="2800" smtClean="0">
                <a:cs typeface="+mj-cs"/>
              </a:rPr>
            </a:br>
            <a:r>
              <a:rPr lang="en-US" altLang="en-US" sz="2800" smtClean="0">
                <a:cs typeface="+mj-cs"/>
              </a:rPr>
              <a:t>Math, Science and Engineering Community</a:t>
            </a:r>
            <a:endParaRPr lang="en-US" altLang="en-US" smtClean="0">
              <a:cs typeface="+mj-cs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Purpose:</a:t>
            </a:r>
            <a:endParaRPr lang="en-US" altLang="en-US" b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z="2300" b="0" smtClean="0">
                <a:cs typeface="+mn-cs"/>
              </a:rPr>
              <a:t>	</a:t>
            </a: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To understand the math, science and engineering communities of educators and examine their needs in order to design services and structures to support users from multiple communities.</a:t>
            </a:r>
            <a:endParaRPr lang="en-US" altLang="en-US" sz="2600" b="0" smtClean="0">
              <a:solidFill>
                <a:schemeClr val="tx1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Research Questions:</a:t>
            </a:r>
            <a:endParaRPr lang="en-US" altLang="en-US" b="0" smtClean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What services, features &amp; programs are integral to success?</a:t>
            </a:r>
          </a:p>
          <a:p>
            <a:pPr>
              <a:defRPr/>
            </a:pP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What do users expect with regards to quality of the holdings?</a:t>
            </a:r>
          </a:p>
          <a:p>
            <a:pPr>
              <a:defRPr/>
            </a:pP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Who makes up the SMETE digital library community?</a:t>
            </a:r>
            <a:endParaRPr lang="en-US" altLang="en-US" sz="2400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533400" y="5561013"/>
            <a:ext cx="8229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b="0">
                <a:solidFill>
                  <a:srgbClr val="000000"/>
                </a:solidFill>
                <a:latin typeface="Arial" charset="0"/>
                <a:cs typeface="Times" charset="0"/>
              </a:rPr>
              <a:t>American Association of Physics Teachers, American Mathematical Society, American Association for the Advancement of Science, members of the NSF Chemistry Consortia and the NSF Engineering Education Coalitions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Translating Findings into Services &amp; Features</a:t>
            </a:r>
            <a:endParaRPr lang="en-US" altLang="en-US" smtClean="0">
              <a:cs typeface="+mj-cs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400" smtClean="0">
                <a:cs typeface="+mn-cs"/>
              </a:rPr>
              <a:t>Content, Quality and Community</a:t>
            </a:r>
            <a:endParaRPr lang="en-US" altLang="en-US" sz="2600" b="0" smtClean="0">
              <a:cs typeface="+mn-cs"/>
            </a:endParaRPr>
          </a:p>
          <a:p>
            <a:pPr>
              <a:defRPr/>
            </a:pPr>
            <a:r>
              <a:rPr lang="en-US" altLang="en-US" sz="2400" b="0" smtClean="0">
                <a:solidFill>
                  <a:schemeClr val="tx1"/>
                </a:solidFill>
                <a:cs typeface="+mn-cs"/>
              </a:rPr>
              <a:t>a system to easily identify the type/ quality of holdings</a:t>
            </a:r>
          </a:p>
          <a:p>
            <a:pPr>
              <a:defRPr/>
            </a:pPr>
            <a:r>
              <a:rPr lang="en-US" altLang="en-US" sz="2400" b="0" smtClean="0">
                <a:solidFill>
                  <a:schemeClr val="tx1"/>
                </a:solidFill>
                <a:cs typeface="+mn-cs"/>
              </a:rPr>
              <a:t>a place for comments and discussion </a:t>
            </a:r>
          </a:p>
          <a:p>
            <a:pPr>
              <a:defRPr/>
            </a:pPr>
            <a:r>
              <a:rPr lang="en-US" altLang="en-US" sz="2400" b="0" smtClean="0">
                <a:solidFill>
                  <a:schemeClr val="tx1"/>
                </a:solidFill>
                <a:cs typeface="+mn-cs"/>
              </a:rPr>
              <a:t>a review system that addresses pedagogy and content</a:t>
            </a:r>
          </a:p>
          <a:p>
            <a:pPr>
              <a:defRPr/>
            </a:pPr>
            <a:r>
              <a:rPr lang="en-US" altLang="en-US" sz="2400" b="0" smtClean="0">
                <a:solidFill>
                  <a:schemeClr val="tx1"/>
                </a:solidFill>
                <a:cs typeface="+mn-cs"/>
              </a:rPr>
              <a:t>quality content and community interaction to ensure participation by authors, reviewers, adapters/adopters &amp; consumers</a:t>
            </a:r>
          </a:p>
          <a:p>
            <a:pPr>
              <a:defRPr/>
            </a:pPr>
            <a:r>
              <a:rPr lang="en-US" altLang="en-US" sz="2400" b="0" smtClean="0">
                <a:solidFill>
                  <a:schemeClr val="tx1"/>
                </a:solidFill>
                <a:cs typeface="+mn-cs"/>
              </a:rPr>
              <a:t>embedded structures for developing &amp; maintaining a community of users</a:t>
            </a:r>
          </a:p>
          <a:p>
            <a:pPr>
              <a:defRPr/>
            </a:pPr>
            <a:r>
              <a:rPr lang="en-US" altLang="en-US" sz="2400" b="0" smtClean="0">
                <a:solidFill>
                  <a:schemeClr val="tx1"/>
                </a:solidFill>
                <a:cs typeface="+mn-cs"/>
              </a:rPr>
              <a:t>a flexible design, and be a facile, adaptable organization that can meet the needs of changing learning community</a:t>
            </a:r>
            <a:endParaRPr lang="en-US" altLang="en-US" sz="2000" b="0" smtClean="0">
              <a:cs typeface="+mn-cs"/>
            </a:endParaRPr>
          </a:p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Systems Development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Expand </a:t>
            </a:r>
            <a:r>
              <a:rPr lang="en-US" altLang="en-US" u="sng" smtClean="0">
                <a:cs typeface="+mn-cs"/>
              </a:rPr>
              <a:t>www.smete.org</a:t>
            </a:r>
            <a:endParaRPr lang="en-US" altLang="en-US" smtClean="0">
              <a:cs typeface="+mn-cs"/>
            </a:endParaRPr>
          </a:p>
          <a:p>
            <a:pPr lvl="1">
              <a:defRPr/>
            </a:pPr>
            <a:r>
              <a:rPr lang="en-US" altLang="en-US" smtClean="0"/>
              <a:t>Continue participation in the development of IEEE/IMS Learning Object Metadata Standards</a:t>
            </a:r>
          </a:p>
          <a:p>
            <a:pPr lvl="1">
              <a:defRPr/>
            </a:pPr>
            <a:r>
              <a:rPr lang="en-US" altLang="en-US" smtClean="0"/>
              <a:t>Adopt emerging IEEE standards</a:t>
            </a:r>
          </a:p>
          <a:p>
            <a:pPr lvl="1">
              <a:defRPr/>
            </a:pPr>
            <a:r>
              <a:rPr lang="en-US" altLang="en-US" smtClean="0"/>
              <a:t>Implement discussion systems </a:t>
            </a:r>
          </a:p>
          <a:p>
            <a:pPr lvl="1">
              <a:defRPr/>
            </a:pPr>
            <a:r>
              <a:rPr lang="en-US" altLang="en-US" smtClean="0"/>
              <a:t>Expand user comments</a:t>
            </a:r>
          </a:p>
          <a:p>
            <a:pPr lvl="1">
              <a:defRPr/>
            </a:pPr>
            <a:r>
              <a:rPr lang="en-US" altLang="en-US" smtClean="0"/>
              <a:t>Implement customized</a:t>
            </a:r>
          </a:p>
          <a:p>
            <a:pPr lvl="1">
              <a:buFontTx/>
              <a:buNone/>
              <a:defRPr/>
            </a:pPr>
            <a:r>
              <a:rPr lang="en-US" altLang="en-US" smtClean="0"/>
              <a:t>	user profiles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Expand Collections</a:t>
            </a:r>
          </a:p>
          <a:p>
            <a:pPr lvl="1">
              <a:defRPr/>
            </a:pPr>
            <a:r>
              <a:rPr lang="en-US" altLang="en-US" smtClean="0"/>
              <a:t>Chemistry, Physics, and </a:t>
            </a:r>
          </a:p>
          <a:p>
            <a:pPr lvl="1">
              <a:buFontTx/>
              <a:buNone/>
              <a:defRPr/>
            </a:pPr>
            <a:r>
              <a:rPr lang="en-US" altLang="en-US" smtClean="0"/>
              <a:t>	Mathematics</a:t>
            </a:r>
          </a:p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638800" y="3962400"/>
            <a:ext cx="2913063" cy="2308225"/>
          </a:xfrm>
          <a:prstGeom prst="rect">
            <a:avLst/>
          </a:prstGeom>
          <a:noFill/>
          <a:ln w="25400">
            <a:solidFill>
              <a:srgbClr val="00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u="sng">
                <a:solidFill>
                  <a:srgbClr val="006666"/>
                </a:solidFill>
                <a:latin typeface="Arial" charset="0"/>
                <a:cs typeface="+mn-cs"/>
              </a:rPr>
              <a:t>Total Collection</a:t>
            </a:r>
            <a:r>
              <a:rPr lang="en-US" altLang="en-US" b="0" u="sng">
                <a:solidFill>
                  <a:srgbClr val="006666"/>
                </a:solidFill>
                <a:latin typeface="Arial" charset="0"/>
                <a:cs typeface="+mn-cs"/>
              </a:rPr>
              <a:t>     </a:t>
            </a:r>
            <a:endParaRPr lang="en-US" alt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Engineering	54%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Chemistry	21%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Physics	17%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Math		5%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Other		3%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Collaboration with Partners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Eisenhower National Clearinghouse and </a:t>
            </a:r>
          </a:p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	Math Forum</a:t>
            </a:r>
          </a:p>
          <a:p>
            <a:pPr lvl="1">
              <a:defRPr/>
            </a:pPr>
            <a:r>
              <a:rPr lang="en-US" altLang="en-US" smtClean="0"/>
              <a:t>Identify common metadata</a:t>
            </a:r>
          </a:p>
          <a:p>
            <a:pPr lvl="1">
              <a:defRPr/>
            </a:pPr>
            <a:r>
              <a:rPr lang="en-US" altLang="en-US" smtClean="0"/>
              <a:t>Exchange records for common searching</a:t>
            </a:r>
          </a:p>
          <a:p>
            <a:pPr lvl="1">
              <a:defRPr/>
            </a:pPr>
            <a:r>
              <a:rPr lang="en-US" altLang="en-US" smtClean="0"/>
              <a:t>Work together on the American Mathematics Metadata Task Force</a:t>
            </a:r>
          </a:p>
        </p:txBody>
      </p:sp>
      <p:grpSp>
        <p:nvGrpSpPr>
          <p:cNvPr id="25604" name="Group 17"/>
          <p:cNvGrpSpPr>
            <a:grpSpLocks/>
          </p:cNvGrpSpPr>
          <p:nvPr/>
        </p:nvGrpSpPr>
        <p:grpSpPr bwMode="auto">
          <a:xfrm>
            <a:off x="4876800" y="4114800"/>
            <a:ext cx="3048000" cy="2362200"/>
            <a:chOff x="3072" y="2592"/>
            <a:chExt cx="1920" cy="1488"/>
          </a:xfrm>
        </p:grpSpPr>
        <p:pic>
          <p:nvPicPr>
            <p:cNvPr id="25611" name="Picture 4" descr="mf.logo.gif                                                    00052AF9NEEDS G3                       B34A2088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592"/>
              <a:ext cx="1055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2" name="Text Box 8"/>
            <p:cNvSpPr txBox="1">
              <a:spLocks noChangeArrowheads="1"/>
            </p:cNvSpPr>
            <p:nvPr/>
          </p:nvSpPr>
          <p:spPr bwMode="auto">
            <a:xfrm>
              <a:off x="3072" y="379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b="0">
                  <a:latin typeface="Arial" charset="0"/>
                  <a:cs typeface="+mn-cs"/>
                </a:rPr>
                <a:t>www.mathforum.com</a:t>
              </a:r>
            </a:p>
          </p:txBody>
        </p:sp>
      </p:grpSp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6" name="Group 18"/>
          <p:cNvGrpSpPr>
            <a:grpSpLocks/>
          </p:cNvGrpSpPr>
          <p:nvPr/>
        </p:nvGrpSpPr>
        <p:grpSpPr bwMode="auto">
          <a:xfrm>
            <a:off x="1676400" y="4314825"/>
            <a:ext cx="2133600" cy="2162175"/>
            <a:chOff x="1056" y="2718"/>
            <a:chExt cx="1344" cy="1362"/>
          </a:xfrm>
        </p:grpSpPr>
        <p:sp>
          <p:nvSpPr>
            <p:cNvPr id="154631" name="Text Box 7"/>
            <p:cNvSpPr txBox="1">
              <a:spLocks noChangeArrowheads="1"/>
            </p:cNvSpPr>
            <p:nvPr/>
          </p:nvSpPr>
          <p:spPr bwMode="auto">
            <a:xfrm>
              <a:off x="1104" y="3792"/>
              <a:ext cx="1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b="0">
                  <a:latin typeface="Arial" charset="0"/>
                  <a:cs typeface="+mn-cs"/>
                </a:rPr>
                <a:t>www.enc.org</a:t>
              </a:r>
            </a:p>
          </p:txBody>
        </p:sp>
        <p:grpSp>
          <p:nvGrpSpPr>
            <p:cNvPr id="25608" name="Group 16"/>
            <p:cNvGrpSpPr>
              <a:grpSpLocks/>
            </p:cNvGrpSpPr>
            <p:nvPr/>
          </p:nvGrpSpPr>
          <p:grpSpPr bwMode="auto">
            <a:xfrm>
              <a:off x="1056" y="2718"/>
              <a:ext cx="1344" cy="1086"/>
              <a:chOff x="1008" y="2640"/>
              <a:chExt cx="1440" cy="1164"/>
            </a:xfrm>
          </p:grpSpPr>
          <p:pic>
            <p:nvPicPr>
              <p:cNvPr id="25609" name="Picture 11" descr="eisenhower.gif                                                 00052AF9NEEDS G3                       B34A2088: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444"/>
                <a:ext cx="144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12" descr="enc.gif                                                        00052AF9NEEDS G3                       B34A2088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2640"/>
                <a:ext cx="1440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Outline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What is an NSDL?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Towards a National SMETE Digital Library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Emerging NSDL Designs and Prototypes</a:t>
            </a:r>
            <a:endParaRPr lang="en-US" altLang="en-US" sz="2400" smtClean="0">
              <a:cs typeface="+mn-cs"/>
            </a:endParaRPr>
          </a:p>
          <a:p>
            <a:pPr lvl="1">
              <a:defRPr/>
            </a:pPr>
            <a:r>
              <a:rPr lang="en-US" altLang="en-US" sz="2400" b="1" smtClean="0">
                <a:solidFill>
                  <a:srgbClr val="006666"/>
                </a:solidFill>
              </a:rPr>
              <a:t>DLESE</a:t>
            </a:r>
            <a:endParaRPr lang="en-US" altLang="en-US" sz="2400" smtClean="0">
              <a:solidFill>
                <a:srgbClr val="006666"/>
              </a:solidFill>
            </a:endParaRPr>
          </a:p>
          <a:p>
            <a:pPr lvl="1">
              <a:defRPr/>
            </a:pPr>
            <a:r>
              <a:rPr lang="en-US" altLang="en-US" sz="2400" b="1" u="sng" smtClean="0">
                <a:solidFill>
                  <a:srgbClr val="006666"/>
                </a:solidFill>
              </a:rPr>
              <a:t>WWW.SMETE.ORG</a:t>
            </a:r>
            <a:endParaRPr lang="en-US" altLang="en-US" sz="220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273175" y="5791200"/>
            <a:ext cx="6410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http://www.smete.org/info/presentations/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Collaboration with Partners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University of California Office of the President - (10 campuses)</a:t>
            </a:r>
          </a:p>
          <a:p>
            <a:pPr lvl="1">
              <a:defRPr/>
            </a:pPr>
            <a:r>
              <a:rPr lang="en-US" altLang="en-US" smtClean="0"/>
              <a:t>Develop TLT@UC Website to showcase teaching and learning with technology at the University of California</a:t>
            </a:r>
          </a:p>
        </p:txBody>
      </p:sp>
      <p:sp>
        <p:nvSpPr>
          <p:cNvPr id="26628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10" descr="banner_tlt-large.gif                                           0008DB32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68881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Freeform 3"/>
          <p:cNvSpPr>
            <a:spLocks/>
          </p:cNvSpPr>
          <p:nvPr/>
        </p:nvSpPr>
        <p:spPr bwMode="auto">
          <a:xfrm>
            <a:off x="1905000" y="1828800"/>
            <a:ext cx="5497513" cy="3673475"/>
          </a:xfrm>
          <a:custGeom>
            <a:avLst/>
            <a:gdLst>
              <a:gd name="T0" fmla="*/ 3219 w 3463"/>
              <a:gd name="T1" fmla="*/ 93 h 2314"/>
              <a:gd name="T2" fmla="*/ 3129 w 3463"/>
              <a:gd name="T3" fmla="*/ 300 h 2314"/>
              <a:gd name="T4" fmla="*/ 2932 w 3463"/>
              <a:gd name="T5" fmla="*/ 493 h 2314"/>
              <a:gd name="T6" fmla="*/ 2763 w 3463"/>
              <a:gd name="T7" fmla="*/ 665 h 2314"/>
              <a:gd name="T8" fmla="*/ 2581 w 3463"/>
              <a:gd name="T9" fmla="*/ 689 h 2314"/>
              <a:gd name="T10" fmla="*/ 2515 w 3463"/>
              <a:gd name="T11" fmla="*/ 586 h 2314"/>
              <a:gd name="T12" fmla="*/ 2444 w 3463"/>
              <a:gd name="T13" fmla="*/ 399 h 2314"/>
              <a:gd name="T14" fmla="*/ 2347 w 3463"/>
              <a:gd name="T15" fmla="*/ 537 h 2314"/>
              <a:gd name="T16" fmla="*/ 2299 w 3463"/>
              <a:gd name="T17" fmla="*/ 791 h 2314"/>
              <a:gd name="T18" fmla="*/ 2297 w 3463"/>
              <a:gd name="T19" fmla="*/ 483 h 2314"/>
              <a:gd name="T20" fmla="*/ 2278 w 3463"/>
              <a:gd name="T21" fmla="*/ 405 h 2314"/>
              <a:gd name="T22" fmla="*/ 2445 w 3463"/>
              <a:gd name="T23" fmla="*/ 384 h 2314"/>
              <a:gd name="T24" fmla="*/ 2355 w 3463"/>
              <a:gd name="T25" fmla="*/ 315 h 2314"/>
              <a:gd name="T26" fmla="*/ 2182 w 3463"/>
              <a:gd name="T27" fmla="*/ 291 h 2314"/>
              <a:gd name="T28" fmla="*/ 2036 w 3463"/>
              <a:gd name="T29" fmla="*/ 367 h 2314"/>
              <a:gd name="T30" fmla="*/ 1951 w 3463"/>
              <a:gd name="T31" fmla="*/ 246 h 2314"/>
              <a:gd name="T32" fmla="*/ 928 w 3463"/>
              <a:gd name="T33" fmla="*/ 155 h 2314"/>
              <a:gd name="T34" fmla="*/ 263 w 3463"/>
              <a:gd name="T35" fmla="*/ 53 h 2314"/>
              <a:gd name="T36" fmla="*/ 251 w 3463"/>
              <a:gd name="T37" fmla="*/ 197 h 2314"/>
              <a:gd name="T38" fmla="*/ 213 w 3463"/>
              <a:gd name="T39" fmla="*/ 107 h 2314"/>
              <a:gd name="T40" fmla="*/ 163 w 3463"/>
              <a:gd name="T41" fmla="*/ 216 h 2314"/>
              <a:gd name="T42" fmla="*/ 91 w 3463"/>
              <a:gd name="T43" fmla="*/ 477 h 2314"/>
              <a:gd name="T44" fmla="*/ 18 w 3463"/>
              <a:gd name="T45" fmla="*/ 900 h 2314"/>
              <a:gd name="T46" fmla="*/ 83 w 3463"/>
              <a:gd name="T47" fmla="*/ 1064 h 2314"/>
              <a:gd name="T48" fmla="*/ 109 w 3463"/>
              <a:gd name="T49" fmla="*/ 1238 h 2314"/>
              <a:gd name="T50" fmla="*/ 157 w 3463"/>
              <a:gd name="T51" fmla="*/ 1388 h 2314"/>
              <a:gd name="T52" fmla="*/ 264 w 3463"/>
              <a:gd name="T53" fmla="*/ 1489 h 2314"/>
              <a:gd name="T54" fmla="*/ 405 w 3463"/>
              <a:gd name="T55" fmla="*/ 1603 h 2314"/>
              <a:gd name="T56" fmla="*/ 655 w 3463"/>
              <a:gd name="T57" fmla="*/ 1739 h 2314"/>
              <a:gd name="T58" fmla="*/ 964 w 3463"/>
              <a:gd name="T59" fmla="*/ 1789 h 2314"/>
              <a:gd name="T60" fmla="*/ 1214 w 3463"/>
              <a:gd name="T61" fmla="*/ 1979 h 2314"/>
              <a:gd name="T62" fmla="*/ 1424 w 3463"/>
              <a:gd name="T63" fmla="*/ 1987 h 2314"/>
              <a:gd name="T64" fmla="*/ 1569 w 3463"/>
              <a:gd name="T65" fmla="*/ 2197 h 2314"/>
              <a:gd name="T66" fmla="*/ 1772 w 3463"/>
              <a:gd name="T67" fmla="*/ 2274 h 2314"/>
              <a:gd name="T68" fmla="*/ 1831 w 3463"/>
              <a:gd name="T69" fmla="*/ 2089 h 2314"/>
              <a:gd name="T70" fmla="*/ 2088 w 3463"/>
              <a:gd name="T71" fmla="*/ 1975 h 2314"/>
              <a:gd name="T72" fmla="*/ 2245 w 3463"/>
              <a:gd name="T73" fmla="*/ 1973 h 2314"/>
              <a:gd name="T74" fmla="*/ 2353 w 3463"/>
              <a:gd name="T75" fmla="*/ 1966 h 2314"/>
              <a:gd name="T76" fmla="*/ 2263 w 3463"/>
              <a:gd name="T77" fmla="*/ 1895 h 2314"/>
              <a:gd name="T78" fmla="*/ 2397 w 3463"/>
              <a:gd name="T79" fmla="*/ 1814 h 2314"/>
              <a:gd name="T80" fmla="*/ 2582 w 3463"/>
              <a:gd name="T81" fmla="*/ 1838 h 2314"/>
              <a:gd name="T82" fmla="*/ 2742 w 3463"/>
              <a:gd name="T83" fmla="*/ 1871 h 2314"/>
              <a:gd name="T84" fmla="*/ 2822 w 3463"/>
              <a:gd name="T85" fmla="*/ 2029 h 2314"/>
              <a:gd name="T86" fmla="*/ 2896 w 3463"/>
              <a:gd name="T87" fmla="*/ 2128 h 2314"/>
              <a:gd name="T88" fmla="*/ 3058 w 3463"/>
              <a:gd name="T89" fmla="*/ 2116 h 2314"/>
              <a:gd name="T90" fmla="*/ 2905 w 3463"/>
              <a:gd name="T91" fmla="*/ 1792 h 2314"/>
              <a:gd name="T92" fmla="*/ 2941 w 3463"/>
              <a:gd name="T93" fmla="*/ 1546 h 2314"/>
              <a:gd name="T94" fmla="*/ 3174 w 3463"/>
              <a:gd name="T95" fmla="*/ 1165 h 2314"/>
              <a:gd name="T96" fmla="*/ 3159 w 3463"/>
              <a:gd name="T97" fmla="*/ 1169 h 2314"/>
              <a:gd name="T98" fmla="*/ 3111 w 3463"/>
              <a:gd name="T99" fmla="*/ 1078 h 2314"/>
              <a:gd name="T100" fmla="*/ 3066 w 3463"/>
              <a:gd name="T101" fmla="*/ 881 h 2314"/>
              <a:gd name="T102" fmla="*/ 3131 w 3463"/>
              <a:gd name="T103" fmla="*/ 869 h 2314"/>
              <a:gd name="T104" fmla="*/ 3310 w 3463"/>
              <a:gd name="T105" fmla="*/ 636 h 2314"/>
              <a:gd name="T106" fmla="*/ 3305 w 3463"/>
              <a:gd name="T107" fmla="*/ 594 h 2314"/>
              <a:gd name="T108" fmla="*/ 3338 w 3463"/>
              <a:gd name="T109" fmla="*/ 499 h 2314"/>
              <a:gd name="T110" fmla="*/ 3316 w 3463"/>
              <a:gd name="T111" fmla="*/ 428 h 2314"/>
              <a:gd name="T112" fmla="*/ 3427 w 3463"/>
              <a:gd name="T113" fmla="*/ 263 h 2314"/>
              <a:gd name="T114" fmla="*/ 3350 w 3463"/>
              <a:gd name="T115" fmla="*/ 54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63" h="2314">
                <a:moveTo>
                  <a:pt x="3337" y="13"/>
                </a:moveTo>
                <a:lnTo>
                  <a:pt x="3318" y="0"/>
                </a:lnTo>
                <a:lnTo>
                  <a:pt x="3299" y="0"/>
                </a:lnTo>
                <a:lnTo>
                  <a:pt x="3287" y="2"/>
                </a:lnTo>
                <a:lnTo>
                  <a:pt x="3278" y="18"/>
                </a:lnTo>
                <a:lnTo>
                  <a:pt x="3263" y="13"/>
                </a:lnTo>
                <a:lnTo>
                  <a:pt x="3252" y="18"/>
                </a:lnTo>
                <a:lnTo>
                  <a:pt x="3244" y="41"/>
                </a:lnTo>
                <a:lnTo>
                  <a:pt x="3219" y="93"/>
                </a:lnTo>
                <a:lnTo>
                  <a:pt x="3231" y="125"/>
                </a:lnTo>
                <a:lnTo>
                  <a:pt x="3222" y="163"/>
                </a:lnTo>
                <a:lnTo>
                  <a:pt x="3230" y="179"/>
                </a:lnTo>
                <a:lnTo>
                  <a:pt x="3229" y="210"/>
                </a:lnTo>
                <a:lnTo>
                  <a:pt x="3225" y="238"/>
                </a:lnTo>
                <a:lnTo>
                  <a:pt x="3209" y="242"/>
                </a:lnTo>
                <a:lnTo>
                  <a:pt x="3198" y="226"/>
                </a:lnTo>
                <a:lnTo>
                  <a:pt x="3174" y="287"/>
                </a:lnTo>
                <a:lnTo>
                  <a:pt x="3129" y="300"/>
                </a:lnTo>
                <a:lnTo>
                  <a:pt x="3069" y="320"/>
                </a:lnTo>
                <a:lnTo>
                  <a:pt x="3026" y="331"/>
                </a:lnTo>
                <a:lnTo>
                  <a:pt x="2992" y="364"/>
                </a:lnTo>
                <a:lnTo>
                  <a:pt x="2970" y="399"/>
                </a:lnTo>
                <a:lnTo>
                  <a:pt x="2950" y="400"/>
                </a:lnTo>
                <a:lnTo>
                  <a:pt x="2928" y="438"/>
                </a:lnTo>
                <a:lnTo>
                  <a:pt x="2938" y="452"/>
                </a:lnTo>
                <a:lnTo>
                  <a:pt x="2943" y="483"/>
                </a:lnTo>
                <a:lnTo>
                  <a:pt x="2932" y="493"/>
                </a:lnTo>
                <a:lnTo>
                  <a:pt x="2917" y="516"/>
                </a:lnTo>
                <a:lnTo>
                  <a:pt x="2901" y="522"/>
                </a:lnTo>
                <a:lnTo>
                  <a:pt x="2895" y="537"/>
                </a:lnTo>
                <a:lnTo>
                  <a:pt x="2866" y="542"/>
                </a:lnTo>
                <a:lnTo>
                  <a:pt x="2826" y="543"/>
                </a:lnTo>
                <a:lnTo>
                  <a:pt x="2794" y="564"/>
                </a:lnTo>
                <a:lnTo>
                  <a:pt x="2798" y="599"/>
                </a:lnTo>
                <a:lnTo>
                  <a:pt x="2789" y="627"/>
                </a:lnTo>
                <a:lnTo>
                  <a:pt x="2763" y="665"/>
                </a:lnTo>
                <a:lnTo>
                  <a:pt x="2730" y="701"/>
                </a:lnTo>
                <a:lnTo>
                  <a:pt x="2696" y="714"/>
                </a:lnTo>
                <a:lnTo>
                  <a:pt x="2686" y="740"/>
                </a:lnTo>
                <a:lnTo>
                  <a:pt x="2619" y="770"/>
                </a:lnTo>
                <a:lnTo>
                  <a:pt x="2582" y="761"/>
                </a:lnTo>
                <a:lnTo>
                  <a:pt x="2575" y="752"/>
                </a:lnTo>
                <a:lnTo>
                  <a:pt x="2592" y="734"/>
                </a:lnTo>
                <a:lnTo>
                  <a:pt x="2594" y="710"/>
                </a:lnTo>
                <a:lnTo>
                  <a:pt x="2581" y="689"/>
                </a:lnTo>
                <a:lnTo>
                  <a:pt x="2594" y="680"/>
                </a:lnTo>
                <a:lnTo>
                  <a:pt x="2614" y="683"/>
                </a:lnTo>
                <a:lnTo>
                  <a:pt x="2611" y="638"/>
                </a:lnTo>
                <a:lnTo>
                  <a:pt x="2607" y="601"/>
                </a:lnTo>
                <a:lnTo>
                  <a:pt x="2596" y="567"/>
                </a:lnTo>
                <a:lnTo>
                  <a:pt x="2578" y="552"/>
                </a:lnTo>
                <a:lnTo>
                  <a:pt x="2554" y="543"/>
                </a:lnTo>
                <a:lnTo>
                  <a:pt x="2534" y="558"/>
                </a:lnTo>
                <a:lnTo>
                  <a:pt x="2515" y="586"/>
                </a:lnTo>
                <a:lnTo>
                  <a:pt x="2496" y="579"/>
                </a:lnTo>
                <a:lnTo>
                  <a:pt x="2504" y="566"/>
                </a:lnTo>
                <a:lnTo>
                  <a:pt x="2513" y="558"/>
                </a:lnTo>
                <a:lnTo>
                  <a:pt x="2525" y="549"/>
                </a:lnTo>
                <a:lnTo>
                  <a:pt x="2543" y="525"/>
                </a:lnTo>
                <a:lnTo>
                  <a:pt x="2529" y="477"/>
                </a:lnTo>
                <a:lnTo>
                  <a:pt x="2525" y="440"/>
                </a:lnTo>
                <a:lnTo>
                  <a:pt x="2496" y="433"/>
                </a:lnTo>
                <a:lnTo>
                  <a:pt x="2444" y="399"/>
                </a:lnTo>
                <a:lnTo>
                  <a:pt x="2414" y="414"/>
                </a:lnTo>
                <a:lnTo>
                  <a:pt x="2408" y="431"/>
                </a:lnTo>
                <a:lnTo>
                  <a:pt x="2415" y="445"/>
                </a:lnTo>
                <a:lnTo>
                  <a:pt x="2399" y="452"/>
                </a:lnTo>
                <a:lnTo>
                  <a:pt x="2399" y="480"/>
                </a:lnTo>
                <a:lnTo>
                  <a:pt x="2385" y="480"/>
                </a:lnTo>
                <a:lnTo>
                  <a:pt x="2363" y="502"/>
                </a:lnTo>
                <a:lnTo>
                  <a:pt x="2355" y="519"/>
                </a:lnTo>
                <a:lnTo>
                  <a:pt x="2347" y="537"/>
                </a:lnTo>
                <a:lnTo>
                  <a:pt x="2346" y="581"/>
                </a:lnTo>
                <a:lnTo>
                  <a:pt x="2342" y="630"/>
                </a:lnTo>
                <a:lnTo>
                  <a:pt x="2353" y="658"/>
                </a:lnTo>
                <a:lnTo>
                  <a:pt x="2368" y="704"/>
                </a:lnTo>
                <a:lnTo>
                  <a:pt x="2368" y="758"/>
                </a:lnTo>
                <a:lnTo>
                  <a:pt x="2355" y="821"/>
                </a:lnTo>
                <a:lnTo>
                  <a:pt x="2329" y="826"/>
                </a:lnTo>
                <a:lnTo>
                  <a:pt x="2313" y="814"/>
                </a:lnTo>
                <a:lnTo>
                  <a:pt x="2299" y="791"/>
                </a:lnTo>
                <a:lnTo>
                  <a:pt x="2285" y="758"/>
                </a:lnTo>
                <a:lnTo>
                  <a:pt x="2287" y="716"/>
                </a:lnTo>
                <a:lnTo>
                  <a:pt x="2287" y="686"/>
                </a:lnTo>
                <a:lnTo>
                  <a:pt x="2274" y="660"/>
                </a:lnTo>
                <a:lnTo>
                  <a:pt x="2276" y="604"/>
                </a:lnTo>
                <a:lnTo>
                  <a:pt x="2283" y="560"/>
                </a:lnTo>
                <a:lnTo>
                  <a:pt x="2286" y="537"/>
                </a:lnTo>
                <a:lnTo>
                  <a:pt x="2310" y="499"/>
                </a:lnTo>
                <a:lnTo>
                  <a:pt x="2297" y="483"/>
                </a:lnTo>
                <a:lnTo>
                  <a:pt x="2285" y="490"/>
                </a:lnTo>
                <a:lnTo>
                  <a:pt x="2276" y="512"/>
                </a:lnTo>
                <a:lnTo>
                  <a:pt x="2247" y="545"/>
                </a:lnTo>
                <a:lnTo>
                  <a:pt x="2263" y="517"/>
                </a:lnTo>
                <a:lnTo>
                  <a:pt x="2265" y="498"/>
                </a:lnTo>
                <a:lnTo>
                  <a:pt x="2259" y="474"/>
                </a:lnTo>
                <a:lnTo>
                  <a:pt x="2263" y="453"/>
                </a:lnTo>
                <a:lnTo>
                  <a:pt x="2276" y="433"/>
                </a:lnTo>
                <a:lnTo>
                  <a:pt x="2278" y="405"/>
                </a:lnTo>
                <a:lnTo>
                  <a:pt x="2285" y="389"/>
                </a:lnTo>
                <a:lnTo>
                  <a:pt x="2289" y="415"/>
                </a:lnTo>
                <a:lnTo>
                  <a:pt x="2315" y="417"/>
                </a:lnTo>
                <a:lnTo>
                  <a:pt x="2329" y="400"/>
                </a:lnTo>
                <a:lnTo>
                  <a:pt x="2355" y="388"/>
                </a:lnTo>
                <a:lnTo>
                  <a:pt x="2382" y="385"/>
                </a:lnTo>
                <a:lnTo>
                  <a:pt x="2393" y="396"/>
                </a:lnTo>
                <a:lnTo>
                  <a:pt x="2414" y="391"/>
                </a:lnTo>
                <a:lnTo>
                  <a:pt x="2445" y="384"/>
                </a:lnTo>
                <a:lnTo>
                  <a:pt x="2462" y="382"/>
                </a:lnTo>
                <a:lnTo>
                  <a:pt x="2465" y="367"/>
                </a:lnTo>
                <a:lnTo>
                  <a:pt x="2467" y="367"/>
                </a:lnTo>
                <a:lnTo>
                  <a:pt x="2454" y="349"/>
                </a:lnTo>
                <a:lnTo>
                  <a:pt x="2435" y="341"/>
                </a:lnTo>
                <a:lnTo>
                  <a:pt x="2405" y="330"/>
                </a:lnTo>
                <a:lnTo>
                  <a:pt x="2379" y="330"/>
                </a:lnTo>
                <a:lnTo>
                  <a:pt x="2363" y="327"/>
                </a:lnTo>
                <a:lnTo>
                  <a:pt x="2355" y="315"/>
                </a:lnTo>
                <a:lnTo>
                  <a:pt x="2324" y="310"/>
                </a:lnTo>
                <a:lnTo>
                  <a:pt x="2297" y="316"/>
                </a:lnTo>
                <a:lnTo>
                  <a:pt x="2276" y="320"/>
                </a:lnTo>
                <a:lnTo>
                  <a:pt x="2257" y="341"/>
                </a:lnTo>
                <a:lnTo>
                  <a:pt x="2229" y="327"/>
                </a:lnTo>
                <a:lnTo>
                  <a:pt x="2207" y="316"/>
                </a:lnTo>
                <a:lnTo>
                  <a:pt x="2180" y="330"/>
                </a:lnTo>
                <a:lnTo>
                  <a:pt x="2162" y="322"/>
                </a:lnTo>
                <a:lnTo>
                  <a:pt x="2182" y="291"/>
                </a:lnTo>
                <a:lnTo>
                  <a:pt x="2176" y="280"/>
                </a:lnTo>
                <a:lnTo>
                  <a:pt x="2166" y="284"/>
                </a:lnTo>
                <a:lnTo>
                  <a:pt x="2139" y="320"/>
                </a:lnTo>
                <a:lnTo>
                  <a:pt x="2118" y="347"/>
                </a:lnTo>
                <a:lnTo>
                  <a:pt x="2098" y="378"/>
                </a:lnTo>
                <a:lnTo>
                  <a:pt x="2068" y="374"/>
                </a:lnTo>
                <a:lnTo>
                  <a:pt x="2057" y="340"/>
                </a:lnTo>
                <a:lnTo>
                  <a:pt x="2046" y="341"/>
                </a:lnTo>
                <a:lnTo>
                  <a:pt x="2036" y="367"/>
                </a:lnTo>
                <a:lnTo>
                  <a:pt x="2001" y="368"/>
                </a:lnTo>
                <a:lnTo>
                  <a:pt x="2038" y="316"/>
                </a:lnTo>
                <a:lnTo>
                  <a:pt x="2126" y="257"/>
                </a:lnTo>
                <a:lnTo>
                  <a:pt x="2131" y="242"/>
                </a:lnTo>
                <a:lnTo>
                  <a:pt x="2083" y="244"/>
                </a:lnTo>
                <a:lnTo>
                  <a:pt x="2033" y="225"/>
                </a:lnTo>
                <a:lnTo>
                  <a:pt x="2015" y="251"/>
                </a:lnTo>
                <a:lnTo>
                  <a:pt x="1977" y="236"/>
                </a:lnTo>
                <a:lnTo>
                  <a:pt x="1951" y="246"/>
                </a:lnTo>
                <a:lnTo>
                  <a:pt x="1935" y="216"/>
                </a:lnTo>
                <a:lnTo>
                  <a:pt x="1892" y="218"/>
                </a:lnTo>
                <a:lnTo>
                  <a:pt x="1879" y="232"/>
                </a:lnTo>
                <a:lnTo>
                  <a:pt x="1831" y="198"/>
                </a:lnTo>
                <a:lnTo>
                  <a:pt x="1824" y="166"/>
                </a:lnTo>
                <a:lnTo>
                  <a:pt x="1770" y="154"/>
                </a:lnTo>
                <a:lnTo>
                  <a:pt x="1794" y="198"/>
                </a:lnTo>
                <a:lnTo>
                  <a:pt x="978" y="169"/>
                </a:lnTo>
                <a:lnTo>
                  <a:pt x="928" y="155"/>
                </a:lnTo>
                <a:lnTo>
                  <a:pt x="841" y="143"/>
                </a:lnTo>
                <a:lnTo>
                  <a:pt x="731" y="125"/>
                </a:lnTo>
                <a:lnTo>
                  <a:pt x="593" y="111"/>
                </a:lnTo>
                <a:lnTo>
                  <a:pt x="541" y="100"/>
                </a:lnTo>
                <a:lnTo>
                  <a:pt x="466" y="87"/>
                </a:lnTo>
                <a:lnTo>
                  <a:pt x="412" y="74"/>
                </a:lnTo>
                <a:lnTo>
                  <a:pt x="269" y="27"/>
                </a:lnTo>
                <a:lnTo>
                  <a:pt x="260" y="32"/>
                </a:lnTo>
                <a:lnTo>
                  <a:pt x="263" y="53"/>
                </a:lnTo>
                <a:lnTo>
                  <a:pt x="272" y="77"/>
                </a:lnTo>
                <a:lnTo>
                  <a:pt x="264" y="89"/>
                </a:lnTo>
                <a:lnTo>
                  <a:pt x="255" y="98"/>
                </a:lnTo>
                <a:lnTo>
                  <a:pt x="260" y="116"/>
                </a:lnTo>
                <a:lnTo>
                  <a:pt x="282" y="154"/>
                </a:lnTo>
                <a:lnTo>
                  <a:pt x="264" y="179"/>
                </a:lnTo>
                <a:lnTo>
                  <a:pt x="255" y="212"/>
                </a:lnTo>
                <a:lnTo>
                  <a:pt x="232" y="212"/>
                </a:lnTo>
                <a:lnTo>
                  <a:pt x="251" y="197"/>
                </a:lnTo>
                <a:lnTo>
                  <a:pt x="258" y="179"/>
                </a:lnTo>
                <a:lnTo>
                  <a:pt x="253" y="163"/>
                </a:lnTo>
                <a:lnTo>
                  <a:pt x="242" y="158"/>
                </a:lnTo>
                <a:lnTo>
                  <a:pt x="246" y="146"/>
                </a:lnTo>
                <a:lnTo>
                  <a:pt x="263" y="151"/>
                </a:lnTo>
                <a:lnTo>
                  <a:pt x="263" y="141"/>
                </a:lnTo>
                <a:lnTo>
                  <a:pt x="253" y="113"/>
                </a:lnTo>
                <a:lnTo>
                  <a:pt x="240" y="111"/>
                </a:lnTo>
                <a:lnTo>
                  <a:pt x="213" y="107"/>
                </a:lnTo>
                <a:lnTo>
                  <a:pt x="193" y="85"/>
                </a:lnTo>
                <a:lnTo>
                  <a:pt x="179" y="74"/>
                </a:lnTo>
                <a:lnTo>
                  <a:pt x="163" y="67"/>
                </a:lnTo>
                <a:lnTo>
                  <a:pt x="152" y="87"/>
                </a:lnTo>
                <a:lnTo>
                  <a:pt x="159" y="118"/>
                </a:lnTo>
                <a:lnTo>
                  <a:pt x="163" y="144"/>
                </a:lnTo>
                <a:lnTo>
                  <a:pt x="160" y="177"/>
                </a:lnTo>
                <a:lnTo>
                  <a:pt x="159" y="205"/>
                </a:lnTo>
                <a:lnTo>
                  <a:pt x="163" y="216"/>
                </a:lnTo>
                <a:lnTo>
                  <a:pt x="173" y="238"/>
                </a:lnTo>
                <a:lnTo>
                  <a:pt x="163" y="253"/>
                </a:lnTo>
                <a:lnTo>
                  <a:pt x="163" y="266"/>
                </a:lnTo>
                <a:lnTo>
                  <a:pt x="165" y="289"/>
                </a:lnTo>
                <a:lnTo>
                  <a:pt x="150" y="297"/>
                </a:lnTo>
                <a:lnTo>
                  <a:pt x="139" y="348"/>
                </a:lnTo>
                <a:lnTo>
                  <a:pt x="128" y="394"/>
                </a:lnTo>
                <a:lnTo>
                  <a:pt x="112" y="441"/>
                </a:lnTo>
                <a:lnTo>
                  <a:pt x="91" y="477"/>
                </a:lnTo>
                <a:lnTo>
                  <a:pt x="72" y="525"/>
                </a:lnTo>
                <a:lnTo>
                  <a:pt x="52" y="555"/>
                </a:lnTo>
                <a:lnTo>
                  <a:pt x="52" y="626"/>
                </a:lnTo>
                <a:lnTo>
                  <a:pt x="52" y="689"/>
                </a:lnTo>
                <a:lnTo>
                  <a:pt x="45" y="714"/>
                </a:lnTo>
                <a:lnTo>
                  <a:pt x="25" y="754"/>
                </a:lnTo>
                <a:lnTo>
                  <a:pt x="0" y="797"/>
                </a:lnTo>
                <a:lnTo>
                  <a:pt x="25" y="853"/>
                </a:lnTo>
                <a:lnTo>
                  <a:pt x="18" y="900"/>
                </a:lnTo>
                <a:lnTo>
                  <a:pt x="11" y="932"/>
                </a:lnTo>
                <a:lnTo>
                  <a:pt x="32" y="988"/>
                </a:lnTo>
                <a:lnTo>
                  <a:pt x="47" y="1024"/>
                </a:lnTo>
                <a:lnTo>
                  <a:pt x="69" y="1040"/>
                </a:lnTo>
                <a:lnTo>
                  <a:pt x="90" y="1014"/>
                </a:lnTo>
                <a:lnTo>
                  <a:pt x="96" y="1031"/>
                </a:lnTo>
                <a:lnTo>
                  <a:pt x="103" y="1044"/>
                </a:lnTo>
                <a:lnTo>
                  <a:pt x="81" y="1047"/>
                </a:lnTo>
                <a:lnTo>
                  <a:pt x="83" y="1064"/>
                </a:lnTo>
                <a:lnTo>
                  <a:pt x="63" y="1054"/>
                </a:lnTo>
                <a:lnTo>
                  <a:pt x="66" y="1089"/>
                </a:lnTo>
                <a:lnTo>
                  <a:pt x="75" y="1119"/>
                </a:lnTo>
                <a:lnTo>
                  <a:pt x="78" y="1143"/>
                </a:lnTo>
                <a:lnTo>
                  <a:pt x="105" y="1137"/>
                </a:lnTo>
                <a:lnTo>
                  <a:pt x="101" y="1148"/>
                </a:lnTo>
                <a:lnTo>
                  <a:pt x="78" y="1165"/>
                </a:lnTo>
                <a:lnTo>
                  <a:pt x="78" y="1202"/>
                </a:lnTo>
                <a:lnTo>
                  <a:pt x="109" y="1238"/>
                </a:lnTo>
                <a:lnTo>
                  <a:pt x="121" y="1251"/>
                </a:lnTo>
                <a:lnTo>
                  <a:pt x="113" y="1265"/>
                </a:lnTo>
                <a:lnTo>
                  <a:pt x="123" y="1287"/>
                </a:lnTo>
                <a:lnTo>
                  <a:pt x="128" y="1313"/>
                </a:lnTo>
                <a:lnTo>
                  <a:pt x="136" y="1329"/>
                </a:lnTo>
                <a:lnTo>
                  <a:pt x="141" y="1349"/>
                </a:lnTo>
                <a:lnTo>
                  <a:pt x="142" y="1369"/>
                </a:lnTo>
                <a:lnTo>
                  <a:pt x="136" y="1382"/>
                </a:lnTo>
                <a:lnTo>
                  <a:pt x="157" y="1388"/>
                </a:lnTo>
                <a:lnTo>
                  <a:pt x="176" y="1390"/>
                </a:lnTo>
                <a:lnTo>
                  <a:pt x="193" y="1385"/>
                </a:lnTo>
                <a:lnTo>
                  <a:pt x="213" y="1388"/>
                </a:lnTo>
                <a:lnTo>
                  <a:pt x="219" y="1407"/>
                </a:lnTo>
                <a:lnTo>
                  <a:pt x="223" y="1422"/>
                </a:lnTo>
                <a:lnTo>
                  <a:pt x="244" y="1447"/>
                </a:lnTo>
                <a:lnTo>
                  <a:pt x="253" y="1457"/>
                </a:lnTo>
                <a:lnTo>
                  <a:pt x="263" y="1477"/>
                </a:lnTo>
                <a:lnTo>
                  <a:pt x="264" y="1489"/>
                </a:lnTo>
                <a:lnTo>
                  <a:pt x="284" y="1502"/>
                </a:lnTo>
                <a:lnTo>
                  <a:pt x="301" y="1519"/>
                </a:lnTo>
                <a:lnTo>
                  <a:pt x="318" y="1548"/>
                </a:lnTo>
                <a:lnTo>
                  <a:pt x="322" y="1585"/>
                </a:lnTo>
                <a:lnTo>
                  <a:pt x="320" y="1605"/>
                </a:lnTo>
                <a:lnTo>
                  <a:pt x="338" y="1609"/>
                </a:lnTo>
                <a:lnTo>
                  <a:pt x="358" y="1603"/>
                </a:lnTo>
                <a:lnTo>
                  <a:pt x="376" y="1602"/>
                </a:lnTo>
                <a:lnTo>
                  <a:pt x="405" y="1603"/>
                </a:lnTo>
                <a:lnTo>
                  <a:pt x="432" y="1605"/>
                </a:lnTo>
                <a:lnTo>
                  <a:pt x="471" y="1605"/>
                </a:lnTo>
                <a:lnTo>
                  <a:pt x="495" y="1609"/>
                </a:lnTo>
                <a:lnTo>
                  <a:pt x="500" y="1625"/>
                </a:lnTo>
                <a:lnTo>
                  <a:pt x="494" y="1641"/>
                </a:lnTo>
                <a:lnTo>
                  <a:pt x="524" y="1663"/>
                </a:lnTo>
                <a:lnTo>
                  <a:pt x="555" y="1680"/>
                </a:lnTo>
                <a:lnTo>
                  <a:pt x="612" y="1713"/>
                </a:lnTo>
                <a:lnTo>
                  <a:pt x="655" y="1739"/>
                </a:lnTo>
                <a:lnTo>
                  <a:pt x="702" y="1758"/>
                </a:lnTo>
                <a:lnTo>
                  <a:pt x="750" y="1777"/>
                </a:lnTo>
                <a:lnTo>
                  <a:pt x="781" y="1779"/>
                </a:lnTo>
                <a:lnTo>
                  <a:pt x="809" y="1776"/>
                </a:lnTo>
                <a:lnTo>
                  <a:pt x="852" y="1781"/>
                </a:lnTo>
                <a:lnTo>
                  <a:pt x="880" y="1786"/>
                </a:lnTo>
                <a:lnTo>
                  <a:pt x="910" y="1783"/>
                </a:lnTo>
                <a:lnTo>
                  <a:pt x="939" y="1791"/>
                </a:lnTo>
                <a:lnTo>
                  <a:pt x="964" y="1789"/>
                </a:lnTo>
                <a:lnTo>
                  <a:pt x="967" y="1752"/>
                </a:lnTo>
                <a:lnTo>
                  <a:pt x="1011" y="1757"/>
                </a:lnTo>
                <a:lnTo>
                  <a:pt x="1063" y="1758"/>
                </a:lnTo>
                <a:lnTo>
                  <a:pt x="1105" y="1812"/>
                </a:lnTo>
                <a:lnTo>
                  <a:pt x="1155" y="1858"/>
                </a:lnTo>
                <a:lnTo>
                  <a:pt x="1184" y="1893"/>
                </a:lnTo>
                <a:lnTo>
                  <a:pt x="1185" y="1923"/>
                </a:lnTo>
                <a:lnTo>
                  <a:pt x="1195" y="1957"/>
                </a:lnTo>
                <a:lnTo>
                  <a:pt x="1214" y="1979"/>
                </a:lnTo>
                <a:lnTo>
                  <a:pt x="1235" y="2001"/>
                </a:lnTo>
                <a:lnTo>
                  <a:pt x="1295" y="2042"/>
                </a:lnTo>
                <a:lnTo>
                  <a:pt x="1316" y="2036"/>
                </a:lnTo>
                <a:lnTo>
                  <a:pt x="1328" y="2024"/>
                </a:lnTo>
                <a:lnTo>
                  <a:pt x="1335" y="1999"/>
                </a:lnTo>
                <a:lnTo>
                  <a:pt x="1341" y="1979"/>
                </a:lnTo>
                <a:lnTo>
                  <a:pt x="1364" y="1978"/>
                </a:lnTo>
                <a:lnTo>
                  <a:pt x="1390" y="1979"/>
                </a:lnTo>
                <a:lnTo>
                  <a:pt x="1424" y="1987"/>
                </a:lnTo>
                <a:lnTo>
                  <a:pt x="1443" y="2003"/>
                </a:lnTo>
                <a:lnTo>
                  <a:pt x="1468" y="2014"/>
                </a:lnTo>
                <a:lnTo>
                  <a:pt x="1475" y="2034"/>
                </a:lnTo>
                <a:lnTo>
                  <a:pt x="1488" y="2066"/>
                </a:lnTo>
                <a:lnTo>
                  <a:pt x="1500" y="2097"/>
                </a:lnTo>
                <a:lnTo>
                  <a:pt x="1514" y="2121"/>
                </a:lnTo>
                <a:lnTo>
                  <a:pt x="1540" y="2137"/>
                </a:lnTo>
                <a:lnTo>
                  <a:pt x="1560" y="2162"/>
                </a:lnTo>
                <a:lnTo>
                  <a:pt x="1569" y="2197"/>
                </a:lnTo>
                <a:lnTo>
                  <a:pt x="1576" y="2224"/>
                </a:lnTo>
                <a:lnTo>
                  <a:pt x="1593" y="2272"/>
                </a:lnTo>
                <a:lnTo>
                  <a:pt x="1616" y="2277"/>
                </a:lnTo>
                <a:lnTo>
                  <a:pt x="1642" y="2289"/>
                </a:lnTo>
                <a:lnTo>
                  <a:pt x="1669" y="2296"/>
                </a:lnTo>
                <a:lnTo>
                  <a:pt x="1703" y="2298"/>
                </a:lnTo>
                <a:lnTo>
                  <a:pt x="1723" y="2313"/>
                </a:lnTo>
                <a:lnTo>
                  <a:pt x="1770" y="2310"/>
                </a:lnTo>
                <a:lnTo>
                  <a:pt x="1772" y="2274"/>
                </a:lnTo>
                <a:lnTo>
                  <a:pt x="1746" y="2247"/>
                </a:lnTo>
                <a:lnTo>
                  <a:pt x="1741" y="2208"/>
                </a:lnTo>
                <a:lnTo>
                  <a:pt x="1760" y="2182"/>
                </a:lnTo>
                <a:lnTo>
                  <a:pt x="1759" y="2153"/>
                </a:lnTo>
                <a:lnTo>
                  <a:pt x="1766" y="2146"/>
                </a:lnTo>
                <a:lnTo>
                  <a:pt x="1768" y="2124"/>
                </a:lnTo>
                <a:lnTo>
                  <a:pt x="1784" y="2113"/>
                </a:lnTo>
                <a:lnTo>
                  <a:pt x="1815" y="2089"/>
                </a:lnTo>
                <a:lnTo>
                  <a:pt x="1831" y="2089"/>
                </a:lnTo>
                <a:lnTo>
                  <a:pt x="1869" y="2063"/>
                </a:lnTo>
                <a:lnTo>
                  <a:pt x="1892" y="2039"/>
                </a:lnTo>
                <a:lnTo>
                  <a:pt x="1929" y="2014"/>
                </a:lnTo>
                <a:lnTo>
                  <a:pt x="1920" y="1983"/>
                </a:lnTo>
                <a:lnTo>
                  <a:pt x="1929" y="1975"/>
                </a:lnTo>
                <a:lnTo>
                  <a:pt x="1939" y="2008"/>
                </a:lnTo>
                <a:lnTo>
                  <a:pt x="1990" y="1960"/>
                </a:lnTo>
                <a:lnTo>
                  <a:pt x="2032" y="1961"/>
                </a:lnTo>
                <a:lnTo>
                  <a:pt x="2088" y="1975"/>
                </a:lnTo>
                <a:lnTo>
                  <a:pt x="2132" y="1967"/>
                </a:lnTo>
                <a:lnTo>
                  <a:pt x="2153" y="1965"/>
                </a:lnTo>
                <a:lnTo>
                  <a:pt x="2142" y="1943"/>
                </a:lnTo>
                <a:lnTo>
                  <a:pt x="2161" y="1945"/>
                </a:lnTo>
                <a:lnTo>
                  <a:pt x="2174" y="1963"/>
                </a:lnTo>
                <a:lnTo>
                  <a:pt x="2174" y="1978"/>
                </a:lnTo>
                <a:lnTo>
                  <a:pt x="2216" y="1981"/>
                </a:lnTo>
                <a:lnTo>
                  <a:pt x="2236" y="1983"/>
                </a:lnTo>
                <a:lnTo>
                  <a:pt x="2245" y="1973"/>
                </a:lnTo>
                <a:lnTo>
                  <a:pt x="2260" y="1990"/>
                </a:lnTo>
                <a:lnTo>
                  <a:pt x="2274" y="1994"/>
                </a:lnTo>
                <a:lnTo>
                  <a:pt x="2291" y="1990"/>
                </a:lnTo>
                <a:lnTo>
                  <a:pt x="2278" y="1965"/>
                </a:lnTo>
                <a:lnTo>
                  <a:pt x="2298" y="1963"/>
                </a:lnTo>
                <a:lnTo>
                  <a:pt x="2310" y="1970"/>
                </a:lnTo>
                <a:lnTo>
                  <a:pt x="2328" y="1986"/>
                </a:lnTo>
                <a:lnTo>
                  <a:pt x="2341" y="1981"/>
                </a:lnTo>
                <a:lnTo>
                  <a:pt x="2353" y="1966"/>
                </a:lnTo>
                <a:lnTo>
                  <a:pt x="2345" y="1945"/>
                </a:lnTo>
                <a:lnTo>
                  <a:pt x="2327" y="1939"/>
                </a:lnTo>
                <a:lnTo>
                  <a:pt x="2316" y="1927"/>
                </a:lnTo>
                <a:lnTo>
                  <a:pt x="2324" y="1906"/>
                </a:lnTo>
                <a:lnTo>
                  <a:pt x="2323" y="1886"/>
                </a:lnTo>
                <a:lnTo>
                  <a:pt x="2305" y="1886"/>
                </a:lnTo>
                <a:lnTo>
                  <a:pt x="2287" y="1906"/>
                </a:lnTo>
                <a:lnTo>
                  <a:pt x="2286" y="1880"/>
                </a:lnTo>
                <a:lnTo>
                  <a:pt x="2263" y="1895"/>
                </a:lnTo>
                <a:lnTo>
                  <a:pt x="2245" y="1902"/>
                </a:lnTo>
                <a:lnTo>
                  <a:pt x="2237" y="1888"/>
                </a:lnTo>
                <a:lnTo>
                  <a:pt x="2254" y="1865"/>
                </a:lnTo>
                <a:lnTo>
                  <a:pt x="2310" y="1878"/>
                </a:lnTo>
                <a:lnTo>
                  <a:pt x="2323" y="1853"/>
                </a:lnTo>
                <a:lnTo>
                  <a:pt x="2352" y="1844"/>
                </a:lnTo>
                <a:lnTo>
                  <a:pt x="2385" y="1853"/>
                </a:lnTo>
                <a:lnTo>
                  <a:pt x="2397" y="1844"/>
                </a:lnTo>
                <a:lnTo>
                  <a:pt x="2397" y="1814"/>
                </a:lnTo>
                <a:lnTo>
                  <a:pt x="2414" y="1851"/>
                </a:lnTo>
                <a:lnTo>
                  <a:pt x="2419" y="1865"/>
                </a:lnTo>
                <a:lnTo>
                  <a:pt x="2444" y="1850"/>
                </a:lnTo>
                <a:lnTo>
                  <a:pt x="2464" y="1826"/>
                </a:lnTo>
                <a:lnTo>
                  <a:pt x="2473" y="1841"/>
                </a:lnTo>
                <a:lnTo>
                  <a:pt x="2489" y="1847"/>
                </a:lnTo>
                <a:lnTo>
                  <a:pt x="2515" y="1835"/>
                </a:lnTo>
                <a:lnTo>
                  <a:pt x="2571" y="1824"/>
                </a:lnTo>
                <a:lnTo>
                  <a:pt x="2582" y="1838"/>
                </a:lnTo>
                <a:lnTo>
                  <a:pt x="2596" y="1855"/>
                </a:lnTo>
                <a:lnTo>
                  <a:pt x="2618" y="1860"/>
                </a:lnTo>
                <a:lnTo>
                  <a:pt x="2640" y="1862"/>
                </a:lnTo>
                <a:lnTo>
                  <a:pt x="2666" y="1851"/>
                </a:lnTo>
                <a:lnTo>
                  <a:pt x="2683" y="1833"/>
                </a:lnTo>
                <a:lnTo>
                  <a:pt x="2697" y="1827"/>
                </a:lnTo>
                <a:lnTo>
                  <a:pt x="2708" y="1835"/>
                </a:lnTo>
                <a:lnTo>
                  <a:pt x="2722" y="1851"/>
                </a:lnTo>
                <a:lnTo>
                  <a:pt x="2742" y="1871"/>
                </a:lnTo>
                <a:lnTo>
                  <a:pt x="2762" y="1878"/>
                </a:lnTo>
                <a:lnTo>
                  <a:pt x="2778" y="1881"/>
                </a:lnTo>
                <a:lnTo>
                  <a:pt x="2795" y="1901"/>
                </a:lnTo>
                <a:lnTo>
                  <a:pt x="2807" y="1923"/>
                </a:lnTo>
                <a:lnTo>
                  <a:pt x="2821" y="1939"/>
                </a:lnTo>
                <a:lnTo>
                  <a:pt x="2815" y="1970"/>
                </a:lnTo>
                <a:lnTo>
                  <a:pt x="2816" y="1996"/>
                </a:lnTo>
                <a:lnTo>
                  <a:pt x="2816" y="2014"/>
                </a:lnTo>
                <a:lnTo>
                  <a:pt x="2822" y="2029"/>
                </a:lnTo>
                <a:lnTo>
                  <a:pt x="2831" y="2031"/>
                </a:lnTo>
                <a:lnTo>
                  <a:pt x="2836" y="2004"/>
                </a:lnTo>
                <a:lnTo>
                  <a:pt x="2849" y="2019"/>
                </a:lnTo>
                <a:lnTo>
                  <a:pt x="2838" y="2041"/>
                </a:lnTo>
                <a:lnTo>
                  <a:pt x="2836" y="2059"/>
                </a:lnTo>
                <a:lnTo>
                  <a:pt x="2847" y="2068"/>
                </a:lnTo>
                <a:lnTo>
                  <a:pt x="2869" y="2092"/>
                </a:lnTo>
                <a:lnTo>
                  <a:pt x="2887" y="2097"/>
                </a:lnTo>
                <a:lnTo>
                  <a:pt x="2896" y="2128"/>
                </a:lnTo>
                <a:lnTo>
                  <a:pt x="2907" y="2134"/>
                </a:lnTo>
                <a:lnTo>
                  <a:pt x="2923" y="2167"/>
                </a:lnTo>
                <a:lnTo>
                  <a:pt x="2946" y="2179"/>
                </a:lnTo>
                <a:lnTo>
                  <a:pt x="2967" y="2188"/>
                </a:lnTo>
                <a:lnTo>
                  <a:pt x="2981" y="2214"/>
                </a:lnTo>
                <a:lnTo>
                  <a:pt x="3012" y="2208"/>
                </a:lnTo>
                <a:lnTo>
                  <a:pt x="3053" y="2199"/>
                </a:lnTo>
                <a:lnTo>
                  <a:pt x="3064" y="2149"/>
                </a:lnTo>
                <a:lnTo>
                  <a:pt x="3058" y="2116"/>
                </a:lnTo>
                <a:lnTo>
                  <a:pt x="3058" y="2060"/>
                </a:lnTo>
                <a:lnTo>
                  <a:pt x="3047" y="2044"/>
                </a:lnTo>
                <a:lnTo>
                  <a:pt x="3026" y="2016"/>
                </a:lnTo>
                <a:lnTo>
                  <a:pt x="3008" y="1986"/>
                </a:lnTo>
                <a:lnTo>
                  <a:pt x="2991" y="1947"/>
                </a:lnTo>
                <a:lnTo>
                  <a:pt x="2975" y="1903"/>
                </a:lnTo>
                <a:lnTo>
                  <a:pt x="2950" y="1862"/>
                </a:lnTo>
                <a:lnTo>
                  <a:pt x="2930" y="1833"/>
                </a:lnTo>
                <a:lnTo>
                  <a:pt x="2905" y="1792"/>
                </a:lnTo>
                <a:lnTo>
                  <a:pt x="2887" y="1757"/>
                </a:lnTo>
                <a:lnTo>
                  <a:pt x="2880" y="1727"/>
                </a:lnTo>
                <a:lnTo>
                  <a:pt x="2878" y="1704"/>
                </a:lnTo>
                <a:lnTo>
                  <a:pt x="2881" y="1684"/>
                </a:lnTo>
                <a:lnTo>
                  <a:pt x="2885" y="1676"/>
                </a:lnTo>
                <a:lnTo>
                  <a:pt x="2887" y="1628"/>
                </a:lnTo>
                <a:lnTo>
                  <a:pt x="2910" y="1584"/>
                </a:lnTo>
                <a:lnTo>
                  <a:pt x="2905" y="1556"/>
                </a:lnTo>
                <a:lnTo>
                  <a:pt x="2941" y="1546"/>
                </a:lnTo>
                <a:lnTo>
                  <a:pt x="2986" y="1497"/>
                </a:lnTo>
                <a:lnTo>
                  <a:pt x="3010" y="1418"/>
                </a:lnTo>
                <a:lnTo>
                  <a:pt x="3068" y="1390"/>
                </a:lnTo>
                <a:lnTo>
                  <a:pt x="3102" y="1316"/>
                </a:lnTo>
                <a:lnTo>
                  <a:pt x="3159" y="1294"/>
                </a:lnTo>
                <a:lnTo>
                  <a:pt x="3187" y="1238"/>
                </a:lnTo>
                <a:lnTo>
                  <a:pt x="3187" y="1198"/>
                </a:lnTo>
                <a:lnTo>
                  <a:pt x="3188" y="1164"/>
                </a:lnTo>
                <a:lnTo>
                  <a:pt x="3174" y="1165"/>
                </a:lnTo>
                <a:lnTo>
                  <a:pt x="3174" y="1223"/>
                </a:lnTo>
                <a:lnTo>
                  <a:pt x="3140" y="1265"/>
                </a:lnTo>
                <a:lnTo>
                  <a:pt x="3092" y="1276"/>
                </a:lnTo>
                <a:lnTo>
                  <a:pt x="3138" y="1251"/>
                </a:lnTo>
                <a:lnTo>
                  <a:pt x="3111" y="1238"/>
                </a:lnTo>
                <a:lnTo>
                  <a:pt x="3138" y="1232"/>
                </a:lnTo>
                <a:lnTo>
                  <a:pt x="3154" y="1233"/>
                </a:lnTo>
                <a:lnTo>
                  <a:pt x="3162" y="1200"/>
                </a:lnTo>
                <a:lnTo>
                  <a:pt x="3159" y="1169"/>
                </a:lnTo>
                <a:lnTo>
                  <a:pt x="3135" y="1169"/>
                </a:lnTo>
                <a:lnTo>
                  <a:pt x="3098" y="1185"/>
                </a:lnTo>
                <a:lnTo>
                  <a:pt x="3100" y="1155"/>
                </a:lnTo>
                <a:lnTo>
                  <a:pt x="3119" y="1167"/>
                </a:lnTo>
                <a:lnTo>
                  <a:pt x="3151" y="1151"/>
                </a:lnTo>
                <a:lnTo>
                  <a:pt x="3156" y="1136"/>
                </a:lnTo>
                <a:lnTo>
                  <a:pt x="3133" y="1127"/>
                </a:lnTo>
                <a:lnTo>
                  <a:pt x="3136" y="1092"/>
                </a:lnTo>
                <a:lnTo>
                  <a:pt x="3111" y="1078"/>
                </a:lnTo>
                <a:lnTo>
                  <a:pt x="3103" y="1090"/>
                </a:lnTo>
                <a:lnTo>
                  <a:pt x="3095" y="1065"/>
                </a:lnTo>
                <a:lnTo>
                  <a:pt x="3098" y="1039"/>
                </a:lnTo>
                <a:lnTo>
                  <a:pt x="3102" y="1011"/>
                </a:lnTo>
                <a:lnTo>
                  <a:pt x="3058" y="991"/>
                </a:lnTo>
                <a:lnTo>
                  <a:pt x="3070" y="985"/>
                </a:lnTo>
                <a:lnTo>
                  <a:pt x="3060" y="925"/>
                </a:lnTo>
                <a:lnTo>
                  <a:pt x="3058" y="891"/>
                </a:lnTo>
                <a:lnTo>
                  <a:pt x="3066" y="881"/>
                </a:lnTo>
                <a:lnTo>
                  <a:pt x="3068" y="931"/>
                </a:lnTo>
                <a:lnTo>
                  <a:pt x="3084" y="964"/>
                </a:lnTo>
                <a:lnTo>
                  <a:pt x="3109" y="996"/>
                </a:lnTo>
                <a:lnTo>
                  <a:pt x="3109" y="1057"/>
                </a:lnTo>
                <a:lnTo>
                  <a:pt x="3136" y="1062"/>
                </a:lnTo>
                <a:lnTo>
                  <a:pt x="3159" y="1000"/>
                </a:lnTo>
                <a:lnTo>
                  <a:pt x="3158" y="913"/>
                </a:lnTo>
                <a:lnTo>
                  <a:pt x="3129" y="888"/>
                </a:lnTo>
                <a:lnTo>
                  <a:pt x="3131" y="869"/>
                </a:lnTo>
                <a:lnTo>
                  <a:pt x="3165" y="889"/>
                </a:lnTo>
                <a:lnTo>
                  <a:pt x="3183" y="844"/>
                </a:lnTo>
                <a:lnTo>
                  <a:pt x="3185" y="806"/>
                </a:lnTo>
                <a:lnTo>
                  <a:pt x="3185" y="740"/>
                </a:lnTo>
                <a:lnTo>
                  <a:pt x="3169" y="720"/>
                </a:lnTo>
                <a:lnTo>
                  <a:pt x="3176" y="704"/>
                </a:lnTo>
                <a:lnTo>
                  <a:pt x="3189" y="722"/>
                </a:lnTo>
                <a:lnTo>
                  <a:pt x="3260" y="681"/>
                </a:lnTo>
                <a:lnTo>
                  <a:pt x="3310" y="636"/>
                </a:lnTo>
                <a:lnTo>
                  <a:pt x="3272" y="632"/>
                </a:lnTo>
                <a:lnTo>
                  <a:pt x="3219" y="667"/>
                </a:lnTo>
                <a:lnTo>
                  <a:pt x="3185" y="683"/>
                </a:lnTo>
                <a:lnTo>
                  <a:pt x="3209" y="648"/>
                </a:lnTo>
                <a:lnTo>
                  <a:pt x="3233" y="632"/>
                </a:lnTo>
                <a:lnTo>
                  <a:pt x="3247" y="638"/>
                </a:lnTo>
                <a:lnTo>
                  <a:pt x="3286" y="615"/>
                </a:lnTo>
                <a:lnTo>
                  <a:pt x="3294" y="594"/>
                </a:lnTo>
                <a:lnTo>
                  <a:pt x="3305" y="594"/>
                </a:lnTo>
                <a:lnTo>
                  <a:pt x="3319" y="583"/>
                </a:lnTo>
                <a:lnTo>
                  <a:pt x="3337" y="561"/>
                </a:lnTo>
                <a:lnTo>
                  <a:pt x="3366" y="574"/>
                </a:lnTo>
                <a:lnTo>
                  <a:pt x="3380" y="558"/>
                </a:lnTo>
                <a:lnTo>
                  <a:pt x="3393" y="537"/>
                </a:lnTo>
                <a:lnTo>
                  <a:pt x="3380" y="510"/>
                </a:lnTo>
                <a:lnTo>
                  <a:pt x="3362" y="493"/>
                </a:lnTo>
                <a:lnTo>
                  <a:pt x="3352" y="492"/>
                </a:lnTo>
                <a:lnTo>
                  <a:pt x="3338" y="499"/>
                </a:lnTo>
                <a:lnTo>
                  <a:pt x="3352" y="522"/>
                </a:lnTo>
                <a:lnTo>
                  <a:pt x="3358" y="536"/>
                </a:lnTo>
                <a:lnTo>
                  <a:pt x="3342" y="535"/>
                </a:lnTo>
                <a:lnTo>
                  <a:pt x="3324" y="508"/>
                </a:lnTo>
                <a:lnTo>
                  <a:pt x="3306" y="513"/>
                </a:lnTo>
                <a:lnTo>
                  <a:pt x="3310" y="493"/>
                </a:lnTo>
                <a:lnTo>
                  <a:pt x="3318" y="472"/>
                </a:lnTo>
                <a:lnTo>
                  <a:pt x="3303" y="469"/>
                </a:lnTo>
                <a:lnTo>
                  <a:pt x="3316" y="428"/>
                </a:lnTo>
                <a:lnTo>
                  <a:pt x="3312" y="403"/>
                </a:lnTo>
                <a:lnTo>
                  <a:pt x="3329" y="385"/>
                </a:lnTo>
                <a:lnTo>
                  <a:pt x="3319" y="359"/>
                </a:lnTo>
                <a:lnTo>
                  <a:pt x="3337" y="347"/>
                </a:lnTo>
                <a:lnTo>
                  <a:pt x="3356" y="331"/>
                </a:lnTo>
                <a:lnTo>
                  <a:pt x="3373" y="325"/>
                </a:lnTo>
                <a:lnTo>
                  <a:pt x="3380" y="284"/>
                </a:lnTo>
                <a:lnTo>
                  <a:pt x="3399" y="284"/>
                </a:lnTo>
                <a:lnTo>
                  <a:pt x="3427" y="263"/>
                </a:lnTo>
                <a:lnTo>
                  <a:pt x="3440" y="242"/>
                </a:lnTo>
                <a:lnTo>
                  <a:pt x="3462" y="222"/>
                </a:lnTo>
                <a:lnTo>
                  <a:pt x="3459" y="195"/>
                </a:lnTo>
                <a:lnTo>
                  <a:pt x="3428" y="181"/>
                </a:lnTo>
                <a:lnTo>
                  <a:pt x="3411" y="154"/>
                </a:lnTo>
                <a:lnTo>
                  <a:pt x="3378" y="154"/>
                </a:lnTo>
                <a:lnTo>
                  <a:pt x="3364" y="121"/>
                </a:lnTo>
                <a:lnTo>
                  <a:pt x="3359" y="87"/>
                </a:lnTo>
                <a:lnTo>
                  <a:pt x="3350" y="54"/>
                </a:lnTo>
                <a:lnTo>
                  <a:pt x="3337" y="13"/>
                </a:lnTo>
              </a:path>
            </a:pathLst>
          </a:custGeom>
          <a:solidFill>
            <a:srgbClr val="006666"/>
          </a:solidFill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598613" y="3038475"/>
            <a:ext cx="12890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Berkeley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5967413" y="3733800"/>
            <a:ext cx="18811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Virginia Tech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2487613" y="3756025"/>
            <a:ext cx="1304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Northern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Arizona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6375400" y="3071813"/>
            <a:ext cx="10191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UMBC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4889500" y="2390775"/>
            <a:ext cx="15367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BioQUEST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6172200" y="2801938"/>
            <a:ext cx="17256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Math Forum</a:t>
            </a: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5535613" y="3124200"/>
            <a:ext cx="7127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ENC</a:t>
            </a:r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5232400" y="3944938"/>
            <a:ext cx="13208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Eduprise</a:t>
            </a:r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1697038" y="3973513"/>
            <a:ext cx="5889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SRI</a:t>
            </a: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2743200" y="3352800"/>
            <a:ext cx="15081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Utah State</a:t>
            </a:r>
          </a:p>
        </p:txBody>
      </p:sp>
      <p:sp>
        <p:nvSpPr>
          <p:cNvPr id="169999" name="Rectangle 15"/>
          <p:cNvSpPr>
            <a:spLocks noChangeArrowheads="1"/>
          </p:cNvSpPr>
          <p:nvPr/>
        </p:nvSpPr>
        <p:spPr bwMode="auto">
          <a:xfrm>
            <a:off x="3733800" y="3686175"/>
            <a:ext cx="10541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DLESE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GDL</a:t>
            </a:r>
          </a:p>
        </p:txBody>
      </p:sp>
      <p:sp>
        <p:nvSpPr>
          <p:cNvPr id="170000" name="Rectangle 16"/>
          <p:cNvSpPr>
            <a:spLocks noChangeArrowheads="1"/>
          </p:cNvSpPr>
          <p:nvPr/>
        </p:nvSpPr>
        <p:spPr bwMode="auto">
          <a:xfrm>
            <a:off x="6400800" y="3429000"/>
            <a:ext cx="884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PKAL</a:t>
            </a:r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auto">
          <a:xfrm>
            <a:off x="2057400" y="3335338"/>
            <a:ext cx="5445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ILT</a:t>
            </a:r>
          </a:p>
        </p:txBody>
      </p:sp>
      <p:sp>
        <p:nvSpPr>
          <p:cNvPr id="170002" name="Rectangle 18"/>
          <p:cNvSpPr>
            <a:spLocks noChangeArrowheads="1"/>
          </p:cNvSpPr>
          <p:nvPr/>
        </p:nvSpPr>
        <p:spPr bwMode="auto">
          <a:xfrm>
            <a:off x="7086600" y="3276600"/>
            <a:ext cx="914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AAAS</a:t>
            </a:r>
          </a:p>
        </p:txBody>
      </p:sp>
      <p:sp>
        <p:nvSpPr>
          <p:cNvPr id="170003" name="Rectangle 19"/>
          <p:cNvSpPr>
            <a:spLocks noChangeArrowheads="1"/>
          </p:cNvSpPr>
          <p:nvPr/>
        </p:nvSpPr>
        <p:spPr bwMode="auto">
          <a:xfrm>
            <a:off x="6705600" y="4114800"/>
            <a:ext cx="76041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MAA</a:t>
            </a:r>
          </a:p>
        </p:txBody>
      </p:sp>
      <p:sp>
        <p:nvSpPr>
          <p:cNvPr id="170004" name="Rectangle 20"/>
          <p:cNvSpPr>
            <a:spLocks noChangeArrowheads="1"/>
          </p:cNvSpPr>
          <p:nvPr/>
        </p:nvSpPr>
        <p:spPr bwMode="auto">
          <a:xfrm>
            <a:off x="6913563" y="2209800"/>
            <a:ext cx="10874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WebCT</a:t>
            </a:r>
          </a:p>
        </p:txBody>
      </p:sp>
      <p:sp>
        <p:nvSpPr>
          <p:cNvPr id="170005" name="Rectangle 21"/>
          <p:cNvSpPr>
            <a:spLocks noChangeArrowheads="1"/>
          </p:cNvSpPr>
          <p:nvPr/>
        </p:nvSpPr>
        <p:spPr bwMode="auto">
          <a:xfrm>
            <a:off x="6477000" y="1752600"/>
            <a:ext cx="1147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NACME</a:t>
            </a:r>
          </a:p>
        </p:txBody>
      </p: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762000" y="3886200"/>
            <a:ext cx="8858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Cisco</a:t>
            </a:r>
          </a:p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Sun</a:t>
            </a:r>
          </a:p>
        </p:txBody>
      </p:sp>
      <p:sp>
        <p:nvSpPr>
          <p:cNvPr id="170007" name="Rectangle 23"/>
          <p:cNvSpPr>
            <a:spLocks noChangeArrowheads="1"/>
          </p:cNvSpPr>
          <p:nvPr/>
        </p:nvSpPr>
        <p:spPr bwMode="auto">
          <a:xfrm>
            <a:off x="4343400" y="4572000"/>
            <a:ext cx="3730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TI</a:t>
            </a:r>
          </a:p>
        </p:txBody>
      </p:sp>
      <p:sp>
        <p:nvSpPr>
          <p:cNvPr id="170008" name="Rectangle 24"/>
          <p:cNvSpPr>
            <a:spLocks noChangeArrowheads="1"/>
          </p:cNvSpPr>
          <p:nvPr/>
        </p:nvSpPr>
        <p:spPr bwMode="auto">
          <a:xfrm>
            <a:off x="6475413" y="2514600"/>
            <a:ext cx="16017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John Wiley</a:t>
            </a:r>
          </a:p>
        </p:txBody>
      </p:sp>
      <p:sp>
        <p:nvSpPr>
          <p:cNvPr id="170010" name="Rectangle 26"/>
          <p:cNvSpPr>
            <a:spLocks noChangeArrowheads="1"/>
          </p:cNvSpPr>
          <p:nvPr/>
        </p:nvSpPr>
        <p:spPr bwMode="auto">
          <a:xfrm>
            <a:off x="1316038" y="3581400"/>
            <a:ext cx="12747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Stanford</a:t>
            </a:r>
          </a:p>
        </p:txBody>
      </p:sp>
      <p:sp>
        <p:nvSpPr>
          <p:cNvPr id="170011" name="Rectangle 27"/>
          <p:cNvSpPr>
            <a:spLocks noChangeArrowheads="1"/>
          </p:cNvSpPr>
          <p:nvPr/>
        </p:nvSpPr>
        <p:spPr bwMode="auto">
          <a:xfrm>
            <a:off x="974725" y="3335338"/>
            <a:ext cx="9302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UCOP</a:t>
            </a:r>
          </a:p>
        </p:txBody>
      </p:sp>
      <p:sp>
        <p:nvSpPr>
          <p:cNvPr id="1700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Demonstration: www.smete.org</a:t>
            </a:r>
          </a:p>
        </p:txBody>
      </p:sp>
      <p:sp>
        <p:nvSpPr>
          <p:cNvPr id="170015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27674" name="Line 3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www.smete.org Goals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mtClean="0">
                <a:cs typeface="+mn-cs"/>
              </a:rPr>
              <a:t>Develop a NSDL Core Integration System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Provide seamless access to services and resources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Create a dynamic learning community that promotes and supports SMET education in the 21st century</a:t>
            </a:r>
            <a:endParaRPr lang="en-US" altLang="en-US" sz="2800" smtClean="0"/>
          </a:p>
          <a:p>
            <a:pPr>
              <a:lnSpc>
                <a:spcPct val="90000"/>
              </a:lnSpc>
              <a:defRPr/>
            </a:pPr>
            <a:r>
              <a:rPr lang="en-US" altLang="en-US" smtClean="0">
                <a:cs typeface="+mn-cs"/>
              </a:rPr>
              <a:t>Demonstrate effectiveness of collaboration to provide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Expanded services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Resources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Community</a:t>
            </a:r>
            <a:endParaRPr lang="en-US" altLang="en-US" sz="2000" smtClean="0"/>
          </a:p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Challenges - Core Integration System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382000" cy="35814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Expand understanding of user needs and develop mechanisms to support changing needs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Improve ability to encapsulate instructional intent and use of materials</a:t>
            </a:r>
            <a:endParaRPr lang="en-US" altLang="en-US" sz="2600" smtClean="0">
              <a:cs typeface="+mn-cs"/>
            </a:endParaRPr>
          </a:p>
          <a:p>
            <a:pPr lvl="1">
              <a:defRPr/>
            </a:pPr>
            <a:r>
              <a:rPr lang="en-US" altLang="en-US" smtClean="0"/>
              <a:t>Metadata standards and cataloging practices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Support Communities</a:t>
            </a:r>
          </a:p>
          <a:p>
            <a:pPr lvl="1">
              <a:defRPr/>
            </a:pPr>
            <a:r>
              <a:rPr lang="en-US" altLang="en-US" smtClean="0"/>
              <a:t>Pedagogy and Content</a:t>
            </a:r>
          </a:p>
          <a:p>
            <a:pPr>
              <a:defRPr/>
            </a:pPr>
            <a:endParaRPr lang="en-US" altLang="en-US" smtClean="0">
              <a:cs typeface="+mn-cs"/>
            </a:endParaRPr>
          </a:p>
          <a:p>
            <a:pPr lvl="1">
              <a:defRPr/>
            </a:pPr>
            <a:endParaRPr lang="en-US" altLang="en-US" sz="2300" smtClean="0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latin typeface="Arial" charset="0"/>
                <a:cs typeface="+mn-cs"/>
              </a:rPr>
              <a:t>To help users find what they</a:t>
            </a:r>
            <a:r>
              <a:rPr lang="ja-JP" altLang="en-US" sz="2800">
                <a:latin typeface="Arial"/>
                <a:cs typeface="+mn-cs"/>
              </a:rPr>
              <a:t>’</a:t>
            </a:r>
            <a:r>
              <a:rPr lang="en-US" altLang="en-US" sz="2800">
                <a:latin typeface="Arial" charset="0"/>
                <a:cs typeface="+mn-cs"/>
              </a:rPr>
              <a:t>re really looking for and to personalize content</a:t>
            </a:r>
            <a:endParaRPr lang="en-US" altLang="en-US" b="0"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Challenges - Community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Search for learning resources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Catalogue (adding) learning resources</a:t>
            </a:r>
          </a:p>
          <a:p>
            <a:pPr lvl="1">
              <a:defRPr/>
            </a:pPr>
            <a:r>
              <a:rPr lang="en-US" altLang="en-US" smtClean="0"/>
              <a:t>Standards, IEEE and IMS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Evaluate the quality of learning resources</a:t>
            </a:r>
          </a:p>
          <a:p>
            <a:pPr lvl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altLang="en-US" smtClean="0"/>
              <a:t>User</a:t>
            </a:r>
            <a:r>
              <a:rPr lang="ja-JP" altLang="en-US" smtClean="0">
                <a:latin typeface="Arial"/>
              </a:rPr>
              <a:t>”</a:t>
            </a:r>
            <a:r>
              <a:rPr lang="en-US" altLang="en-US" smtClean="0"/>
              <a:t> reviews</a:t>
            </a:r>
          </a:p>
          <a:p>
            <a:pPr lvl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altLang="en-US" smtClean="0"/>
              <a:t>Expert</a:t>
            </a:r>
            <a:r>
              <a:rPr lang="ja-JP" altLang="en-US" smtClean="0">
                <a:latin typeface="Arial"/>
              </a:rPr>
              <a:t>”</a:t>
            </a:r>
            <a:r>
              <a:rPr lang="en-US" altLang="en-US" smtClean="0"/>
              <a:t> reviews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Form a community of users in SMETE</a:t>
            </a:r>
          </a:p>
          <a:p>
            <a:pPr lvl="1">
              <a:defRPr/>
            </a:pPr>
            <a:r>
              <a:rPr lang="en-US" altLang="en-US" smtClean="0"/>
              <a:t>PKAL workshops and seminars</a:t>
            </a:r>
          </a:p>
          <a:p>
            <a:pPr lvl="1">
              <a:defRPr/>
            </a:pPr>
            <a:r>
              <a:rPr lang="en-US" altLang="en-US" smtClean="0"/>
              <a:t>Research on adapters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pic>
        <p:nvPicPr>
          <p:cNvPr id="32770" name="Picture 2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bg1"/>
                </a:solidFill>
                <a:cs typeface="+mj-cs"/>
              </a:rPr>
              <a:t>Contact Information</a:t>
            </a:r>
            <a:endParaRPr lang="en-US" altLang="en-US" smtClean="0">
              <a:cs typeface="+mj-cs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cs typeface="+mn-cs"/>
              </a:rPr>
              <a:t>Brandon Muramatsu, Project Director</a:t>
            </a: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mura@needs.org, (510) 643-1817</a:t>
            </a:r>
          </a:p>
          <a:p>
            <a:pPr algn="ctr">
              <a:buFontTx/>
              <a:buNone/>
              <a:defRPr/>
            </a:pPr>
            <a:endParaRPr lang="en-US" altLang="en-US" sz="2400" b="0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cs typeface="+mn-cs"/>
              </a:rPr>
              <a:t>Flora McMartin, Evaluation Director</a:t>
            </a:r>
            <a:endParaRPr lang="en-US" altLang="en-US" sz="2400" b="0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mcmartin@needs.org, (510)  643-2928</a:t>
            </a:r>
          </a:p>
          <a:p>
            <a:pPr algn="ctr">
              <a:buFontTx/>
              <a:buNone/>
              <a:defRPr/>
            </a:pPr>
            <a:endParaRPr lang="en-US" altLang="en-US" sz="2400" b="0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cs typeface="+mn-cs"/>
              </a:rPr>
              <a:t>Tom Boyd, DLESE Technology Manager</a:t>
            </a:r>
            <a:endParaRPr lang="en-US" altLang="en-US" sz="2400" b="0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tboyd@mines.edu</a:t>
            </a:r>
            <a:endParaRPr lang="en-US" altLang="en-US" sz="1000" b="0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endParaRPr lang="en-US" altLang="en-US" sz="2400" b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273175" y="5562600"/>
            <a:ext cx="6410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200">
                <a:solidFill>
                  <a:schemeClr val="bg1"/>
                </a:solidFill>
                <a:latin typeface="Arial" charset="0"/>
                <a:cs typeface="+mn-cs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altLang="en-US" sz="2200">
                <a:solidFill>
                  <a:schemeClr val="bg1"/>
                </a:solidFill>
                <a:latin typeface="Arial" charset="0"/>
                <a:cs typeface="+mn-cs"/>
              </a:rPr>
              <a:t>http://www.smete.org/info/presentations/</a:t>
            </a:r>
            <a:endParaRPr lang="en-US" altLang="en-US" sz="2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/>
          <a:lstStyle/>
          <a:p>
            <a:pPr>
              <a:defRPr/>
            </a:pPr>
            <a:r>
              <a:rPr lang="en-US" altLang="en-US" sz="3600" smtClean="0">
                <a:cs typeface="+mj-cs"/>
              </a:rPr>
              <a:t>Vision...</a:t>
            </a:r>
            <a:endParaRPr lang="en-US" altLang="en-US" sz="2400" b="0" smtClean="0">
              <a:solidFill>
                <a:schemeClr val="hlink"/>
              </a:solidFill>
              <a:latin typeface="Arial Black" charset="0"/>
              <a:cs typeface="+mj-cs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2133600"/>
          </a:xfrm>
        </p:spPr>
        <p:txBody>
          <a:bodyPr/>
          <a:lstStyle/>
          <a:p>
            <a:pPr marL="236538" indent="-236538">
              <a:spcBef>
                <a:spcPct val="0"/>
              </a:spcBef>
              <a:buFontTx/>
              <a:buNone/>
              <a:defRPr/>
            </a:pPr>
            <a:r>
              <a:rPr lang="en-US" altLang="en-US" b="0" i="1" smtClean="0">
                <a:solidFill>
                  <a:schemeClr val="tx1"/>
                </a:solidFill>
                <a:cs typeface="+mn-cs"/>
              </a:rPr>
              <a:t>	</a:t>
            </a:r>
            <a:r>
              <a:rPr lang="ja-JP" altLang="en-US" sz="3200" b="0" i="1" smtClean="0">
                <a:solidFill>
                  <a:schemeClr val="tx1"/>
                </a:solidFill>
                <a:latin typeface="Arial"/>
                <a:cs typeface="+mn-cs"/>
              </a:rPr>
              <a:t>“</a:t>
            </a:r>
            <a:r>
              <a:rPr lang="en-US" altLang="en-US" sz="3200" b="0" i="1" smtClean="0">
                <a:solidFill>
                  <a:schemeClr val="tx1"/>
                </a:solidFill>
                <a:cs typeface="+mn-cs"/>
              </a:rPr>
              <a:t>… a network of learning environments and resources for Science, Mathematics, Engineering and Technology education, will ultimately meet the needs of students and teachers at all levels—K-12, undergraduate, graduate, and lifelong learning—in both individual and collaborative settings.</a:t>
            </a:r>
            <a:r>
              <a:rPr lang="ja-JP" altLang="en-US" sz="3200" b="0" i="1" smtClean="0">
                <a:solidFill>
                  <a:schemeClr val="tx1"/>
                </a:solidFill>
                <a:latin typeface="Arial"/>
                <a:cs typeface="+mn-cs"/>
              </a:rPr>
              <a:t>”</a:t>
            </a:r>
            <a:endParaRPr lang="en-US" altLang="en-US" i="1" smtClean="0">
              <a:cs typeface="+mn-cs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657600" y="5486400"/>
            <a:ext cx="408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National Science Foundation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772400" y="5181600"/>
          <a:ext cx="9874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Bitmap Image" r:id="rId3" imgW="971591" imgH="1009918" progId="Paint.Picture">
                  <p:embed/>
                </p:oleObj>
              </mc:Choice>
              <mc:Fallback>
                <p:oleObj name="Bitmap Image" r:id="rId3" imgW="971591" imgH="100991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81039"/>
                          </a:clrFrom>
                          <a:clrTo>
                            <a:srgbClr val="081039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987425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Towards A National SMETE Digital Library...</a:t>
            </a:r>
            <a:endParaRPr lang="en-US" altLang="en-US" smtClean="0">
              <a:cs typeface="+mj-cs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8172450" cy="3429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2000" smtClean="0">
                <a:cs typeface="+mn-cs"/>
              </a:rPr>
              <a:t>April 1996 - NSF Committee Meeting (LIBUSE)</a:t>
            </a:r>
          </a:p>
          <a:p>
            <a:pPr lvl="1">
              <a:defRPr/>
            </a:pPr>
            <a:r>
              <a:rPr lang="ja-JP" altLang="en-US" sz="2000" smtClean="0">
                <a:latin typeface="Arial"/>
              </a:rPr>
              <a:t>“</a:t>
            </a:r>
            <a:r>
              <a:rPr lang="en-US" altLang="en-US" sz="2000" smtClean="0"/>
              <a:t>Towards a National Library for Undergraduate Science Education Resources in Science, Mathematics, Engineering and Technology</a:t>
            </a:r>
            <a:r>
              <a:rPr lang="ja-JP" altLang="en-US" sz="2000" smtClean="0">
                <a:latin typeface="Arial"/>
              </a:rPr>
              <a:t>”</a:t>
            </a:r>
            <a:endParaRPr lang="en-US" altLang="en-US" smtClean="0"/>
          </a:p>
          <a:p>
            <a:pPr>
              <a:defRPr/>
            </a:pPr>
            <a:r>
              <a:rPr lang="en-US" altLang="en-US" sz="2000" smtClean="0">
                <a:cs typeface="+mn-cs"/>
              </a:rPr>
              <a:t>August 1997 National Research Council</a:t>
            </a:r>
          </a:p>
          <a:p>
            <a:pPr lvl="1">
              <a:defRPr/>
            </a:pPr>
            <a:r>
              <a:rPr lang="en-US" altLang="en-US" sz="2000" smtClean="0"/>
              <a:t>Digital National Library for SME&amp;T Education Workshop</a:t>
            </a:r>
          </a:p>
          <a:p>
            <a:pPr>
              <a:defRPr/>
            </a:pPr>
            <a:r>
              <a:rPr lang="en-US" altLang="en-US" sz="2000" smtClean="0">
                <a:cs typeface="+mn-cs"/>
              </a:rPr>
              <a:t>July 1998 National Science Foundation</a:t>
            </a:r>
          </a:p>
          <a:p>
            <a:pPr lvl="1">
              <a:defRPr/>
            </a:pPr>
            <a:r>
              <a:rPr lang="en-US" altLang="en-US" sz="2000" smtClean="0"/>
              <a:t>SMETE-Lib Workshop</a:t>
            </a:r>
          </a:p>
          <a:p>
            <a:pPr>
              <a:defRPr/>
            </a:pPr>
            <a:r>
              <a:rPr lang="en-US" altLang="en-US" sz="2000" smtClean="0">
                <a:cs typeface="+mn-cs"/>
              </a:rPr>
              <a:t>January 1999 National Science Foundation</a:t>
            </a:r>
          </a:p>
          <a:p>
            <a:pPr lvl="1">
              <a:defRPr/>
            </a:pPr>
            <a:r>
              <a:rPr lang="en-US" altLang="en-US" sz="2000" smtClean="0"/>
              <a:t>Digital Libraries and Education Workshop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0">
                <a:solidFill>
                  <a:schemeClr val="tx2"/>
                </a:solidFill>
                <a:latin typeface="Arial" charset="0"/>
                <a:cs typeface="+mn-cs"/>
              </a:rPr>
              <a:t>NSF should establish and fund a National Science, Mathematics, Engineering and Technology Education Digital Library</a:t>
            </a:r>
          </a:p>
        </p:txBody>
      </p:sp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7772400" y="5181600"/>
          <a:ext cx="9874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Bitmap Image" r:id="rId4" imgW="971591" imgH="1009918" progId="Paint.Picture">
                  <p:embed/>
                </p:oleObj>
              </mc:Choice>
              <mc:Fallback>
                <p:oleObj name="Bitmap Image" r:id="rId4" imgW="971591" imgH="100991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81039"/>
                          </a:clrFrom>
                          <a:clrTo>
                            <a:srgbClr val="081039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987425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National SMETE Digital Library Program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Test-bed funding under the Digital Libraries Initiative—Phase 2, 1998-2001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Demonstration and full scale development, 2000-2006?</a:t>
            </a:r>
          </a:p>
          <a:p>
            <a:pPr lvl="1">
              <a:defRPr/>
            </a:pPr>
            <a:r>
              <a:rPr lang="en-US" altLang="en-US" smtClean="0"/>
              <a:t>Four focus areas</a:t>
            </a:r>
          </a:p>
          <a:p>
            <a:pPr lvl="2">
              <a:defRPr/>
            </a:pPr>
            <a:r>
              <a:rPr lang="en-US" altLang="en-US" smtClean="0"/>
              <a:t>Core Integration System</a:t>
            </a:r>
          </a:p>
          <a:p>
            <a:pPr lvl="2">
              <a:defRPr/>
            </a:pPr>
            <a:r>
              <a:rPr lang="en-US" altLang="en-US" smtClean="0"/>
              <a:t>Collections</a:t>
            </a:r>
          </a:p>
          <a:p>
            <a:pPr lvl="2">
              <a:defRPr/>
            </a:pPr>
            <a:r>
              <a:rPr lang="en-US" altLang="en-US" smtClean="0"/>
              <a:t>Services</a:t>
            </a:r>
          </a:p>
          <a:p>
            <a:pPr lvl="2">
              <a:defRPr/>
            </a:pPr>
            <a:r>
              <a:rPr lang="en-US" altLang="en-US" smtClean="0"/>
              <a:t>Targeted Research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7772400" y="5181600"/>
          <a:ext cx="9874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Bitmap Image" r:id="rId3" imgW="971591" imgH="1009918" progId="Paint.Picture">
                  <p:embed/>
                </p:oleObj>
              </mc:Choice>
              <mc:Fallback>
                <p:oleObj name="Bitmap Image" r:id="rId3" imgW="971591" imgH="100991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81039"/>
                          </a:clrFrom>
                          <a:clrTo>
                            <a:srgbClr val="081039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987425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Anticipated 2000-2001 Projects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Core Integration System</a:t>
            </a:r>
            <a:endParaRPr lang="en-US" altLang="en-US" b="0" smtClean="0">
              <a:cs typeface="+mn-cs"/>
            </a:endParaRPr>
          </a:p>
          <a:p>
            <a:pPr lvl="1">
              <a:defRPr/>
            </a:pPr>
            <a:r>
              <a:rPr lang="en-US" altLang="en-US" smtClean="0"/>
              <a:t>Cornell University</a:t>
            </a:r>
          </a:p>
          <a:p>
            <a:pPr lvl="1">
              <a:defRPr/>
            </a:pPr>
            <a:r>
              <a:rPr lang="en-US" altLang="en-US" smtClean="0"/>
              <a:t>Eastern Michigan University - TeacherLib</a:t>
            </a:r>
          </a:p>
          <a:p>
            <a:pPr lvl="1">
              <a:defRPr/>
            </a:pPr>
            <a:r>
              <a:rPr lang="en-US" altLang="en-US" smtClean="0"/>
              <a:t>University of Missouri</a:t>
            </a:r>
          </a:p>
          <a:p>
            <a:pPr lvl="1">
              <a:defRPr/>
            </a:pPr>
            <a:r>
              <a:rPr lang="en-US" altLang="en-US" smtClean="0"/>
              <a:t>UCAR - DLESE, and Columbia University Press</a:t>
            </a:r>
          </a:p>
          <a:p>
            <a:pPr lvl="1">
              <a:defRPr/>
            </a:pPr>
            <a:r>
              <a:rPr lang="en-US" altLang="en-US" sz="2400" u="sng" smtClean="0"/>
              <a:t>WWW.SMETE.ORG</a:t>
            </a:r>
            <a:r>
              <a:rPr lang="en-US" altLang="en-US" sz="2400" u="sng" smtClean="0">
                <a:latin typeface="Times" charset="0"/>
              </a:rPr>
              <a:t>	</a:t>
            </a:r>
            <a:r>
              <a:rPr lang="en-US" altLang="en-US" smtClean="0">
                <a:latin typeface="Times" charset="0"/>
              </a:rPr>
              <a:t>	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9" name="Object 6"/>
          <p:cNvGraphicFramePr>
            <a:graphicFrameLocks noChangeAspect="1"/>
          </p:cNvGraphicFramePr>
          <p:nvPr/>
        </p:nvGraphicFramePr>
        <p:xfrm>
          <a:off x="7772400" y="5181600"/>
          <a:ext cx="9874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Bitmap Image" r:id="rId3" imgW="971591" imgH="1009918" progId="Paint.Picture">
                  <p:embed/>
                </p:oleObj>
              </mc:Choice>
              <mc:Fallback>
                <p:oleObj name="Bitmap Image" r:id="rId3" imgW="971591" imgH="100991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81039"/>
                          </a:clrFrom>
                          <a:clrTo>
                            <a:srgbClr val="081039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987425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066800"/>
          </a:xfrm>
        </p:spPr>
        <p:txBody>
          <a:bodyPr/>
          <a:lstStyle/>
          <a:p>
            <a:pPr>
              <a:defRPr/>
            </a:pPr>
            <a:endParaRPr lang="en-US" altLang="en-US" sz="2400" b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>
                <a:solidFill>
                  <a:schemeClr val="tx1"/>
                </a:solidFill>
                <a:cs typeface="+mj-cs"/>
              </a:rPr>
              <a:t>Emerging NSDL Designs</a:t>
            </a:r>
            <a:br>
              <a:rPr lang="en-US" altLang="en-US" smtClean="0">
                <a:solidFill>
                  <a:schemeClr val="tx1"/>
                </a:solidFill>
                <a:cs typeface="+mj-cs"/>
              </a:rPr>
            </a:br>
            <a:r>
              <a:rPr lang="en-US" altLang="en-US" smtClean="0">
                <a:solidFill>
                  <a:schemeClr val="tx1"/>
                </a:solidFill>
                <a:cs typeface="+mj-cs"/>
              </a:rPr>
              <a:t>and Prototypes</a:t>
            </a:r>
            <a:br>
              <a:rPr lang="en-US" altLang="en-US" smtClean="0">
                <a:solidFill>
                  <a:schemeClr val="tx1"/>
                </a:solidFill>
                <a:cs typeface="+mj-cs"/>
              </a:rPr>
            </a:br>
            <a:r>
              <a:rPr lang="en-US" altLang="en-US" smtClean="0">
                <a:solidFill>
                  <a:schemeClr val="tx1"/>
                </a:solidFill>
                <a:cs typeface="+mj-cs"/>
              </a:rPr>
              <a:t/>
            </a:r>
            <a:br>
              <a:rPr lang="en-US" altLang="en-US" smtClean="0">
                <a:solidFill>
                  <a:schemeClr val="tx1"/>
                </a:solidFill>
                <a:cs typeface="+mj-cs"/>
              </a:rPr>
            </a:br>
            <a:r>
              <a:rPr lang="en-US" altLang="en-US" smtClean="0">
                <a:solidFill>
                  <a:schemeClr val="tx1"/>
                </a:solidFill>
                <a:cs typeface="+mj-cs"/>
              </a:rPr>
              <a:t>DLESE and </a:t>
            </a:r>
            <a:r>
              <a:rPr lang="en-US" altLang="en-US" u="sng" smtClean="0">
                <a:solidFill>
                  <a:schemeClr val="tx1"/>
                </a:solidFill>
                <a:cs typeface="+mj-cs"/>
              </a:rPr>
              <a:t>WWW.SMETE.ORG</a:t>
            </a:r>
            <a:endParaRPr lang="en-US" altLang="en-US" smtClean="0">
              <a:latin typeface="Arial Narrow" charset="0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grpSp>
        <p:nvGrpSpPr>
          <p:cNvPr id="13314" name="Group 313"/>
          <p:cNvGrpSpPr>
            <a:grpSpLocks/>
          </p:cNvGrpSpPr>
          <p:nvPr/>
        </p:nvGrpSpPr>
        <p:grpSpPr bwMode="auto">
          <a:xfrm>
            <a:off x="0" y="0"/>
            <a:ext cx="9144000" cy="6877050"/>
            <a:chOff x="0" y="-12"/>
            <a:chExt cx="5760" cy="4332"/>
          </a:xfrm>
        </p:grpSpPr>
        <p:sp>
          <p:nvSpPr>
            <p:cNvPr id="174394" name="Rectangle 314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3319" name="Group 315"/>
            <p:cNvGrpSpPr>
              <a:grpSpLocks/>
            </p:cNvGrpSpPr>
            <p:nvPr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174396" name="Freeform 316"/>
              <p:cNvSpPr>
                <a:spLocks/>
              </p:cNvSpPr>
              <p:nvPr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3322" name="Group 317"/>
              <p:cNvGrpSpPr>
                <a:grpSpLocks/>
              </p:cNvGrpSpPr>
              <p:nvPr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174398" name="Freeform 318"/>
                <p:cNvSpPr>
                  <a:spLocks/>
                </p:cNvSpPr>
                <p:nvPr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399" name="Freeform 319"/>
                <p:cNvSpPr>
                  <a:spLocks/>
                </p:cNvSpPr>
                <p:nvPr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0" name="Freeform 320"/>
                <p:cNvSpPr>
                  <a:spLocks/>
                </p:cNvSpPr>
                <p:nvPr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1" name="Freeform 321"/>
                <p:cNvSpPr>
                  <a:spLocks/>
                </p:cNvSpPr>
                <p:nvPr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2" name="Freeform 322"/>
                <p:cNvSpPr>
                  <a:spLocks/>
                </p:cNvSpPr>
                <p:nvPr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3" name="Freeform 323"/>
                <p:cNvSpPr>
                  <a:spLocks/>
                </p:cNvSpPr>
                <p:nvPr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4" name="Freeform 324"/>
                <p:cNvSpPr>
                  <a:spLocks/>
                </p:cNvSpPr>
                <p:nvPr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5" name="Freeform 325"/>
                <p:cNvSpPr>
                  <a:spLocks/>
                </p:cNvSpPr>
                <p:nvPr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6" name="Freeform 326"/>
                <p:cNvSpPr>
                  <a:spLocks/>
                </p:cNvSpPr>
                <p:nvPr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7" name="Freeform 327"/>
                <p:cNvSpPr>
                  <a:spLocks/>
                </p:cNvSpPr>
                <p:nvPr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8" name="Freeform 328"/>
                <p:cNvSpPr>
                  <a:spLocks/>
                </p:cNvSpPr>
                <p:nvPr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09" name="Freeform 329"/>
                <p:cNvSpPr>
                  <a:spLocks/>
                </p:cNvSpPr>
                <p:nvPr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0" name="Freeform 330"/>
                <p:cNvSpPr>
                  <a:spLocks/>
                </p:cNvSpPr>
                <p:nvPr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1" name="Freeform 331"/>
                <p:cNvSpPr>
                  <a:spLocks/>
                </p:cNvSpPr>
                <p:nvPr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2" name="Freeform 332"/>
                <p:cNvSpPr>
                  <a:spLocks/>
                </p:cNvSpPr>
                <p:nvPr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3" name="Freeform 333"/>
                <p:cNvSpPr>
                  <a:spLocks/>
                </p:cNvSpPr>
                <p:nvPr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4" name="Freeform 334"/>
                <p:cNvSpPr>
                  <a:spLocks/>
                </p:cNvSpPr>
                <p:nvPr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5" name="Freeform 335"/>
                <p:cNvSpPr>
                  <a:spLocks/>
                </p:cNvSpPr>
                <p:nvPr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6" name="Freeform 336"/>
                <p:cNvSpPr>
                  <a:spLocks/>
                </p:cNvSpPr>
                <p:nvPr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7" name="Freeform 337"/>
                <p:cNvSpPr>
                  <a:spLocks/>
                </p:cNvSpPr>
                <p:nvPr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8" name="Freeform 338"/>
                <p:cNvSpPr>
                  <a:spLocks/>
                </p:cNvSpPr>
                <p:nvPr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19" name="Freeform 339"/>
                <p:cNvSpPr>
                  <a:spLocks/>
                </p:cNvSpPr>
                <p:nvPr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0" name="Freeform 340"/>
                <p:cNvSpPr>
                  <a:spLocks/>
                </p:cNvSpPr>
                <p:nvPr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1" name="Freeform 341"/>
                <p:cNvSpPr>
                  <a:spLocks/>
                </p:cNvSpPr>
                <p:nvPr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2" name="Freeform 342"/>
                <p:cNvSpPr>
                  <a:spLocks/>
                </p:cNvSpPr>
                <p:nvPr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3" name="Freeform 343"/>
                <p:cNvSpPr>
                  <a:spLocks/>
                </p:cNvSpPr>
                <p:nvPr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4" name="Freeform 344"/>
                <p:cNvSpPr>
                  <a:spLocks/>
                </p:cNvSpPr>
                <p:nvPr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5" name="Freeform 345"/>
                <p:cNvSpPr>
                  <a:spLocks/>
                </p:cNvSpPr>
                <p:nvPr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6" name="Freeform 346"/>
                <p:cNvSpPr>
                  <a:spLocks/>
                </p:cNvSpPr>
                <p:nvPr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7" name="Freeform 347"/>
                <p:cNvSpPr>
                  <a:spLocks/>
                </p:cNvSpPr>
                <p:nvPr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8" name="Freeform 348"/>
                <p:cNvSpPr>
                  <a:spLocks/>
                </p:cNvSpPr>
                <p:nvPr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29" name="Freeform 349"/>
                <p:cNvSpPr>
                  <a:spLocks/>
                </p:cNvSpPr>
                <p:nvPr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0" name="Freeform 350"/>
                <p:cNvSpPr>
                  <a:spLocks/>
                </p:cNvSpPr>
                <p:nvPr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1" name="Freeform 351"/>
                <p:cNvSpPr>
                  <a:spLocks/>
                </p:cNvSpPr>
                <p:nvPr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2" name="Freeform 352"/>
                <p:cNvSpPr>
                  <a:spLocks/>
                </p:cNvSpPr>
                <p:nvPr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3" name="Freeform 353"/>
                <p:cNvSpPr>
                  <a:spLocks/>
                </p:cNvSpPr>
                <p:nvPr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4" name="Freeform 354"/>
                <p:cNvSpPr>
                  <a:spLocks/>
                </p:cNvSpPr>
                <p:nvPr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5" name="Freeform 355"/>
                <p:cNvSpPr>
                  <a:spLocks/>
                </p:cNvSpPr>
                <p:nvPr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6" name="Freeform 356"/>
                <p:cNvSpPr>
                  <a:spLocks/>
                </p:cNvSpPr>
                <p:nvPr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7" name="Freeform 357"/>
                <p:cNvSpPr>
                  <a:spLocks/>
                </p:cNvSpPr>
                <p:nvPr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8" name="Freeform 358"/>
                <p:cNvSpPr>
                  <a:spLocks/>
                </p:cNvSpPr>
                <p:nvPr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39" name="Freeform 359"/>
                <p:cNvSpPr>
                  <a:spLocks/>
                </p:cNvSpPr>
                <p:nvPr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0" name="Freeform 360"/>
                <p:cNvSpPr>
                  <a:spLocks/>
                </p:cNvSpPr>
                <p:nvPr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1" name="Freeform 361"/>
                <p:cNvSpPr>
                  <a:spLocks/>
                </p:cNvSpPr>
                <p:nvPr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2" name="Freeform 362"/>
                <p:cNvSpPr>
                  <a:spLocks/>
                </p:cNvSpPr>
                <p:nvPr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3" name="Freeform 363"/>
                <p:cNvSpPr>
                  <a:spLocks/>
                </p:cNvSpPr>
                <p:nvPr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4" name="Freeform 364"/>
                <p:cNvSpPr>
                  <a:spLocks/>
                </p:cNvSpPr>
                <p:nvPr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5" name="Freeform 365"/>
                <p:cNvSpPr>
                  <a:spLocks/>
                </p:cNvSpPr>
                <p:nvPr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6" name="Freeform 366"/>
                <p:cNvSpPr>
                  <a:spLocks/>
                </p:cNvSpPr>
                <p:nvPr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7" name="Freeform 367"/>
                <p:cNvSpPr>
                  <a:spLocks/>
                </p:cNvSpPr>
                <p:nvPr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8" name="Freeform 368"/>
                <p:cNvSpPr>
                  <a:spLocks/>
                </p:cNvSpPr>
                <p:nvPr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49" name="Freeform 369"/>
                <p:cNvSpPr>
                  <a:spLocks/>
                </p:cNvSpPr>
                <p:nvPr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50" name="Freeform 370"/>
                <p:cNvSpPr>
                  <a:spLocks/>
                </p:cNvSpPr>
                <p:nvPr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51" name="Freeform 371"/>
                <p:cNvSpPr>
                  <a:spLocks/>
                </p:cNvSpPr>
                <p:nvPr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52" name="Freeform 372"/>
                <p:cNvSpPr>
                  <a:spLocks/>
                </p:cNvSpPr>
                <p:nvPr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53" name="Freeform 373"/>
                <p:cNvSpPr>
                  <a:spLocks/>
                </p:cNvSpPr>
                <p:nvPr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3323" name="Group 374"/>
              <p:cNvGrpSpPr>
                <a:grpSpLocks/>
              </p:cNvGrpSpPr>
              <p:nvPr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174455" name="Line 375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56" name="Line 376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57" name="Line 377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58" name="Line 378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59" name="Line 379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60" name="Line 380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61" name="Line 381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62" name="Line 382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63" name="Line 383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64" name="Line 384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65" name="Line 385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3324" name="Group 386"/>
              <p:cNvGrpSpPr>
                <a:grpSpLocks/>
              </p:cNvGrpSpPr>
              <p:nvPr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74467" name="Line 387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68" name="Line 388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69" name="Line 389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0" name="Line 390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1" name="Line 391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2" name="Line 392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3" name="Line 393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4" name="Line 394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5" name="Line 395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6" name="Line 396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7" name="Line 397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8" name="Line 398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79" name="Line 39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80" name="Line 400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481" name="Line 401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13320" name="Picture 402" descr="C:\My Documents\bits\earth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3315" name="Object 2"/>
          <p:cNvGraphicFramePr>
            <a:graphicFrameLocks noChangeAspect="1"/>
          </p:cNvGraphicFramePr>
          <p:nvPr/>
        </p:nvGraphicFramePr>
        <p:xfrm>
          <a:off x="0" y="381000"/>
          <a:ext cx="5257800" cy="50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Photo Editor Photo" r:id="rId5" imgW="6857143" imgH="6563641" progId="MSPhotoEd.3">
                  <p:embed/>
                </p:oleObj>
              </mc:Choice>
              <mc:Fallback>
                <p:oleObj name="Photo Editor Photo" r:id="rId5" imgW="6857143" imgH="656364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"/>
                        <a:ext cx="5257800" cy="503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019800" y="1981200"/>
            <a:ext cx="2508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altLang="en-US" sz="3200" b="0">
              <a:latin typeface="Tahoma" charset="0"/>
              <a:cs typeface="+mn-cs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410200" y="2133600"/>
            <a:ext cx="35052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0">
                <a:cs typeface="+mn-cs"/>
              </a:rPr>
              <a:t>Digital Library </a:t>
            </a:r>
          </a:p>
          <a:p>
            <a:pPr>
              <a:defRPr/>
            </a:pPr>
            <a:r>
              <a:rPr lang="en-US" altLang="en-US" sz="3200" b="0">
                <a:cs typeface="+mn-cs"/>
              </a:rPr>
              <a:t>for Earth System Education</a:t>
            </a:r>
          </a:p>
          <a:p>
            <a:pPr>
              <a:defRPr/>
            </a:pPr>
            <a:endParaRPr lang="en-US" altLang="en-US" sz="3200" b="0">
              <a:cs typeface="+mn-cs"/>
            </a:endParaRPr>
          </a:p>
          <a:p>
            <a:pPr>
              <a:defRPr/>
            </a:pPr>
            <a:r>
              <a:rPr lang="en-US" altLang="en-US" sz="3200" b="0">
                <a:cs typeface="+mn-cs"/>
              </a:rPr>
              <a:t>A Community Resource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PKAL,Keystone, CO - July  2000</a:t>
            </a:r>
          </a:p>
        </p:txBody>
      </p:sp>
      <p:grpSp>
        <p:nvGrpSpPr>
          <p:cNvPr id="15363" name="Group 312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5367" name="Group 313"/>
            <p:cNvGrpSpPr>
              <a:grpSpLocks/>
            </p:cNvGrpSpPr>
            <p:nvPr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76442" name="Freeform 314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5370" name="Group 315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5419" name="Group 316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76445" name="Freeform 317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46" name="Freeform 318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47" name="Freeform 319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48" name="Freeform 320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49" name="Freeform 321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0" name="Freeform 322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1" name="Freeform 323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2" name="Freeform 324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3" name="Freeform 325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4" name="Freeform 326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5" name="Freeform 327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6" name="Freeform 328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7" name="Freeform 329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8" name="Freeform 330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59" name="Freeform 331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0" name="Freeform 332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1" name="Freeform 333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2" name="Freeform 334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3" name="Freeform 335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4" name="Freeform 336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5" name="Freeform 337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6" name="Freeform 338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7" name="Freeform 339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8" name="Freeform 340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69" name="Freeform 341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0" name="Freeform 342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1" name="Freeform 343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2" name="Freeform 344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3" name="Freeform 345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4" name="Freeform 346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5" name="Freeform 347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6" name="Freeform 348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7" name="Freeform 349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8" name="Freeform 350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79" name="Freeform 351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0" name="Freeform 352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1" name="Freeform 353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2" name="Freeform 354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3" name="Freeform 355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4" name="Freeform 356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5" name="Freeform 357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6" name="Freeform 358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7" name="Freeform 359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8" name="Freeform 360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89" name="Freeform 361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0" name="Freeform 362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1" name="Freeform 363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2" name="Freeform 364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3" name="Freeform 365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4" name="Freeform 366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5" name="Freeform 367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6" name="Freeform 368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7" name="Freeform 369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8" name="Freeform 370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499" name="Freeform 371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00" name="Freeform 372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5420" name="Group 373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76502" name="Freeform 374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03" name="Freeform 375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04" name="Freeform 376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05" name="Freeform 377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06" name="Freeform 378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07" name="Freeform 379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08" name="Freeform 380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09" name="Freeform 381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0" name="Freeform 382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1" name="Freeform 383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2" name="Freeform 384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3" name="Freeform 385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4" name="Freeform 386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5" name="Freeform 387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6" name="Freeform 388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7" name="Freeform 389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8" name="Freeform 390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19" name="Freeform 391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0" name="Freeform 392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1" name="Freeform 393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2" name="Freeform 394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3" name="Freeform 395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4" name="Freeform 396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5" name="Freeform 397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6" name="Freeform 398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7" name="Freeform 399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8" name="Freeform 400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29" name="Freeform 401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0" name="Freeform 402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1" name="Freeform 403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2" name="Freeform 404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3" name="Freeform 405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4" name="Freeform 406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5" name="Freeform 407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6" name="Freeform 408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7" name="Freeform 409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8" name="Freeform 410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39" name="Freeform 411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40" name="Freeform 412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41" name="Freeform 413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42" name="Freeform 414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543" name="Freeform 415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371" name="Group 416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76545" name="Line 417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46" name="Line 418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47" name="Line 419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48" name="Line 420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49" name="Line 421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0" name="Line 422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1" name="Line 423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2" name="Line 424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3" name="Line 425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4" name="Line 426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5" name="Line 427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6" name="Line 428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7" name="Line 429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8" name="Line 430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59" name="Line 431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60" name="Line 432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61" name="Line 433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62" name="Line 434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63" name="Line 435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64" name="Line 436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65" name="Line 437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5372" name="Group 438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76567" name="Line 439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68" name="Line 440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69" name="Line 441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0" name="Line 442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1" name="Line 443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2" name="Line 444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3" name="Line 445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4" name="Line 446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5" name="Line 447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6" name="Line 448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7" name="Line 449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8" name="Line 450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79" name="Line 451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0" name="Line 452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1" name="Line 453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2" name="Line 454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3" name="Line 455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4" name="Line 456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5" name="Line 457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6" name="Line 458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7" name="Line 459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8" name="Line 460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89" name="Line 461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90" name="Line 462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591" name="Line 463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15368" name="Picture 464" descr="C:\My Documents\bits\earth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364" name="Object 465"/>
          <p:cNvGraphicFramePr>
            <a:graphicFrameLocks noChangeAspect="1"/>
          </p:cNvGraphicFramePr>
          <p:nvPr/>
        </p:nvGraphicFramePr>
        <p:xfrm>
          <a:off x="457200" y="909638"/>
          <a:ext cx="9144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9" name="Photo Editor Photo" r:id="rId4" imgW="2057143" imgH="1895238" progId="MSPhotoEd.3">
                  <p:embed/>
                </p:oleObj>
              </mc:Choice>
              <mc:Fallback>
                <p:oleObj name="Photo Editor Photo" r:id="rId4" imgW="2057143" imgH="1895238" progId="MSPhotoEd.3">
                  <p:embed/>
                  <p:pic>
                    <p:nvPicPr>
                      <p:cNvPr id="0" name="Object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09638"/>
                        <a:ext cx="91440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66800"/>
            <a:ext cx="5410200" cy="533400"/>
          </a:xfrm>
        </p:spPr>
        <p:txBody>
          <a:bodyPr/>
          <a:lstStyle/>
          <a:p>
            <a:pPr>
              <a:defRPr/>
            </a:pPr>
            <a:r>
              <a:rPr lang="en-US" altLang="en-US" i="1" smtClean="0">
                <a:solidFill>
                  <a:srgbClr val="CC6600"/>
                </a:solidFill>
                <a:latin typeface="Times New Roman" charset="0"/>
                <a:cs typeface="+mj-cs"/>
              </a:rPr>
              <a:t>DLESE</a:t>
            </a:r>
            <a:r>
              <a:rPr lang="ja-JP" altLang="en-US" i="1" smtClean="0">
                <a:solidFill>
                  <a:srgbClr val="CC6600"/>
                </a:solidFill>
                <a:latin typeface="Arial"/>
                <a:cs typeface="+mj-cs"/>
              </a:rPr>
              <a:t>’</a:t>
            </a:r>
            <a:r>
              <a:rPr lang="en-US" altLang="en-US" i="1" smtClean="0">
                <a:solidFill>
                  <a:srgbClr val="CC6600"/>
                </a:solidFill>
                <a:latin typeface="Times New Roman" charset="0"/>
                <a:cs typeface="+mj-cs"/>
              </a:rPr>
              <a:t>s Purpose</a:t>
            </a:r>
            <a:endParaRPr lang="en-US" altLang="en-US" smtClean="0">
              <a:cs typeface="+mj-cs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924800" cy="4114800"/>
          </a:xfrm>
        </p:spPr>
        <p:txBody>
          <a:bodyPr/>
          <a:lstStyle/>
          <a:p>
            <a:pPr>
              <a:defRPr/>
            </a:pPr>
            <a:r>
              <a:rPr lang="en-US" altLang="en-US" sz="3200" b="0" smtClean="0">
                <a:solidFill>
                  <a:schemeClr val="tx1"/>
                </a:solidFill>
                <a:latin typeface="Times New Roman" charset="0"/>
                <a:cs typeface="+mn-cs"/>
              </a:rPr>
              <a:t>The goal of the DLESE is to help educators and learners find, evaluate, use, and create resources that support active learning about the Earth system.</a:t>
            </a:r>
            <a:endParaRPr lang="en-US" altLang="en-US" sz="3200" b="0" smtClean="0"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Suede:Applications:Words/Numbers:Microsoft Office 98:Templates:Blank Presentation</Template>
  <TotalTime>196</TotalTime>
  <Words>1089</Words>
  <Application>Microsoft Macintosh PowerPoint</Application>
  <PresentationFormat>On-screen Show (4:3)</PresentationFormat>
  <Paragraphs>211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Times</vt:lpstr>
      <vt:lpstr>ＭＳ Ｐゴシック</vt:lpstr>
      <vt:lpstr>Arial</vt:lpstr>
      <vt:lpstr>Arial Narrow</vt:lpstr>
      <vt:lpstr>Arial Black</vt:lpstr>
      <vt:lpstr>Tahoma</vt:lpstr>
      <vt:lpstr>Times New Roman</vt:lpstr>
      <vt:lpstr>Blank Presentation</vt:lpstr>
      <vt:lpstr>Bitmap Image</vt:lpstr>
      <vt:lpstr>Microsoft Photo Editor 3.0 Photo</vt:lpstr>
      <vt:lpstr>Building a National Science, Mathematics, Engineering and Technology Education Digital Library</vt:lpstr>
      <vt:lpstr>Outline</vt:lpstr>
      <vt:lpstr>Vision...</vt:lpstr>
      <vt:lpstr>Towards A National SMETE Digital Library...</vt:lpstr>
      <vt:lpstr>National SMETE Digital Library Program</vt:lpstr>
      <vt:lpstr>Anticipated 2000-2001 Projects</vt:lpstr>
      <vt:lpstr>Emerging NSDL Designs and Prototypes  DLESE and WWW.SMETE.ORG</vt:lpstr>
      <vt:lpstr>PowerPoint Presentation</vt:lpstr>
      <vt:lpstr>DLESE’s Purpose</vt:lpstr>
      <vt:lpstr>PowerPoint Presentation</vt:lpstr>
      <vt:lpstr>PowerPoint Presentation</vt:lpstr>
      <vt:lpstr>PowerPoint Presentation</vt:lpstr>
      <vt:lpstr>PowerPoint Presentation</vt:lpstr>
      <vt:lpstr>WWW.SMETE.ORG</vt:lpstr>
      <vt:lpstr>What is www.smete.org?</vt:lpstr>
      <vt:lpstr>Needs Assessment with Members of the  Math, Science and Engineering Community</vt:lpstr>
      <vt:lpstr>Translating Findings into Services &amp; Features</vt:lpstr>
      <vt:lpstr>Systems Development</vt:lpstr>
      <vt:lpstr>Collaboration with Partners</vt:lpstr>
      <vt:lpstr>Collaboration with Partners</vt:lpstr>
      <vt:lpstr>Demonstration: www.smete.org</vt:lpstr>
      <vt:lpstr>www.smete.org Goals</vt:lpstr>
      <vt:lpstr>Challenges - Core Integration System</vt:lpstr>
      <vt:lpstr>Challenges - Community</vt:lpstr>
      <vt:lpstr>Contact Information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National Science, Mathematics, Engineering and Technical Education Digital Library at  WWW.SMETE.ORG </dc:title>
  <dc:subject/>
  <dc:creator>Brandon Muramatsu, Flora McMartin, Tom Boyd</dc:creator>
  <cp:keywords/>
  <dc:description>This work is licensed under a Creative Commons Attribution-Noncommercial-ShareAlike 3.0 United States License (http://creativecommons.org/licenses/by-nc-sa/3.0/us/)</dc:description>
  <cp:lastModifiedBy>Brandon Muramatsu</cp:lastModifiedBy>
  <cp:revision>21</cp:revision>
  <cp:lastPrinted>2000-07-17T18:03:43Z</cp:lastPrinted>
  <dcterms:created xsi:type="dcterms:W3CDTF">2000-07-16T22:01:48Z</dcterms:created>
  <dcterms:modified xsi:type="dcterms:W3CDTF">2013-12-30T05:14:23Z</dcterms:modified>
  <cp:category/>
</cp:coreProperties>
</file>