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</p:sldMasterIdLst>
  <p:notesMasterIdLst>
    <p:notesMasterId r:id="rId27"/>
  </p:notesMasterIdLst>
  <p:sldIdLst>
    <p:sldId id="256" r:id="rId3"/>
    <p:sldId id="277" r:id="rId4"/>
    <p:sldId id="313" r:id="rId5"/>
    <p:sldId id="299" r:id="rId6"/>
    <p:sldId id="310" r:id="rId7"/>
    <p:sldId id="300" r:id="rId8"/>
    <p:sldId id="301" r:id="rId9"/>
    <p:sldId id="302" r:id="rId10"/>
    <p:sldId id="307" r:id="rId11"/>
    <p:sldId id="298" r:id="rId12"/>
    <p:sldId id="308" r:id="rId13"/>
    <p:sldId id="309" r:id="rId14"/>
    <p:sldId id="312" r:id="rId15"/>
    <p:sldId id="291" r:id="rId16"/>
    <p:sldId id="292" r:id="rId17"/>
    <p:sldId id="295" r:id="rId18"/>
    <p:sldId id="293" r:id="rId19"/>
    <p:sldId id="290" r:id="rId20"/>
    <p:sldId id="296" r:id="rId21"/>
    <p:sldId id="297" r:id="rId22"/>
    <p:sldId id="314" r:id="rId23"/>
    <p:sldId id="318" r:id="rId24"/>
    <p:sldId id="275" r:id="rId25"/>
    <p:sldId id="322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5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2624" y="152"/>
      </p:cViewPr>
      <p:guideLst>
        <p:guide orient="horz" pos="864"/>
        <p:guide pos="86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0D8DE67-4AAF-1041-B7D1-0995EAE4B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89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BB49FC-51CC-B647-BE9E-2D47FE33C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5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D0B9A2-BACC-CA42-815C-AECF0008A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1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19812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7912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1620AD-5B04-D64B-AE83-ED35B3D8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77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8BCDC7-916B-E64A-9DBA-1DB622649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10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B1552BD-4C9D-8E44-9709-B447DECDB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34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8D385C-235C-BE40-8034-7502D3A34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27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6F1296E-6F55-CB49-AEDE-051105D33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44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E6840-B1E6-1045-A694-477C07C38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07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697F06-2A4C-5141-A35E-4C327F519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67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58D9B-161E-9B4C-BF95-59CAD7BF5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807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D79A1B-6B1C-1E4A-AEC4-2D22DB31D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4E3129-0C10-CC49-8F09-720B4F859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13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B3D32F-9330-004D-836D-872396A21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8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7A6A00-41B6-D542-9D6B-0851F3CF4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73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B2FA1A-2F63-E740-BE58-5143C03F3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6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CA6A76-4AFA-AF4D-A9BE-12E539F53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3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7CC1E-55EF-534A-AF75-61FF5F0B3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0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F39E47-43AC-D246-9B5D-712A502BE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1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9A1E6C-7552-F041-B8AB-1A3CB5275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3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6086BD-6750-EF44-A233-54DE432E5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1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58451E-000A-7F44-938A-41C0BF60C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9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DB215E-C2D0-3A4A-B77D-8EE50239D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2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6172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6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8575">
            <a:solidFill>
              <a:srgbClr val="305987"/>
            </a:solidFill>
            <a:round/>
            <a:headEnd/>
            <a:tailEnd/>
          </a:ln>
          <a:effectLst>
            <a:prstShdw prst="shdw17" dist="17961" dir="2700000">
              <a:srgbClr val="1D3551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7" descr="C:\Documents and Settings\administrator.BITS\Desktop\logo-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553200"/>
            <a:ext cx="2743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553200"/>
            <a:ext cx="2362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553200"/>
            <a:ext cx="2209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98AAFF8B-C814-AE41-8E97-B2CC57CF1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305987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0598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0598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0598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6248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553200"/>
            <a:ext cx="2743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577013"/>
            <a:ext cx="2590800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553200"/>
            <a:ext cx="2209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A71080D-5F86-D647-BE66-5679EF150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2056" name="Picture 8" descr="C:\Documents and Settings\administrator.BITS\Desktop\logo-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 b="1">
          <a:solidFill>
            <a:srgbClr val="305987"/>
          </a:solidFill>
          <a:latin typeface="+mn-lt"/>
          <a:ea typeface="+mn-ea"/>
          <a:cs typeface="ＭＳ Ｐゴシック" charset="0"/>
        </a:defRPr>
      </a:lvl1pPr>
      <a:lvl2pPr marL="736600" indent="-2794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0598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0598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0598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maa.org/" TargetMode="External"/><Relationship Id="rId20" Type="http://schemas.openxmlformats.org/officeDocument/2006/relationships/hyperlink" Target="http://www.wiley.com/" TargetMode="External"/><Relationship Id="rId21" Type="http://schemas.openxmlformats.org/officeDocument/2006/relationships/hyperlink" Target="http://www.ti.com/" TargetMode="External"/><Relationship Id="rId22" Type="http://schemas.openxmlformats.org/officeDocument/2006/relationships/hyperlink" Target="http://www.eduprise.com/" TargetMode="External"/><Relationship Id="rId23" Type="http://schemas.openxmlformats.org/officeDocument/2006/relationships/hyperlink" Target="http://www.sun.com/" TargetMode="External"/><Relationship Id="rId24" Type="http://schemas.openxmlformats.org/officeDocument/2006/relationships/hyperlink" Target="http://www.webct.com/" TargetMode="External"/><Relationship Id="rId25" Type="http://schemas.openxmlformats.org/officeDocument/2006/relationships/hyperlink" Target="http://www.accessexcellence.org/" TargetMode="External"/><Relationship Id="rId26" Type="http://schemas.openxmlformats.org/officeDocument/2006/relationships/hyperlink" Target="http://www.nabt.org/" TargetMode="External"/><Relationship Id="rId27" Type="http://schemas.openxmlformats.org/officeDocument/2006/relationships/hyperlink" Target="http://www.earthscape.org/" TargetMode="External"/><Relationship Id="rId28" Type="http://schemas.openxmlformats.org/officeDocument/2006/relationships/hyperlink" Target="http://www.siteforscience.org/" TargetMode="External"/><Relationship Id="rId29" Type="http://schemas.openxmlformats.org/officeDocument/2006/relationships/hyperlink" Target="http://www.merlot.org/" TargetMode="External"/><Relationship Id="rId30" Type="http://schemas.openxmlformats.org/officeDocument/2006/relationships/hyperlink" Target="http://www.merit.edu/" TargetMode="External"/><Relationship Id="rId31" Type="http://schemas.openxmlformats.org/officeDocument/2006/relationships/hyperlink" Target="http://cecssrv1.cecs.missouri.edu/NSDLProject" TargetMode="External"/><Relationship Id="rId10" Type="http://schemas.openxmlformats.org/officeDocument/2006/relationships/hyperlink" Target="http://www.mathforum.com/" TargetMode="External"/><Relationship Id="rId11" Type="http://schemas.openxmlformats.org/officeDocument/2006/relationships/hyperlink" Target="http://www.nacme.org/" TargetMode="External"/><Relationship Id="rId12" Type="http://schemas.openxmlformats.org/officeDocument/2006/relationships/hyperlink" Target="http://www.needs.org/" TargetMode="External"/><Relationship Id="rId13" Type="http://schemas.openxmlformats.org/officeDocument/2006/relationships/hyperlink" Target="http://www.pkal.org/" TargetMode="External"/><Relationship Id="rId14" Type="http://schemas.openxmlformats.org/officeDocument/2006/relationships/hyperlink" Target="http://www.cilt.org/" TargetMode="External"/><Relationship Id="rId15" Type="http://schemas.openxmlformats.org/officeDocument/2006/relationships/hyperlink" Target="http://www.escot.org/" TargetMode="External"/><Relationship Id="rId16" Type="http://schemas.openxmlformats.org/officeDocument/2006/relationships/hyperlink" Target="http://www.ucop.edu/acadinit/tltc" TargetMode="External"/><Relationship Id="rId17" Type="http://schemas.openxmlformats.org/officeDocument/2006/relationships/hyperlink" Target="http://www.umbc.edu/engineering/me/wood.html" TargetMode="External"/><Relationship Id="rId18" Type="http://schemas.openxmlformats.org/officeDocument/2006/relationships/hyperlink" Target="http://ia.usu.edu/" TargetMode="External"/><Relationship Id="rId19" Type="http://schemas.openxmlformats.org/officeDocument/2006/relationships/hyperlink" Target="http://www.cisco.com/" TargetMode="External"/><Relationship Id="rId1" Type="http://schemas.openxmlformats.org/officeDocument/2006/relationships/slideLayout" Target="../slideLayouts/slideLayout18.xml"/><Relationship Id="rId2" Type="http://schemas.openxmlformats.org/officeDocument/2006/relationships/hyperlink" Target="http://www.aaas.org/" TargetMode="External"/><Relationship Id="rId3" Type="http://schemas.openxmlformats.org/officeDocument/2006/relationships/hyperlink" Target="http://www.bioquest.org/" TargetMode="External"/><Relationship Id="rId4" Type="http://schemas.openxmlformats.org/officeDocument/2006/relationships/hyperlink" Target="http://www.cni.org/" TargetMode="External"/><Relationship Id="rId5" Type="http://schemas.openxmlformats.org/officeDocument/2006/relationships/hyperlink" Target="http://www.dlese.org/" TargetMode="External"/><Relationship Id="rId6" Type="http://schemas.openxmlformats.org/officeDocument/2006/relationships/hyperlink" Target="http://www.enc.org/" TargetMode="External"/><Relationship Id="rId7" Type="http://schemas.openxmlformats.org/officeDocument/2006/relationships/hyperlink" Target="http://iu.berkeley.edu/" TargetMode="External"/><Relationship Id="rId8" Type="http://schemas.openxmlformats.org/officeDocument/2006/relationships/hyperlink" Target="http://www.mathdl.or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mtClean="0">
                <a:cs typeface="+mj-cs"/>
              </a:rPr>
              <a:t>Building the SMETE.ORG Alliance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sz="2400" smtClean="0">
                <a:cs typeface="+mn-cs"/>
              </a:rPr>
              <a:t>Brandon Muramatsu</a:t>
            </a:r>
            <a:endParaRPr lang="en-US" sz="2600" smtClean="0">
              <a:cs typeface="+mn-cs"/>
            </a:endParaRPr>
          </a:p>
          <a:p>
            <a:pPr>
              <a:defRPr/>
            </a:pPr>
            <a:r>
              <a:rPr lang="en-US" sz="1800" b="0" smtClean="0">
                <a:cs typeface="+mn-cs"/>
              </a:rPr>
              <a:t>SMETE.ORG </a:t>
            </a:r>
          </a:p>
          <a:p>
            <a:pPr>
              <a:defRPr/>
            </a:pPr>
            <a:r>
              <a:rPr lang="en-US" sz="1800" b="0" smtClean="0">
                <a:cs typeface="+mn-cs"/>
              </a:rPr>
              <a:t>mura@smete.org</a:t>
            </a:r>
            <a:endParaRPr lang="en-US" sz="1800" smtClean="0">
              <a:cs typeface="+mn-cs"/>
            </a:endParaRPr>
          </a:p>
        </p:txBody>
      </p:sp>
      <p:pic>
        <p:nvPicPr>
          <p:cNvPr id="4099" name="Picture 5" descr="C:\Documents and Settings\administrator.BITS\Desktop\logo_tag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71628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2438400" y="6477000"/>
            <a:ext cx="556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rgbClr val="7F7F7F"/>
                </a:solidFill>
                <a:cs typeface="Arial" charset="0"/>
              </a:rPr>
              <a:t>Originally Published 2001.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4101" name="Picture 7" descr="88x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55320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72" name="Group 20"/>
          <p:cNvGraphicFramePr>
            <a:graphicFrameLocks noGrp="1"/>
          </p:cNvGraphicFramePr>
          <p:nvPr/>
        </p:nvGraphicFramePr>
        <p:xfrm>
          <a:off x="152400" y="227013"/>
          <a:ext cx="8839200" cy="6519862"/>
        </p:xfrm>
        <a:graphic>
          <a:graphicData uri="http://schemas.openxmlformats.org/drawingml/2006/table">
            <a:tbl>
              <a:tblPr/>
              <a:tblGrid>
                <a:gridCol w="2209800"/>
                <a:gridCol w="2209800"/>
                <a:gridCol w="2209800"/>
                <a:gridCol w="2209800"/>
              </a:tblGrid>
              <a:tr h="5952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Alliance Partners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7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Industry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Collaborators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7C3"/>
                    </a:solidFill>
                  </a:tcPr>
                </a:tc>
              </a:tr>
              <a:tr h="5924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American Association for the Advancement of Science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"/>
                        </a:rPr>
                        <a:t>www.aaas.org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BioQUEST Curriculum Consortium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3"/>
                        </a:rPr>
                        <a:t>www.bioquest.org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Coalition for Networked Information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4"/>
                        </a:rPr>
                        <a:t>www.cni.org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Digital Library for Earth Systems Education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5"/>
                        </a:rPr>
                        <a:t>www.dlese.org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Eisenhower National Clearinghouse for Mathematics and Science Education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6"/>
                        </a:rPr>
                        <a:t>www.enc.org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Interactive University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7"/>
                        </a:rPr>
                        <a:t>iu.berkeley.edu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Mathematics Association of America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8"/>
                        </a:rPr>
                        <a:t>www.mathdl.org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and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9"/>
                        </a:rPr>
                        <a:t>www.maa.org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Math Forum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0"/>
                        </a:rPr>
                        <a:t>www.mathforum.com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National Action Council for Minorities in Engineering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1"/>
                        </a:rPr>
                        <a:t>www.nacme.org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NEEDS—National Engineering Education Delivery System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2"/>
                        </a:rPr>
                        <a:t>www.needs.org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Project Kaleidoscope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3"/>
                        </a:rPr>
                        <a:t>www.pkal.org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SRI International, Center for Technology in Learning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4"/>
                        </a:rPr>
                        <a:t>www.cilt.org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and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5"/>
                        </a:rPr>
                        <a:t>www.escot.org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University of California Teaching and Learning with Technology Center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6"/>
                        </a:rPr>
                        <a:t>www.ucop.edu/acadinit/tltc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University of Maryland Baltimore County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7"/>
                        </a:rPr>
                        <a:t>www.umbc.edu/engineering/me/wood.html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Utah State University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8"/>
                        </a:rPr>
                        <a:t>ia.usu.edu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5" marB="45715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Cisco Systems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9"/>
                        </a:rPr>
                        <a:t>www.cisco.com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 Wiley &amp; Sons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0"/>
                        </a:rPr>
                        <a:t>www.wiley.com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Texas Instruments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1"/>
                        </a:rPr>
                        <a:t>www.ti.com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Eduprise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2"/>
                        </a:rPr>
                        <a:t>www.eduprise.com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Sun Microsystems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3"/>
                        </a:rPr>
                        <a:t>www.sun.com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WebCT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4"/>
                        </a:rPr>
                        <a:t>www.webct.com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Biology Education Online/Access Excellence &amp; National Assoc. Biology Teachers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5"/>
                        </a:rPr>
                        <a:t>www.accessexcellence.org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and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6"/>
                        </a:rPr>
                        <a:t>www.nabt.org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Columbia University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7"/>
                        </a:rPr>
                        <a:t>www.earthscape.org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Cornell University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8"/>
                        </a:rPr>
                        <a:t>www.siteforscience.org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9"/>
                        </a:rPr>
                        <a:t>www.merlot.org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TeacherLib/MERIT Network and Michigan Teacher Network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30"/>
                        </a:rPr>
                        <a:t>www.merit.edu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University of Missouri Columbia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31"/>
                        </a:rPr>
                        <a:t>cecssrv1.cecs.missouri.edu/NSDLProject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3821AB9-8641-0246-8617-EAFE63D28EE9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Strengths of Partners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  <a:cs typeface="+mn-cs"/>
              </a:rPr>
              <a:t>Partners with existing collections each have a decade of experience providing digital SMETE resources to their target audiences and disciplines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ENC, NEEDS, Math Forum, BioQUEST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  <a:cs typeface="+mn-cs"/>
              </a:rPr>
              <a:t>Most partners each have more than ten years of experience as organizations promoting SMETE reform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AAAS, Project Kaleidoscope, NACME, Mathematical Association of America, SRI International</a:t>
            </a:r>
            <a:endParaRPr lang="en-US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44D090F-A057-784B-B8D8-A3D8CF47DA0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Strengths of Partners (cont.)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  <a:cs typeface="+mn-cs"/>
              </a:rPr>
              <a:t>Collections and service providers range from well established collections to incipient collections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  <a:cs typeface="+mn-cs"/>
              </a:rPr>
              <a:t>Organizations serve full spectrum of audiences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K–12, pre-College, community colleges, liberal arts colleges and universities, public and private research universities, and professional societies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Extended affiliations include professional development organizations</a:t>
            </a:r>
            <a:endParaRPr lang="en-US" b="1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999E84-CC7D-3647-8F1A-C5E66C49087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Organizational Models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Various models at work in SMETE.ORG</a:t>
            </a:r>
          </a:p>
          <a:p>
            <a:pPr lvl="1" eaLnBrk="1" hangingPunct="1">
              <a:defRPr/>
            </a:pPr>
            <a:r>
              <a:rPr lang="en-US" b="1" smtClean="0">
                <a:solidFill>
                  <a:schemeClr val="tx1"/>
                </a:solidFill>
              </a:rPr>
              <a:t>Individual partners make new partnerships</a:t>
            </a:r>
          </a:p>
          <a:p>
            <a:pPr lvl="2" eaLnBrk="1" hangingPunct="1">
              <a:defRPr/>
            </a:pPr>
            <a:r>
              <a:rPr lang="en-US" b="1" smtClean="0">
                <a:solidFill>
                  <a:schemeClr val="tx1"/>
                </a:solidFill>
              </a:rPr>
              <a:t>Ex., ENC</a:t>
            </a:r>
            <a:r>
              <a:rPr lang="ja-JP" altLang="en-US" b="1" smtClean="0">
                <a:solidFill>
                  <a:schemeClr val="tx1"/>
                </a:solidFill>
                <a:latin typeface="Arial"/>
              </a:rPr>
              <a:t>’</a:t>
            </a:r>
            <a:r>
              <a:rPr lang="en-US" b="1" smtClean="0">
                <a:solidFill>
                  <a:schemeClr val="tx1"/>
                </a:solidFill>
              </a:rPr>
              <a:t>s partnership with the Education Development Center (professional development collection) or International Technology Education Association (</a:t>
            </a:r>
            <a:r>
              <a:rPr lang="ja-JP" altLang="en-US" b="1" smtClean="0">
                <a:solidFill>
                  <a:schemeClr val="tx1"/>
                </a:solidFill>
                <a:latin typeface="Arial"/>
              </a:rPr>
              <a:t>“</a:t>
            </a:r>
            <a:r>
              <a:rPr lang="en-US" b="1" smtClean="0">
                <a:solidFill>
                  <a:schemeClr val="tx1"/>
                </a:solidFill>
              </a:rPr>
              <a:t>T</a:t>
            </a:r>
            <a:r>
              <a:rPr lang="ja-JP" altLang="en-US" b="1" smtClean="0">
                <a:solidFill>
                  <a:schemeClr val="tx1"/>
                </a:solidFill>
                <a:latin typeface="Arial"/>
              </a:rPr>
              <a:t>”</a:t>
            </a:r>
            <a:r>
              <a:rPr lang="en-US" b="1" smtClean="0">
                <a:solidFill>
                  <a:schemeClr val="tx1"/>
                </a:solidFill>
              </a:rPr>
              <a:t>echnology collection)</a:t>
            </a:r>
          </a:p>
          <a:p>
            <a:pPr lvl="1" eaLnBrk="1" hangingPunct="1">
              <a:defRPr/>
            </a:pPr>
            <a:r>
              <a:rPr lang="en-US" b="1" smtClean="0">
                <a:solidFill>
                  <a:schemeClr val="tx1"/>
                </a:solidFill>
              </a:rPr>
              <a:t>The Alliance adds new partners</a:t>
            </a:r>
          </a:p>
          <a:p>
            <a:pPr lvl="2" eaLnBrk="1" hangingPunct="1">
              <a:defRPr/>
            </a:pPr>
            <a:r>
              <a:rPr lang="en-US" b="1" smtClean="0">
                <a:solidFill>
                  <a:schemeClr val="tx1"/>
                </a:solidFill>
              </a:rPr>
              <a:t>Ex., MERLOT</a:t>
            </a:r>
          </a:p>
          <a:p>
            <a:pPr lvl="1" eaLnBrk="1" hangingPunct="1">
              <a:defRPr/>
            </a:pPr>
            <a:r>
              <a:rPr lang="en-US" b="1" smtClean="0">
                <a:solidFill>
                  <a:schemeClr val="tx1"/>
                </a:solidFill>
              </a:rPr>
              <a:t>Individual partners/projects are themselves a partnership</a:t>
            </a:r>
          </a:p>
          <a:p>
            <a:pPr lvl="2" eaLnBrk="1" hangingPunct="1">
              <a:defRPr/>
            </a:pPr>
            <a:r>
              <a:rPr lang="en-US" b="1" smtClean="0">
                <a:solidFill>
                  <a:schemeClr val="tx1"/>
                </a:solidFill>
              </a:rPr>
              <a:t>Ex., Biosci Ed Net Collaborative, led by AAAS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A11ECFF-3083-2643-A36E-D00221AC1E5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What do we mean by interoperability?</a:t>
            </a:r>
          </a:p>
          <a:p>
            <a:pPr lvl="1">
              <a:defRPr/>
            </a:pPr>
            <a:r>
              <a:rPr lang="en-US" smtClean="0"/>
              <a:t>We want to provide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seamless access to collections and services</a:t>
            </a:r>
            <a:r>
              <a:rPr lang="ja-JP" altLang="en-US" smtClean="0">
                <a:latin typeface="Arial"/>
              </a:rPr>
              <a:t>”</a:t>
            </a:r>
            <a:endParaRPr lang="en-US" smtClean="0"/>
          </a:p>
          <a:p>
            <a:pPr lvl="2">
              <a:defRPr/>
            </a:pPr>
            <a:r>
              <a:rPr lang="en-US" smtClean="0"/>
              <a:t>Existing and new collections</a:t>
            </a:r>
          </a:p>
          <a:p>
            <a:pPr lvl="2">
              <a:defRPr/>
            </a:pPr>
            <a:r>
              <a:rPr lang="en-US" smtClean="0"/>
              <a:t>Existing and new services</a:t>
            </a:r>
          </a:p>
          <a:p>
            <a:pPr lvl="1">
              <a:defRPr/>
            </a:pPr>
            <a:r>
              <a:rPr lang="en-US" smtClean="0"/>
              <a:t>We recognize there are different types of agreements necessary to provide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seamless access</a:t>
            </a:r>
            <a:r>
              <a:rPr lang="ja-JP" altLang="en-US" smtClean="0">
                <a:latin typeface="Arial"/>
              </a:rPr>
              <a:t>”</a:t>
            </a:r>
            <a:endParaRPr lang="en-US" smtClean="0"/>
          </a:p>
          <a:p>
            <a:pPr lvl="2">
              <a:defRPr/>
            </a:pPr>
            <a:r>
              <a:rPr lang="en-US" smtClean="0"/>
              <a:t>Social</a:t>
            </a:r>
          </a:p>
          <a:p>
            <a:pPr lvl="2">
              <a:defRPr/>
            </a:pPr>
            <a:r>
              <a:rPr lang="en-US" smtClean="0"/>
              <a:t>Technical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Making it All Work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A2B20EB-2DF3-824F-B8AA-44B4CCB0F2A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Agree to interoperate</a:t>
            </a:r>
          </a:p>
          <a:p>
            <a:pPr lvl="1">
              <a:defRPr/>
            </a:pPr>
            <a:r>
              <a:rPr lang="en-US" smtClean="0"/>
              <a:t>Shared principles</a:t>
            </a:r>
          </a:p>
          <a:p>
            <a:pPr lvl="1">
              <a:defRPr/>
            </a:pPr>
            <a:r>
              <a:rPr lang="en-US" smtClean="0"/>
              <a:t>Shared understanding of the issues</a:t>
            </a:r>
          </a:p>
          <a:p>
            <a:pPr>
              <a:defRPr/>
            </a:pPr>
            <a:r>
              <a:rPr lang="en-US" smtClean="0">
                <a:cs typeface="+mn-cs"/>
              </a:rPr>
              <a:t>Build an identity</a:t>
            </a:r>
          </a:p>
          <a:p>
            <a:pPr>
              <a:defRPr/>
            </a:pPr>
            <a:r>
              <a:rPr lang="en-US" smtClean="0">
                <a:cs typeface="+mn-cs"/>
              </a:rPr>
              <a:t>Meet to develop common language and technical protocols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Social Aspects of Interoperability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CD0214-7351-8C4D-8C54-C796B2AD376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Agree to common methods of representing information</a:t>
            </a:r>
          </a:p>
          <a:p>
            <a:pPr lvl="1">
              <a:defRPr/>
            </a:pPr>
            <a:r>
              <a:rPr lang="en-US" smtClean="0">
                <a:solidFill>
                  <a:schemeClr val="bg1"/>
                </a:solidFill>
              </a:rPr>
              <a:t>Common metadata to help organize and describe collections</a:t>
            </a:r>
          </a:p>
          <a:p>
            <a:pPr lvl="1">
              <a:defRPr/>
            </a:pPr>
            <a:r>
              <a:rPr lang="en-US" smtClean="0">
                <a:solidFill>
                  <a:schemeClr val="bg1"/>
                </a:solidFill>
              </a:rPr>
              <a:t>Common thesauri/controlled vocabularies to describe resources in consistent manner across collections</a:t>
            </a:r>
            <a:endParaRPr lang="en-US" smtClean="0"/>
          </a:p>
          <a:p>
            <a:pPr>
              <a:defRPr/>
            </a:pPr>
            <a:r>
              <a:rPr lang="en-US" smtClean="0">
                <a:cs typeface="+mn-cs"/>
              </a:rPr>
              <a:t>Agree to common methods for transmitting information</a:t>
            </a:r>
          </a:p>
          <a:p>
            <a:pPr lvl="1">
              <a:defRPr/>
            </a:pPr>
            <a:r>
              <a:rPr lang="en-US" smtClean="0">
                <a:solidFill>
                  <a:schemeClr val="bg1"/>
                </a:solidFill>
              </a:rPr>
              <a:t>Protocols/specifications/API</a:t>
            </a:r>
            <a:r>
              <a:rPr lang="ja-JP" altLang="en-US" smtClean="0">
                <a:solidFill>
                  <a:schemeClr val="bg1"/>
                </a:solidFill>
                <a:latin typeface="Arial"/>
              </a:rPr>
              <a:t>’</a:t>
            </a:r>
            <a:r>
              <a:rPr lang="en-US" smtClean="0">
                <a:solidFill>
                  <a:schemeClr val="bg1"/>
                </a:solidFill>
              </a:rPr>
              <a:t>s for shared access to contents of collections and services</a:t>
            </a:r>
            <a:endParaRPr lang="en-US" smtClean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629400" cy="6858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Technical Aspects of Interoperability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F514FC8-9598-A94F-8908-1115561182F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Agree to common methods of representing information</a:t>
            </a:r>
          </a:p>
          <a:p>
            <a:pPr lvl="1">
              <a:defRPr/>
            </a:pPr>
            <a:r>
              <a:rPr lang="en-US" smtClean="0"/>
              <a:t>Common metadata to help organize and describe collections</a:t>
            </a:r>
          </a:p>
          <a:p>
            <a:pPr lvl="1">
              <a:defRPr/>
            </a:pPr>
            <a:r>
              <a:rPr lang="en-US" smtClean="0"/>
              <a:t>Common thesauri/controlled vocabularies to describe resources in consistent manner across collections</a:t>
            </a:r>
          </a:p>
          <a:p>
            <a:pPr>
              <a:defRPr/>
            </a:pPr>
            <a:r>
              <a:rPr lang="en-US" smtClean="0">
                <a:cs typeface="+mn-cs"/>
              </a:rPr>
              <a:t>Agree to common methods for transmitting information</a:t>
            </a:r>
          </a:p>
          <a:p>
            <a:pPr lvl="1">
              <a:defRPr/>
            </a:pPr>
            <a:r>
              <a:rPr lang="en-US" smtClean="0"/>
              <a:t>Protocols/specifications/API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s for shared access to contents of collections and services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477000" cy="6858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Technical Aspects of Interoperability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21BD878-D46C-AA4E-8C88-9B5CDFBF2A4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Federated Search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610600" cy="46482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Working definition: Ability to search contents of one collection from another collection</a:t>
            </a:r>
          </a:p>
          <a:p>
            <a:pPr>
              <a:defRPr/>
            </a:pPr>
            <a:r>
              <a:rPr lang="en-US" smtClean="0">
                <a:cs typeface="+mn-cs"/>
              </a:rPr>
              <a:t>Common database of records</a:t>
            </a:r>
          </a:p>
          <a:p>
            <a:pPr lvl="1">
              <a:defRPr/>
            </a:pPr>
            <a:r>
              <a:rPr lang="en-US" sz="2400" smtClean="0"/>
              <a:t>Pointers to either external or internal content</a:t>
            </a:r>
          </a:p>
          <a:p>
            <a:pPr lvl="1">
              <a:defRPr/>
            </a:pPr>
            <a:r>
              <a:rPr lang="en-US" sz="2400" smtClean="0"/>
              <a:t>Could be cataloged in a single location</a:t>
            </a:r>
          </a:p>
          <a:p>
            <a:pPr lvl="1">
              <a:defRPr/>
            </a:pPr>
            <a:r>
              <a:rPr lang="en-US" sz="2400" smtClean="0"/>
              <a:t>Could be </a:t>
            </a:r>
            <a:r>
              <a:rPr lang="ja-JP" altLang="en-US" sz="2400" smtClean="0">
                <a:latin typeface="Arial"/>
              </a:rPr>
              <a:t>“</a:t>
            </a:r>
            <a:r>
              <a:rPr lang="en-US" sz="2400" smtClean="0"/>
              <a:t>contributed</a:t>
            </a:r>
            <a:r>
              <a:rPr lang="ja-JP" altLang="en-US" sz="2400" smtClean="0">
                <a:latin typeface="Arial"/>
              </a:rPr>
              <a:t>”</a:t>
            </a:r>
            <a:r>
              <a:rPr lang="en-US" sz="2400" smtClean="0"/>
              <a:t> or </a:t>
            </a:r>
            <a:r>
              <a:rPr lang="ja-JP" altLang="en-US" sz="2400" smtClean="0">
                <a:latin typeface="Arial"/>
              </a:rPr>
              <a:t>“</a:t>
            </a:r>
            <a:r>
              <a:rPr lang="en-US" sz="2400" smtClean="0"/>
              <a:t>harvested</a:t>
            </a:r>
            <a:r>
              <a:rPr lang="ja-JP" altLang="en-US" sz="2400" smtClean="0">
                <a:latin typeface="Arial"/>
              </a:rPr>
              <a:t>”</a:t>
            </a:r>
            <a:r>
              <a:rPr lang="en-US" sz="2400" smtClean="0"/>
              <a:t> (OAI model)</a:t>
            </a:r>
            <a:endParaRPr lang="en-US" smtClean="0"/>
          </a:p>
          <a:p>
            <a:pPr>
              <a:defRPr/>
            </a:pPr>
            <a:r>
              <a:rPr lang="en-US" smtClean="0">
                <a:cs typeface="+mn-cs"/>
              </a:rPr>
              <a:t>Separate databases with a search gateway</a:t>
            </a:r>
          </a:p>
          <a:p>
            <a:pPr lvl="1">
              <a:defRPr/>
            </a:pPr>
            <a:r>
              <a:rPr lang="en-US" sz="2400" smtClean="0"/>
              <a:t>Could search contents of all collections at once</a:t>
            </a:r>
          </a:p>
          <a:p>
            <a:pPr lvl="1">
              <a:defRPr/>
            </a:pPr>
            <a:r>
              <a:rPr lang="en-US" sz="2400" smtClean="0"/>
              <a:t>Could potentially search from any location to any location</a:t>
            </a:r>
            <a:endParaRPr lang="en-US" smtClean="0"/>
          </a:p>
          <a:p>
            <a:pPr>
              <a:defRPr/>
            </a:pPr>
            <a:r>
              <a:rPr lang="en-US" smtClean="0">
                <a:cs typeface="+mn-cs"/>
              </a:rPr>
              <a:t>Might be multiple types</a:t>
            </a:r>
          </a:p>
          <a:p>
            <a:pPr lvl="1">
              <a:defRPr/>
            </a:pPr>
            <a:endParaRPr lang="en-US" smtClean="0"/>
          </a:p>
          <a:p>
            <a:pPr lvl="1">
              <a:defRPr/>
            </a:pPr>
            <a:endParaRPr lang="en-US" smtClean="0"/>
          </a:p>
          <a:p>
            <a:pPr lvl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ADDBAC4-996A-3045-9C21-791D0466C02A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Federated Search and SMETE.ORG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458200" cy="46482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Approach values independence of collection partners</a:t>
            </a:r>
          </a:p>
          <a:p>
            <a:pPr lvl="1">
              <a:defRPr/>
            </a:pPr>
            <a:r>
              <a:rPr lang="en-US" sz="2600" smtClean="0"/>
              <a:t>Will enable search from any partner collection to any other partner collection</a:t>
            </a:r>
            <a:endParaRPr lang="en-US" smtClean="0"/>
          </a:p>
          <a:p>
            <a:pPr>
              <a:defRPr/>
            </a:pPr>
            <a:r>
              <a:rPr lang="en-US" smtClean="0">
                <a:cs typeface="+mn-cs"/>
              </a:rPr>
              <a:t>Is a multi-tier approach:</a:t>
            </a:r>
          </a:p>
          <a:p>
            <a:pPr lvl="1">
              <a:defRPr/>
            </a:pPr>
            <a:r>
              <a:rPr lang="en-US" sz="2600" smtClean="0"/>
              <a:t>Working specification issued, initially using http post and name/value pairs</a:t>
            </a:r>
          </a:p>
          <a:p>
            <a:pPr lvl="1">
              <a:defRPr/>
            </a:pPr>
            <a:r>
              <a:rPr lang="en-US" sz="2600" smtClean="0"/>
              <a:t>Moving toward more formal protocol for learning resources based on SDLIP</a:t>
            </a:r>
          </a:p>
          <a:p>
            <a:pPr lvl="1">
              <a:defRPr/>
            </a:pPr>
            <a:r>
              <a:rPr lang="en-US" sz="2600" smtClean="0"/>
              <a:t>Using a prototype Z39.50 (and OAI) gateway to link in </a:t>
            </a:r>
            <a:r>
              <a:rPr lang="ja-JP" altLang="en-US" sz="2600" smtClean="0">
                <a:latin typeface="Arial"/>
              </a:rPr>
              <a:t>“</a:t>
            </a:r>
            <a:r>
              <a:rPr lang="en-US" sz="2600" smtClean="0"/>
              <a:t>primary</a:t>
            </a:r>
            <a:r>
              <a:rPr lang="ja-JP" altLang="en-US" sz="2600" smtClean="0">
                <a:latin typeface="Arial"/>
              </a:rPr>
              <a:t>”</a:t>
            </a:r>
            <a:r>
              <a:rPr lang="en-US" sz="2600" smtClean="0"/>
              <a:t> resources from traditional libraries</a:t>
            </a:r>
            <a:endParaRPr lang="en-US" smtClean="0"/>
          </a:p>
        </p:txBody>
      </p:sp>
      <p:pic>
        <p:nvPicPr>
          <p:cNvPr id="22533" name="Picture 5" descr="smete.org-swirl and dots.jpg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1013"/>
            <a:ext cx="20351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D38F29E-C845-2E45-83D1-36BBF019AC2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Outline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Working Assumptions</a:t>
            </a:r>
          </a:p>
          <a:p>
            <a:pPr>
              <a:defRPr/>
            </a:pPr>
            <a:r>
              <a:rPr lang="en-US" smtClean="0">
                <a:cs typeface="+mn-cs"/>
              </a:rPr>
              <a:t>SMETE.ORG Vision</a:t>
            </a:r>
          </a:p>
          <a:p>
            <a:pPr lvl="1">
              <a:defRPr/>
            </a:pPr>
            <a:r>
              <a:rPr lang="en-US" smtClean="0"/>
              <a:t>Commitment and Philosophy</a:t>
            </a:r>
          </a:p>
          <a:p>
            <a:pPr>
              <a:defRPr/>
            </a:pPr>
            <a:r>
              <a:rPr lang="en-US" smtClean="0">
                <a:cs typeface="+mn-cs"/>
              </a:rPr>
              <a:t>Developing the Organization</a:t>
            </a:r>
          </a:p>
          <a:p>
            <a:pPr>
              <a:defRPr/>
            </a:pPr>
            <a:r>
              <a:rPr lang="en-US" smtClean="0">
                <a:cs typeface="+mn-cs"/>
              </a:rPr>
              <a:t>Making Everything Work Together</a:t>
            </a:r>
          </a:p>
          <a:p>
            <a:pPr lvl="1">
              <a:defRPr/>
            </a:pPr>
            <a:r>
              <a:rPr lang="en-US" smtClean="0"/>
              <a:t>Interoperability and Federated Search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17525" y="36972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EBC0F0A-2367-5444-80D2-A2B009CBF5D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Other Areas of Interoperability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Shared User Profiles</a:t>
            </a:r>
          </a:p>
          <a:p>
            <a:pPr lvl="1">
              <a:defRPr/>
            </a:pPr>
            <a:r>
              <a:rPr lang="en-US" smtClean="0"/>
              <a:t>Could be a common user profile registry</a:t>
            </a:r>
          </a:p>
          <a:p>
            <a:pPr lvl="1">
              <a:defRPr/>
            </a:pPr>
            <a:r>
              <a:rPr lang="en-US" smtClean="0"/>
              <a:t>Will have to handle authentication</a:t>
            </a:r>
          </a:p>
          <a:p>
            <a:pPr lvl="1">
              <a:defRPr/>
            </a:pPr>
            <a:r>
              <a:rPr lang="en-US" smtClean="0"/>
              <a:t>Will probably interface with a digital rights management system</a:t>
            </a:r>
          </a:p>
          <a:p>
            <a:pPr>
              <a:defRPr/>
            </a:pPr>
            <a:r>
              <a:rPr lang="en-US" smtClean="0">
                <a:cs typeface="+mn-cs"/>
              </a:rPr>
              <a:t>Shared Reviews</a:t>
            </a:r>
          </a:p>
          <a:p>
            <a:pPr lvl="1">
              <a:defRPr/>
            </a:pPr>
            <a:r>
              <a:rPr lang="en-US" smtClean="0"/>
              <a:t>Could work in similar fashion to learning resources and federated search</a:t>
            </a:r>
          </a:p>
        </p:txBody>
      </p:sp>
      <p:pic>
        <p:nvPicPr>
          <p:cNvPr id="23557" name="Picture 4" descr="smete.org-swirl and dots.jpg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1013"/>
            <a:ext cx="20351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Portal at www.smete.org</a:t>
            </a:r>
          </a:p>
        </p:txBody>
      </p:sp>
      <p:pic>
        <p:nvPicPr>
          <p:cNvPr id="24578" name="Picture 3" descr="&#10;portal.jpg       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518275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2ECE3F8-2CD9-0E43-9F3E-BA5307539E0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Key Features of SMETE.ORG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smtClean="0">
                <a:cs typeface="+mn-cs"/>
              </a:rPr>
              <a:t>Search for learning resources</a:t>
            </a:r>
          </a:p>
          <a:p>
            <a:pPr lvl="1" eaLnBrk="1" hangingPunct="1">
              <a:defRPr/>
            </a:pPr>
            <a:r>
              <a:rPr lang="en-US" sz="2000" smtClean="0"/>
              <a:t>Three mechanisms, find, research and browse, aimed at levels of knowledge of catalog metadata</a:t>
            </a:r>
          </a:p>
          <a:p>
            <a:pPr lvl="1" eaLnBrk="1" hangingPunct="1">
              <a:defRPr/>
            </a:pPr>
            <a:r>
              <a:rPr lang="en-US" sz="2000" smtClean="0"/>
              <a:t>Locally cataloged collections</a:t>
            </a:r>
          </a:p>
          <a:p>
            <a:pPr lvl="1" eaLnBrk="1" hangingPunct="1">
              <a:defRPr/>
            </a:pPr>
            <a:r>
              <a:rPr lang="en-US" sz="2000" smtClean="0"/>
              <a:t>Partner collections through federated search mechanism</a:t>
            </a:r>
          </a:p>
          <a:p>
            <a:pPr lvl="1" eaLnBrk="1" hangingPunct="1">
              <a:defRPr/>
            </a:pPr>
            <a:r>
              <a:rPr lang="en-US" sz="2000" smtClean="0"/>
              <a:t>Books and journal articles thru Z39.50 gateway (also OAI Gateway)</a:t>
            </a:r>
          </a:p>
          <a:p>
            <a:pPr lvl="1" eaLnBrk="1" hangingPunct="1">
              <a:defRPr/>
            </a:pPr>
            <a:r>
              <a:rPr lang="en-US" sz="2000" smtClean="0"/>
              <a:t>Receive recommendations to learning resources through collaborative filtering system</a:t>
            </a:r>
          </a:p>
          <a:p>
            <a:pPr eaLnBrk="1" hangingPunct="1">
              <a:defRPr/>
            </a:pPr>
            <a:r>
              <a:rPr lang="en-US" sz="2600" smtClean="0">
                <a:cs typeface="+mn-cs"/>
              </a:rPr>
              <a:t>Form a community</a:t>
            </a:r>
          </a:p>
          <a:p>
            <a:pPr lvl="1" eaLnBrk="1" hangingPunct="1">
              <a:defRPr/>
            </a:pPr>
            <a:r>
              <a:rPr lang="en-US" sz="2000" smtClean="0"/>
              <a:t>Find persons with similar educational goals through people recommender service</a:t>
            </a:r>
          </a:p>
          <a:p>
            <a:pPr lvl="1" eaLnBrk="1" hangingPunct="1">
              <a:defRPr/>
            </a:pPr>
            <a:r>
              <a:rPr lang="en-US" sz="2000" smtClean="0"/>
              <a:t>Participate in online workshops and focus groups</a:t>
            </a:r>
          </a:p>
          <a:p>
            <a:pPr lvl="1" eaLnBrk="1" hangingPunct="1">
              <a:defRPr/>
            </a:pPr>
            <a:r>
              <a:rPr lang="en-US" sz="2000" smtClean="0"/>
              <a:t>Form ad-hoc communities organized around learning resources and user-initiated discussion topics</a:t>
            </a:r>
          </a:p>
          <a:p>
            <a:pPr lvl="1" eaLnBrk="1" hangingPunct="1">
              <a:defRPr/>
            </a:pPr>
            <a:r>
              <a:rPr lang="en-US" sz="2000" smtClean="0"/>
              <a:t>Review and comment on use of learning resources</a:t>
            </a: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041CE0B-9F42-FB4F-A87B-2453A369DF3D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Contacting SMETE.ORG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305800" cy="35814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mtClean="0">
                <a:cs typeface="+mn-cs"/>
              </a:rPr>
              <a:t>www.smete.org</a:t>
            </a:r>
          </a:p>
          <a:p>
            <a:pPr algn="ctr">
              <a:buFontTx/>
              <a:buNone/>
              <a:defRPr/>
            </a:pPr>
            <a:endParaRPr lang="en-US" smtClean="0">
              <a:cs typeface="+mn-cs"/>
            </a:endParaRPr>
          </a:p>
          <a:p>
            <a:pPr algn="ctr">
              <a:buFontTx/>
              <a:buNone/>
              <a:defRPr/>
            </a:pPr>
            <a:r>
              <a:rPr lang="en-US" sz="2100" smtClean="0">
                <a:cs typeface="+mn-cs"/>
              </a:rPr>
              <a:t>Alice Agogino, Principal Investigator</a:t>
            </a:r>
          </a:p>
          <a:p>
            <a:pPr algn="ctr">
              <a:buFontTx/>
              <a:buNone/>
              <a:defRPr/>
            </a:pPr>
            <a:r>
              <a:rPr lang="en-US" sz="2100" smtClean="0">
                <a:cs typeface="+mn-cs"/>
              </a:rPr>
              <a:t>agogino@smete.org</a:t>
            </a:r>
          </a:p>
          <a:p>
            <a:pPr algn="ctr">
              <a:buFontTx/>
              <a:buNone/>
              <a:defRPr/>
            </a:pPr>
            <a:endParaRPr lang="en-US" sz="2100" smtClean="0">
              <a:cs typeface="+mn-cs"/>
            </a:endParaRPr>
          </a:p>
          <a:p>
            <a:pPr algn="ctr">
              <a:buFontTx/>
              <a:buNone/>
              <a:defRPr/>
            </a:pPr>
            <a:r>
              <a:rPr lang="en-US" sz="2100" smtClean="0">
                <a:cs typeface="+mn-cs"/>
              </a:rPr>
              <a:t>Brandon Muramatsu, Project Director</a:t>
            </a:r>
          </a:p>
          <a:p>
            <a:pPr algn="ctr">
              <a:buFontTx/>
              <a:buNone/>
              <a:defRPr/>
            </a:pPr>
            <a:r>
              <a:rPr lang="en-US" sz="2100" smtClean="0">
                <a:cs typeface="+mn-cs"/>
              </a:rPr>
              <a:t>mura@smete.org</a:t>
            </a:r>
          </a:p>
        </p:txBody>
      </p:sp>
      <p:pic>
        <p:nvPicPr>
          <p:cNvPr id="26629" name="Picture 4" descr="smete.org-logo.jpg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602615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2F37884-66D8-AD44-8B5C-A43FE1179CC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Working Assumptions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To build a successful NSDL for deployment in Fall 2002…</a:t>
            </a:r>
          </a:p>
          <a:p>
            <a:pPr lvl="1">
              <a:defRPr/>
            </a:pPr>
            <a:r>
              <a:rPr lang="en-US" smtClean="0"/>
              <a:t>To focus on science, mathematics, engineering and technology</a:t>
            </a:r>
          </a:p>
          <a:p>
            <a:pPr lvl="1">
              <a:defRPr/>
            </a:pPr>
            <a:r>
              <a:rPr lang="en-US" smtClean="0"/>
              <a:t>And more important, it focuses on </a:t>
            </a:r>
            <a:r>
              <a:rPr lang="en-US" i="1" smtClean="0"/>
              <a:t>education</a:t>
            </a:r>
            <a:endParaRPr lang="en-US" smtClean="0"/>
          </a:p>
          <a:p>
            <a:pPr>
              <a:defRPr/>
            </a:pPr>
            <a:r>
              <a:rPr lang="en-US" smtClean="0">
                <a:cs typeface="+mn-cs"/>
              </a:rPr>
              <a:t>…we needed to develop a team…</a:t>
            </a:r>
          </a:p>
          <a:p>
            <a:pPr lvl="1">
              <a:defRPr/>
            </a:pPr>
            <a:r>
              <a:rPr lang="en-US" smtClean="0"/>
              <a:t>To overcome the challenges we face in developing a NSDL</a:t>
            </a:r>
          </a:p>
          <a:p>
            <a:pPr lvl="1">
              <a:defRPr/>
            </a:pPr>
            <a:r>
              <a:rPr lang="en-US" smtClean="0"/>
              <a:t>To cover target audiences and disciplines</a:t>
            </a:r>
          </a:p>
          <a:p>
            <a:pPr lvl="1">
              <a:defRPr/>
            </a:pPr>
            <a:r>
              <a:rPr lang="en-US" smtClean="0"/>
              <a:t>To share in the development efforts</a:t>
            </a:r>
          </a:p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616371F-8D5A-3545-A2E5-CE368E1A318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SMETE.ORG Vision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4953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3200" smtClean="0">
                <a:cs typeface="+mn-cs"/>
              </a:rPr>
              <a:t>A Digital Learning Community</a:t>
            </a:r>
          </a:p>
          <a:p>
            <a:pPr algn="ctr" eaLnBrk="1" hangingPunct="1">
              <a:lnSpc>
                <a:spcPct val="50000"/>
              </a:lnSpc>
              <a:buFontTx/>
              <a:buNone/>
              <a:defRPr/>
            </a:pPr>
            <a:endParaRPr lang="en-US" sz="320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mtClean="0">
                <a:cs typeface="+mn-cs"/>
              </a:rPr>
              <a:t>SMETE.ORG, An Alliance of over 20 partners</a:t>
            </a:r>
          </a:p>
          <a:p>
            <a:pPr lvl="1" eaLnBrk="1" hangingPunct="1">
              <a:defRPr/>
            </a:pPr>
            <a:r>
              <a:rPr lang="en-US" smtClean="0"/>
              <a:t>Collections of science, mathematics, engineering and technology learning resources</a:t>
            </a:r>
          </a:p>
          <a:p>
            <a:pPr lvl="1" eaLnBrk="1" hangingPunct="1">
              <a:defRPr/>
            </a:pPr>
            <a:r>
              <a:rPr lang="en-US" smtClean="0"/>
              <a:t>Networked distribution of pedagogical material providing seamless access through a tightly coupled federation of educational digital libraries</a:t>
            </a:r>
          </a:p>
          <a:p>
            <a:pPr lvl="1" eaLnBrk="1" hangingPunct="1">
              <a:defRPr/>
            </a:pPr>
            <a:r>
              <a:rPr lang="en-US" smtClean="0"/>
              <a:t>Promotes education reform through participatory communities of learners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7D3AC9E-63DC-1842-9180-1BF17B8FEB7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Commitment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SMETE.ORG Alliance Partners are committed to providing a service…</a:t>
            </a:r>
          </a:p>
          <a:p>
            <a:pPr lvl="1" eaLnBrk="1" hangingPunct="1">
              <a:defRPr/>
            </a:pPr>
            <a:r>
              <a:rPr lang="en-US" sz="2600" smtClean="0">
                <a:solidFill>
                  <a:schemeClr val="tx1"/>
                </a:solidFill>
              </a:rPr>
              <a:t>to the nation</a:t>
            </a:r>
          </a:p>
          <a:p>
            <a:pPr lvl="1" eaLnBrk="1" hangingPunct="1">
              <a:defRPr/>
            </a:pPr>
            <a:r>
              <a:rPr lang="en-US" sz="2600" smtClean="0">
                <a:solidFill>
                  <a:schemeClr val="tx1"/>
                </a:solidFill>
              </a:rPr>
              <a:t>to support </a:t>
            </a:r>
            <a:r>
              <a:rPr lang="en-US" sz="2600" i="1" smtClean="0">
                <a:solidFill>
                  <a:schemeClr val="tx1"/>
                </a:solidFill>
              </a:rPr>
              <a:t>learning</a:t>
            </a:r>
            <a:endParaRPr lang="en-US" sz="2600" smtClean="0">
              <a:solidFill>
                <a:schemeClr val="tx1"/>
              </a:solidFill>
            </a:endParaRPr>
          </a:p>
          <a:p>
            <a:pPr lvl="1" eaLnBrk="1" hangingPunct="1">
              <a:defRPr/>
            </a:pPr>
            <a:r>
              <a:rPr lang="en-US" sz="2600" smtClean="0">
                <a:solidFill>
                  <a:schemeClr val="tx1"/>
                </a:solidFill>
              </a:rPr>
              <a:t>across disciplines in science, mathematics, engineering and technology</a:t>
            </a:r>
          </a:p>
          <a:p>
            <a:pPr lvl="1" eaLnBrk="1" hangingPunct="1">
              <a:defRPr/>
            </a:pPr>
            <a:r>
              <a:rPr lang="en-US" sz="2600" smtClean="0">
                <a:solidFill>
                  <a:schemeClr val="tx1"/>
                </a:solidFill>
              </a:rPr>
              <a:t>in support of education reform and cross-disciplinary learning</a:t>
            </a:r>
          </a:p>
          <a:p>
            <a:pPr lvl="1" eaLnBrk="1" hangingPunct="1">
              <a:defRPr/>
            </a:pPr>
            <a:r>
              <a:rPr lang="en-US" sz="2600" smtClean="0">
                <a:solidFill>
                  <a:schemeClr val="tx1"/>
                </a:solidFill>
              </a:rPr>
              <a:t>from K-12 to higher education to professional development and lifelong learning</a:t>
            </a:r>
          </a:p>
          <a:p>
            <a:pPr lvl="1" eaLnBrk="1" hangingPunct="1">
              <a:defRPr/>
            </a:pPr>
            <a:r>
              <a:rPr lang="en-US" sz="2600" smtClean="0">
                <a:solidFill>
                  <a:schemeClr val="tx1"/>
                </a:solidFill>
              </a:rPr>
              <a:t>is standards-based &amp; supports the NSDL Program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85B51F7-13BF-AB43-8183-99FFC6FB218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Development Philosophy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The difference is </a:t>
            </a:r>
            <a:r>
              <a:rPr lang="en-US" i="1" smtClean="0">
                <a:cs typeface="+mn-cs"/>
              </a:rPr>
              <a:t>learning</a:t>
            </a:r>
            <a:r>
              <a:rPr lang="en-US" smtClean="0">
                <a:cs typeface="+mn-cs"/>
              </a:rPr>
              <a:t>, not just bibliographic information retrieval</a:t>
            </a:r>
          </a:p>
          <a:p>
            <a:pPr lvl="1" eaLnBrk="1" hangingPunct="1">
              <a:defRPr/>
            </a:pPr>
            <a:r>
              <a:rPr lang="en-US" smtClean="0"/>
              <a:t>Teaching and learning require something more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Guided by </a:t>
            </a:r>
            <a:r>
              <a:rPr lang="en-US" i="1" smtClean="0">
                <a:cs typeface="+mn-cs"/>
              </a:rPr>
              <a:t>user needs</a:t>
            </a:r>
            <a:r>
              <a:rPr lang="en-US" smtClean="0">
                <a:cs typeface="+mn-cs"/>
              </a:rPr>
              <a:t> and philosophy of education that is constructivist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Link content to community and services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Build integrative tools and incorporate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best of breed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tools from partners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320051C-E691-D34A-A89B-DFD18594272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Information Architecture</a:t>
            </a:r>
            <a:br>
              <a:rPr lang="en-US" smtClean="0">
                <a:cs typeface="+mj-cs"/>
              </a:rPr>
            </a:br>
            <a:r>
              <a:rPr lang="en-US" smtClean="0">
                <a:cs typeface="+mj-cs"/>
              </a:rPr>
              <a:t>Design Principles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Times New Roman" charset="0"/>
              </a:rPr>
              <a:t>Principle 1: Information Organization </a:t>
            </a:r>
          </a:p>
          <a:p>
            <a:pPr eaLnBrk="1" hangingPunct="1">
              <a:buFontTx/>
              <a:buNone/>
              <a:defRPr/>
            </a:pPr>
            <a:r>
              <a:rPr lang="en-US" sz="2600" smtClean="0">
                <a:cs typeface="Times New Roman" charset="0"/>
              </a:rPr>
              <a:t>	</a:t>
            </a:r>
            <a:r>
              <a:rPr lang="en-US" b="0" smtClean="0">
                <a:cs typeface="Times New Roman" charset="0"/>
              </a:rPr>
              <a:t>Organize information to provide opportunities for students and educators to </a:t>
            </a:r>
            <a:r>
              <a:rPr lang="en-US" b="0" i="1" smtClean="0">
                <a:cs typeface="Times New Roman" charset="0"/>
              </a:rPr>
              <a:t>create, synthesize, manipulate or debate</a:t>
            </a:r>
            <a:r>
              <a:rPr lang="en-US" b="0" smtClean="0">
                <a:cs typeface="Times New Roman" charset="0"/>
              </a:rPr>
              <a:t> content rather than merely to passively receive instruction.</a:t>
            </a:r>
          </a:p>
          <a:p>
            <a:pPr eaLnBrk="1" hangingPunct="1">
              <a:defRPr/>
            </a:pPr>
            <a:r>
              <a:rPr lang="en-US" smtClean="0">
                <a:cs typeface="Times New Roman" charset="0"/>
              </a:rPr>
              <a:t>Principle 2: Information Labeling </a:t>
            </a:r>
          </a:p>
          <a:p>
            <a:pPr eaLnBrk="1" hangingPunct="1">
              <a:buFontTx/>
              <a:buNone/>
              <a:defRPr/>
            </a:pPr>
            <a:r>
              <a:rPr lang="en-US" b="0" smtClean="0">
                <a:cs typeface="Times New Roman" charset="0"/>
              </a:rPr>
              <a:t>	Label resources with </a:t>
            </a:r>
            <a:r>
              <a:rPr lang="en-US" b="0" i="1" smtClean="0">
                <a:cs typeface="Times New Roman" charset="0"/>
              </a:rPr>
              <a:t>pedagogical identifiers</a:t>
            </a:r>
            <a:r>
              <a:rPr lang="en-US" b="0" smtClean="0">
                <a:cs typeface="Times New Roman" charset="0"/>
              </a:rPr>
              <a:t> such as age group, teaching method, and academic standards to indicate educational uses.</a:t>
            </a:r>
            <a:endParaRPr lang="en-US" b="0" smtClean="0"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A2D2C87-E1B3-7743-AEEC-405DCE5CFCA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More Design Principles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Times New Roman" charset="0"/>
              </a:rPr>
              <a:t>Principle 3: Information Navigation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cs typeface="Times New Roman" charset="0"/>
              </a:rPr>
              <a:t>	</a:t>
            </a:r>
            <a:r>
              <a:rPr lang="en-US" b="0" i="1" smtClean="0">
                <a:cs typeface="Times New Roman" charset="0"/>
              </a:rPr>
              <a:t>Guide</a:t>
            </a:r>
            <a:r>
              <a:rPr lang="en-US" b="0" smtClean="0">
                <a:cs typeface="Times New Roman" charset="0"/>
              </a:rPr>
              <a:t> the collection and adaptation of learning elements towards individual learning goals.</a:t>
            </a:r>
          </a:p>
          <a:p>
            <a:pPr eaLnBrk="1" hangingPunct="1">
              <a:buFontTx/>
              <a:buNone/>
              <a:defRPr/>
            </a:pPr>
            <a:endParaRPr lang="en-US" b="0" smtClean="0">
              <a:cs typeface="Times New Roman" charset="0"/>
            </a:endParaRPr>
          </a:p>
          <a:p>
            <a:pPr eaLnBrk="1" hangingPunct="1">
              <a:defRPr/>
            </a:pPr>
            <a:r>
              <a:rPr lang="en-US" smtClean="0">
                <a:cs typeface="Times New Roman" charset="0"/>
              </a:rPr>
              <a:t>Principle 4: Information Search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cs typeface="Times New Roman" charset="0"/>
              </a:rPr>
              <a:t>	</a:t>
            </a:r>
            <a:r>
              <a:rPr lang="en-US" b="0" smtClean="0">
                <a:cs typeface="Times New Roman" charset="0"/>
              </a:rPr>
              <a:t>Optimize search to meet the </a:t>
            </a:r>
            <a:r>
              <a:rPr lang="en-US" b="0" i="1" smtClean="0">
                <a:cs typeface="Times New Roman" charset="0"/>
              </a:rPr>
              <a:t>interests, knowledge, understanding, abilities, and experiences</a:t>
            </a:r>
            <a:r>
              <a:rPr lang="en-US" b="0" smtClean="0">
                <a:cs typeface="Times New Roman" charset="0"/>
              </a:rPr>
              <a:t> of the users in their roles as educators or students.</a:t>
            </a:r>
            <a:endParaRPr lang="en-US" b="0" smtClean="0"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NIST Workshop, April 18, 2001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FB2247D-280A-CC46-AB8E-8B033B236D5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Developing the Organization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SMETE.ORG Alliance…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Evolving over time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Balancing the diversity, history, needs and strengths of each organization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Developing partnerships and affiliations to strengthen the whole</a:t>
            </a:r>
          </a:p>
          <a:p>
            <a:pPr lvl="1" eaLnBrk="1" hangingPunct="1">
              <a:defRPr/>
            </a:pPr>
            <a:endParaRPr lang="en-US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  <a:cs typeface="+mn-cs"/>
              </a:rPr>
              <a:t>…partners identify with SMETE.ORG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1E41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1A3A8A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8">
      <a:dk1>
        <a:srgbClr val="305987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05987"/>
      </a:accent2>
      <a:accent3>
        <a:srgbClr val="FFFFFF"/>
      </a:accent3>
      <a:accent4>
        <a:srgbClr val="274B72"/>
      </a:accent4>
      <a:accent5>
        <a:srgbClr val="AAE2CA"/>
      </a:accent5>
      <a:accent6>
        <a:srgbClr val="2A507A"/>
      </a:accent6>
      <a:hlink>
        <a:srgbClr val="305987"/>
      </a:hlink>
      <a:folHlink>
        <a:srgbClr val="B2B2B2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05987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05987"/>
        </a:accent2>
        <a:accent3>
          <a:srgbClr val="FFFFFF"/>
        </a:accent3>
        <a:accent4>
          <a:srgbClr val="274B72"/>
        </a:accent4>
        <a:accent5>
          <a:srgbClr val="AAE2CA"/>
        </a:accent5>
        <a:accent6>
          <a:srgbClr val="2A507A"/>
        </a:accent6>
        <a:hlink>
          <a:srgbClr val="30598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</TotalTime>
  <Words>1407</Words>
  <Application>Microsoft Macintosh PowerPoint</Application>
  <PresentationFormat>On-screen Show (4:3)</PresentationFormat>
  <Paragraphs>254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ＭＳ Ｐゴシック</vt:lpstr>
      <vt:lpstr>Times</vt:lpstr>
      <vt:lpstr>Times New Roman</vt:lpstr>
      <vt:lpstr>Blank</vt:lpstr>
      <vt:lpstr>Default Design</vt:lpstr>
      <vt:lpstr>Building the SMETE.ORG Alliance</vt:lpstr>
      <vt:lpstr>Outline</vt:lpstr>
      <vt:lpstr>Working Assumptions</vt:lpstr>
      <vt:lpstr>SMETE.ORG Vision</vt:lpstr>
      <vt:lpstr>Commitment</vt:lpstr>
      <vt:lpstr>Development Philosophy</vt:lpstr>
      <vt:lpstr>Information Architecture Design Principles</vt:lpstr>
      <vt:lpstr>More Design Principles</vt:lpstr>
      <vt:lpstr>Developing the Organization</vt:lpstr>
      <vt:lpstr>PowerPoint Presentation</vt:lpstr>
      <vt:lpstr>Strengths of Partners</vt:lpstr>
      <vt:lpstr>Strengths of Partners (cont.)</vt:lpstr>
      <vt:lpstr>Organizational Models</vt:lpstr>
      <vt:lpstr>Making it All Work</vt:lpstr>
      <vt:lpstr>Social Aspects of Interoperability</vt:lpstr>
      <vt:lpstr>Technical Aspects of Interoperability</vt:lpstr>
      <vt:lpstr>Technical Aspects of Interoperability</vt:lpstr>
      <vt:lpstr>Federated Search</vt:lpstr>
      <vt:lpstr>Federated Search and SMETE.ORG</vt:lpstr>
      <vt:lpstr>Other Areas of Interoperability</vt:lpstr>
      <vt:lpstr>Portal at www.smete.org</vt:lpstr>
      <vt:lpstr>Key Features of SMETE.ORG</vt:lpstr>
      <vt:lpstr>Contacting SMETE.ORG</vt:lpstr>
      <vt:lpstr>PowerPoint Presentation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SMETE.ORG Alliance</dc:title>
  <dc:subject/>
  <dc:creator>Brandon Muramatsu</dc:creator>
  <cp:keywords/>
  <dc:description>This work is licensed under a Creative Commons Attribution-Noncommercial-ShareAlike 3.0 United States License (http://creativecommons.org/licenses/by-nc-sa/3.0/us/)</dc:description>
  <cp:lastModifiedBy>Brandon Muramatsu</cp:lastModifiedBy>
  <cp:revision>93</cp:revision>
  <dcterms:created xsi:type="dcterms:W3CDTF">2001-01-05T01:21:45Z</dcterms:created>
  <dcterms:modified xsi:type="dcterms:W3CDTF">2013-12-30T05:14:39Z</dcterms:modified>
  <cp:category/>
</cp:coreProperties>
</file>