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notesSlides/notesSlide18.xml" ContentType="application/vnd.openxmlformats-officedocument.presentationml.notesSlide+xml"/>
  <Override PartName="/ppt/embeddings/oleObject7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8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sldIdLst>
    <p:sldId id="286" r:id="rId2"/>
    <p:sldId id="302" r:id="rId3"/>
    <p:sldId id="312" r:id="rId4"/>
    <p:sldId id="313" r:id="rId5"/>
    <p:sldId id="314" r:id="rId6"/>
    <p:sldId id="316" r:id="rId7"/>
    <p:sldId id="315" r:id="rId8"/>
    <p:sldId id="317" r:id="rId9"/>
    <p:sldId id="318" r:id="rId10"/>
    <p:sldId id="334" r:id="rId11"/>
    <p:sldId id="335" r:id="rId12"/>
    <p:sldId id="336" r:id="rId13"/>
    <p:sldId id="333" r:id="rId14"/>
    <p:sldId id="332" r:id="rId15"/>
    <p:sldId id="297" r:id="rId16"/>
    <p:sldId id="347" r:id="rId17"/>
    <p:sldId id="311" r:id="rId18"/>
    <p:sldId id="308" r:id="rId19"/>
    <p:sldId id="307" r:id="rId20"/>
    <p:sldId id="309" r:id="rId21"/>
    <p:sldId id="276" r:id="rId22"/>
    <p:sldId id="310" r:id="rId23"/>
    <p:sldId id="319" r:id="rId24"/>
    <p:sldId id="320" r:id="rId25"/>
    <p:sldId id="337" r:id="rId26"/>
    <p:sldId id="338" r:id="rId27"/>
    <p:sldId id="339" r:id="rId28"/>
    <p:sldId id="341" r:id="rId29"/>
    <p:sldId id="342" r:id="rId30"/>
    <p:sldId id="321" r:id="rId31"/>
    <p:sldId id="287" r:id="rId32"/>
    <p:sldId id="289" r:id="rId33"/>
    <p:sldId id="324" r:id="rId34"/>
    <p:sldId id="325" r:id="rId35"/>
    <p:sldId id="326" r:id="rId36"/>
    <p:sldId id="294" r:id="rId37"/>
    <p:sldId id="344" r:id="rId38"/>
    <p:sldId id="345" r:id="rId39"/>
    <p:sldId id="298" r:id="rId40"/>
    <p:sldId id="273" r:id="rId41"/>
    <p:sldId id="288" r:id="rId42"/>
    <p:sldId id="306" r:id="rId43"/>
    <p:sldId id="304" r:id="rId44"/>
    <p:sldId id="346" r:id="rId45"/>
    <p:sldId id="340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66FF99"/>
    <a:srgbClr val="0000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88" y="-80"/>
      </p:cViewPr>
      <p:guideLst>
        <p:guide orient="horz" pos="81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55A6FE10-3627-6D40-9C15-C62A7D50C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04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0F07E-BF19-E94B-A1E2-C7CCD8BA7B49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C2A6C8-655C-FD42-862B-6FD4C66AF734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BD8F0-491A-9A4D-9E76-705377640967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8904C-6908-AB44-83E6-6D579378108C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5F9B6-6C71-2A4B-BEFC-9576C9F20533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F8F5F-8F72-B741-97E2-A14D6B62EDF9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CF2906-2296-D149-AA00-BCEB86027F84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36B43-D1C5-744B-B7E3-376AF18EE110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5D847-C0C1-CC4F-A421-75AEFA006789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cs typeface="+mn-cs"/>
              </a:rPr>
              <a:t> Premier Award Criteria (cont.)</a:t>
            </a:r>
          </a:p>
          <a:p>
            <a:pPr>
              <a:defRPr/>
            </a:pPr>
            <a:r>
              <a:rPr lang="en-US" altLang="en-US" b="1" smtClean="0">
                <a:cs typeface="+mn-cs"/>
              </a:rPr>
              <a:t>See the previous page for additional information.</a:t>
            </a:r>
          </a:p>
        </p:txBody>
      </p:sp>
      <p:sp>
        <p:nvSpPr>
          <p:cNvPr id="962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DD3BA1-C33E-A14D-8825-11BFDA57E120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cs typeface="+mn-cs"/>
              </a:rPr>
              <a:t> Premier Award Criteria (cont.)</a:t>
            </a:r>
          </a:p>
          <a:p>
            <a:pPr>
              <a:defRPr/>
            </a:pPr>
            <a:r>
              <a:rPr lang="en-US" altLang="en-US" b="1" smtClean="0">
                <a:cs typeface="+mn-cs"/>
              </a:rPr>
              <a:t>See the previous page for additional information.</a:t>
            </a:r>
          </a:p>
        </p:txBody>
      </p:sp>
      <p:sp>
        <p:nvSpPr>
          <p:cNvPr id="98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E37EC-B18D-0043-A36A-CD7AF8DC634A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21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52B41-187D-9E43-A3CE-829234C8E692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2BC65-C63A-EB47-82E1-7E90469DF303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239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EC482-0490-3947-97BA-B47D6D73F698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748FF6-056C-2A4A-8D1F-7E268DDEFA8A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EA318-D367-3F44-B706-D1FC6686E36B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cs typeface="+mn-cs"/>
              </a:rPr>
              <a:t> Digital National Library</a:t>
            </a:r>
          </a:p>
          <a:p>
            <a:pPr>
              <a:defRPr/>
            </a:pPr>
            <a:r>
              <a:rPr lang="en-US" altLang="en-US" b="1" smtClean="0">
                <a:cs typeface="+mn-cs"/>
              </a:rPr>
              <a:t>One program currently under development at NSF is the development of a digital library to support Science, Mathematics, Engineering, and Technology Education.</a:t>
            </a:r>
          </a:p>
        </p:txBody>
      </p:sp>
      <p:sp>
        <p:nvSpPr>
          <p:cNvPr id="100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B4535-2E94-2C4D-AA17-584C6878D52D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BBA370-FDFA-B948-9370-99DF3D7FA1DA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3C0764-3937-504E-A9A8-75EEA71F63AA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9673A0-0D1E-7C4E-969D-8F35254AF3F1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CDF37-E9E7-FD44-918E-48718DE01506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AD8AF-C001-FE49-9E84-7C663319C586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3A831-412E-B043-BEA8-9EC95346DCFD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CBA02-F706-E64A-97B7-58F1976F84EC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19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491D-D000-9F4F-91C7-DA84FA678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48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D203A-56D8-C949-A455-DFA3D24F8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19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97E1-2AC9-C04C-AAA4-803B28954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35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A3D9-D5CF-B948-8147-B4C7A4509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66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A3EC3-76DA-374F-A725-89CAEEAA2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39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D42A-B93C-AB40-BC53-B4D9EAC2C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13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DC9C-84D1-4E4D-A7CA-280412632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83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29A47-6D29-EB43-9350-05757A8FD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67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93309-72B6-B149-976F-D8604427A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67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D2E0-4C7C-E042-AE55-0AA9D8BC4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9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EED1-6AFD-314C-9D3D-2829079A7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3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92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11F57DD9-E8AF-6141-83BC-AB1DA2803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6666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8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8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25.jpe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>
                <a:solidFill>
                  <a:schemeClr val="bg1"/>
                </a:solidFill>
                <a:cs typeface="+mj-cs"/>
              </a:rPr>
              <a:t>A Digital Learning Space for Science, Mathematics, Engineering and Technology Education</a:t>
            </a:r>
            <a:endParaRPr lang="en-US" altLang="en-US" dirty="0" smtClean="0">
              <a:latin typeface="Arial Narrow" charset="0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91400" cy="1066800"/>
          </a:xfrm>
        </p:spPr>
        <p:txBody>
          <a:bodyPr/>
          <a:lstStyle/>
          <a:p>
            <a:pPr>
              <a:defRPr/>
            </a:pPr>
            <a:r>
              <a:rPr lang="en-US" altLang="en-US" sz="2400" smtClean="0">
                <a:solidFill>
                  <a:schemeClr val="bg1"/>
                </a:solidFill>
                <a:cs typeface="+mn-cs"/>
              </a:rPr>
              <a:t> Brandon Muramatsu</a:t>
            </a:r>
            <a:endParaRPr lang="en-US" altLang="en-US" sz="2400" b="0" smtClean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NEEDS Project Director</a:t>
            </a:r>
          </a:p>
          <a:p>
            <a:pPr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University of California at Berkeley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b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438400" y="6477000"/>
            <a:ext cx="556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t>Originally Published 2000. Republished 2013. This work is licensed under a Creative Commons Attribution-Noncommercial-Share Alike 3.0 United States License (http://creativecommons.org/licenses/by-nc-sa/3.0/us/)</a:t>
            </a:r>
          </a:p>
        </p:txBody>
      </p:sp>
      <p:pic>
        <p:nvPicPr>
          <p:cNvPr id="3078" name="Picture 7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53200"/>
            <a:ext cx="738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28600"/>
            <a:ext cx="8102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6739" name="Picture 3">
            <a:hlinkClick r:id="" action="ppaction://media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403350"/>
            <a:ext cx="4635500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6026150" y="3054350"/>
            <a:ext cx="1206500" cy="8255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6227763" y="635000"/>
            <a:ext cx="925512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000">
                <a:solidFill>
                  <a:srgbClr val="FCFEB9"/>
                </a:solidFill>
                <a:latin typeface="Times New Roman" charset="0"/>
                <a:cs typeface="+mn-cs"/>
              </a:rPr>
              <a:t>disk</a:t>
            </a:r>
          </a:p>
          <a:p>
            <a:pPr>
              <a:defRPr/>
            </a:pPr>
            <a:r>
              <a:rPr lang="en-US" altLang="en-US" sz="2000">
                <a:solidFill>
                  <a:srgbClr val="FCFEB9"/>
                </a:solidFill>
                <a:latin typeface="Times New Roman" charset="0"/>
                <a:cs typeface="+mn-cs"/>
              </a:rPr>
              <a:t>platter</a:t>
            </a: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V="1">
            <a:off x="5803900" y="1066800"/>
            <a:ext cx="35560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H="1" flipV="1">
            <a:off x="2057400" y="3733800"/>
            <a:ext cx="457200" cy="1219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534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763" name="Picture 3">
            <a:hlinkClick r:id="" action="ppaction://media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7250"/>
            <a:ext cx="31877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cs typeface="+mj-cs"/>
              </a:rPr>
              <a:t>Synthesis Coalition Strategy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3048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600" smtClean="0">
                <a:cs typeface="+mn-cs"/>
              </a:rPr>
              <a:t>Introduce multidisciplinary systems design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Bring industry and research into the classroom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Enhance laboratory/hands-on learning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Increase social context of technology</a:t>
            </a:r>
            <a:endParaRPr lang="en-US" altLang="en-US" sz="2600" smtClean="0">
              <a:solidFill>
                <a:schemeClr val="bg2"/>
              </a:solidFill>
              <a:cs typeface="+mn-cs"/>
            </a:endParaRPr>
          </a:p>
          <a:p>
            <a:pPr>
              <a:defRPr/>
            </a:pPr>
            <a:r>
              <a:rPr lang="en-US" altLang="en-US" sz="2600" smtClean="0">
                <a:cs typeface="+mn-cs"/>
              </a:rPr>
              <a:t>Improve student</a:t>
            </a:r>
            <a:r>
              <a:rPr lang="ja-JP" altLang="en-US" sz="2600" smtClean="0">
                <a:latin typeface="Arial"/>
                <a:cs typeface="+mn-cs"/>
              </a:rPr>
              <a:t>’</a:t>
            </a:r>
            <a:r>
              <a:rPr lang="en-US" altLang="en-US" sz="2600" smtClean="0">
                <a:cs typeface="+mn-cs"/>
              </a:rPr>
              <a:t>s communication &amp; teaming skills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Introduce new delivery/learning styles</a:t>
            </a:r>
            <a:endParaRPr lang="en-US" altLang="en-US" sz="2400" smtClean="0">
              <a:cs typeface="+mn-cs"/>
            </a:endParaRPr>
          </a:p>
        </p:txBody>
      </p:sp>
      <p:pic>
        <p:nvPicPr>
          <p:cNvPr id="11878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"/>
            <a:ext cx="8413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533400" y="5003800"/>
            <a:ext cx="66976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u="sng">
                <a:latin typeface="Arial" charset="0"/>
                <a:cs typeface="+mn-cs"/>
              </a:rPr>
              <a:t>Synthesis Coalition Goals (1990–1998)</a:t>
            </a:r>
            <a:endParaRPr lang="en-US" altLang="en-US" sz="280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600">
                <a:solidFill>
                  <a:srgbClr val="006666"/>
                </a:solidFill>
                <a:latin typeface="Arial" charset="0"/>
                <a:cs typeface="+mn-cs"/>
              </a:rPr>
              <a:t>• Reform engineering education curricula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600">
                <a:solidFill>
                  <a:srgbClr val="006666"/>
                </a:solidFill>
                <a:latin typeface="Arial" charset="0"/>
                <a:cs typeface="+mn-cs"/>
              </a:rPr>
              <a:t>• Develop digital infrastructure </a:t>
            </a:r>
            <a:r>
              <a:rPr lang="en-US" altLang="en-US" sz="2600">
                <a:solidFill>
                  <a:srgbClr val="006666"/>
                </a:solidFill>
                <a:latin typeface="Arial" charset="0"/>
                <a:cs typeface="+mn-cs"/>
                <a:sym typeface="Wingdings" charset="0"/>
              </a:rPr>
              <a:t></a:t>
            </a:r>
            <a:r>
              <a:rPr lang="en-US" altLang="en-US" sz="2600">
                <a:solidFill>
                  <a:srgbClr val="006666"/>
                </a:solidFill>
                <a:latin typeface="Arial" charset="0"/>
                <a:cs typeface="+mn-cs"/>
              </a:rPr>
              <a:t> NEEDS</a:t>
            </a:r>
            <a:endParaRPr lang="en-US" altLang="en-US" sz="2800">
              <a:solidFill>
                <a:srgbClr val="006666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Outline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smtClean="0">
                <a:solidFill>
                  <a:srgbClr val="4D4D4D"/>
                </a:solidFill>
                <a:cs typeface="+mn-cs"/>
              </a:rPr>
              <a:t>Introduction</a:t>
            </a:r>
          </a:p>
          <a:p>
            <a:pPr>
              <a:defRPr/>
            </a:pPr>
            <a:r>
              <a:rPr lang="en-US" altLang="en-US" sz="2400" smtClean="0">
                <a:solidFill>
                  <a:srgbClr val="4D4D4D"/>
                </a:solidFill>
                <a:cs typeface="+mn-cs"/>
              </a:rPr>
              <a:t>Synthesis Coalition</a:t>
            </a:r>
            <a:endParaRPr lang="en-US" altLang="en-US" sz="2400" smtClean="0">
              <a:cs typeface="+mn-cs"/>
            </a:endParaRPr>
          </a:p>
          <a:p>
            <a:pPr>
              <a:defRPr/>
            </a:pPr>
            <a:r>
              <a:rPr lang="en-US" altLang="en-US" sz="2400" smtClean="0">
                <a:cs typeface="+mn-cs"/>
              </a:rPr>
              <a:t>NEEDS—The National Engineering Education Delivery System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Towards a Digital Learning Space for Science Mathematics Engineering and Technology Education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NSDL: www.smete.org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228725" y="5791200"/>
            <a:ext cx="6500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http://www.smete.org/smete/info/presentations/</a:t>
            </a:r>
            <a:endParaRPr lang="en-US" altLang="en-US" sz="220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NonK.pct                                                       00011EF6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smtClean="0">
                <a:solidFill>
                  <a:schemeClr val="bg1"/>
                </a:solidFill>
                <a:cs typeface="+mj-cs"/>
              </a:rPr>
              <a:t>NEEDS—The National Engineering Education Delivery System</a:t>
            </a:r>
            <a:br>
              <a:rPr lang="en-US" altLang="en-US" sz="3600" smtClean="0">
                <a:solidFill>
                  <a:schemeClr val="bg1"/>
                </a:solidFill>
                <a:cs typeface="+mj-cs"/>
              </a:rPr>
            </a:br>
            <a:r>
              <a:rPr lang="en-US" altLang="en-US" sz="3600" smtClean="0">
                <a:solidFill>
                  <a:schemeClr val="bg1"/>
                </a:solidFill>
                <a:cs typeface="+mj-cs"/>
              </a:rPr>
              <a:t>www.needs.org</a:t>
            </a:r>
            <a:br>
              <a:rPr lang="en-US" altLang="en-US" sz="3600" smtClean="0">
                <a:solidFill>
                  <a:schemeClr val="bg1"/>
                </a:solidFill>
                <a:cs typeface="+mj-cs"/>
              </a:rPr>
            </a:br>
            <a:endParaRPr lang="en-US" altLang="en-US" smtClean="0">
              <a:latin typeface="Arial Narrow" charset="0"/>
              <a:cs typeface="+mj-cs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b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en-US" sz="2200" smtClean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>
              <a:defRPr/>
            </a:pPr>
            <a:endParaRPr lang="en-US" altLang="en-US" smtClean="0"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9763"/>
            <a:ext cx="77724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8575" y="1635125"/>
            <a:ext cx="2479675" cy="34925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88900" tIns="46037" rIns="88900" bIns="46037"/>
          <a:lstStyle/>
          <a:p>
            <a:pPr marL="276225" indent="-276225" defTabSz="887413">
              <a:lnSpc>
                <a:spcPct val="88000"/>
              </a:lnSpc>
              <a:spcBef>
                <a:spcPct val="42000"/>
              </a:spcBef>
              <a:defRPr/>
            </a:pPr>
            <a:r>
              <a:rPr lang="en-US" altLang="en-US" sz="2000" u="sng">
                <a:latin typeface="Arial" charset="0"/>
                <a:cs typeface="+mn-cs"/>
              </a:rPr>
              <a:t>Delivery</a:t>
            </a:r>
            <a:endParaRPr lang="en-US" altLang="en-US" sz="2000">
              <a:latin typeface="Arial" charset="0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Classrooms 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Instructional Labs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Small Study Groups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Residences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Libraries</a:t>
            </a:r>
            <a:endParaRPr lang="en-US" altLang="en-US" sz="2000">
              <a:latin typeface="Arial" charset="0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latin typeface="Arial" charset="0"/>
                <a:cs typeface="+mn-cs"/>
              </a:rPr>
              <a:t>Anywhere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545263" y="1612900"/>
            <a:ext cx="2516187" cy="35147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88900" tIns="46037" rIns="88900" bIns="46037"/>
          <a:lstStyle/>
          <a:p>
            <a:pPr marL="276225" indent="-276225" defTabSz="887413">
              <a:lnSpc>
                <a:spcPct val="88000"/>
              </a:lnSpc>
              <a:spcBef>
                <a:spcPct val="42000"/>
              </a:spcBef>
              <a:defRPr/>
            </a:pPr>
            <a:r>
              <a:rPr lang="en-US" altLang="en-US" sz="2000" u="sng">
                <a:latin typeface="Arial" charset="0"/>
                <a:cs typeface="+mn-cs"/>
              </a:rPr>
              <a:t>Development</a:t>
            </a:r>
            <a:endParaRPr lang="en-US" altLang="en-US" sz="2000">
              <a:latin typeface="Arial" charset="0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Courseware Studios 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Instructional Labs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Faculty Offices &amp; Residences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Libraries</a:t>
            </a:r>
            <a:endParaRPr lang="en-US" altLang="en-US" sz="2000">
              <a:latin typeface="Arial" charset="0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latin typeface="Arial" charset="0"/>
                <a:cs typeface="+mn-cs"/>
              </a:rPr>
              <a:t>Anywhere</a:t>
            </a:r>
          </a:p>
        </p:txBody>
      </p:sp>
      <p:pic>
        <p:nvPicPr>
          <p:cNvPr id="58374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667000"/>
            <a:ext cx="2224087" cy="24304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5" name="Line 7"/>
          <p:cNvSpPr>
            <a:spLocks noChangeShapeType="1"/>
          </p:cNvSpPr>
          <p:nvPr/>
        </p:nvSpPr>
        <p:spPr bwMode="auto">
          <a:xfrm flipH="1" flipV="1">
            <a:off x="2514600" y="3452813"/>
            <a:ext cx="1277938" cy="598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334000" y="3452813"/>
            <a:ext cx="1219200" cy="598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651125" y="1724025"/>
            <a:ext cx="38814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000">
                <a:solidFill>
                  <a:schemeClr val="tx2"/>
                </a:solidFill>
                <a:latin typeface="Helvetica" charset="0"/>
                <a:cs typeface="+mn-cs"/>
              </a:rPr>
              <a:t>Three Components Connected</a:t>
            </a:r>
            <a:br>
              <a:rPr lang="en-US" altLang="en-US" sz="2000">
                <a:solidFill>
                  <a:schemeClr val="tx2"/>
                </a:solidFill>
                <a:latin typeface="Helvetica" charset="0"/>
                <a:cs typeface="+mn-cs"/>
              </a:rPr>
            </a:br>
            <a:r>
              <a:rPr lang="en-US" altLang="en-US" sz="2000">
                <a:solidFill>
                  <a:schemeClr val="tx2"/>
                </a:solidFill>
                <a:latin typeface="Helvetica" charset="0"/>
                <a:cs typeface="+mn-cs"/>
              </a:rPr>
              <a:t>Through the Internet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33400" y="5486400"/>
            <a:ext cx="800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We are building upon our experience with NEEDS as the foundation for the SMETE Information Portal, coupled with on-going research.</a:t>
            </a:r>
          </a:p>
          <a:p>
            <a:pPr>
              <a:defRPr/>
            </a:pPr>
            <a:endParaRPr lang="en-US" altLang="en-US" b="0">
              <a:cs typeface="+mn-cs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83" name="Object 12"/>
          <p:cNvGraphicFramePr>
            <a:graphicFrameLocks noChangeAspect="1"/>
          </p:cNvGraphicFramePr>
          <p:nvPr/>
        </p:nvGraphicFramePr>
        <p:xfrm>
          <a:off x="76200" y="0"/>
          <a:ext cx="50831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Image" r:id="rId5" imgW="5082951" imgH="1270289" progId="Photoshop.Image.5">
                  <p:embed/>
                </p:oleObj>
              </mc:Choice>
              <mc:Fallback>
                <p:oleObj name="Image" r:id="rId5" imgW="5082951" imgH="1270289" progId="Photoshop.Image.5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50831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334000" y="3048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>
                <a:latin typeface="Arial" charset="0"/>
                <a:cs typeface="+mn-cs"/>
              </a:rPr>
              <a:t>www.needs.org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How does NEEDS help users </a:t>
            </a:r>
            <a:br>
              <a:rPr lang="en-US" altLang="en-US" smtClean="0">
                <a:cs typeface="+mj-cs"/>
              </a:rPr>
            </a:br>
            <a:r>
              <a:rPr lang="ja-JP" altLang="en-US" smtClean="0">
                <a:latin typeface="Arial"/>
                <a:cs typeface="+mj-cs"/>
              </a:rPr>
              <a:t>“</a:t>
            </a:r>
            <a:r>
              <a:rPr lang="en-US" altLang="en-US" smtClean="0">
                <a:cs typeface="+mj-cs"/>
              </a:rPr>
              <a:t>re-use</a:t>
            </a:r>
            <a:r>
              <a:rPr lang="ja-JP" altLang="en-US" smtClean="0">
                <a:latin typeface="Arial"/>
                <a:cs typeface="+mj-cs"/>
              </a:rPr>
              <a:t>”</a:t>
            </a:r>
            <a:r>
              <a:rPr lang="en-US" altLang="en-US" smtClean="0">
                <a:cs typeface="+mj-cs"/>
              </a:rPr>
              <a:t> learning materials?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600" smtClean="0">
                <a:cs typeface="+mn-cs"/>
              </a:rPr>
              <a:t>Provides mechanisms to help user locate materials</a:t>
            </a:r>
            <a:endParaRPr lang="en-US" altLang="en-US" smtClean="0">
              <a:cs typeface="+mn-cs"/>
            </a:endParaRPr>
          </a:p>
          <a:p>
            <a:pPr lvl="1">
              <a:defRPr/>
            </a:pPr>
            <a:r>
              <a:rPr lang="en-US" altLang="en-US" smtClean="0"/>
              <a:t>Uses standardized descriptions (metadata) to describe resources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Provides mechanisms to help users evaluate the </a:t>
            </a:r>
            <a:r>
              <a:rPr lang="ja-JP" altLang="en-US" sz="2600" smtClean="0">
                <a:latin typeface="Arial"/>
                <a:cs typeface="+mn-cs"/>
              </a:rPr>
              <a:t>“</a:t>
            </a:r>
            <a:r>
              <a:rPr lang="en-US" altLang="en-US" sz="2600" smtClean="0">
                <a:cs typeface="+mn-cs"/>
              </a:rPr>
              <a:t>quality  of materials</a:t>
            </a:r>
            <a:r>
              <a:rPr lang="ja-JP" altLang="en-US" sz="2600" smtClean="0">
                <a:latin typeface="Arial"/>
                <a:cs typeface="+mn-cs"/>
              </a:rPr>
              <a:t>”</a:t>
            </a:r>
            <a:endParaRPr lang="en-US" altLang="en-US" smtClean="0">
              <a:cs typeface="+mn-cs"/>
            </a:endParaRPr>
          </a:p>
          <a:p>
            <a:pPr>
              <a:defRPr/>
            </a:pPr>
            <a:endParaRPr lang="en-US" altLang="en-US" smtClean="0">
              <a:cs typeface="+mn-cs"/>
            </a:endParaRPr>
          </a:p>
          <a:p>
            <a:pPr>
              <a:defRPr/>
            </a:pPr>
            <a:r>
              <a:rPr lang="en-US" altLang="en-US" sz="2600" smtClean="0">
                <a:cs typeface="+mn-cs"/>
              </a:rPr>
              <a:t>Developed upon an extendable platform to support multiple uses, as well as integrate new services and features</a:t>
            </a:r>
            <a:endParaRPr lang="en-US" altLang="en-US" smtClean="0">
              <a:cs typeface="+mn-cs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5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cs typeface="+mj-cs"/>
              </a:rPr>
              <a:t>NEEDS</a:t>
            </a:r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3048000" y="533400"/>
            <a:ext cx="5497513" cy="3673475"/>
          </a:xfrm>
          <a:custGeom>
            <a:avLst/>
            <a:gdLst>
              <a:gd name="T0" fmla="*/ 3219 w 3463"/>
              <a:gd name="T1" fmla="*/ 93 h 2314"/>
              <a:gd name="T2" fmla="*/ 3129 w 3463"/>
              <a:gd name="T3" fmla="*/ 300 h 2314"/>
              <a:gd name="T4" fmla="*/ 2932 w 3463"/>
              <a:gd name="T5" fmla="*/ 493 h 2314"/>
              <a:gd name="T6" fmla="*/ 2763 w 3463"/>
              <a:gd name="T7" fmla="*/ 665 h 2314"/>
              <a:gd name="T8" fmla="*/ 2581 w 3463"/>
              <a:gd name="T9" fmla="*/ 689 h 2314"/>
              <a:gd name="T10" fmla="*/ 2515 w 3463"/>
              <a:gd name="T11" fmla="*/ 586 h 2314"/>
              <a:gd name="T12" fmla="*/ 2444 w 3463"/>
              <a:gd name="T13" fmla="*/ 399 h 2314"/>
              <a:gd name="T14" fmla="*/ 2347 w 3463"/>
              <a:gd name="T15" fmla="*/ 537 h 2314"/>
              <a:gd name="T16" fmla="*/ 2299 w 3463"/>
              <a:gd name="T17" fmla="*/ 791 h 2314"/>
              <a:gd name="T18" fmla="*/ 2297 w 3463"/>
              <a:gd name="T19" fmla="*/ 483 h 2314"/>
              <a:gd name="T20" fmla="*/ 2278 w 3463"/>
              <a:gd name="T21" fmla="*/ 405 h 2314"/>
              <a:gd name="T22" fmla="*/ 2445 w 3463"/>
              <a:gd name="T23" fmla="*/ 384 h 2314"/>
              <a:gd name="T24" fmla="*/ 2355 w 3463"/>
              <a:gd name="T25" fmla="*/ 315 h 2314"/>
              <a:gd name="T26" fmla="*/ 2182 w 3463"/>
              <a:gd name="T27" fmla="*/ 291 h 2314"/>
              <a:gd name="T28" fmla="*/ 2036 w 3463"/>
              <a:gd name="T29" fmla="*/ 367 h 2314"/>
              <a:gd name="T30" fmla="*/ 1951 w 3463"/>
              <a:gd name="T31" fmla="*/ 246 h 2314"/>
              <a:gd name="T32" fmla="*/ 928 w 3463"/>
              <a:gd name="T33" fmla="*/ 155 h 2314"/>
              <a:gd name="T34" fmla="*/ 263 w 3463"/>
              <a:gd name="T35" fmla="*/ 53 h 2314"/>
              <a:gd name="T36" fmla="*/ 251 w 3463"/>
              <a:gd name="T37" fmla="*/ 197 h 2314"/>
              <a:gd name="T38" fmla="*/ 213 w 3463"/>
              <a:gd name="T39" fmla="*/ 107 h 2314"/>
              <a:gd name="T40" fmla="*/ 163 w 3463"/>
              <a:gd name="T41" fmla="*/ 216 h 2314"/>
              <a:gd name="T42" fmla="*/ 91 w 3463"/>
              <a:gd name="T43" fmla="*/ 477 h 2314"/>
              <a:gd name="T44" fmla="*/ 18 w 3463"/>
              <a:gd name="T45" fmla="*/ 900 h 2314"/>
              <a:gd name="T46" fmla="*/ 83 w 3463"/>
              <a:gd name="T47" fmla="*/ 1064 h 2314"/>
              <a:gd name="T48" fmla="*/ 109 w 3463"/>
              <a:gd name="T49" fmla="*/ 1238 h 2314"/>
              <a:gd name="T50" fmla="*/ 157 w 3463"/>
              <a:gd name="T51" fmla="*/ 1388 h 2314"/>
              <a:gd name="T52" fmla="*/ 264 w 3463"/>
              <a:gd name="T53" fmla="*/ 1489 h 2314"/>
              <a:gd name="T54" fmla="*/ 405 w 3463"/>
              <a:gd name="T55" fmla="*/ 1603 h 2314"/>
              <a:gd name="T56" fmla="*/ 655 w 3463"/>
              <a:gd name="T57" fmla="*/ 1739 h 2314"/>
              <a:gd name="T58" fmla="*/ 964 w 3463"/>
              <a:gd name="T59" fmla="*/ 1789 h 2314"/>
              <a:gd name="T60" fmla="*/ 1214 w 3463"/>
              <a:gd name="T61" fmla="*/ 1979 h 2314"/>
              <a:gd name="T62" fmla="*/ 1424 w 3463"/>
              <a:gd name="T63" fmla="*/ 1987 h 2314"/>
              <a:gd name="T64" fmla="*/ 1569 w 3463"/>
              <a:gd name="T65" fmla="*/ 2197 h 2314"/>
              <a:gd name="T66" fmla="*/ 1772 w 3463"/>
              <a:gd name="T67" fmla="*/ 2274 h 2314"/>
              <a:gd name="T68" fmla="*/ 1831 w 3463"/>
              <a:gd name="T69" fmla="*/ 2089 h 2314"/>
              <a:gd name="T70" fmla="*/ 2088 w 3463"/>
              <a:gd name="T71" fmla="*/ 1975 h 2314"/>
              <a:gd name="T72" fmla="*/ 2245 w 3463"/>
              <a:gd name="T73" fmla="*/ 1973 h 2314"/>
              <a:gd name="T74" fmla="*/ 2353 w 3463"/>
              <a:gd name="T75" fmla="*/ 1966 h 2314"/>
              <a:gd name="T76" fmla="*/ 2263 w 3463"/>
              <a:gd name="T77" fmla="*/ 1895 h 2314"/>
              <a:gd name="T78" fmla="*/ 2397 w 3463"/>
              <a:gd name="T79" fmla="*/ 1814 h 2314"/>
              <a:gd name="T80" fmla="*/ 2582 w 3463"/>
              <a:gd name="T81" fmla="*/ 1838 h 2314"/>
              <a:gd name="T82" fmla="*/ 2742 w 3463"/>
              <a:gd name="T83" fmla="*/ 1871 h 2314"/>
              <a:gd name="T84" fmla="*/ 2822 w 3463"/>
              <a:gd name="T85" fmla="*/ 2029 h 2314"/>
              <a:gd name="T86" fmla="*/ 2896 w 3463"/>
              <a:gd name="T87" fmla="*/ 2128 h 2314"/>
              <a:gd name="T88" fmla="*/ 3058 w 3463"/>
              <a:gd name="T89" fmla="*/ 2116 h 2314"/>
              <a:gd name="T90" fmla="*/ 2905 w 3463"/>
              <a:gd name="T91" fmla="*/ 1792 h 2314"/>
              <a:gd name="T92" fmla="*/ 2941 w 3463"/>
              <a:gd name="T93" fmla="*/ 1546 h 2314"/>
              <a:gd name="T94" fmla="*/ 3174 w 3463"/>
              <a:gd name="T95" fmla="*/ 1165 h 2314"/>
              <a:gd name="T96" fmla="*/ 3159 w 3463"/>
              <a:gd name="T97" fmla="*/ 1169 h 2314"/>
              <a:gd name="T98" fmla="*/ 3111 w 3463"/>
              <a:gd name="T99" fmla="*/ 1078 h 2314"/>
              <a:gd name="T100" fmla="*/ 3066 w 3463"/>
              <a:gd name="T101" fmla="*/ 881 h 2314"/>
              <a:gd name="T102" fmla="*/ 3131 w 3463"/>
              <a:gd name="T103" fmla="*/ 869 h 2314"/>
              <a:gd name="T104" fmla="*/ 3310 w 3463"/>
              <a:gd name="T105" fmla="*/ 636 h 2314"/>
              <a:gd name="T106" fmla="*/ 3305 w 3463"/>
              <a:gd name="T107" fmla="*/ 594 h 2314"/>
              <a:gd name="T108" fmla="*/ 3338 w 3463"/>
              <a:gd name="T109" fmla="*/ 499 h 2314"/>
              <a:gd name="T110" fmla="*/ 3316 w 3463"/>
              <a:gd name="T111" fmla="*/ 428 h 2314"/>
              <a:gd name="T112" fmla="*/ 3427 w 3463"/>
              <a:gd name="T113" fmla="*/ 263 h 2314"/>
              <a:gd name="T114" fmla="*/ 3350 w 3463"/>
              <a:gd name="T115" fmla="*/ 54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63" h="2314">
                <a:moveTo>
                  <a:pt x="3337" y="13"/>
                </a:moveTo>
                <a:lnTo>
                  <a:pt x="3318" y="0"/>
                </a:lnTo>
                <a:lnTo>
                  <a:pt x="3299" y="0"/>
                </a:lnTo>
                <a:lnTo>
                  <a:pt x="3287" y="2"/>
                </a:lnTo>
                <a:lnTo>
                  <a:pt x="3278" y="18"/>
                </a:lnTo>
                <a:lnTo>
                  <a:pt x="3263" y="13"/>
                </a:lnTo>
                <a:lnTo>
                  <a:pt x="3252" y="18"/>
                </a:lnTo>
                <a:lnTo>
                  <a:pt x="3244" y="41"/>
                </a:lnTo>
                <a:lnTo>
                  <a:pt x="3219" y="93"/>
                </a:lnTo>
                <a:lnTo>
                  <a:pt x="3231" y="125"/>
                </a:lnTo>
                <a:lnTo>
                  <a:pt x="3222" y="163"/>
                </a:lnTo>
                <a:lnTo>
                  <a:pt x="3230" y="179"/>
                </a:lnTo>
                <a:lnTo>
                  <a:pt x="3229" y="210"/>
                </a:lnTo>
                <a:lnTo>
                  <a:pt x="3225" y="238"/>
                </a:lnTo>
                <a:lnTo>
                  <a:pt x="3209" y="242"/>
                </a:lnTo>
                <a:lnTo>
                  <a:pt x="3198" y="226"/>
                </a:lnTo>
                <a:lnTo>
                  <a:pt x="3174" y="287"/>
                </a:lnTo>
                <a:lnTo>
                  <a:pt x="3129" y="300"/>
                </a:lnTo>
                <a:lnTo>
                  <a:pt x="3069" y="320"/>
                </a:lnTo>
                <a:lnTo>
                  <a:pt x="3026" y="331"/>
                </a:lnTo>
                <a:lnTo>
                  <a:pt x="2992" y="364"/>
                </a:lnTo>
                <a:lnTo>
                  <a:pt x="2970" y="399"/>
                </a:lnTo>
                <a:lnTo>
                  <a:pt x="2950" y="400"/>
                </a:lnTo>
                <a:lnTo>
                  <a:pt x="2928" y="438"/>
                </a:lnTo>
                <a:lnTo>
                  <a:pt x="2938" y="452"/>
                </a:lnTo>
                <a:lnTo>
                  <a:pt x="2943" y="483"/>
                </a:lnTo>
                <a:lnTo>
                  <a:pt x="2932" y="493"/>
                </a:lnTo>
                <a:lnTo>
                  <a:pt x="2917" y="516"/>
                </a:lnTo>
                <a:lnTo>
                  <a:pt x="2901" y="522"/>
                </a:lnTo>
                <a:lnTo>
                  <a:pt x="2895" y="537"/>
                </a:lnTo>
                <a:lnTo>
                  <a:pt x="2866" y="542"/>
                </a:lnTo>
                <a:lnTo>
                  <a:pt x="2826" y="543"/>
                </a:lnTo>
                <a:lnTo>
                  <a:pt x="2794" y="564"/>
                </a:lnTo>
                <a:lnTo>
                  <a:pt x="2798" y="599"/>
                </a:lnTo>
                <a:lnTo>
                  <a:pt x="2789" y="627"/>
                </a:lnTo>
                <a:lnTo>
                  <a:pt x="2763" y="665"/>
                </a:lnTo>
                <a:lnTo>
                  <a:pt x="2730" y="701"/>
                </a:lnTo>
                <a:lnTo>
                  <a:pt x="2696" y="714"/>
                </a:lnTo>
                <a:lnTo>
                  <a:pt x="2686" y="740"/>
                </a:lnTo>
                <a:lnTo>
                  <a:pt x="2619" y="770"/>
                </a:lnTo>
                <a:lnTo>
                  <a:pt x="2582" y="761"/>
                </a:lnTo>
                <a:lnTo>
                  <a:pt x="2575" y="752"/>
                </a:lnTo>
                <a:lnTo>
                  <a:pt x="2592" y="734"/>
                </a:lnTo>
                <a:lnTo>
                  <a:pt x="2594" y="710"/>
                </a:lnTo>
                <a:lnTo>
                  <a:pt x="2581" y="689"/>
                </a:lnTo>
                <a:lnTo>
                  <a:pt x="2594" y="680"/>
                </a:lnTo>
                <a:lnTo>
                  <a:pt x="2614" y="683"/>
                </a:lnTo>
                <a:lnTo>
                  <a:pt x="2611" y="638"/>
                </a:lnTo>
                <a:lnTo>
                  <a:pt x="2607" y="601"/>
                </a:lnTo>
                <a:lnTo>
                  <a:pt x="2596" y="567"/>
                </a:lnTo>
                <a:lnTo>
                  <a:pt x="2578" y="552"/>
                </a:lnTo>
                <a:lnTo>
                  <a:pt x="2554" y="543"/>
                </a:lnTo>
                <a:lnTo>
                  <a:pt x="2534" y="558"/>
                </a:lnTo>
                <a:lnTo>
                  <a:pt x="2515" y="586"/>
                </a:lnTo>
                <a:lnTo>
                  <a:pt x="2496" y="579"/>
                </a:lnTo>
                <a:lnTo>
                  <a:pt x="2504" y="566"/>
                </a:lnTo>
                <a:lnTo>
                  <a:pt x="2513" y="558"/>
                </a:lnTo>
                <a:lnTo>
                  <a:pt x="2525" y="549"/>
                </a:lnTo>
                <a:lnTo>
                  <a:pt x="2543" y="525"/>
                </a:lnTo>
                <a:lnTo>
                  <a:pt x="2529" y="477"/>
                </a:lnTo>
                <a:lnTo>
                  <a:pt x="2525" y="440"/>
                </a:lnTo>
                <a:lnTo>
                  <a:pt x="2496" y="433"/>
                </a:lnTo>
                <a:lnTo>
                  <a:pt x="2444" y="399"/>
                </a:lnTo>
                <a:lnTo>
                  <a:pt x="2414" y="414"/>
                </a:lnTo>
                <a:lnTo>
                  <a:pt x="2408" y="431"/>
                </a:lnTo>
                <a:lnTo>
                  <a:pt x="2415" y="445"/>
                </a:lnTo>
                <a:lnTo>
                  <a:pt x="2399" y="452"/>
                </a:lnTo>
                <a:lnTo>
                  <a:pt x="2399" y="480"/>
                </a:lnTo>
                <a:lnTo>
                  <a:pt x="2385" y="480"/>
                </a:lnTo>
                <a:lnTo>
                  <a:pt x="2363" y="502"/>
                </a:lnTo>
                <a:lnTo>
                  <a:pt x="2355" y="519"/>
                </a:lnTo>
                <a:lnTo>
                  <a:pt x="2347" y="537"/>
                </a:lnTo>
                <a:lnTo>
                  <a:pt x="2346" y="581"/>
                </a:lnTo>
                <a:lnTo>
                  <a:pt x="2342" y="630"/>
                </a:lnTo>
                <a:lnTo>
                  <a:pt x="2353" y="658"/>
                </a:lnTo>
                <a:lnTo>
                  <a:pt x="2368" y="704"/>
                </a:lnTo>
                <a:lnTo>
                  <a:pt x="2368" y="758"/>
                </a:lnTo>
                <a:lnTo>
                  <a:pt x="2355" y="821"/>
                </a:lnTo>
                <a:lnTo>
                  <a:pt x="2329" y="826"/>
                </a:lnTo>
                <a:lnTo>
                  <a:pt x="2313" y="814"/>
                </a:lnTo>
                <a:lnTo>
                  <a:pt x="2299" y="791"/>
                </a:lnTo>
                <a:lnTo>
                  <a:pt x="2285" y="758"/>
                </a:lnTo>
                <a:lnTo>
                  <a:pt x="2287" y="716"/>
                </a:lnTo>
                <a:lnTo>
                  <a:pt x="2287" y="686"/>
                </a:lnTo>
                <a:lnTo>
                  <a:pt x="2274" y="660"/>
                </a:lnTo>
                <a:lnTo>
                  <a:pt x="2276" y="604"/>
                </a:lnTo>
                <a:lnTo>
                  <a:pt x="2283" y="560"/>
                </a:lnTo>
                <a:lnTo>
                  <a:pt x="2286" y="537"/>
                </a:lnTo>
                <a:lnTo>
                  <a:pt x="2310" y="499"/>
                </a:lnTo>
                <a:lnTo>
                  <a:pt x="2297" y="483"/>
                </a:lnTo>
                <a:lnTo>
                  <a:pt x="2285" y="490"/>
                </a:lnTo>
                <a:lnTo>
                  <a:pt x="2276" y="512"/>
                </a:lnTo>
                <a:lnTo>
                  <a:pt x="2247" y="545"/>
                </a:lnTo>
                <a:lnTo>
                  <a:pt x="2263" y="517"/>
                </a:lnTo>
                <a:lnTo>
                  <a:pt x="2265" y="498"/>
                </a:lnTo>
                <a:lnTo>
                  <a:pt x="2259" y="474"/>
                </a:lnTo>
                <a:lnTo>
                  <a:pt x="2263" y="453"/>
                </a:lnTo>
                <a:lnTo>
                  <a:pt x="2276" y="433"/>
                </a:lnTo>
                <a:lnTo>
                  <a:pt x="2278" y="405"/>
                </a:lnTo>
                <a:lnTo>
                  <a:pt x="2285" y="389"/>
                </a:lnTo>
                <a:lnTo>
                  <a:pt x="2289" y="415"/>
                </a:lnTo>
                <a:lnTo>
                  <a:pt x="2315" y="417"/>
                </a:lnTo>
                <a:lnTo>
                  <a:pt x="2329" y="400"/>
                </a:lnTo>
                <a:lnTo>
                  <a:pt x="2355" y="388"/>
                </a:lnTo>
                <a:lnTo>
                  <a:pt x="2382" y="385"/>
                </a:lnTo>
                <a:lnTo>
                  <a:pt x="2393" y="396"/>
                </a:lnTo>
                <a:lnTo>
                  <a:pt x="2414" y="391"/>
                </a:lnTo>
                <a:lnTo>
                  <a:pt x="2445" y="384"/>
                </a:lnTo>
                <a:lnTo>
                  <a:pt x="2462" y="382"/>
                </a:lnTo>
                <a:lnTo>
                  <a:pt x="2465" y="367"/>
                </a:lnTo>
                <a:lnTo>
                  <a:pt x="2467" y="367"/>
                </a:lnTo>
                <a:lnTo>
                  <a:pt x="2454" y="349"/>
                </a:lnTo>
                <a:lnTo>
                  <a:pt x="2435" y="341"/>
                </a:lnTo>
                <a:lnTo>
                  <a:pt x="2405" y="330"/>
                </a:lnTo>
                <a:lnTo>
                  <a:pt x="2379" y="330"/>
                </a:lnTo>
                <a:lnTo>
                  <a:pt x="2363" y="327"/>
                </a:lnTo>
                <a:lnTo>
                  <a:pt x="2355" y="315"/>
                </a:lnTo>
                <a:lnTo>
                  <a:pt x="2324" y="310"/>
                </a:lnTo>
                <a:lnTo>
                  <a:pt x="2297" y="316"/>
                </a:lnTo>
                <a:lnTo>
                  <a:pt x="2276" y="320"/>
                </a:lnTo>
                <a:lnTo>
                  <a:pt x="2257" y="341"/>
                </a:lnTo>
                <a:lnTo>
                  <a:pt x="2229" y="327"/>
                </a:lnTo>
                <a:lnTo>
                  <a:pt x="2207" y="316"/>
                </a:lnTo>
                <a:lnTo>
                  <a:pt x="2180" y="330"/>
                </a:lnTo>
                <a:lnTo>
                  <a:pt x="2162" y="322"/>
                </a:lnTo>
                <a:lnTo>
                  <a:pt x="2182" y="291"/>
                </a:lnTo>
                <a:lnTo>
                  <a:pt x="2176" y="280"/>
                </a:lnTo>
                <a:lnTo>
                  <a:pt x="2166" y="284"/>
                </a:lnTo>
                <a:lnTo>
                  <a:pt x="2139" y="320"/>
                </a:lnTo>
                <a:lnTo>
                  <a:pt x="2118" y="347"/>
                </a:lnTo>
                <a:lnTo>
                  <a:pt x="2098" y="378"/>
                </a:lnTo>
                <a:lnTo>
                  <a:pt x="2068" y="374"/>
                </a:lnTo>
                <a:lnTo>
                  <a:pt x="2057" y="340"/>
                </a:lnTo>
                <a:lnTo>
                  <a:pt x="2046" y="341"/>
                </a:lnTo>
                <a:lnTo>
                  <a:pt x="2036" y="367"/>
                </a:lnTo>
                <a:lnTo>
                  <a:pt x="2001" y="368"/>
                </a:lnTo>
                <a:lnTo>
                  <a:pt x="2038" y="316"/>
                </a:lnTo>
                <a:lnTo>
                  <a:pt x="2126" y="257"/>
                </a:lnTo>
                <a:lnTo>
                  <a:pt x="2131" y="242"/>
                </a:lnTo>
                <a:lnTo>
                  <a:pt x="2083" y="244"/>
                </a:lnTo>
                <a:lnTo>
                  <a:pt x="2033" y="225"/>
                </a:lnTo>
                <a:lnTo>
                  <a:pt x="2015" y="251"/>
                </a:lnTo>
                <a:lnTo>
                  <a:pt x="1977" y="236"/>
                </a:lnTo>
                <a:lnTo>
                  <a:pt x="1951" y="246"/>
                </a:lnTo>
                <a:lnTo>
                  <a:pt x="1935" y="216"/>
                </a:lnTo>
                <a:lnTo>
                  <a:pt x="1892" y="218"/>
                </a:lnTo>
                <a:lnTo>
                  <a:pt x="1879" y="232"/>
                </a:lnTo>
                <a:lnTo>
                  <a:pt x="1831" y="198"/>
                </a:lnTo>
                <a:lnTo>
                  <a:pt x="1824" y="166"/>
                </a:lnTo>
                <a:lnTo>
                  <a:pt x="1770" y="154"/>
                </a:lnTo>
                <a:lnTo>
                  <a:pt x="1794" y="198"/>
                </a:lnTo>
                <a:lnTo>
                  <a:pt x="978" y="169"/>
                </a:lnTo>
                <a:lnTo>
                  <a:pt x="928" y="155"/>
                </a:lnTo>
                <a:lnTo>
                  <a:pt x="841" y="143"/>
                </a:lnTo>
                <a:lnTo>
                  <a:pt x="731" y="125"/>
                </a:lnTo>
                <a:lnTo>
                  <a:pt x="593" y="111"/>
                </a:lnTo>
                <a:lnTo>
                  <a:pt x="541" y="100"/>
                </a:lnTo>
                <a:lnTo>
                  <a:pt x="466" y="87"/>
                </a:lnTo>
                <a:lnTo>
                  <a:pt x="412" y="74"/>
                </a:lnTo>
                <a:lnTo>
                  <a:pt x="269" y="27"/>
                </a:lnTo>
                <a:lnTo>
                  <a:pt x="260" y="32"/>
                </a:lnTo>
                <a:lnTo>
                  <a:pt x="263" y="53"/>
                </a:lnTo>
                <a:lnTo>
                  <a:pt x="272" y="77"/>
                </a:lnTo>
                <a:lnTo>
                  <a:pt x="264" y="89"/>
                </a:lnTo>
                <a:lnTo>
                  <a:pt x="255" y="98"/>
                </a:lnTo>
                <a:lnTo>
                  <a:pt x="260" y="116"/>
                </a:lnTo>
                <a:lnTo>
                  <a:pt x="282" y="154"/>
                </a:lnTo>
                <a:lnTo>
                  <a:pt x="264" y="179"/>
                </a:lnTo>
                <a:lnTo>
                  <a:pt x="255" y="212"/>
                </a:lnTo>
                <a:lnTo>
                  <a:pt x="232" y="212"/>
                </a:lnTo>
                <a:lnTo>
                  <a:pt x="251" y="197"/>
                </a:lnTo>
                <a:lnTo>
                  <a:pt x="258" y="179"/>
                </a:lnTo>
                <a:lnTo>
                  <a:pt x="253" y="163"/>
                </a:lnTo>
                <a:lnTo>
                  <a:pt x="242" y="158"/>
                </a:lnTo>
                <a:lnTo>
                  <a:pt x="246" y="146"/>
                </a:lnTo>
                <a:lnTo>
                  <a:pt x="263" y="151"/>
                </a:lnTo>
                <a:lnTo>
                  <a:pt x="263" y="141"/>
                </a:lnTo>
                <a:lnTo>
                  <a:pt x="253" y="113"/>
                </a:lnTo>
                <a:lnTo>
                  <a:pt x="240" y="111"/>
                </a:lnTo>
                <a:lnTo>
                  <a:pt x="213" y="107"/>
                </a:lnTo>
                <a:lnTo>
                  <a:pt x="193" y="85"/>
                </a:lnTo>
                <a:lnTo>
                  <a:pt x="179" y="74"/>
                </a:lnTo>
                <a:lnTo>
                  <a:pt x="163" y="67"/>
                </a:lnTo>
                <a:lnTo>
                  <a:pt x="152" y="87"/>
                </a:lnTo>
                <a:lnTo>
                  <a:pt x="159" y="118"/>
                </a:lnTo>
                <a:lnTo>
                  <a:pt x="163" y="144"/>
                </a:lnTo>
                <a:lnTo>
                  <a:pt x="160" y="177"/>
                </a:lnTo>
                <a:lnTo>
                  <a:pt x="159" y="205"/>
                </a:lnTo>
                <a:lnTo>
                  <a:pt x="163" y="216"/>
                </a:lnTo>
                <a:lnTo>
                  <a:pt x="173" y="238"/>
                </a:lnTo>
                <a:lnTo>
                  <a:pt x="163" y="253"/>
                </a:lnTo>
                <a:lnTo>
                  <a:pt x="163" y="266"/>
                </a:lnTo>
                <a:lnTo>
                  <a:pt x="165" y="289"/>
                </a:lnTo>
                <a:lnTo>
                  <a:pt x="150" y="297"/>
                </a:lnTo>
                <a:lnTo>
                  <a:pt x="139" y="348"/>
                </a:lnTo>
                <a:lnTo>
                  <a:pt x="128" y="394"/>
                </a:lnTo>
                <a:lnTo>
                  <a:pt x="112" y="441"/>
                </a:lnTo>
                <a:lnTo>
                  <a:pt x="91" y="477"/>
                </a:lnTo>
                <a:lnTo>
                  <a:pt x="72" y="525"/>
                </a:lnTo>
                <a:lnTo>
                  <a:pt x="52" y="555"/>
                </a:lnTo>
                <a:lnTo>
                  <a:pt x="52" y="626"/>
                </a:lnTo>
                <a:lnTo>
                  <a:pt x="52" y="689"/>
                </a:lnTo>
                <a:lnTo>
                  <a:pt x="45" y="714"/>
                </a:lnTo>
                <a:lnTo>
                  <a:pt x="25" y="754"/>
                </a:lnTo>
                <a:lnTo>
                  <a:pt x="0" y="797"/>
                </a:lnTo>
                <a:lnTo>
                  <a:pt x="25" y="853"/>
                </a:lnTo>
                <a:lnTo>
                  <a:pt x="18" y="900"/>
                </a:lnTo>
                <a:lnTo>
                  <a:pt x="11" y="932"/>
                </a:lnTo>
                <a:lnTo>
                  <a:pt x="32" y="988"/>
                </a:lnTo>
                <a:lnTo>
                  <a:pt x="47" y="1024"/>
                </a:lnTo>
                <a:lnTo>
                  <a:pt x="69" y="1040"/>
                </a:lnTo>
                <a:lnTo>
                  <a:pt x="90" y="1014"/>
                </a:lnTo>
                <a:lnTo>
                  <a:pt x="96" y="1031"/>
                </a:lnTo>
                <a:lnTo>
                  <a:pt x="103" y="1044"/>
                </a:lnTo>
                <a:lnTo>
                  <a:pt x="81" y="1047"/>
                </a:lnTo>
                <a:lnTo>
                  <a:pt x="83" y="1064"/>
                </a:lnTo>
                <a:lnTo>
                  <a:pt x="63" y="1054"/>
                </a:lnTo>
                <a:lnTo>
                  <a:pt x="66" y="1089"/>
                </a:lnTo>
                <a:lnTo>
                  <a:pt x="75" y="1119"/>
                </a:lnTo>
                <a:lnTo>
                  <a:pt x="78" y="1143"/>
                </a:lnTo>
                <a:lnTo>
                  <a:pt x="105" y="1137"/>
                </a:lnTo>
                <a:lnTo>
                  <a:pt x="101" y="1148"/>
                </a:lnTo>
                <a:lnTo>
                  <a:pt x="78" y="1165"/>
                </a:lnTo>
                <a:lnTo>
                  <a:pt x="78" y="1202"/>
                </a:lnTo>
                <a:lnTo>
                  <a:pt x="109" y="1238"/>
                </a:lnTo>
                <a:lnTo>
                  <a:pt x="121" y="1251"/>
                </a:lnTo>
                <a:lnTo>
                  <a:pt x="113" y="1265"/>
                </a:lnTo>
                <a:lnTo>
                  <a:pt x="123" y="1287"/>
                </a:lnTo>
                <a:lnTo>
                  <a:pt x="128" y="1313"/>
                </a:lnTo>
                <a:lnTo>
                  <a:pt x="136" y="1329"/>
                </a:lnTo>
                <a:lnTo>
                  <a:pt x="141" y="1349"/>
                </a:lnTo>
                <a:lnTo>
                  <a:pt x="142" y="1369"/>
                </a:lnTo>
                <a:lnTo>
                  <a:pt x="136" y="1382"/>
                </a:lnTo>
                <a:lnTo>
                  <a:pt x="157" y="1388"/>
                </a:lnTo>
                <a:lnTo>
                  <a:pt x="176" y="1390"/>
                </a:lnTo>
                <a:lnTo>
                  <a:pt x="193" y="1385"/>
                </a:lnTo>
                <a:lnTo>
                  <a:pt x="213" y="1388"/>
                </a:lnTo>
                <a:lnTo>
                  <a:pt x="219" y="1407"/>
                </a:lnTo>
                <a:lnTo>
                  <a:pt x="223" y="1422"/>
                </a:lnTo>
                <a:lnTo>
                  <a:pt x="244" y="1447"/>
                </a:lnTo>
                <a:lnTo>
                  <a:pt x="253" y="1457"/>
                </a:lnTo>
                <a:lnTo>
                  <a:pt x="263" y="1477"/>
                </a:lnTo>
                <a:lnTo>
                  <a:pt x="264" y="1489"/>
                </a:lnTo>
                <a:lnTo>
                  <a:pt x="284" y="1502"/>
                </a:lnTo>
                <a:lnTo>
                  <a:pt x="301" y="1519"/>
                </a:lnTo>
                <a:lnTo>
                  <a:pt x="318" y="1548"/>
                </a:lnTo>
                <a:lnTo>
                  <a:pt x="322" y="1585"/>
                </a:lnTo>
                <a:lnTo>
                  <a:pt x="320" y="1605"/>
                </a:lnTo>
                <a:lnTo>
                  <a:pt x="338" y="1609"/>
                </a:lnTo>
                <a:lnTo>
                  <a:pt x="358" y="1603"/>
                </a:lnTo>
                <a:lnTo>
                  <a:pt x="376" y="1602"/>
                </a:lnTo>
                <a:lnTo>
                  <a:pt x="405" y="1603"/>
                </a:lnTo>
                <a:lnTo>
                  <a:pt x="432" y="1605"/>
                </a:lnTo>
                <a:lnTo>
                  <a:pt x="471" y="1605"/>
                </a:lnTo>
                <a:lnTo>
                  <a:pt x="495" y="1609"/>
                </a:lnTo>
                <a:lnTo>
                  <a:pt x="500" y="1625"/>
                </a:lnTo>
                <a:lnTo>
                  <a:pt x="494" y="1641"/>
                </a:lnTo>
                <a:lnTo>
                  <a:pt x="524" y="1663"/>
                </a:lnTo>
                <a:lnTo>
                  <a:pt x="555" y="1680"/>
                </a:lnTo>
                <a:lnTo>
                  <a:pt x="612" y="1713"/>
                </a:lnTo>
                <a:lnTo>
                  <a:pt x="655" y="1739"/>
                </a:lnTo>
                <a:lnTo>
                  <a:pt x="702" y="1758"/>
                </a:lnTo>
                <a:lnTo>
                  <a:pt x="750" y="1777"/>
                </a:lnTo>
                <a:lnTo>
                  <a:pt x="781" y="1779"/>
                </a:lnTo>
                <a:lnTo>
                  <a:pt x="809" y="1776"/>
                </a:lnTo>
                <a:lnTo>
                  <a:pt x="852" y="1781"/>
                </a:lnTo>
                <a:lnTo>
                  <a:pt x="880" y="1786"/>
                </a:lnTo>
                <a:lnTo>
                  <a:pt x="910" y="1783"/>
                </a:lnTo>
                <a:lnTo>
                  <a:pt x="939" y="1791"/>
                </a:lnTo>
                <a:lnTo>
                  <a:pt x="964" y="1789"/>
                </a:lnTo>
                <a:lnTo>
                  <a:pt x="967" y="1752"/>
                </a:lnTo>
                <a:lnTo>
                  <a:pt x="1011" y="1757"/>
                </a:lnTo>
                <a:lnTo>
                  <a:pt x="1063" y="1758"/>
                </a:lnTo>
                <a:lnTo>
                  <a:pt x="1105" y="1812"/>
                </a:lnTo>
                <a:lnTo>
                  <a:pt x="1155" y="1858"/>
                </a:lnTo>
                <a:lnTo>
                  <a:pt x="1184" y="1893"/>
                </a:lnTo>
                <a:lnTo>
                  <a:pt x="1185" y="1923"/>
                </a:lnTo>
                <a:lnTo>
                  <a:pt x="1195" y="1957"/>
                </a:lnTo>
                <a:lnTo>
                  <a:pt x="1214" y="1979"/>
                </a:lnTo>
                <a:lnTo>
                  <a:pt x="1235" y="2001"/>
                </a:lnTo>
                <a:lnTo>
                  <a:pt x="1295" y="2042"/>
                </a:lnTo>
                <a:lnTo>
                  <a:pt x="1316" y="2036"/>
                </a:lnTo>
                <a:lnTo>
                  <a:pt x="1328" y="2024"/>
                </a:lnTo>
                <a:lnTo>
                  <a:pt x="1335" y="1999"/>
                </a:lnTo>
                <a:lnTo>
                  <a:pt x="1341" y="1979"/>
                </a:lnTo>
                <a:lnTo>
                  <a:pt x="1364" y="1978"/>
                </a:lnTo>
                <a:lnTo>
                  <a:pt x="1390" y="1979"/>
                </a:lnTo>
                <a:lnTo>
                  <a:pt x="1424" y="1987"/>
                </a:lnTo>
                <a:lnTo>
                  <a:pt x="1443" y="2003"/>
                </a:lnTo>
                <a:lnTo>
                  <a:pt x="1468" y="2014"/>
                </a:lnTo>
                <a:lnTo>
                  <a:pt x="1475" y="2034"/>
                </a:lnTo>
                <a:lnTo>
                  <a:pt x="1488" y="2066"/>
                </a:lnTo>
                <a:lnTo>
                  <a:pt x="1500" y="2097"/>
                </a:lnTo>
                <a:lnTo>
                  <a:pt x="1514" y="2121"/>
                </a:lnTo>
                <a:lnTo>
                  <a:pt x="1540" y="2137"/>
                </a:lnTo>
                <a:lnTo>
                  <a:pt x="1560" y="2162"/>
                </a:lnTo>
                <a:lnTo>
                  <a:pt x="1569" y="2197"/>
                </a:lnTo>
                <a:lnTo>
                  <a:pt x="1576" y="2224"/>
                </a:lnTo>
                <a:lnTo>
                  <a:pt x="1593" y="2272"/>
                </a:lnTo>
                <a:lnTo>
                  <a:pt x="1616" y="2277"/>
                </a:lnTo>
                <a:lnTo>
                  <a:pt x="1642" y="2289"/>
                </a:lnTo>
                <a:lnTo>
                  <a:pt x="1669" y="2296"/>
                </a:lnTo>
                <a:lnTo>
                  <a:pt x="1703" y="2298"/>
                </a:lnTo>
                <a:lnTo>
                  <a:pt x="1723" y="2313"/>
                </a:lnTo>
                <a:lnTo>
                  <a:pt x="1770" y="2310"/>
                </a:lnTo>
                <a:lnTo>
                  <a:pt x="1772" y="2274"/>
                </a:lnTo>
                <a:lnTo>
                  <a:pt x="1746" y="2247"/>
                </a:lnTo>
                <a:lnTo>
                  <a:pt x="1741" y="2208"/>
                </a:lnTo>
                <a:lnTo>
                  <a:pt x="1760" y="2182"/>
                </a:lnTo>
                <a:lnTo>
                  <a:pt x="1759" y="2153"/>
                </a:lnTo>
                <a:lnTo>
                  <a:pt x="1766" y="2146"/>
                </a:lnTo>
                <a:lnTo>
                  <a:pt x="1768" y="2124"/>
                </a:lnTo>
                <a:lnTo>
                  <a:pt x="1784" y="2113"/>
                </a:lnTo>
                <a:lnTo>
                  <a:pt x="1815" y="2089"/>
                </a:lnTo>
                <a:lnTo>
                  <a:pt x="1831" y="2089"/>
                </a:lnTo>
                <a:lnTo>
                  <a:pt x="1869" y="2063"/>
                </a:lnTo>
                <a:lnTo>
                  <a:pt x="1892" y="2039"/>
                </a:lnTo>
                <a:lnTo>
                  <a:pt x="1929" y="2014"/>
                </a:lnTo>
                <a:lnTo>
                  <a:pt x="1920" y="1983"/>
                </a:lnTo>
                <a:lnTo>
                  <a:pt x="1929" y="1975"/>
                </a:lnTo>
                <a:lnTo>
                  <a:pt x="1939" y="2008"/>
                </a:lnTo>
                <a:lnTo>
                  <a:pt x="1990" y="1960"/>
                </a:lnTo>
                <a:lnTo>
                  <a:pt x="2032" y="1961"/>
                </a:lnTo>
                <a:lnTo>
                  <a:pt x="2088" y="1975"/>
                </a:lnTo>
                <a:lnTo>
                  <a:pt x="2132" y="1967"/>
                </a:lnTo>
                <a:lnTo>
                  <a:pt x="2153" y="1965"/>
                </a:lnTo>
                <a:lnTo>
                  <a:pt x="2142" y="1943"/>
                </a:lnTo>
                <a:lnTo>
                  <a:pt x="2161" y="1945"/>
                </a:lnTo>
                <a:lnTo>
                  <a:pt x="2174" y="1963"/>
                </a:lnTo>
                <a:lnTo>
                  <a:pt x="2174" y="1978"/>
                </a:lnTo>
                <a:lnTo>
                  <a:pt x="2216" y="1981"/>
                </a:lnTo>
                <a:lnTo>
                  <a:pt x="2236" y="1983"/>
                </a:lnTo>
                <a:lnTo>
                  <a:pt x="2245" y="1973"/>
                </a:lnTo>
                <a:lnTo>
                  <a:pt x="2260" y="1990"/>
                </a:lnTo>
                <a:lnTo>
                  <a:pt x="2274" y="1994"/>
                </a:lnTo>
                <a:lnTo>
                  <a:pt x="2291" y="1990"/>
                </a:lnTo>
                <a:lnTo>
                  <a:pt x="2278" y="1965"/>
                </a:lnTo>
                <a:lnTo>
                  <a:pt x="2298" y="1963"/>
                </a:lnTo>
                <a:lnTo>
                  <a:pt x="2310" y="1970"/>
                </a:lnTo>
                <a:lnTo>
                  <a:pt x="2328" y="1986"/>
                </a:lnTo>
                <a:lnTo>
                  <a:pt x="2341" y="1981"/>
                </a:lnTo>
                <a:lnTo>
                  <a:pt x="2353" y="1966"/>
                </a:lnTo>
                <a:lnTo>
                  <a:pt x="2345" y="1945"/>
                </a:lnTo>
                <a:lnTo>
                  <a:pt x="2327" y="1939"/>
                </a:lnTo>
                <a:lnTo>
                  <a:pt x="2316" y="1927"/>
                </a:lnTo>
                <a:lnTo>
                  <a:pt x="2324" y="1906"/>
                </a:lnTo>
                <a:lnTo>
                  <a:pt x="2323" y="1886"/>
                </a:lnTo>
                <a:lnTo>
                  <a:pt x="2305" y="1886"/>
                </a:lnTo>
                <a:lnTo>
                  <a:pt x="2287" y="1906"/>
                </a:lnTo>
                <a:lnTo>
                  <a:pt x="2286" y="1880"/>
                </a:lnTo>
                <a:lnTo>
                  <a:pt x="2263" y="1895"/>
                </a:lnTo>
                <a:lnTo>
                  <a:pt x="2245" y="1902"/>
                </a:lnTo>
                <a:lnTo>
                  <a:pt x="2237" y="1888"/>
                </a:lnTo>
                <a:lnTo>
                  <a:pt x="2254" y="1865"/>
                </a:lnTo>
                <a:lnTo>
                  <a:pt x="2310" y="1878"/>
                </a:lnTo>
                <a:lnTo>
                  <a:pt x="2323" y="1853"/>
                </a:lnTo>
                <a:lnTo>
                  <a:pt x="2352" y="1844"/>
                </a:lnTo>
                <a:lnTo>
                  <a:pt x="2385" y="1853"/>
                </a:lnTo>
                <a:lnTo>
                  <a:pt x="2397" y="1844"/>
                </a:lnTo>
                <a:lnTo>
                  <a:pt x="2397" y="1814"/>
                </a:lnTo>
                <a:lnTo>
                  <a:pt x="2414" y="1851"/>
                </a:lnTo>
                <a:lnTo>
                  <a:pt x="2419" y="1865"/>
                </a:lnTo>
                <a:lnTo>
                  <a:pt x="2444" y="1850"/>
                </a:lnTo>
                <a:lnTo>
                  <a:pt x="2464" y="1826"/>
                </a:lnTo>
                <a:lnTo>
                  <a:pt x="2473" y="1841"/>
                </a:lnTo>
                <a:lnTo>
                  <a:pt x="2489" y="1847"/>
                </a:lnTo>
                <a:lnTo>
                  <a:pt x="2515" y="1835"/>
                </a:lnTo>
                <a:lnTo>
                  <a:pt x="2571" y="1824"/>
                </a:lnTo>
                <a:lnTo>
                  <a:pt x="2582" y="1838"/>
                </a:lnTo>
                <a:lnTo>
                  <a:pt x="2596" y="1855"/>
                </a:lnTo>
                <a:lnTo>
                  <a:pt x="2618" y="1860"/>
                </a:lnTo>
                <a:lnTo>
                  <a:pt x="2640" y="1862"/>
                </a:lnTo>
                <a:lnTo>
                  <a:pt x="2666" y="1851"/>
                </a:lnTo>
                <a:lnTo>
                  <a:pt x="2683" y="1833"/>
                </a:lnTo>
                <a:lnTo>
                  <a:pt x="2697" y="1827"/>
                </a:lnTo>
                <a:lnTo>
                  <a:pt x="2708" y="1835"/>
                </a:lnTo>
                <a:lnTo>
                  <a:pt x="2722" y="1851"/>
                </a:lnTo>
                <a:lnTo>
                  <a:pt x="2742" y="1871"/>
                </a:lnTo>
                <a:lnTo>
                  <a:pt x="2762" y="1878"/>
                </a:lnTo>
                <a:lnTo>
                  <a:pt x="2778" y="1881"/>
                </a:lnTo>
                <a:lnTo>
                  <a:pt x="2795" y="1901"/>
                </a:lnTo>
                <a:lnTo>
                  <a:pt x="2807" y="1923"/>
                </a:lnTo>
                <a:lnTo>
                  <a:pt x="2821" y="1939"/>
                </a:lnTo>
                <a:lnTo>
                  <a:pt x="2815" y="1970"/>
                </a:lnTo>
                <a:lnTo>
                  <a:pt x="2816" y="1996"/>
                </a:lnTo>
                <a:lnTo>
                  <a:pt x="2816" y="2014"/>
                </a:lnTo>
                <a:lnTo>
                  <a:pt x="2822" y="2029"/>
                </a:lnTo>
                <a:lnTo>
                  <a:pt x="2831" y="2031"/>
                </a:lnTo>
                <a:lnTo>
                  <a:pt x="2836" y="2004"/>
                </a:lnTo>
                <a:lnTo>
                  <a:pt x="2849" y="2019"/>
                </a:lnTo>
                <a:lnTo>
                  <a:pt x="2838" y="2041"/>
                </a:lnTo>
                <a:lnTo>
                  <a:pt x="2836" y="2059"/>
                </a:lnTo>
                <a:lnTo>
                  <a:pt x="2847" y="2068"/>
                </a:lnTo>
                <a:lnTo>
                  <a:pt x="2869" y="2092"/>
                </a:lnTo>
                <a:lnTo>
                  <a:pt x="2887" y="2097"/>
                </a:lnTo>
                <a:lnTo>
                  <a:pt x="2896" y="2128"/>
                </a:lnTo>
                <a:lnTo>
                  <a:pt x="2907" y="2134"/>
                </a:lnTo>
                <a:lnTo>
                  <a:pt x="2923" y="2167"/>
                </a:lnTo>
                <a:lnTo>
                  <a:pt x="2946" y="2179"/>
                </a:lnTo>
                <a:lnTo>
                  <a:pt x="2967" y="2188"/>
                </a:lnTo>
                <a:lnTo>
                  <a:pt x="2981" y="2214"/>
                </a:lnTo>
                <a:lnTo>
                  <a:pt x="3012" y="2208"/>
                </a:lnTo>
                <a:lnTo>
                  <a:pt x="3053" y="2199"/>
                </a:lnTo>
                <a:lnTo>
                  <a:pt x="3064" y="2149"/>
                </a:lnTo>
                <a:lnTo>
                  <a:pt x="3058" y="2116"/>
                </a:lnTo>
                <a:lnTo>
                  <a:pt x="3058" y="2060"/>
                </a:lnTo>
                <a:lnTo>
                  <a:pt x="3047" y="2044"/>
                </a:lnTo>
                <a:lnTo>
                  <a:pt x="3026" y="2016"/>
                </a:lnTo>
                <a:lnTo>
                  <a:pt x="3008" y="1986"/>
                </a:lnTo>
                <a:lnTo>
                  <a:pt x="2991" y="1947"/>
                </a:lnTo>
                <a:lnTo>
                  <a:pt x="2975" y="1903"/>
                </a:lnTo>
                <a:lnTo>
                  <a:pt x="2950" y="1862"/>
                </a:lnTo>
                <a:lnTo>
                  <a:pt x="2930" y="1833"/>
                </a:lnTo>
                <a:lnTo>
                  <a:pt x="2905" y="1792"/>
                </a:lnTo>
                <a:lnTo>
                  <a:pt x="2887" y="1757"/>
                </a:lnTo>
                <a:lnTo>
                  <a:pt x="2880" y="1727"/>
                </a:lnTo>
                <a:lnTo>
                  <a:pt x="2878" y="1704"/>
                </a:lnTo>
                <a:lnTo>
                  <a:pt x="2881" y="1684"/>
                </a:lnTo>
                <a:lnTo>
                  <a:pt x="2885" y="1676"/>
                </a:lnTo>
                <a:lnTo>
                  <a:pt x="2887" y="1628"/>
                </a:lnTo>
                <a:lnTo>
                  <a:pt x="2910" y="1584"/>
                </a:lnTo>
                <a:lnTo>
                  <a:pt x="2905" y="1556"/>
                </a:lnTo>
                <a:lnTo>
                  <a:pt x="2941" y="1546"/>
                </a:lnTo>
                <a:lnTo>
                  <a:pt x="2986" y="1497"/>
                </a:lnTo>
                <a:lnTo>
                  <a:pt x="3010" y="1418"/>
                </a:lnTo>
                <a:lnTo>
                  <a:pt x="3068" y="1390"/>
                </a:lnTo>
                <a:lnTo>
                  <a:pt x="3102" y="1316"/>
                </a:lnTo>
                <a:lnTo>
                  <a:pt x="3159" y="1294"/>
                </a:lnTo>
                <a:lnTo>
                  <a:pt x="3187" y="1238"/>
                </a:lnTo>
                <a:lnTo>
                  <a:pt x="3187" y="1198"/>
                </a:lnTo>
                <a:lnTo>
                  <a:pt x="3188" y="1164"/>
                </a:lnTo>
                <a:lnTo>
                  <a:pt x="3174" y="1165"/>
                </a:lnTo>
                <a:lnTo>
                  <a:pt x="3174" y="1223"/>
                </a:lnTo>
                <a:lnTo>
                  <a:pt x="3140" y="1265"/>
                </a:lnTo>
                <a:lnTo>
                  <a:pt x="3092" y="1276"/>
                </a:lnTo>
                <a:lnTo>
                  <a:pt x="3138" y="1251"/>
                </a:lnTo>
                <a:lnTo>
                  <a:pt x="3111" y="1238"/>
                </a:lnTo>
                <a:lnTo>
                  <a:pt x="3138" y="1232"/>
                </a:lnTo>
                <a:lnTo>
                  <a:pt x="3154" y="1233"/>
                </a:lnTo>
                <a:lnTo>
                  <a:pt x="3162" y="1200"/>
                </a:lnTo>
                <a:lnTo>
                  <a:pt x="3159" y="1169"/>
                </a:lnTo>
                <a:lnTo>
                  <a:pt x="3135" y="1169"/>
                </a:lnTo>
                <a:lnTo>
                  <a:pt x="3098" y="1185"/>
                </a:lnTo>
                <a:lnTo>
                  <a:pt x="3100" y="1155"/>
                </a:lnTo>
                <a:lnTo>
                  <a:pt x="3119" y="1167"/>
                </a:lnTo>
                <a:lnTo>
                  <a:pt x="3151" y="1151"/>
                </a:lnTo>
                <a:lnTo>
                  <a:pt x="3156" y="1136"/>
                </a:lnTo>
                <a:lnTo>
                  <a:pt x="3133" y="1127"/>
                </a:lnTo>
                <a:lnTo>
                  <a:pt x="3136" y="1092"/>
                </a:lnTo>
                <a:lnTo>
                  <a:pt x="3111" y="1078"/>
                </a:lnTo>
                <a:lnTo>
                  <a:pt x="3103" y="1090"/>
                </a:lnTo>
                <a:lnTo>
                  <a:pt x="3095" y="1065"/>
                </a:lnTo>
                <a:lnTo>
                  <a:pt x="3098" y="1039"/>
                </a:lnTo>
                <a:lnTo>
                  <a:pt x="3102" y="1011"/>
                </a:lnTo>
                <a:lnTo>
                  <a:pt x="3058" y="991"/>
                </a:lnTo>
                <a:lnTo>
                  <a:pt x="3070" y="985"/>
                </a:lnTo>
                <a:lnTo>
                  <a:pt x="3060" y="925"/>
                </a:lnTo>
                <a:lnTo>
                  <a:pt x="3058" y="891"/>
                </a:lnTo>
                <a:lnTo>
                  <a:pt x="3066" y="881"/>
                </a:lnTo>
                <a:lnTo>
                  <a:pt x="3068" y="931"/>
                </a:lnTo>
                <a:lnTo>
                  <a:pt x="3084" y="964"/>
                </a:lnTo>
                <a:lnTo>
                  <a:pt x="3109" y="996"/>
                </a:lnTo>
                <a:lnTo>
                  <a:pt x="3109" y="1057"/>
                </a:lnTo>
                <a:lnTo>
                  <a:pt x="3136" y="1062"/>
                </a:lnTo>
                <a:lnTo>
                  <a:pt x="3159" y="1000"/>
                </a:lnTo>
                <a:lnTo>
                  <a:pt x="3158" y="913"/>
                </a:lnTo>
                <a:lnTo>
                  <a:pt x="3129" y="888"/>
                </a:lnTo>
                <a:lnTo>
                  <a:pt x="3131" y="869"/>
                </a:lnTo>
                <a:lnTo>
                  <a:pt x="3165" y="889"/>
                </a:lnTo>
                <a:lnTo>
                  <a:pt x="3183" y="844"/>
                </a:lnTo>
                <a:lnTo>
                  <a:pt x="3185" y="806"/>
                </a:lnTo>
                <a:lnTo>
                  <a:pt x="3185" y="740"/>
                </a:lnTo>
                <a:lnTo>
                  <a:pt x="3169" y="720"/>
                </a:lnTo>
                <a:lnTo>
                  <a:pt x="3176" y="704"/>
                </a:lnTo>
                <a:lnTo>
                  <a:pt x="3189" y="722"/>
                </a:lnTo>
                <a:lnTo>
                  <a:pt x="3260" y="681"/>
                </a:lnTo>
                <a:lnTo>
                  <a:pt x="3310" y="636"/>
                </a:lnTo>
                <a:lnTo>
                  <a:pt x="3272" y="632"/>
                </a:lnTo>
                <a:lnTo>
                  <a:pt x="3219" y="667"/>
                </a:lnTo>
                <a:lnTo>
                  <a:pt x="3185" y="683"/>
                </a:lnTo>
                <a:lnTo>
                  <a:pt x="3209" y="648"/>
                </a:lnTo>
                <a:lnTo>
                  <a:pt x="3233" y="632"/>
                </a:lnTo>
                <a:lnTo>
                  <a:pt x="3247" y="638"/>
                </a:lnTo>
                <a:lnTo>
                  <a:pt x="3286" y="615"/>
                </a:lnTo>
                <a:lnTo>
                  <a:pt x="3294" y="594"/>
                </a:lnTo>
                <a:lnTo>
                  <a:pt x="3305" y="594"/>
                </a:lnTo>
                <a:lnTo>
                  <a:pt x="3319" y="583"/>
                </a:lnTo>
                <a:lnTo>
                  <a:pt x="3337" y="561"/>
                </a:lnTo>
                <a:lnTo>
                  <a:pt x="3366" y="574"/>
                </a:lnTo>
                <a:lnTo>
                  <a:pt x="3380" y="558"/>
                </a:lnTo>
                <a:lnTo>
                  <a:pt x="3393" y="537"/>
                </a:lnTo>
                <a:lnTo>
                  <a:pt x="3380" y="510"/>
                </a:lnTo>
                <a:lnTo>
                  <a:pt x="3362" y="493"/>
                </a:lnTo>
                <a:lnTo>
                  <a:pt x="3352" y="492"/>
                </a:lnTo>
                <a:lnTo>
                  <a:pt x="3338" y="499"/>
                </a:lnTo>
                <a:lnTo>
                  <a:pt x="3352" y="522"/>
                </a:lnTo>
                <a:lnTo>
                  <a:pt x="3358" y="536"/>
                </a:lnTo>
                <a:lnTo>
                  <a:pt x="3342" y="535"/>
                </a:lnTo>
                <a:lnTo>
                  <a:pt x="3324" y="508"/>
                </a:lnTo>
                <a:lnTo>
                  <a:pt x="3306" y="513"/>
                </a:lnTo>
                <a:lnTo>
                  <a:pt x="3310" y="493"/>
                </a:lnTo>
                <a:lnTo>
                  <a:pt x="3318" y="472"/>
                </a:lnTo>
                <a:lnTo>
                  <a:pt x="3303" y="469"/>
                </a:lnTo>
                <a:lnTo>
                  <a:pt x="3316" y="428"/>
                </a:lnTo>
                <a:lnTo>
                  <a:pt x="3312" y="403"/>
                </a:lnTo>
                <a:lnTo>
                  <a:pt x="3329" y="385"/>
                </a:lnTo>
                <a:lnTo>
                  <a:pt x="3319" y="359"/>
                </a:lnTo>
                <a:lnTo>
                  <a:pt x="3337" y="347"/>
                </a:lnTo>
                <a:lnTo>
                  <a:pt x="3356" y="331"/>
                </a:lnTo>
                <a:lnTo>
                  <a:pt x="3373" y="325"/>
                </a:lnTo>
                <a:lnTo>
                  <a:pt x="3380" y="284"/>
                </a:lnTo>
                <a:lnTo>
                  <a:pt x="3399" y="284"/>
                </a:lnTo>
                <a:lnTo>
                  <a:pt x="3427" y="263"/>
                </a:lnTo>
                <a:lnTo>
                  <a:pt x="3440" y="242"/>
                </a:lnTo>
                <a:lnTo>
                  <a:pt x="3462" y="222"/>
                </a:lnTo>
                <a:lnTo>
                  <a:pt x="3459" y="195"/>
                </a:lnTo>
                <a:lnTo>
                  <a:pt x="3428" y="181"/>
                </a:lnTo>
                <a:lnTo>
                  <a:pt x="3411" y="154"/>
                </a:lnTo>
                <a:lnTo>
                  <a:pt x="3378" y="154"/>
                </a:lnTo>
                <a:lnTo>
                  <a:pt x="3364" y="121"/>
                </a:lnTo>
                <a:lnTo>
                  <a:pt x="3359" y="87"/>
                </a:lnTo>
                <a:lnTo>
                  <a:pt x="3350" y="54"/>
                </a:lnTo>
                <a:lnTo>
                  <a:pt x="3337" y="13"/>
                </a:lnTo>
              </a:path>
            </a:pathLst>
          </a:custGeom>
          <a:solidFill>
            <a:srgbClr val="006666"/>
          </a:solidFill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741613" y="1743075"/>
            <a:ext cx="12890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Berkeley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7135813" y="2155825"/>
            <a:ext cx="11493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Virginia</a:t>
            </a:r>
          </a:p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Tech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659063" y="2095500"/>
            <a:ext cx="12747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Stanford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630613" y="2460625"/>
            <a:ext cx="1304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Northern</a:t>
            </a:r>
          </a:p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Arizona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7518400" y="1776413"/>
            <a:ext cx="10191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UMBC</a:t>
            </a:r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534400" cy="18335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600" u="sng" smtClean="0">
                <a:solidFill>
                  <a:schemeClr val="tx1"/>
                </a:solidFill>
                <a:cs typeface="+mn-cs"/>
              </a:rPr>
              <a:t>Goals (1998–2001)</a:t>
            </a:r>
            <a:endParaRPr lang="en-US" altLang="en-US" sz="3200" b="0" smtClean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0" smtClean="0">
                <a:cs typeface="+mn-cs"/>
              </a:rPr>
              <a:t>Provide a service to the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b="0" smtClean="0">
                <a:cs typeface="+mn-cs"/>
              </a:rPr>
              <a:t>	engineering education community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0" smtClean="0">
                <a:cs typeface="+mn-cs"/>
              </a:rPr>
              <a:t>Grow and evolve NEEDS as the foundation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b="0" smtClean="0">
                <a:cs typeface="+mn-cs"/>
              </a:rPr>
              <a:t>	for an on-line engineering education community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0" smtClean="0">
                <a:cs typeface="+mn-cs"/>
              </a:rPr>
              <a:t>Expand courseware review and evaluation efforts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0" smtClean="0">
                <a:cs typeface="+mn-cs"/>
              </a:rPr>
              <a:t>Serve as a bridge to the development of a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b="0" smtClean="0">
                <a:cs typeface="+mn-cs"/>
              </a:rPr>
              <a:t>	National SMETE Digital Library</a:t>
            </a:r>
            <a:endParaRPr lang="en-US" altLang="en-US" sz="2000" b="0" smtClean="0">
              <a:cs typeface="+mn-cs"/>
            </a:endParaRPr>
          </a:p>
        </p:txBody>
      </p:sp>
      <p:graphicFrame>
        <p:nvGraphicFramePr>
          <p:cNvPr id="31753" name="Object 13"/>
          <p:cNvGraphicFramePr>
            <a:graphicFrameLocks noChangeAspect="1"/>
          </p:cNvGraphicFramePr>
          <p:nvPr/>
        </p:nvGraphicFramePr>
        <p:xfrm>
          <a:off x="76200" y="0"/>
          <a:ext cx="50831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Image" r:id="rId4" imgW="5082951" imgH="1270289" progId="Photoshop.Image.5">
                  <p:embed/>
                </p:oleObj>
              </mc:Choice>
              <mc:Fallback>
                <p:oleObj name="Image" r:id="rId4" imgW="5082951" imgH="1270289" progId="Photoshop.Image.5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50831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cs typeface="+mj-cs"/>
              </a:rPr>
              <a:t>What Is NEEDS?</a:t>
            </a:r>
            <a:endParaRPr lang="en-US" altLang="en-US" sz="2800" smtClean="0">
              <a:cs typeface="+mj-cs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600" smtClean="0">
                <a:cs typeface="+mn-cs"/>
              </a:rPr>
              <a:t>Integrated Database of Multimedia Engineering Courseware</a:t>
            </a:r>
            <a:endParaRPr lang="en-US" altLang="en-US" smtClean="0">
              <a:cs typeface="+mn-cs"/>
            </a:endParaRPr>
          </a:p>
          <a:p>
            <a:pPr lvl="1">
              <a:defRPr/>
            </a:pPr>
            <a:r>
              <a:rPr lang="en-US" altLang="en-US" smtClean="0"/>
              <a:t>Bibliographic records with downloadable courseware</a:t>
            </a:r>
          </a:p>
          <a:p>
            <a:pPr lvl="1">
              <a:defRPr/>
            </a:pPr>
            <a:r>
              <a:rPr lang="en-US" altLang="en-US" smtClean="0"/>
              <a:t>Multimedia elements - downloadable movies, images, and text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Multilevel Courseware Evaluation System</a:t>
            </a:r>
          </a:p>
          <a:p>
            <a:pPr lvl="1">
              <a:defRPr/>
            </a:pPr>
            <a:r>
              <a:rPr lang="en-US" altLang="en-US" smtClean="0"/>
              <a:t>Peer Review of Courseware</a:t>
            </a:r>
          </a:p>
          <a:p>
            <a:pPr lvl="1">
              <a:defRPr/>
            </a:pPr>
            <a:r>
              <a:rPr lang="en-US" altLang="en-US" i="1" smtClean="0"/>
              <a:t>Premier Award for Excellence in Engineering Education Courseware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Expanding Services and Features</a:t>
            </a:r>
            <a:endParaRPr lang="en-US" altLang="en-US" i="1" smtClean="0">
              <a:cs typeface="+mn-cs"/>
            </a:endParaRP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6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UI-info2.tif                                                   0002EB02Suede  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00200"/>
            <a:ext cx="6781800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091238" y="2286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en-US" sz="2700">
                <a:latin typeface="Arial" charset="0"/>
                <a:cs typeface="+mn-cs"/>
              </a:rPr>
              <a:t>Example Record: </a:t>
            </a:r>
            <a:br>
              <a:rPr lang="en-US" altLang="en-US" sz="2700">
                <a:latin typeface="Arial" charset="0"/>
                <a:cs typeface="+mn-cs"/>
              </a:rPr>
            </a:br>
            <a:r>
              <a:rPr lang="en-US" altLang="en-US" sz="2700">
                <a:latin typeface="Arial" charset="0"/>
                <a:cs typeface="+mn-cs"/>
              </a:rPr>
              <a:t>www.needs.org</a:t>
            </a:r>
            <a:endParaRPr lang="en-US" altLang="en-US">
              <a:solidFill>
                <a:srgbClr val="006666"/>
              </a:solidFill>
              <a:latin typeface="Arial" charset="0"/>
              <a:cs typeface="+mn-cs"/>
            </a:endParaRP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-4763" y="1295400"/>
            <a:ext cx="9144001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44" name="Object 7"/>
          <p:cNvGraphicFramePr>
            <a:graphicFrameLocks noChangeAspect="1"/>
          </p:cNvGraphicFramePr>
          <p:nvPr/>
        </p:nvGraphicFramePr>
        <p:xfrm>
          <a:off x="76200" y="0"/>
          <a:ext cx="50831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Image" r:id="rId4" imgW="5082951" imgH="1270289" progId="Photoshop.Image.5">
                  <p:embed/>
                </p:oleObj>
              </mc:Choice>
              <mc:Fallback>
                <p:oleObj name="Image" r:id="rId4" imgW="5082951" imgH="1270289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50831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Outline</a:t>
            </a:r>
          </a:p>
        </p:txBody>
      </p:sp>
      <p:sp>
        <p:nvSpPr>
          <p:cNvPr id="63491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smtClean="0">
                <a:cs typeface="+mn-cs"/>
              </a:rPr>
              <a:t>Introduction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Synthesis Coalition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NEEDS—The National Engineering Education Delivery System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Towards a Digital Learning Space for Science Mathematics Engineering and Technology Education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Prototype: www.smete.org</a:t>
            </a:r>
          </a:p>
        </p:txBody>
      </p:sp>
      <p:sp>
        <p:nvSpPr>
          <p:cNvPr id="4099" name="Line 307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3077"/>
          <p:cNvSpPr>
            <a:spLocks noChangeArrowheads="1"/>
          </p:cNvSpPr>
          <p:nvPr/>
        </p:nvSpPr>
        <p:spPr bwMode="auto">
          <a:xfrm>
            <a:off x="1228725" y="5791200"/>
            <a:ext cx="6500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http://www.smete.org/smete/info/presentations/</a:t>
            </a:r>
            <a:endParaRPr lang="en-US" altLang="en-US" sz="220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Quality Review of Courseware</a:t>
            </a:r>
            <a:br>
              <a:rPr lang="en-US" altLang="en-US" sz="2800" smtClean="0">
                <a:cs typeface="+mj-cs"/>
              </a:rPr>
            </a:br>
            <a:r>
              <a:rPr lang="en-US" altLang="en-US" sz="2800" smtClean="0">
                <a:cs typeface="+mj-cs"/>
              </a:rPr>
              <a:t>on the NEEDS Database</a:t>
            </a:r>
            <a:endParaRPr lang="en-US" altLang="en-US" smtClean="0">
              <a:cs typeface="+mj-cs"/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2600" smtClean="0">
                <a:latin typeface="Helvetica" charset="0"/>
                <a:cs typeface="+mn-cs"/>
              </a:rPr>
              <a:t>Establish credibility of NEEDS as a source of </a:t>
            </a:r>
            <a:r>
              <a:rPr lang="en-US" altLang="en-US" sz="2600" u="sng" smtClean="0">
                <a:latin typeface="Helvetica" charset="0"/>
                <a:cs typeface="+mn-cs"/>
              </a:rPr>
              <a:t>Quality</a:t>
            </a:r>
            <a:r>
              <a:rPr lang="en-US" altLang="en-US" sz="2600" smtClean="0">
                <a:latin typeface="Helvetica" charset="0"/>
                <a:cs typeface="+mn-cs"/>
              </a:rPr>
              <a:t> educational material</a:t>
            </a:r>
          </a:p>
          <a:p>
            <a:pPr>
              <a:defRPr/>
            </a:pPr>
            <a:r>
              <a:rPr lang="en-US" altLang="en-US" sz="2600" smtClean="0">
                <a:latin typeface="Helvetica" charset="0"/>
                <a:cs typeface="+mn-cs"/>
              </a:rPr>
              <a:t>Enhance recognition of scholarly and creative effort of courseware developers</a:t>
            </a:r>
            <a:endParaRPr lang="en-US" altLang="en-US" sz="2400" smtClean="0">
              <a:latin typeface="Helvetica" charset="0"/>
              <a:cs typeface="+mn-cs"/>
            </a:endParaRPr>
          </a:p>
          <a:p>
            <a:pPr>
              <a:defRPr/>
            </a:pPr>
            <a:endParaRPr lang="en-US" altLang="en-US" sz="2400" smtClean="0">
              <a:latin typeface="Helvetica" charset="0"/>
              <a:cs typeface="+mn-cs"/>
            </a:endParaRPr>
          </a:p>
          <a:p>
            <a:pPr lvl="1">
              <a:defRPr/>
            </a:pPr>
            <a:r>
              <a:rPr lang="en-US" altLang="en-US" b="1" smtClean="0">
                <a:solidFill>
                  <a:schemeClr val="tx2"/>
                </a:solidFill>
              </a:rPr>
              <a:t>Peer/Expert Review of Courseware</a:t>
            </a:r>
          </a:p>
          <a:p>
            <a:pPr lvl="1">
              <a:defRPr/>
            </a:pPr>
            <a:r>
              <a:rPr lang="en-US" altLang="en-US" b="1" i="1" smtClean="0">
                <a:solidFill>
                  <a:schemeClr val="tx2"/>
                </a:solidFill>
              </a:rPr>
              <a:t>Premier Award for Excellence in Engineering Education Courseware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36867" name="Line 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68" name="Picture 9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i="1" smtClean="0">
                <a:cs typeface="+mj-cs"/>
              </a:rPr>
              <a:t>The Premier Award for Excellence in Engineering Education Courseware</a:t>
            </a:r>
            <a:endParaRPr lang="en-US" altLang="en-US" smtClean="0"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smtClean="0">
                <a:cs typeface="+mn-cs"/>
              </a:rPr>
              <a:t>A national competition to identify and reward the authors of high-quality, non-commercial courseware designed to enhance engineering education.</a:t>
            </a:r>
          </a:p>
          <a:p>
            <a:pPr lvl="1">
              <a:defRPr/>
            </a:pPr>
            <a:r>
              <a:rPr lang="en-US" altLang="en-US" sz="2200" smtClean="0">
                <a:solidFill>
                  <a:schemeClr val="tx2"/>
                </a:solidFill>
              </a:rPr>
              <a:t>The </a:t>
            </a:r>
            <a:r>
              <a:rPr lang="en-US" altLang="en-US" sz="2200" i="1" smtClean="0">
                <a:solidFill>
                  <a:schemeClr val="tx2"/>
                </a:solidFill>
              </a:rPr>
              <a:t>Premier Award</a:t>
            </a:r>
            <a:r>
              <a:rPr lang="en-US" altLang="en-US" sz="2200" smtClean="0">
                <a:solidFill>
                  <a:schemeClr val="tx2"/>
                </a:solidFill>
              </a:rPr>
              <a:t> is about the entire experience of using the courseware by learners, not just the courseware itself</a:t>
            </a:r>
            <a:endParaRPr lang="en-US" altLang="en-US" sz="2200" smtClean="0"/>
          </a:p>
          <a:p>
            <a:pPr>
              <a:defRPr/>
            </a:pPr>
            <a:r>
              <a:rPr lang="en-US" altLang="en-US" sz="2400" smtClean="0">
                <a:cs typeface="+mn-cs"/>
              </a:rPr>
              <a:t>A dissemination system to distribute the Premier Courseware (via CD</a:t>
            </a:r>
            <a:r>
              <a:rPr lang="ja-JP" altLang="en-US" sz="2400" smtClean="0">
                <a:latin typeface="Arial"/>
                <a:cs typeface="+mn-cs"/>
              </a:rPr>
              <a:t>’</a:t>
            </a:r>
            <a:r>
              <a:rPr lang="en-US" altLang="en-US" sz="2400" smtClean="0">
                <a:cs typeface="+mn-cs"/>
              </a:rPr>
              <a:t>s and presentation at engineering education conferences).</a:t>
            </a:r>
          </a:p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3581400" y="5257800"/>
            <a:ext cx="2209800" cy="1524000"/>
            <a:chOff x="4368" y="3360"/>
            <a:chExt cx="1392" cy="960"/>
          </a:xfrm>
        </p:grpSpPr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368" y="3360"/>
              <a:ext cx="1392" cy="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b="0">
                <a:solidFill>
                  <a:srgbClr val="FFFFFF"/>
                </a:solidFill>
                <a:cs typeface="+mn-cs"/>
              </a:endParaRPr>
            </a:p>
          </p:txBody>
        </p:sp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4991" y="3408"/>
            <a:ext cx="766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1" name="Image" r:id="rId3" imgW="2033180" imgH="2414402" progId="Photoshop.Image.5">
                    <p:embed/>
                  </p:oleObj>
                </mc:Choice>
                <mc:Fallback>
                  <p:oleObj name="Image" r:id="rId3" imgW="2033180" imgH="2414402" progId="Photoshop.Image.5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1" y="3408"/>
                          <a:ext cx="766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8920" name="Picture 8" descr="Wiley2.pict                                                    000100B3NEEDS G3                       ABA78158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3456"/>
              <a:ext cx="59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7" name="Picture 14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>
              <a:defRPr/>
            </a:pPr>
            <a:r>
              <a:rPr lang="en-US" altLang="en-US" i="1" smtClean="0">
                <a:cs typeface="+mj-cs"/>
              </a:rPr>
              <a:t>Premier Award</a:t>
            </a:r>
            <a:r>
              <a:rPr lang="en-US" altLang="en-US" smtClean="0">
                <a:cs typeface="+mj-cs"/>
              </a:rPr>
              <a:t> Criteria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2255838"/>
            <a:ext cx="7772400" cy="30019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2600" smtClean="0">
                <a:cs typeface="+mn-cs"/>
              </a:rPr>
              <a:t>Engineering Content</a:t>
            </a:r>
            <a:endParaRPr lang="en-US" altLang="en-US" sz="2400" smtClean="0">
              <a:cs typeface="+mn-cs"/>
            </a:endParaRPr>
          </a:p>
          <a:p>
            <a:pPr lvl="1">
              <a:defRPr/>
            </a:pPr>
            <a:r>
              <a:rPr lang="en-US" altLang="en-US" sz="2400" smtClean="0"/>
              <a:t>Is the content error free?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Software Design </a:t>
            </a:r>
            <a:endParaRPr lang="en-US" altLang="en-US" sz="2400" smtClean="0">
              <a:cs typeface="+mn-cs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2400" smtClean="0"/>
              <a:t>Is it well designed and usable?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2600" smtClean="0">
                <a:cs typeface="+mn-cs"/>
              </a:rPr>
              <a:t>Instructional Design</a:t>
            </a:r>
          </a:p>
          <a:p>
            <a:pPr lvl="1">
              <a:defRPr/>
            </a:pPr>
            <a:r>
              <a:rPr lang="en-US" altLang="en-US" sz="2400" smtClean="0"/>
              <a:t>Will students learn from the courseware?</a:t>
            </a:r>
          </a:p>
          <a:p>
            <a:pPr>
              <a:defRPr/>
            </a:pPr>
            <a:endParaRPr lang="en-US" altLang="en-US" sz="2400" smtClean="0">
              <a:cs typeface="+mn-cs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62000" y="1524000"/>
            <a:ext cx="78486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+mn-cs"/>
              </a:rPr>
              <a:t>We recognize that all the categories are interwoven.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1752600" y="5486400"/>
            <a:ext cx="45704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en-US" sz="2100">
                <a:solidFill>
                  <a:schemeClr val="tx2"/>
                </a:solidFill>
                <a:latin typeface="Arial" charset="0"/>
                <a:cs typeface="+mn-cs"/>
              </a:rPr>
              <a:t>See http://www.needs.org/premier/</a:t>
            </a:r>
          </a:p>
          <a:p>
            <a:pPr algn="ctr">
              <a:defRPr/>
            </a:pPr>
            <a:r>
              <a:rPr lang="en-US" altLang="en-US" sz="2100">
                <a:solidFill>
                  <a:schemeClr val="tx2"/>
                </a:solidFill>
                <a:latin typeface="Arial" charset="0"/>
                <a:cs typeface="+mn-cs"/>
              </a:rPr>
              <a:t>1999/criteria.html for more info</a:t>
            </a:r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2" name="Picture 9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3" name="Object 10"/>
          <p:cNvGraphicFramePr>
            <a:graphicFrameLocks noChangeAspect="1"/>
          </p:cNvGraphicFramePr>
          <p:nvPr/>
        </p:nvGraphicFramePr>
        <p:xfrm>
          <a:off x="7389813" y="5181600"/>
          <a:ext cx="12160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Image" r:id="rId5" imgW="2033180" imgH="2414402" progId="Photoshop.Image.5">
                  <p:embed/>
                </p:oleObj>
              </mc:Choice>
              <mc:Fallback>
                <p:oleObj name="Image" r:id="rId5" imgW="2033180" imgH="2414402" progId="Photoshop.Image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5181600"/>
                        <a:ext cx="12160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>
              <a:defRPr/>
            </a:pPr>
            <a:r>
              <a:rPr lang="en-US" altLang="en-US" smtClean="0">
                <a:cs typeface="+mj-cs"/>
              </a:rPr>
              <a:t>Evaluation Criteria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600" smtClean="0">
                <a:cs typeface="+mn-cs"/>
              </a:rPr>
              <a:t>Instructional Design:</a:t>
            </a:r>
            <a:endParaRPr lang="en-US" altLang="en-US" sz="2000" smtClean="0">
              <a:cs typeface="+mn-cs"/>
            </a:endParaRPr>
          </a:p>
          <a:p>
            <a:pPr lvl="1">
              <a:defRPr/>
            </a:pPr>
            <a:r>
              <a:rPr lang="en-US" altLang="en-US" sz="2400" smtClean="0"/>
              <a:t>Interactivity</a:t>
            </a:r>
          </a:p>
          <a:p>
            <a:pPr lvl="1">
              <a:defRPr/>
            </a:pPr>
            <a:r>
              <a:rPr lang="en-US" altLang="en-US" sz="2400" smtClean="0"/>
              <a:t>Cognition/conceptual change</a:t>
            </a:r>
          </a:p>
          <a:p>
            <a:pPr lvl="1">
              <a:defRPr/>
            </a:pPr>
            <a:r>
              <a:rPr lang="en-US" altLang="en-US" sz="2400" smtClean="0"/>
              <a:t>Content</a:t>
            </a:r>
          </a:p>
          <a:p>
            <a:pPr lvl="1">
              <a:defRPr/>
            </a:pPr>
            <a:r>
              <a:rPr lang="en-US" altLang="en-US" sz="2400" smtClean="0"/>
              <a:t>Multimedia use</a:t>
            </a:r>
          </a:p>
          <a:p>
            <a:pPr lvl="1">
              <a:defRPr/>
            </a:pPr>
            <a:r>
              <a:rPr lang="en-US" altLang="en-US" sz="2400" smtClean="0"/>
              <a:t>Instructional use/adaptability</a:t>
            </a:r>
          </a:p>
        </p:txBody>
      </p:sp>
      <p:sp>
        <p:nvSpPr>
          <p:cNvPr id="41987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8" name="Picture 6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9" name="Object 7"/>
          <p:cNvGraphicFramePr>
            <a:graphicFrameLocks noChangeAspect="1"/>
          </p:cNvGraphicFramePr>
          <p:nvPr/>
        </p:nvGraphicFramePr>
        <p:xfrm>
          <a:off x="7389813" y="5181600"/>
          <a:ext cx="12160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Image" r:id="rId5" imgW="2033180" imgH="2414402" progId="Photoshop.Image.5">
                  <p:embed/>
                </p:oleObj>
              </mc:Choice>
              <mc:Fallback>
                <p:oleObj name="Image" r:id="rId5" imgW="2033180" imgH="2414402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5181600"/>
                        <a:ext cx="12160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>
              <a:defRPr/>
            </a:pPr>
            <a:r>
              <a:rPr lang="en-US" altLang="en-US" smtClean="0">
                <a:cs typeface="+mj-cs"/>
              </a:rPr>
              <a:t>Evaluation Criteria, cont.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600" smtClean="0">
                <a:cs typeface="+mn-cs"/>
              </a:rPr>
              <a:t>Software Design:</a:t>
            </a:r>
            <a:endParaRPr lang="en-US" altLang="en-US" sz="2000" smtClean="0">
              <a:cs typeface="+mn-cs"/>
            </a:endParaRPr>
          </a:p>
          <a:p>
            <a:pPr lvl="1">
              <a:defRPr/>
            </a:pPr>
            <a:r>
              <a:rPr lang="en-US" altLang="en-US" sz="2400" smtClean="0"/>
              <a:t>Engagement</a:t>
            </a:r>
          </a:p>
          <a:p>
            <a:pPr lvl="1">
              <a:defRPr/>
            </a:pPr>
            <a:r>
              <a:rPr lang="en-US" altLang="en-US" sz="2400" smtClean="0"/>
              <a:t>User interface and navigation</a:t>
            </a:r>
          </a:p>
          <a:p>
            <a:pPr lvl="1">
              <a:defRPr/>
            </a:pPr>
            <a:r>
              <a:rPr lang="en-US" altLang="en-US" sz="2400" smtClean="0"/>
              <a:t>Interactivity</a:t>
            </a:r>
          </a:p>
          <a:p>
            <a:pPr lvl="1">
              <a:defRPr/>
            </a:pPr>
            <a:r>
              <a:rPr lang="en-US" altLang="en-US" sz="2400" smtClean="0"/>
              <a:t>Multimedia use</a:t>
            </a:r>
          </a:p>
          <a:p>
            <a:pPr lvl="1">
              <a:defRPr/>
            </a:pPr>
            <a:r>
              <a:rPr lang="en-US" altLang="en-US" sz="2400" smtClean="0"/>
              <a:t>Technical reliability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Engineering Content:</a:t>
            </a:r>
            <a:endParaRPr lang="en-US" altLang="en-US" sz="2400" smtClean="0">
              <a:cs typeface="+mn-cs"/>
            </a:endParaRPr>
          </a:p>
          <a:p>
            <a:pPr lvl="1">
              <a:defRPr/>
            </a:pPr>
            <a:r>
              <a:rPr lang="en-US" altLang="en-US" sz="2400" smtClean="0"/>
              <a:t>Accuracy of content</a:t>
            </a:r>
          </a:p>
          <a:p>
            <a:pPr lvl="1">
              <a:defRPr/>
            </a:pPr>
            <a:r>
              <a:rPr lang="en-US" altLang="en-US" sz="2400" smtClean="0"/>
              <a:t>Organization of content</a:t>
            </a:r>
          </a:p>
          <a:p>
            <a:pPr lvl="1">
              <a:defRPr/>
            </a:pPr>
            <a:r>
              <a:rPr lang="en-US" altLang="en-US" sz="2400" smtClean="0"/>
              <a:t>Consistency with learning objectives</a:t>
            </a:r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6" name="Picture 6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7" name="Object 7"/>
          <p:cNvGraphicFramePr>
            <a:graphicFrameLocks noChangeAspect="1"/>
          </p:cNvGraphicFramePr>
          <p:nvPr/>
        </p:nvGraphicFramePr>
        <p:xfrm>
          <a:off x="7389813" y="5181600"/>
          <a:ext cx="12160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Image" r:id="rId5" imgW="2033180" imgH="2414402" progId="Photoshop.Image.5">
                  <p:embed/>
                </p:oleObj>
              </mc:Choice>
              <mc:Fallback>
                <p:oleObj name="Image" r:id="rId5" imgW="2033180" imgH="2414402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5181600"/>
                        <a:ext cx="12160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962400" cy="464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sz="2400" smtClean="0">
                <a:cs typeface="+mn-cs"/>
              </a:rPr>
              <a:t>Virtual Disk Drive </a:t>
            </a:r>
          </a:p>
          <a:p>
            <a:pPr>
              <a:buFontTx/>
              <a:buNone/>
              <a:defRPr/>
            </a:pPr>
            <a:r>
              <a:rPr lang="en-US" altLang="en-US" sz="2400" smtClean="0">
                <a:cs typeface="+mn-cs"/>
              </a:rPr>
              <a:t>	Design Studio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Drill Dissection and</a:t>
            </a:r>
          </a:p>
          <a:p>
            <a:pPr>
              <a:buFontTx/>
              <a:buNone/>
              <a:defRPr/>
            </a:pPr>
            <a:r>
              <a:rPr lang="en-US" altLang="en-US" sz="2400" smtClean="0">
                <a:cs typeface="+mn-cs"/>
              </a:rPr>
              <a:t>	Bicycle Dissection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Mars Navigator</a:t>
            </a:r>
            <a:endParaRPr lang="en-US" altLang="en-US" sz="2000" smtClean="0">
              <a:cs typeface="+mn-cs"/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914400" y="5715000"/>
            <a:ext cx="33528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1800">
                <a:solidFill>
                  <a:schemeClr val="tx2"/>
                </a:solidFill>
                <a:latin typeface="Arial" charset="0"/>
                <a:cs typeface="+mn-cs"/>
              </a:rPr>
              <a:t>3600 CD-ROMs  Distributed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838200" y="6296025"/>
            <a:ext cx="7467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altLang="en-US" sz="1600">
                <a:solidFill>
                  <a:schemeClr val="tx2"/>
                </a:solidFill>
                <a:latin typeface="Arial" charset="0"/>
                <a:cs typeface="+mn-cs"/>
              </a:rPr>
              <a:t>For more info or to receive copies go to http://www.needs.org/premier/</a:t>
            </a:r>
          </a:p>
        </p:txBody>
      </p:sp>
      <p:pic>
        <p:nvPicPr>
          <p:cNvPr id="46084" name="Picture 5" descr="Premier97 pic.pict                                             000100B3NEEDS G3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886200"/>
            <a:ext cx="31194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7620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Premier Courseware of 1997 &amp; 1998</a:t>
            </a:r>
            <a:endParaRPr lang="en-US" altLang="en-US" smtClean="0">
              <a:cs typeface="+mj-cs"/>
            </a:endParaRP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4800600" y="1447800"/>
            <a:ext cx="396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>
                <a:solidFill>
                  <a:srgbClr val="006666"/>
                </a:solidFill>
                <a:latin typeface="Arial" charset="0"/>
                <a:cs typeface="+mn-cs"/>
              </a:rPr>
              <a:t>Della Steam Plant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>
                <a:solidFill>
                  <a:srgbClr val="006666"/>
                </a:solidFill>
                <a:latin typeface="Arial" charset="0"/>
                <a:cs typeface="+mn-cs"/>
              </a:rPr>
              <a:t>MDSolids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>
                <a:solidFill>
                  <a:srgbClr val="006666"/>
                </a:solidFill>
                <a:latin typeface="Arial" charset="0"/>
                <a:cs typeface="+mn-cs"/>
              </a:rPr>
              <a:t>Structural Engineering Visual Encyclopedia - UNH</a:t>
            </a: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4876800" y="5715000"/>
            <a:ext cx="34290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altLang="en-US" sz="1800">
                <a:solidFill>
                  <a:schemeClr val="tx2"/>
                </a:solidFill>
                <a:latin typeface="Arial" charset="0"/>
                <a:cs typeface="+mn-cs"/>
              </a:rPr>
              <a:t>1800 CD-ROMs Distributed</a:t>
            </a:r>
          </a:p>
        </p:txBody>
      </p:sp>
      <p:pic>
        <p:nvPicPr>
          <p:cNvPr id="46089" name="Picture 11" descr="Premier98 pic.pict                                             000100B3NEEDS G3    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1194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2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962400" cy="464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sz="2400" smtClean="0">
                <a:cs typeface="+mn-cs"/>
              </a:rPr>
              <a:t>Engineering Graphics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Cracking Dams</a:t>
            </a:r>
            <a:endParaRPr lang="en-US" altLang="en-US" sz="2000" smtClean="0">
              <a:cs typeface="+mn-cs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914400" y="4818063"/>
            <a:ext cx="33528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1800">
                <a:solidFill>
                  <a:schemeClr val="tx2"/>
                </a:solidFill>
                <a:latin typeface="Arial" charset="0"/>
                <a:cs typeface="+mn-cs"/>
              </a:rPr>
              <a:t>1000 CD-ROMs  Distributed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7620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Premier Courseware of 1999 &amp; 2000</a:t>
            </a:r>
            <a:endParaRPr lang="en-US" altLang="en-US" smtClean="0">
              <a:cs typeface="+mj-cs"/>
            </a:endParaRPr>
          </a:p>
        </p:txBody>
      </p:sp>
      <p:sp>
        <p:nvSpPr>
          <p:cNvPr id="48132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4800600" y="1447800"/>
            <a:ext cx="396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>
                <a:solidFill>
                  <a:srgbClr val="006666"/>
                </a:solidFill>
                <a:latin typeface="Arial" charset="0"/>
                <a:cs typeface="+mn-cs"/>
              </a:rPr>
              <a:t>Submit for the 2000 Premier Award</a:t>
            </a:r>
          </a:p>
        </p:txBody>
      </p:sp>
      <p:pic>
        <p:nvPicPr>
          <p:cNvPr id="48134" name="Picture 13" descr="combined-cover-cd-noname.pct                                   0003785E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55925"/>
            <a:ext cx="3048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838200" y="6296025"/>
            <a:ext cx="7467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altLang="en-US" sz="1600">
                <a:solidFill>
                  <a:schemeClr val="tx2"/>
                </a:solidFill>
                <a:latin typeface="Arial" charset="0"/>
                <a:cs typeface="+mn-cs"/>
              </a:rPr>
              <a:t>For more info or to receive copies go to http://www.needs.org/premier/</a:t>
            </a:r>
          </a:p>
        </p:txBody>
      </p:sp>
      <p:pic>
        <p:nvPicPr>
          <p:cNvPr id="48136" name="Picture 16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cs typeface="+mj-cs"/>
              </a:rPr>
              <a:t>NEEDS</a:t>
            </a:r>
          </a:p>
        </p:txBody>
      </p:sp>
      <p:sp>
        <p:nvSpPr>
          <p:cNvPr id="124931" name="Freeform 3"/>
          <p:cNvSpPr>
            <a:spLocks/>
          </p:cNvSpPr>
          <p:nvPr/>
        </p:nvSpPr>
        <p:spPr bwMode="auto">
          <a:xfrm>
            <a:off x="3048000" y="533400"/>
            <a:ext cx="5497513" cy="3673475"/>
          </a:xfrm>
          <a:custGeom>
            <a:avLst/>
            <a:gdLst>
              <a:gd name="T0" fmla="*/ 3219 w 3463"/>
              <a:gd name="T1" fmla="*/ 93 h 2314"/>
              <a:gd name="T2" fmla="*/ 3129 w 3463"/>
              <a:gd name="T3" fmla="*/ 300 h 2314"/>
              <a:gd name="T4" fmla="*/ 2932 w 3463"/>
              <a:gd name="T5" fmla="*/ 493 h 2314"/>
              <a:gd name="T6" fmla="*/ 2763 w 3463"/>
              <a:gd name="T7" fmla="*/ 665 h 2314"/>
              <a:gd name="T8" fmla="*/ 2581 w 3463"/>
              <a:gd name="T9" fmla="*/ 689 h 2314"/>
              <a:gd name="T10" fmla="*/ 2515 w 3463"/>
              <a:gd name="T11" fmla="*/ 586 h 2314"/>
              <a:gd name="T12" fmla="*/ 2444 w 3463"/>
              <a:gd name="T13" fmla="*/ 399 h 2314"/>
              <a:gd name="T14" fmla="*/ 2347 w 3463"/>
              <a:gd name="T15" fmla="*/ 537 h 2314"/>
              <a:gd name="T16" fmla="*/ 2299 w 3463"/>
              <a:gd name="T17" fmla="*/ 791 h 2314"/>
              <a:gd name="T18" fmla="*/ 2297 w 3463"/>
              <a:gd name="T19" fmla="*/ 483 h 2314"/>
              <a:gd name="T20" fmla="*/ 2278 w 3463"/>
              <a:gd name="T21" fmla="*/ 405 h 2314"/>
              <a:gd name="T22" fmla="*/ 2445 w 3463"/>
              <a:gd name="T23" fmla="*/ 384 h 2314"/>
              <a:gd name="T24" fmla="*/ 2355 w 3463"/>
              <a:gd name="T25" fmla="*/ 315 h 2314"/>
              <a:gd name="T26" fmla="*/ 2182 w 3463"/>
              <a:gd name="T27" fmla="*/ 291 h 2314"/>
              <a:gd name="T28" fmla="*/ 2036 w 3463"/>
              <a:gd name="T29" fmla="*/ 367 h 2314"/>
              <a:gd name="T30" fmla="*/ 1951 w 3463"/>
              <a:gd name="T31" fmla="*/ 246 h 2314"/>
              <a:gd name="T32" fmla="*/ 928 w 3463"/>
              <a:gd name="T33" fmla="*/ 155 h 2314"/>
              <a:gd name="T34" fmla="*/ 263 w 3463"/>
              <a:gd name="T35" fmla="*/ 53 h 2314"/>
              <a:gd name="T36" fmla="*/ 251 w 3463"/>
              <a:gd name="T37" fmla="*/ 197 h 2314"/>
              <a:gd name="T38" fmla="*/ 213 w 3463"/>
              <a:gd name="T39" fmla="*/ 107 h 2314"/>
              <a:gd name="T40" fmla="*/ 163 w 3463"/>
              <a:gd name="T41" fmla="*/ 216 h 2314"/>
              <a:gd name="T42" fmla="*/ 91 w 3463"/>
              <a:gd name="T43" fmla="*/ 477 h 2314"/>
              <a:gd name="T44" fmla="*/ 18 w 3463"/>
              <a:gd name="T45" fmla="*/ 900 h 2314"/>
              <a:gd name="T46" fmla="*/ 83 w 3463"/>
              <a:gd name="T47" fmla="*/ 1064 h 2314"/>
              <a:gd name="T48" fmla="*/ 109 w 3463"/>
              <a:gd name="T49" fmla="*/ 1238 h 2314"/>
              <a:gd name="T50" fmla="*/ 157 w 3463"/>
              <a:gd name="T51" fmla="*/ 1388 h 2314"/>
              <a:gd name="T52" fmla="*/ 264 w 3463"/>
              <a:gd name="T53" fmla="*/ 1489 h 2314"/>
              <a:gd name="T54" fmla="*/ 405 w 3463"/>
              <a:gd name="T55" fmla="*/ 1603 h 2314"/>
              <a:gd name="T56" fmla="*/ 655 w 3463"/>
              <a:gd name="T57" fmla="*/ 1739 h 2314"/>
              <a:gd name="T58" fmla="*/ 964 w 3463"/>
              <a:gd name="T59" fmla="*/ 1789 h 2314"/>
              <a:gd name="T60" fmla="*/ 1214 w 3463"/>
              <a:gd name="T61" fmla="*/ 1979 h 2314"/>
              <a:gd name="T62" fmla="*/ 1424 w 3463"/>
              <a:gd name="T63" fmla="*/ 1987 h 2314"/>
              <a:gd name="T64" fmla="*/ 1569 w 3463"/>
              <a:gd name="T65" fmla="*/ 2197 h 2314"/>
              <a:gd name="T66" fmla="*/ 1772 w 3463"/>
              <a:gd name="T67" fmla="*/ 2274 h 2314"/>
              <a:gd name="T68" fmla="*/ 1831 w 3463"/>
              <a:gd name="T69" fmla="*/ 2089 h 2314"/>
              <a:gd name="T70" fmla="*/ 2088 w 3463"/>
              <a:gd name="T71" fmla="*/ 1975 h 2314"/>
              <a:gd name="T72" fmla="*/ 2245 w 3463"/>
              <a:gd name="T73" fmla="*/ 1973 h 2314"/>
              <a:gd name="T74" fmla="*/ 2353 w 3463"/>
              <a:gd name="T75" fmla="*/ 1966 h 2314"/>
              <a:gd name="T76" fmla="*/ 2263 w 3463"/>
              <a:gd name="T77" fmla="*/ 1895 h 2314"/>
              <a:gd name="T78" fmla="*/ 2397 w 3463"/>
              <a:gd name="T79" fmla="*/ 1814 h 2314"/>
              <a:gd name="T80" fmla="*/ 2582 w 3463"/>
              <a:gd name="T81" fmla="*/ 1838 h 2314"/>
              <a:gd name="T82" fmla="*/ 2742 w 3463"/>
              <a:gd name="T83" fmla="*/ 1871 h 2314"/>
              <a:gd name="T84" fmla="*/ 2822 w 3463"/>
              <a:gd name="T85" fmla="*/ 2029 h 2314"/>
              <a:gd name="T86" fmla="*/ 2896 w 3463"/>
              <a:gd name="T87" fmla="*/ 2128 h 2314"/>
              <a:gd name="T88" fmla="*/ 3058 w 3463"/>
              <a:gd name="T89" fmla="*/ 2116 h 2314"/>
              <a:gd name="T90" fmla="*/ 2905 w 3463"/>
              <a:gd name="T91" fmla="*/ 1792 h 2314"/>
              <a:gd name="T92" fmla="*/ 2941 w 3463"/>
              <a:gd name="T93" fmla="*/ 1546 h 2314"/>
              <a:gd name="T94" fmla="*/ 3174 w 3463"/>
              <a:gd name="T95" fmla="*/ 1165 h 2314"/>
              <a:gd name="T96" fmla="*/ 3159 w 3463"/>
              <a:gd name="T97" fmla="*/ 1169 h 2314"/>
              <a:gd name="T98" fmla="*/ 3111 w 3463"/>
              <a:gd name="T99" fmla="*/ 1078 h 2314"/>
              <a:gd name="T100" fmla="*/ 3066 w 3463"/>
              <a:gd name="T101" fmla="*/ 881 h 2314"/>
              <a:gd name="T102" fmla="*/ 3131 w 3463"/>
              <a:gd name="T103" fmla="*/ 869 h 2314"/>
              <a:gd name="T104" fmla="*/ 3310 w 3463"/>
              <a:gd name="T105" fmla="*/ 636 h 2314"/>
              <a:gd name="T106" fmla="*/ 3305 w 3463"/>
              <a:gd name="T107" fmla="*/ 594 h 2314"/>
              <a:gd name="T108" fmla="*/ 3338 w 3463"/>
              <a:gd name="T109" fmla="*/ 499 h 2314"/>
              <a:gd name="T110" fmla="*/ 3316 w 3463"/>
              <a:gd name="T111" fmla="*/ 428 h 2314"/>
              <a:gd name="T112" fmla="*/ 3427 w 3463"/>
              <a:gd name="T113" fmla="*/ 263 h 2314"/>
              <a:gd name="T114" fmla="*/ 3350 w 3463"/>
              <a:gd name="T115" fmla="*/ 54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63" h="2314">
                <a:moveTo>
                  <a:pt x="3337" y="13"/>
                </a:moveTo>
                <a:lnTo>
                  <a:pt x="3318" y="0"/>
                </a:lnTo>
                <a:lnTo>
                  <a:pt x="3299" y="0"/>
                </a:lnTo>
                <a:lnTo>
                  <a:pt x="3287" y="2"/>
                </a:lnTo>
                <a:lnTo>
                  <a:pt x="3278" y="18"/>
                </a:lnTo>
                <a:lnTo>
                  <a:pt x="3263" y="13"/>
                </a:lnTo>
                <a:lnTo>
                  <a:pt x="3252" y="18"/>
                </a:lnTo>
                <a:lnTo>
                  <a:pt x="3244" y="41"/>
                </a:lnTo>
                <a:lnTo>
                  <a:pt x="3219" y="93"/>
                </a:lnTo>
                <a:lnTo>
                  <a:pt x="3231" y="125"/>
                </a:lnTo>
                <a:lnTo>
                  <a:pt x="3222" y="163"/>
                </a:lnTo>
                <a:lnTo>
                  <a:pt x="3230" y="179"/>
                </a:lnTo>
                <a:lnTo>
                  <a:pt x="3229" y="210"/>
                </a:lnTo>
                <a:lnTo>
                  <a:pt x="3225" y="238"/>
                </a:lnTo>
                <a:lnTo>
                  <a:pt x="3209" y="242"/>
                </a:lnTo>
                <a:lnTo>
                  <a:pt x="3198" y="226"/>
                </a:lnTo>
                <a:lnTo>
                  <a:pt x="3174" y="287"/>
                </a:lnTo>
                <a:lnTo>
                  <a:pt x="3129" y="300"/>
                </a:lnTo>
                <a:lnTo>
                  <a:pt x="3069" y="320"/>
                </a:lnTo>
                <a:lnTo>
                  <a:pt x="3026" y="331"/>
                </a:lnTo>
                <a:lnTo>
                  <a:pt x="2992" y="364"/>
                </a:lnTo>
                <a:lnTo>
                  <a:pt x="2970" y="399"/>
                </a:lnTo>
                <a:lnTo>
                  <a:pt x="2950" y="400"/>
                </a:lnTo>
                <a:lnTo>
                  <a:pt x="2928" y="438"/>
                </a:lnTo>
                <a:lnTo>
                  <a:pt x="2938" y="452"/>
                </a:lnTo>
                <a:lnTo>
                  <a:pt x="2943" y="483"/>
                </a:lnTo>
                <a:lnTo>
                  <a:pt x="2932" y="493"/>
                </a:lnTo>
                <a:lnTo>
                  <a:pt x="2917" y="516"/>
                </a:lnTo>
                <a:lnTo>
                  <a:pt x="2901" y="522"/>
                </a:lnTo>
                <a:lnTo>
                  <a:pt x="2895" y="537"/>
                </a:lnTo>
                <a:lnTo>
                  <a:pt x="2866" y="542"/>
                </a:lnTo>
                <a:lnTo>
                  <a:pt x="2826" y="543"/>
                </a:lnTo>
                <a:lnTo>
                  <a:pt x="2794" y="564"/>
                </a:lnTo>
                <a:lnTo>
                  <a:pt x="2798" y="599"/>
                </a:lnTo>
                <a:lnTo>
                  <a:pt x="2789" y="627"/>
                </a:lnTo>
                <a:lnTo>
                  <a:pt x="2763" y="665"/>
                </a:lnTo>
                <a:lnTo>
                  <a:pt x="2730" y="701"/>
                </a:lnTo>
                <a:lnTo>
                  <a:pt x="2696" y="714"/>
                </a:lnTo>
                <a:lnTo>
                  <a:pt x="2686" y="740"/>
                </a:lnTo>
                <a:lnTo>
                  <a:pt x="2619" y="770"/>
                </a:lnTo>
                <a:lnTo>
                  <a:pt x="2582" y="761"/>
                </a:lnTo>
                <a:lnTo>
                  <a:pt x="2575" y="752"/>
                </a:lnTo>
                <a:lnTo>
                  <a:pt x="2592" y="734"/>
                </a:lnTo>
                <a:lnTo>
                  <a:pt x="2594" y="710"/>
                </a:lnTo>
                <a:lnTo>
                  <a:pt x="2581" y="689"/>
                </a:lnTo>
                <a:lnTo>
                  <a:pt x="2594" y="680"/>
                </a:lnTo>
                <a:lnTo>
                  <a:pt x="2614" y="683"/>
                </a:lnTo>
                <a:lnTo>
                  <a:pt x="2611" y="638"/>
                </a:lnTo>
                <a:lnTo>
                  <a:pt x="2607" y="601"/>
                </a:lnTo>
                <a:lnTo>
                  <a:pt x="2596" y="567"/>
                </a:lnTo>
                <a:lnTo>
                  <a:pt x="2578" y="552"/>
                </a:lnTo>
                <a:lnTo>
                  <a:pt x="2554" y="543"/>
                </a:lnTo>
                <a:lnTo>
                  <a:pt x="2534" y="558"/>
                </a:lnTo>
                <a:lnTo>
                  <a:pt x="2515" y="586"/>
                </a:lnTo>
                <a:lnTo>
                  <a:pt x="2496" y="579"/>
                </a:lnTo>
                <a:lnTo>
                  <a:pt x="2504" y="566"/>
                </a:lnTo>
                <a:lnTo>
                  <a:pt x="2513" y="558"/>
                </a:lnTo>
                <a:lnTo>
                  <a:pt x="2525" y="549"/>
                </a:lnTo>
                <a:lnTo>
                  <a:pt x="2543" y="525"/>
                </a:lnTo>
                <a:lnTo>
                  <a:pt x="2529" y="477"/>
                </a:lnTo>
                <a:lnTo>
                  <a:pt x="2525" y="440"/>
                </a:lnTo>
                <a:lnTo>
                  <a:pt x="2496" y="433"/>
                </a:lnTo>
                <a:lnTo>
                  <a:pt x="2444" y="399"/>
                </a:lnTo>
                <a:lnTo>
                  <a:pt x="2414" y="414"/>
                </a:lnTo>
                <a:lnTo>
                  <a:pt x="2408" y="431"/>
                </a:lnTo>
                <a:lnTo>
                  <a:pt x="2415" y="445"/>
                </a:lnTo>
                <a:lnTo>
                  <a:pt x="2399" y="452"/>
                </a:lnTo>
                <a:lnTo>
                  <a:pt x="2399" y="480"/>
                </a:lnTo>
                <a:lnTo>
                  <a:pt x="2385" y="480"/>
                </a:lnTo>
                <a:lnTo>
                  <a:pt x="2363" y="502"/>
                </a:lnTo>
                <a:lnTo>
                  <a:pt x="2355" y="519"/>
                </a:lnTo>
                <a:lnTo>
                  <a:pt x="2347" y="537"/>
                </a:lnTo>
                <a:lnTo>
                  <a:pt x="2346" y="581"/>
                </a:lnTo>
                <a:lnTo>
                  <a:pt x="2342" y="630"/>
                </a:lnTo>
                <a:lnTo>
                  <a:pt x="2353" y="658"/>
                </a:lnTo>
                <a:lnTo>
                  <a:pt x="2368" y="704"/>
                </a:lnTo>
                <a:lnTo>
                  <a:pt x="2368" y="758"/>
                </a:lnTo>
                <a:lnTo>
                  <a:pt x="2355" y="821"/>
                </a:lnTo>
                <a:lnTo>
                  <a:pt x="2329" y="826"/>
                </a:lnTo>
                <a:lnTo>
                  <a:pt x="2313" y="814"/>
                </a:lnTo>
                <a:lnTo>
                  <a:pt x="2299" y="791"/>
                </a:lnTo>
                <a:lnTo>
                  <a:pt x="2285" y="758"/>
                </a:lnTo>
                <a:lnTo>
                  <a:pt x="2287" y="716"/>
                </a:lnTo>
                <a:lnTo>
                  <a:pt x="2287" y="686"/>
                </a:lnTo>
                <a:lnTo>
                  <a:pt x="2274" y="660"/>
                </a:lnTo>
                <a:lnTo>
                  <a:pt x="2276" y="604"/>
                </a:lnTo>
                <a:lnTo>
                  <a:pt x="2283" y="560"/>
                </a:lnTo>
                <a:lnTo>
                  <a:pt x="2286" y="537"/>
                </a:lnTo>
                <a:lnTo>
                  <a:pt x="2310" y="499"/>
                </a:lnTo>
                <a:lnTo>
                  <a:pt x="2297" y="483"/>
                </a:lnTo>
                <a:lnTo>
                  <a:pt x="2285" y="490"/>
                </a:lnTo>
                <a:lnTo>
                  <a:pt x="2276" y="512"/>
                </a:lnTo>
                <a:lnTo>
                  <a:pt x="2247" y="545"/>
                </a:lnTo>
                <a:lnTo>
                  <a:pt x="2263" y="517"/>
                </a:lnTo>
                <a:lnTo>
                  <a:pt x="2265" y="498"/>
                </a:lnTo>
                <a:lnTo>
                  <a:pt x="2259" y="474"/>
                </a:lnTo>
                <a:lnTo>
                  <a:pt x="2263" y="453"/>
                </a:lnTo>
                <a:lnTo>
                  <a:pt x="2276" y="433"/>
                </a:lnTo>
                <a:lnTo>
                  <a:pt x="2278" y="405"/>
                </a:lnTo>
                <a:lnTo>
                  <a:pt x="2285" y="389"/>
                </a:lnTo>
                <a:lnTo>
                  <a:pt x="2289" y="415"/>
                </a:lnTo>
                <a:lnTo>
                  <a:pt x="2315" y="417"/>
                </a:lnTo>
                <a:lnTo>
                  <a:pt x="2329" y="400"/>
                </a:lnTo>
                <a:lnTo>
                  <a:pt x="2355" y="388"/>
                </a:lnTo>
                <a:lnTo>
                  <a:pt x="2382" y="385"/>
                </a:lnTo>
                <a:lnTo>
                  <a:pt x="2393" y="396"/>
                </a:lnTo>
                <a:lnTo>
                  <a:pt x="2414" y="391"/>
                </a:lnTo>
                <a:lnTo>
                  <a:pt x="2445" y="384"/>
                </a:lnTo>
                <a:lnTo>
                  <a:pt x="2462" y="382"/>
                </a:lnTo>
                <a:lnTo>
                  <a:pt x="2465" y="367"/>
                </a:lnTo>
                <a:lnTo>
                  <a:pt x="2467" y="367"/>
                </a:lnTo>
                <a:lnTo>
                  <a:pt x="2454" y="349"/>
                </a:lnTo>
                <a:lnTo>
                  <a:pt x="2435" y="341"/>
                </a:lnTo>
                <a:lnTo>
                  <a:pt x="2405" y="330"/>
                </a:lnTo>
                <a:lnTo>
                  <a:pt x="2379" y="330"/>
                </a:lnTo>
                <a:lnTo>
                  <a:pt x="2363" y="327"/>
                </a:lnTo>
                <a:lnTo>
                  <a:pt x="2355" y="315"/>
                </a:lnTo>
                <a:lnTo>
                  <a:pt x="2324" y="310"/>
                </a:lnTo>
                <a:lnTo>
                  <a:pt x="2297" y="316"/>
                </a:lnTo>
                <a:lnTo>
                  <a:pt x="2276" y="320"/>
                </a:lnTo>
                <a:lnTo>
                  <a:pt x="2257" y="341"/>
                </a:lnTo>
                <a:lnTo>
                  <a:pt x="2229" y="327"/>
                </a:lnTo>
                <a:lnTo>
                  <a:pt x="2207" y="316"/>
                </a:lnTo>
                <a:lnTo>
                  <a:pt x="2180" y="330"/>
                </a:lnTo>
                <a:lnTo>
                  <a:pt x="2162" y="322"/>
                </a:lnTo>
                <a:lnTo>
                  <a:pt x="2182" y="291"/>
                </a:lnTo>
                <a:lnTo>
                  <a:pt x="2176" y="280"/>
                </a:lnTo>
                <a:lnTo>
                  <a:pt x="2166" y="284"/>
                </a:lnTo>
                <a:lnTo>
                  <a:pt x="2139" y="320"/>
                </a:lnTo>
                <a:lnTo>
                  <a:pt x="2118" y="347"/>
                </a:lnTo>
                <a:lnTo>
                  <a:pt x="2098" y="378"/>
                </a:lnTo>
                <a:lnTo>
                  <a:pt x="2068" y="374"/>
                </a:lnTo>
                <a:lnTo>
                  <a:pt x="2057" y="340"/>
                </a:lnTo>
                <a:lnTo>
                  <a:pt x="2046" y="341"/>
                </a:lnTo>
                <a:lnTo>
                  <a:pt x="2036" y="367"/>
                </a:lnTo>
                <a:lnTo>
                  <a:pt x="2001" y="368"/>
                </a:lnTo>
                <a:lnTo>
                  <a:pt x="2038" y="316"/>
                </a:lnTo>
                <a:lnTo>
                  <a:pt x="2126" y="257"/>
                </a:lnTo>
                <a:lnTo>
                  <a:pt x="2131" y="242"/>
                </a:lnTo>
                <a:lnTo>
                  <a:pt x="2083" y="244"/>
                </a:lnTo>
                <a:lnTo>
                  <a:pt x="2033" y="225"/>
                </a:lnTo>
                <a:lnTo>
                  <a:pt x="2015" y="251"/>
                </a:lnTo>
                <a:lnTo>
                  <a:pt x="1977" y="236"/>
                </a:lnTo>
                <a:lnTo>
                  <a:pt x="1951" y="246"/>
                </a:lnTo>
                <a:lnTo>
                  <a:pt x="1935" y="216"/>
                </a:lnTo>
                <a:lnTo>
                  <a:pt x="1892" y="218"/>
                </a:lnTo>
                <a:lnTo>
                  <a:pt x="1879" y="232"/>
                </a:lnTo>
                <a:lnTo>
                  <a:pt x="1831" y="198"/>
                </a:lnTo>
                <a:lnTo>
                  <a:pt x="1824" y="166"/>
                </a:lnTo>
                <a:lnTo>
                  <a:pt x="1770" y="154"/>
                </a:lnTo>
                <a:lnTo>
                  <a:pt x="1794" y="198"/>
                </a:lnTo>
                <a:lnTo>
                  <a:pt x="978" y="169"/>
                </a:lnTo>
                <a:lnTo>
                  <a:pt x="928" y="155"/>
                </a:lnTo>
                <a:lnTo>
                  <a:pt x="841" y="143"/>
                </a:lnTo>
                <a:lnTo>
                  <a:pt x="731" y="125"/>
                </a:lnTo>
                <a:lnTo>
                  <a:pt x="593" y="111"/>
                </a:lnTo>
                <a:lnTo>
                  <a:pt x="541" y="100"/>
                </a:lnTo>
                <a:lnTo>
                  <a:pt x="466" y="87"/>
                </a:lnTo>
                <a:lnTo>
                  <a:pt x="412" y="74"/>
                </a:lnTo>
                <a:lnTo>
                  <a:pt x="269" y="27"/>
                </a:lnTo>
                <a:lnTo>
                  <a:pt x="260" y="32"/>
                </a:lnTo>
                <a:lnTo>
                  <a:pt x="263" y="53"/>
                </a:lnTo>
                <a:lnTo>
                  <a:pt x="272" y="77"/>
                </a:lnTo>
                <a:lnTo>
                  <a:pt x="264" y="89"/>
                </a:lnTo>
                <a:lnTo>
                  <a:pt x="255" y="98"/>
                </a:lnTo>
                <a:lnTo>
                  <a:pt x="260" y="116"/>
                </a:lnTo>
                <a:lnTo>
                  <a:pt x="282" y="154"/>
                </a:lnTo>
                <a:lnTo>
                  <a:pt x="264" y="179"/>
                </a:lnTo>
                <a:lnTo>
                  <a:pt x="255" y="212"/>
                </a:lnTo>
                <a:lnTo>
                  <a:pt x="232" y="212"/>
                </a:lnTo>
                <a:lnTo>
                  <a:pt x="251" y="197"/>
                </a:lnTo>
                <a:lnTo>
                  <a:pt x="258" y="179"/>
                </a:lnTo>
                <a:lnTo>
                  <a:pt x="253" y="163"/>
                </a:lnTo>
                <a:lnTo>
                  <a:pt x="242" y="158"/>
                </a:lnTo>
                <a:lnTo>
                  <a:pt x="246" y="146"/>
                </a:lnTo>
                <a:lnTo>
                  <a:pt x="263" y="151"/>
                </a:lnTo>
                <a:lnTo>
                  <a:pt x="263" y="141"/>
                </a:lnTo>
                <a:lnTo>
                  <a:pt x="253" y="113"/>
                </a:lnTo>
                <a:lnTo>
                  <a:pt x="240" y="111"/>
                </a:lnTo>
                <a:lnTo>
                  <a:pt x="213" y="107"/>
                </a:lnTo>
                <a:lnTo>
                  <a:pt x="193" y="85"/>
                </a:lnTo>
                <a:lnTo>
                  <a:pt x="179" y="74"/>
                </a:lnTo>
                <a:lnTo>
                  <a:pt x="163" y="67"/>
                </a:lnTo>
                <a:lnTo>
                  <a:pt x="152" y="87"/>
                </a:lnTo>
                <a:lnTo>
                  <a:pt x="159" y="118"/>
                </a:lnTo>
                <a:lnTo>
                  <a:pt x="163" y="144"/>
                </a:lnTo>
                <a:lnTo>
                  <a:pt x="160" y="177"/>
                </a:lnTo>
                <a:lnTo>
                  <a:pt x="159" y="205"/>
                </a:lnTo>
                <a:lnTo>
                  <a:pt x="163" y="216"/>
                </a:lnTo>
                <a:lnTo>
                  <a:pt x="173" y="238"/>
                </a:lnTo>
                <a:lnTo>
                  <a:pt x="163" y="253"/>
                </a:lnTo>
                <a:lnTo>
                  <a:pt x="163" y="266"/>
                </a:lnTo>
                <a:lnTo>
                  <a:pt x="165" y="289"/>
                </a:lnTo>
                <a:lnTo>
                  <a:pt x="150" y="297"/>
                </a:lnTo>
                <a:lnTo>
                  <a:pt x="139" y="348"/>
                </a:lnTo>
                <a:lnTo>
                  <a:pt x="128" y="394"/>
                </a:lnTo>
                <a:lnTo>
                  <a:pt x="112" y="441"/>
                </a:lnTo>
                <a:lnTo>
                  <a:pt x="91" y="477"/>
                </a:lnTo>
                <a:lnTo>
                  <a:pt x="72" y="525"/>
                </a:lnTo>
                <a:lnTo>
                  <a:pt x="52" y="555"/>
                </a:lnTo>
                <a:lnTo>
                  <a:pt x="52" y="626"/>
                </a:lnTo>
                <a:lnTo>
                  <a:pt x="52" y="689"/>
                </a:lnTo>
                <a:lnTo>
                  <a:pt x="45" y="714"/>
                </a:lnTo>
                <a:lnTo>
                  <a:pt x="25" y="754"/>
                </a:lnTo>
                <a:lnTo>
                  <a:pt x="0" y="797"/>
                </a:lnTo>
                <a:lnTo>
                  <a:pt x="25" y="853"/>
                </a:lnTo>
                <a:lnTo>
                  <a:pt x="18" y="900"/>
                </a:lnTo>
                <a:lnTo>
                  <a:pt x="11" y="932"/>
                </a:lnTo>
                <a:lnTo>
                  <a:pt x="32" y="988"/>
                </a:lnTo>
                <a:lnTo>
                  <a:pt x="47" y="1024"/>
                </a:lnTo>
                <a:lnTo>
                  <a:pt x="69" y="1040"/>
                </a:lnTo>
                <a:lnTo>
                  <a:pt x="90" y="1014"/>
                </a:lnTo>
                <a:lnTo>
                  <a:pt x="96" y="1031"/>
                </a:lnTo>
                <a:lnTo>
                  <a:pt x="103" y="1044"/>
                </a:lnTo>
                <a:lnTo>
                  <a:pt x="81" y="1047"/>
                </a:lnTo>
                <a:lnTo>
                  <a:pt x="83" y="1064"/>
                </a:lnTo>
                <a:lnTo>
                  <a:pt x="63" y="1054"/>
                </a:lnTo>
                <a:lnTo>
                  <a:pt x="66" y="1089"/>
                </a:lnTo>
                <a:lnTo>
                  <a:pt x="75" y="1119"/>
                </a:lnTo>
                <a:lnTo>
                  <a:pt x="78" y="1143"/>
                </a:lnTo>
                <a:lnTo>
                  <a:pt x="105" y="1137"/>
                </a:lnTo>
                <a:lnTo>
                  <a:pt x="101" y="1148"/>
                </a:lnTo>
                <a:lnTo>
                  <a:pt x="78" y="1165"/>
                </a:lnTo>
                <a:lnTo>
                  <a:pt x="78" y="1202"/>
                </a:lnTo>
                <a:lnTo>
                  <a:pt x="109" y="1238"/>
                </a:lnTo>
                <a:lnTo>
                  <a:pt x="121" y="1251"/>
                </a:lnTo>
                <a:lnTo>
                  <a:pt x="113" y="1265"/>
                </a:lnTo>
                <a:lnTo>
                  <a:pt x="123" y="1287"/>
                </a:lnTo>
                <a:lnTo>
                  <a:pt x="128" y="1313"/>
                </a:lnTo>
                <a:lnTo>
                  <a:pt x="136" y="1329"/>
                </a:lnTo>
                <a:lnTo>
                  <a:pt x="141" y="1349"/>
                </a:lnTo>
                <a:lnTo>
                  <a:pt x="142" y="1369"/>
                </a:lnTo>
                <a:lnTo>
                  <a:pt x="136" y="1382"/>
                </a:lnTo>
                <a:lnTo>
                  <a:pt x="157" y="1388"/>
                </a:lnTo>
                <a:lnTo>
                  <a:pt x="176" y="1390"/>
                </a:lnTo>
                <a:lnTo>
                  <a:pt x="193" y="1385"/>
                </a:lnTo>
                <a:lnTo>
                  <a:pt x="213" y="1388"/>
                </a:lnTo>
                <a:lnTo>
                  <a:pt x="219" y="1407"/>
                </a:lnTo>
                <a:lnTo>
                  <a:pt x="223" y="1422"/>
                </a:lnTo>
                <a:lnTo>
                  <a:pt x="244" y="1447"/>
                </a:lnTo>
                <a:lnTo>
                  <a:pt x="253" y="1457"/>
                </a:lnTo>
                <a:lnTo>
                  <a:pt x="263" y="1477"/>
                </a:lnTo>
                <a:lnTo>
                  <a:pt x="264" y="1489"/>
                </a:lnTo>
                <a:lnTo>
                  <a:pt x="284" y="1502"/>
                </a:lnTo>
                <a:lnTo>
                  <a:pt x="301" y="1519"/>
                </a:lnTo>
                <a:lnTo>
                  <a:pt x="318" y="1548"/>
                </a:lnTo>
                <a:lnTo>
                  <a:pt x="322" y="1585"/>
                </a:lnTo>
                <a:lnTo>
                  <a:pt x="320" y="1605"/>
                </a:lnTo>
                <a:lnTo>
                  <a:pt x="338" y="1609"/>
                </a:lnTo>
                <a:lnTo>
                  <a:pt x="358" y="1603"/>
                </a:lnTo>
                <a:lnTo>
                  <a:pt x="376" y="1602"/>
                </a:lnTo>
                <a:lnTo>
                  <a:pt x="405" y="1603"/>
                </a:lnTo>
                <a:lnTo>
                  <a:pt x="432" y="1605"/>
                </a:lnTo>
                <a:lnTo>
                  <a:pt x="471" y="1605"/>
                </a:lnTo>
                <a:lnTo>
                  <a:pt x="495" y="1609"/>
                </a:lnTo>
                <a:lnTo>
                  <a:pt x="500" y="1625"/>
                </a:lnTo>
                <a:lnTo>
                  <a:pt x="494" y="1641"/>
                </a:lnTo>
                <a:lnTo>
                  <a:pt x="524" y="1663"/>
                </a:lnTo>
                <a:lnTo>
                  <a:pt x="555" y="1680"/>
                </a:lnTo>
                <a:lnTo>
                  <a:pt x="612" y="1713"/>
                </a:lnTo>
                <a:lnTo>
                  <a:pt x="655" y="1739"/>
                </a:lnTo>
                <a:lnTo>
                  <a:pt x="702" y="1758"/>
                </a:lnTo>
                <a:lnTo>
                  <a:pt x="750" y="1777"/>
                </a:lnTo>
                <a:lnTo>
                  <a:pt x="781" y="1779"/>
                </a:lnTo>
                <a:lnTo>
                  <a:pt x="809" y="1776"/>
                </a:lnTo>
                <a:lnTo>
                  <a:pt x="852" y="1781"/>
                </a:lnTo>
                <a:lnTo>
                  <a:pt x="880" y="1786"/>
                </a:lnTo>
                <a:lnTo>
                  <a:pt x="910" y="1783"/>
                </a:lnTo>
                <a:lnTo>
                  <a:pt x="939" y="1791"/>
                </a:lnTo>
                <a:lnTo>
                  <a:pt x="964" y="1789"/>
                </a:lnTo>
                <a:lnTo>
                  <a:pt x="967" y="1752"/>
                </a:lnTo>
                <a:lnTo>
                  <a:pt x="1011" y="1757"/>
                </a:lnTo>
                <a:lnTo>
                  <a:pt x="1063" y="1758"/>
                </a:lnTo>
                <a:lnTo>
                  <a:pt x="1105" y="1812"/>
                </a:lnTo>
                <a:lnTo>
                  <a:pt x="1155" y="1858"/>
                </a:lnTo>
                <a:lnTo>
                  <a:pt x="1184" y="1893"/>
                </a:lnTo>
                <a:lnTo>
                  <a:pt x="1185" y="1923"/>
                </a:lnTo>
                <a:lnTo>
                  <a:pt x="1195" y="1957"/>
                </a:lnTo>
                <a:lnTo>
                  <a:pt x="1214" y="1979"/>
                </a:lnTo>
                <a:lnTo>
                  <a:pt x="1235" y="2001"/>
                </a:lnTo>
                <a:lnTo>
                  <a:pt x="1295" y="2042"/>
                </a:lnTo>
                <a:lnTo>
                  <a:pt x="1316" y="2036"/>
                </a:lnTo>
                <a:lnTo>
                  <a:pt x="1328" y="2024"/>
                </a:lnTo>
                <a:lnTo>
                  <a:pt x="1335" y="1999"/>
                </a:lnTo>
                <a:lnTo>
                  <a:pt x="1341" y="1979"/>
                </a:lnTo>
                <a:lnTo>
                  <a:pt x="1364" y="1978"/>
                </a:lnTo>
                <a:lnTo>
                  <a:pt x="1390" y="1979"/>
                </a:lnTo>
                <a:lnTo>
                  <a:pt x="1424" y="1987"/>
                </a:lnTo>
                <a:lnTo>
                  <a:pt x="1443" y="2003"/>
                </a:lnTo>
                <a:lnTo>
                  <a:pt x="1468" y="2014"/>
                </a:lnTo>
                <a:lnTo>
                  <a:pt x="1475" y="2034"/>
                </a:lnTo>
                <a:lnTo>
                  <a:pt x="1488" y="2066"/>
                </a:lnTo>
                <a:lnTo>
                  <a:pt x="1500" y="2097"/>
                </a:lnTo>
                <a:lnTo>
                  <a:pt x="1514" y="2121"/>
                </a:lnTo>
                <a:lnTo>
                  <a:pt x="1540" y="2137"/>
                </a:lnTo>
                <a:lnTo>
                  <a:pt x="1560" y="2162"/>
                </a:lnTo>
                <a:lnTo>
                  <a:pt x="1569" y="2197"/>
                </a:lnTo>
                <a:lnTo>
                  <a:pt x="1576" y="2224"/>
                </a:lnTo>
                <a:lnTo>
                  <a:pt x="1593" y="2272"/>
                </a:lnTo>
                <a:lnTo>
                  <a:pt x="1616" y="2277"/>
                </a:lnTo>
                <a:lnTo>
                  <a:pt x="1642" y="2289"/>
                </a:lnTo>
                <a:lnTo>
                  <a:pt x="1669" y="2296"/>
                </a:lnTo>
                <a:lnTo>
                  <a:pt x="1703" y="2298"/>
                </a:lnTo>
                <a:lnTo>
                  <a:pt x="1723" y="2313"/>
                </a:lnTo>
                <a:lnTo>
                  <a:pt x="1770" y="2310"/>
                </a:lnTo>
                <a:lnTo>
                  <a:pt x="1772" y="2274"/>
                </a:lnTo>
                <a:lnTo>
                  <a:pt x="1746" y="2247"/>
                </a:lnTo>
                <a:lnTo>
                  <a:pt x="1741" y="2208"/>
                </a:lnTo>
                <a:lnTo>
                  <a:pt x="1760" y="2182"/>
                </a:lnTo>
                <a:lnTo>
                  <a:pt x="1759" y="2153"/>
                </a:lnTo>
                <a:lnTo>
                  <a:pt x="1766" y="2146"/>
                </a:lnTo>
                <a:lnTo>
                  <a:pt x="1768" y="2124"/>
                </a:lnTo>
                <a:lnTo>
                  <a:pt x="1784" y="2113"/>
                </a:lnTo>
                <a:lnTo>
                  <a:pt x="1815" y="2089"/>
                </a:lnTo>
                <a:lnTo>
                  <a:pt x="1831" y="2089"/>
                </a:lnTo>
                <a:lnTo>
                  <a:pt x="1869" y="2063"/>
                </a:lnTo>
                <a:lnTo>
                  <a:pt x="1892" y="2039"/>
                </a:lnTo>
                <a:lnTo>
                  <a:pt x="1929" y="2014"/>
                </a:lnTo>
                <a:lnTo>
                  <a:pt x="1920" y="1983"/>
                </a:lnTo>
                <a:lnTo>
                  <a:pt x="1929" y="1975"/>
                </a:lnTo>
                <a:lnTo>
                  <a:pt x="1939" y="2008"/>
                </a:lnTo>
                <a:lnTo>
                  <a:pt x="1990" y="1960"/>
                </a:lnTo>
                <a:lnTo>
                  <a:pt x="2032" y="1961"/>
                </a:lnTo>
                <a:lnTo>
                  <a:pt x="2088" y="1975"/>
                </a:lnTo>
                <a:lnTo>
                  <a:pt x="2132" y="1967"/>
                </a:lnTo>
                <a:lnTo>
                  <a:pt x="2153" y="1965"/>
                </a:lnTo>
                <a:lnTo>
                  <a:pt x="2142" y="1943"/>
                </a:lnTo>
                <a:lnTo>
                  <a:pt x="2161" y="1945"/>
                </a:lnTo>
                <a:lnTo>
                  <a:pt x="2174" y="1963"/>
                </a:lnTo>
                <a:lnTo>
                  <a:pt x="2174" y="1978"/>
                </a:lnTo>
                <a:lnTo>
                  <a:pt x="2216" y="1981"/>
                </a:lnTo>
                <a:lnTo>
                  <a:pt x="2236" y="1983"/>
                </a:lnTo>
                <a:lnTo>
                  <a:pt x="2245" y="1973"/>
                </a:lnTo>
                <a:lnTo>
                  <a:pt x="2260" y="1990"/>
                </a:lnTo>
                <a:lnTo>
                  <a:pt x="2274" y="1994"/>
                </a:lnTo>
                <a:lnTo>
                  <a:pt x="2291" y="1990"/>
                </a:lnTo>
                <a:lnTo>
                  <a:pt x="2278" y="1965"/>
                </a:lnTo>
                <a:lnTo>
                  <a:pt x="2298" y="1963"/>
                </a:lnTo>
                <a:lnTo>
                  <a:pt x="2310" y="1970"/>
                </a:lnTo>
                <a:lnTo>
                  <a:pt x="2328" y="1986"/>
                </a:lnTo>
                <a:lnTo>
                  <a:pt x="2341" y="1981"/>
                </a:lnTo>
                <a:lnTo>
                  <a:pt x="2353" y="1966"/>
                </a:lnTo>
                <a:lnTo>
                  <a:pt x="2345" y="1945"/>
                </a:lnTo>
                <a:lnTo>
                  <a:pt x="2327" y="1939"/>
                </a:lnTo>
                <a:lnTo>
                  <a:pt x="2316" y="1927"/>
                </a:lnTo>
                <a:lnTo>
                  <a:pt x="2324" y="1906"/>
                </a:lnTo>
                <a:lnTo>
                  <a:pt x="2323" y="1886"/>
                </a:lnTo>
                <a:lnTo>
                  <a:pt x="2305" y="1886"/>
                </a:lnTo>
                <a:lnTo>
                  <a:pt x="2287" y="1906"/>
                </a:lnTo>
                <a:lnTo>
                  <a:pt x="2286" y="1880"/>
                </a:lnTo>
                <a:lnTo>
                  <a:pt x="2263" y="1895"/>
                </a:lnTo>
                <a:lnTo>
                  <a:pt x="2245" y="1902"/>
                </a:lnTo>
                <a:lnTo>
                  <a:pt x="2237" y="1888"/>
                </a:lnTo>
                <a:lnTo>
                  <a:pt x="2254" y="1865"/>
                </a:lnTo>
                <a:lnTo>
                  <a:pt x="2310" y="1878"/>
                </a:lnTo>
                <a:lnTo>
                  <a:pt x="2323" y="1853"/>
                </a:lnTo>
                <a:lnTo>
                  <a:pt x="2352" y="1844"/>
                </a:lnTo>
                <a:lnTo>
                  <a:pt x="2385" y="1853"/>
                </a:lnTo>
                <a:lnTo>
                  <a:pt x="2397" y="1844"/>
                </a:lnTo>
                <a:lnTo>
                  <a:pt x="2397" y="1814"/>
                </a:lnTo>
                <a:lnTo>
                  <a:pt x="2414" y="1851"/>
                </a:lnTo>
                <a:lnTo>
                  <a:pt x="2419" y="1865"/>
                </a:lnTo>
                <a:lnTo>
                  <a:pt x="2444" y="1850"/>
                </a:lnTo>
                <a:lnTo>
                  <a:pt x="2464" y="1826"/>
                </a:lnTo>
                <a:lnTo>
                  <a:pt x="2473" y="1841"/>
                </a:lnTo>
                <a:lnTo>
                  <a:pt x="2489" y="1847"/>
                </a:lnTo>
                <a:lnTo>
                  <a:pt x="2515" y="1835"/>
                </a:lnTo>
                <a:lnTo>
                  <a:pt x="2571" y="1824"/>
                </a:lnTo>
                <a:lnTo>
                  <a:pt x="2582" y="1838"/>
                </a:lnTo>
                <a:lnTo>
                  <a:pt x="2596" y="1855"/>
                </a:lnTo>
                <a:lnTo>
                  <a:pt x="2618" y="1860"/>
                </a:lnTo>
                <a:lnTo>
                  <a:pt x="2640" y="1862"/>
                </a:lnTo>
                <a:lnTo>
                  <a:pt x="2666" y="1851"/>
                </a:lnTo>
                <a:lnTo>
                  <a:pt x="2683" y="1833"/>
                </a:lnTo>
                <a:lnTo>
                  <a:pt x="2697" y="1827"/>
                </a:lnTo>
                <a:lnTo>
                  <a:pt x="2708" y="1835"/>
                </a:lnTo>
                <a:lnTo>
                  <a:pt x="2722" y="1851"/>
                </a:lnTo>
                <a:lnTo>
                  <a:pt x="2742" y="1871"/>
                </a:lnTo>
                <a:lnTo>
                  <a:pt x="2762" y="1878"/>
                </a:lnTo>
                <a:lnTo>
                  <a:pt x="2778" y="1881"/>
                </a:lnTo>
                <a:lnTo>
                  <a:pt x="2795" y="1901"/>
                </a:lnTo>
                <a:lnTo>
                  <a:pt x="2807" y="1923"/>
                </a:lnTo>
                <a:lnTo>
                  <a:pt x="2821" y="1939"/>
                </a:lnTo>
                <a:lnTo>
                  <a:pt x="2815" y="1970"/>
                </a:lnTo>
                <a:lnTo>
                  <a:pt x="2816" y="1996"/>
                </a:lnTo>
                <a:lnTo>
                  <a:pt x="2816" y="2014"/>
                </a:lnTo>
                <a:lnTo>
                  <a:pt x="2822" y="2029"/>
                </a:lnTo>
                <a:lnTo>
                  <a:pt x="2831" y="2031"/>
                </a:lnTo>
                <a:lnTo>
                  <a:pt x="2836" y="2004"/>
                </a:lnTo>
                <a:lnTo>
                  <a:pt x="2849" y="2019"/>
                </a:lnTo>
                <a:lnTo>
                  <a:pt x="2838" y="2041"/>
                </a:lnTo>
                <a:lnTo>
                  <a:pt x="2836" y="2059"/>
                </a:lnTo>
                <a:lnTo>
                  <a:pt x="2847" y="2068"/>
                </a:lnTo>
                <a:lnTo>
                  <a:pt x="2869" y="2092"/>
                </a:lnTo>
                <a:lnTo>
                  <a:pt x="2887" y="2097"/>
                </a:lnTo>
                <a:lnTo>
                  <a:pt x="2896" y="2128"/>
                </a:lnTo>
                <a:lnTo>
                  <a:pt x="2907" y="2134"/>
                </a:lnTo>
                <a:lnTo>
                  <a:pt x="2923" y="2167"/>
                </a:lnTo>
                <a:lnTo>
                  <a:pt x="2946" y="2179"/>
                </a:lnTo>
                <a:lnTo>
                  <a:pt x="2967" y="2188"/>
                </a:lnTo>
                <a:lnTo>
                  <a:pt x="2981" y="2214"/>
                </a:lnTo>
                <a:lnTo>
                  <a:pt x="3012" y="2208"/>
                </a:lnTo>
                <a:lnTo>
                  <a:pt x="3053" y="2199"/>
                </a:lnTo>
                <a:lnTo>
                  <a:pt x="3064" y="2149"/>
                </a:lnTo>
                <a:lnTo>
                  <a:pt x="3058" y="2116"/>
                </a:lnTo>
                <a:lnTo>
                  <a:pt x="3058" y="2060"/>
                </a:lnTo>
                <a:lnTo>
                  <a:pt x="3047" y="2044"/>
                </a:lnTo>
                <a:lnTo>
                  <a:pt x="3026" y="2016"/>
                </a:lnTo>
                <a:lnTo>
                  <a:pt x="3008" y="1986"/>
                </a:lnTo>
                <a:lnTo>
                  <a:pt x="2991" y="1947"/>
                </a:lnTo>
                <a:lnTo>
                  <a:pt x="2975" y="1903"/>
                </a:lnTo>
                <a:lnTo>
                  <a:pt x="2950" y="1862"/>
                </a:lnTo>
                <a:lnTo>
                  <a:pt x="2930" y="1833"/>
                </a:lnTo>
                <a:lnTo>
                  <a:pt x="2905" y="1792"/>
                </a:lnTo>
                <a:lnTo>
                  <a:pt x="2887" y="1757"/>
                </a:lnTo>
                <a:lnTo>
                  <a:pt x="2880" y="1727"/>
                </a:lnTo>
                <a:lnTo>
                  <a:pt x="2878" y="1704"/>
                </a:lnTo>
                <a:lnTo>
                  <a:pt x="2881" y="1684"/>
                </a:lnTo>
                <a:lnTo>
                  <a:pt x="2885" y="1676"/>
                </a:lnTo>
                <a:lnTo>
                  <a:pt x="2887" y="1628"/>
                </a:lnTo>
                <a:lnTo>
                  <a:pt x="2910" y="1584"/>
                </a:lnTo>
                <a:lnTo>
                  <a:pt x="2905" y="1556"/>
                </a:lnTo>
                <a:lnTo>
                  <a:pt x="2941" y="1546"/>
                </a:lnTo>
                <a:lnTo>
                  <a:pt x="2986" y="1497"/>
                </a:lnTo>
                <a:lnTo>
                  <a:pt x="3010" y="1418"/>
                </a:lnTo>
                <a:lnTo>
                  <a:pt x="3068" y="1390"/>
                </a:lnTo>
                <a:lnTo>
                  <a:pt x="3102" y="1316"/>
                </a:lnTo>
                <a:lnTo>
                  <a:pt x="3159" y="1294"/>
                </a:lnTo>
                <a:lnTo>
                  <a:pt x="3187" y="1238"/>
                </a:lnTo>
                <a:lnTo>
                  <a:pt x="3187" y="1198"/>
                </a:lnTo>
                <a:lnTo>
                  <a:pt x="3188" y="1164"/>
                </a:lnTo>
                <a:lnTo>
                  <a:pt x="3174" y="1165"/>
                </a:lnTo>
                <a:lnTo>
                  <a:pt x="3174" y="1223"/>
                </a:lnTo>
                <a:lnTo>
                  <a:pt x="3140" y="1265"/>
                </a:lnTo>
                <a:lnTo>
                  <a:pt x="3092" y="1276"/>
                </a:lnTo>
                <a:lnTo>
                  <a:pt x="3138" y="1251"/>
                </a:lnTo>
                <a:lnTo>
                  <a:pt x="3111" y="1238"/>
                </a:lnTo>
                <a:lnTo>
                  <a:pt x="3138" y="1232"/>
                </a:lnTo>
                <a:lnTo>
                  <a:pt x="3154" y="1233"/>
                </a:lnTo>
                <a:lnTo>
                  <a:pt x="3162" y="1200"/>
                </a:lnTo>
                <a:lnTo>
                  <a:pt x="3159" y="1169"/>
                </a:lnTo>
                <a:lnTo>
                  <a:pt x="3135" y="1169"/>
                </a:lnTo>
                <a:lnTo>
                  <a:pt x="3098" y="1185"/>
                </a:lnTo>
                <a:lnTo>
                  <a:pt x="3100" y="1155"/>
                </a:lnTo>
                <a:lnTo>
                  <a:pt x="3119" y="1167"/>
                </a:lnTo>
                <a:lnTo>
                  <a:pt x="3151" y="1151"/>
                </a:lnTo>
                <a:lnTo>
                  <a:pt x="3156" y="1136"/>
                </a:lnTo>
                <a:lnTo>
                  <a:pt x="3133" y="1127"/>
                </a:lnTo>
                <a:lnTo>
                  <a:pt x="3136" y="1092"/>
                </a:lnTo>
                <a:lnTo>
                  <a:pt x="3111" y="1078"/>
                </a:lnTo>
                <a:lnTo>
                  <a:pt x="3103" y="1090"/>
                </a:lnTo>
                <a:lnTo>
                  <a:pt x="3095" y="1065"/>
                </a:lnTo>
                <a:lnTo>
                  <a:pt x="3098" y="1039"/>
                </a:lnTo>
                <a:lnTo>
                  <a:pt x="3102" y="1011"/>
                </a:lnTo>
                <a:lnTo>
                  <a:pt x="3058" y="991"/>
                </a:lnTo>
                <a:lnTo>
                  <a:pt x="3070" y="985"/>
                </a:lnTo>
                <a:lnTo>
                  <a:pt x="3060" y="925"/>
                </a:lnTo>
                <a:lnTo>
                  <a:pt x="3058" y="891"/>
                </a:lnTo>
                <a:lnTo>
                  <a:pt x="3066" y="881"/>
                </a:lnTo>
                <a:lnTo>
                  <a:pt x="3068" y="931"/>
                </a:lnTo>
                <a:lnTo>
                  <a:pt x="3084" y="964"/>
                </a:lnTo>
                <a:lnTo>
                  <a:pt x="3109" y="996"/>
                </a:lnTo>
                <a:lnTo>
                  <a:pt x="3109" y="1057"/>
                </a:lnTo>
                <a:lnTo>
                  <a:pt x="3136" y="1062"/>
                </a:lnTo>
                <a:lnTo>
                  <a:pt x="3159" y="1000"/>
                </a:lnTo>
                <a:lnTo>
                  <a:pt x="3158" y="913"/>
                </a:lnTo>
                <a:lnTo>
                  <a:pt x="3129" y="888"/>
                </a:lnTo>
                <a:lnTo>
                  <a:pt x="3131" y="869"/>
                </a:lnTo>
                <a:lnTo>
                  <a:pt x="3165" y="889"/>
                </a:lnTo>
                <a:lnTo>
                  <a:pt x="3183" y="844"/>
                </a:lnTo>
                <a:lnTo>
                  <a:pt x="3185" y="806"/>
                </a:lnTo>
                <a:lnTo>
                  <a:pt x="3185" y="740"/>
                </a:lnTo>
                <a:lnTo>
                  <a:pt x="3169" y="720"/>
                </a:lnTo>
                <a:lnTo>
                  <a:pt x="3176" y="704"/>
                </a:lnTo>
                <a:lnTo>
                  <a:pt x="3189" y="722"/>
                </a:lnTo>
                <a:lnTo>
                  <a:pt x="3260" y="681"/>
                </a:lnTo>
                <a:lnTo>
                  <a:pt x="3310" y="636"/>
                </a:lnTo>
                <a:lnTo>
                  <a:pt x="3272" y="632"/>
                </a:lnTo>
                <a:lnTo>
                  <a:pt x="3219" y="667"/>
                </a:lnTo>
                <a:lnTo>
                  <a:pt x="3185" y="683"/>
                </a:lnTo>
                <a:lnTo>
                  <a:pt x="3209" y="648"/>
                </a:lnTo>
                <a:lnTo>
                  <a:pt x="3233" y="632"/>
                </a:lnTo>
                <a:lnTo>
                  <a:pt x="3247" y="638"/>
                </a:lnTo>
                <a:lnTo>
                  <a:pt x="3286" y="615"/>
                </a:lnTo>
                <a:lnTo>
                  <a:pt x="3294" y="594"/>
                </a:lnTo>
                <a:lnTo>
                  <a:pt x="3305" y="594"/>
                </a:lnTo>
                <a:lnTo>
                  <a:pt x="3319" y="583"/>
                </a:lnTo>
                <a:lnTo>
                  <a:pt x="3337" y="561"/>
                </a:lnTo>
                <a:lnTo>
                  <a:pt x="3366" y="574"/>
                </a:lnTo>
                <a:lnTo>
                  <a:pt x="3380" y="558"/>
                </a:lnTo>
                <a:lnTo>
                  <a:pt x="3393" y="537"/>
                </a:lnTo>
                <a:lnTo>
                  <a:pt x="3380" y="510"/>
                </a:lnTo>
                <a:lnTo>
                  <a:pt x="3362" y="493"/>
                </a:lnTo>
                <a:lnTo>
                  <a:pt x="3352" y="492"/>
                </a:lnTo>
                <a:lnTo>
                  <a:pt x="3338" y="499"/>
                </a:lnTo>
                <a:lnTo>
                  <a:pt x="3352" y="522"/>
                </a:lnTo>
                <a:lnTo>
                  <a:pt x="3358" y="536"/>
                </a:lnTo>
                <a:lnTo>
                  <a:pt x="3342" y="535"/>
                </a:lnTo>
                <a:lnTo>
                  <a:pt x="3324" y="508"/>
                </a:lnTo>
                <a:lnTo>
                  <a:pt x="3306" y="513"/>
                </a:lnTo>
                <a:lnTo>
                  <a:pt x="3310" y="493"/>
                </a:lnTo>
                <a:lnTo>
                  <a:pt x="3318" y="472"/>
                </a:lnTo>
                <a:lnTo>
                  <a:pt x="3303" y="469"/>
                </a:lnTo>
                <a:lnTo>
                  <a:pt x="3316" y="428"/>
                </a:lnTo>
                <a:lnTo>
                  <a:pt x="3312" y="403"/>
                </a:lnTo>
                <a:lnTo>
                  <a:pt x="3329" y="385"/>
                </a:lnTo>
                <a:lnTo>
                  <a:pt x="3319" y="359"/>
                </a:lnTo>
                <a:lnTo>
                  <a:pt x="3337" y="347"/>
                </a:lnTo>
                <a:lnTo>
                  <a:pt x="3356" y="331"/>
                </a:lnTo>
                <a:lnTo>
                  <a:pt x="3373" y="325"/>
                </a:lnTo>
                <a:lnTo>
                  <a:pt x="3380" y="284"/>
                </a:lnTo>
                <a:lnTo>
                  <a:pt x="3399" y="284"/>
                </a:lnTo>
                <a:lnTo>
                  <a:pt x="3427" y="263"/>
                </a:lnTo>
                <a:lnTo>
                  <a:pt x="3440" y="242"/>
                </a:lnTo>
                <a:lnTo>
                  <a:pt x="3462" y="222"/>
                </a:lnTo>
                <a:lnTo>
                  <a:pt x="3459" y="195"/>
                </a:lnTo>
                <a:lnTo>
                  <a:pt x="3428" y="181"/>
                </a:lnTo>
                <a:lnTo>
                  <a:pt x="3411" y="154"/>
                </a:lnTo>
                <a:lnTo>
                  <a:pt x="3378" y="154"/>
                </a:lnTo>
                <a:lnTo>
                  <a:pt x="3364" y="121"/>
                </a:lnTo>
                <a:lnTo>
                  <a:pt x="3359" y="87"/>
                </a:lnTo>
                <a:lnTo>
                  <a:pt x="3350" y="54"/>
                </a:lnTo>
                <a:lnTo>
                  <a:pt x="3337" y="13"/>
                </a:lnTo>
              </a:path>
            </a:pathLst>
          </a:custGeom>
          <a:solidFill>
            <a:srgbClr val="006666"/>
          </a:solidFill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741613" y="1743075"/>
            <a:ext cx="12890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Berkeley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7135813" y="2155825"/>
            <a:ext cx="11493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Virginia</a:t>
            </a:r>
          </a:p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Tech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2659063" y="2095500"/>
            <a:ext cx="12747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Stanford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3630613" y="2460625"/>
            <a:ext cx="1304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Northern</a:t>
            </a:r>
          </a:p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Arizona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7518400" y="1776413"/>
            <a:ext cx="10191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UMBC</a:t>
            </a:r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534400" cy="18335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600" u="sng" smtClean="0">
                <a:solidFill>
                  <a:schemeClr val="tx1"/>
                </a:solidFill>
                <a:cs typeface="+mn-cs"/>
              </a:rPr>
              <a:t>Goals (1998–2001)</a:t>
            </a:r>
            <a:endParaRPr lang="en-US" altLang="en-US" sz="3200" b="0" smtClean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smtClean="0">
                <a:cs typeface="+mn-cs"/>
              </a:rPr>
              <a:t>Provide a service to the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smtClean="0">
                <a:cs typeface="+mn-cs"/>
              </a:rPr>
              <a:t>	engineering education community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smtClean="0">
                <a:cs typeface="+mn-cs"/>
              </a:rPr>
              <a:t>Grow and evolve NEEDS as the foundation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smtClean="0">
                <a:cs typeface="+mn-cs"/>
              </a:rPr>
              <a:t>	for an on-line engineering education community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smtClean="0">
                <a:cs typeface="+mn-cs"/>
              </a:rPr>
              <a:t>Expand courseware review and evaluation efforts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smtClean="0">
                <a:cs typeface="+mn-cs"/>
              </a:rPr>
              <a:t>Serve as a bridge to the development of a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smtClean="0">
                <a:cs typeface="+mn-cs"/>
              </a:rPr>
              <a:t>	National SMETE Digital Library</a:t>
            </a:r>
            <a:endParaRPr lang="en-US" altLang="en-US" sz="2000" smtClean="0">
              <a:cs typeface="+mn-cs"/>
            </a:endParaRPr>
          </a:p>
        </p:txBody>
      </p:sp>
      <p:graphicFrame>
        <p:nvGraphicFramePr>
          <p:cNvPr id="50185" name="Object 10"/>
          <p:cNvGraphicFramePr>
            <a:graphicFrameLocks noChangeAspect="1"/>
          </p:cNvGraphicFramePr>
          <p:nvPr/>
        </p:nvGraphicFramePr>
        <p:xfrm>
          <a:off x="76200" y="0"/>
          <a:ext cx="50831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Image" r:id="rId4" imgW="5082951" imgH="1270289" progId="Photoshop.Image.5">
                  <p:embed/>
                </p:oleObj>
              </mc:Choice>
              <mc:Fallback>
                <p:oleObj name="Image" r:id="rId4" imgW="5082951" imgH="1270289" progId="Photoshop.Image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50831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Outline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smtClean="0">
                <a:solidFill>
                  <a:srgbClr val="4D4D4D"/>
                </a:solidFill>
                <a:cs typeface="+mn-cs"/>
              </a:rPr>
              <a:t>Introduction</a:t>
            </a:r>
          </a:p>
          <a:p>
            <a:pPr>
              <a:defRPr/>
            </a:pPr>
            <a:r>
              <a:rPr lang="en-US" altLang="en-US" sz="2400" smtClean="0">
                <a:solidFill>
                  <a:srgbClr val="4D4D4D"/>
                </a:solidFill>
                <a:cs typeface="+mn-cs"/>
              </a:rPr>
              <a:t>Synthesis Coalition</a:t>
            </a:r>
            <a:endParaRPr lang="en-US" altLang="en-US" sz="2400" smtClean="0">
              <a:cs typeface="+mn-cs"/>
            </a:endParaRPr>
          </a:p>
          <a:p>
            <a:pPr>
              <a:defRPr/>
            </a:pPr>
            <a:r>
              <a:rPr lang="en-US" altLang="en-US" sz="2400" smtClean="0">
                <a:solidFill>
                  <a:srgbClr val="4D4D4D"/>
                </a:solidFill>
                <a:cs typeface="+mn-cs"/>
              </a:rPr>
              <a:t>NEEDS—The National Engineering Education Delivery System</a:t>
            </a:r>
            <a:endParaRPr lang="en-US" altLang="en-US" sz="2400" smtClean="0">
              <a:cs typeface="+mn-cs"/>
            </a:endParaRPr>
          </a:p>
          <a:p>
            <a:pPr>
              <a:defRPr/>
            </a:pPr>
            <a:r>
              <a:rPr lang="en-US" altLang="en-US" sz="2400" smtClean="0">
                <a:cs typeface="+mn-cs"/>
              </a:rPr>
              <a:t>Towards a Digital Learning Space for Science Mathematics Engineering and Technology Education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Prototype NSDL: www.smete.org</a:t>
            </a: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228725" y="5791200"/>
            <a:ext cx="6500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http://www.smete.org/smete/info/presentations/</a:t>
            </a:r>
            <a:endParaRPr lang="en-US" altLang="en-US" sz="220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91400" cy="1066800"/>
          </a:xfrm>
        </p:spPr>
        <p:txBody>
          <a:bodyPr/>
          <a:lstStyle/>
          <a:p>
            <a:pPr>
              <a:defRPr/>
            </a:pPr>
            <a:endParaRPr lang="en-US" altLang="en-US" sz="2400" b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b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>
                <a:solidFill>
                  <a:schemeClr val="bg1"/>
                </a:solidFill>
                <a:cs typeface="+mj-cs"/>
              </a:rPr>
              <a:t>Towards </a:t>
            </a:r>
            <a:br>
              <a:rPr lang="en-US" altLang="en-US" smtClean="0">
                <a:solidFill>
                  <a:schemeClr val="bg1"/>
                </a:solidFill>
                <a:cs typeface="+mj-cs"/>
              </a:rPr>
            </a:br>
            <a:r>
              <a:rPr lang="en-US" altLang="en-US" smtClean="0">
                <a:solidFill>
                  <a:schemeClr val="bg1"/>
                </a:solidFill>
                <a:cs typeface="+mj-cs"/>
              </a:rPr>
              <a:t>A Digital Learning Space for Library for Science, Mathematics, Engineering and Technology Education</a:t>
            </a:r>
            <a:endParaRPr lang="en-US" altLang="en-US" smtClean="0">
              <a:latin typeface="Arial Narrow" charset="0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j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544513" y="4391025"/>
            <a:ext cx="7418387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u="sng">
                <a:latin typeface="Arial" charset="0"/>
                <a:cs typeface="+mn-cs"/>
              </a:rPr>
              <a:t>Synthesis Coalition Goals (1990–1998)</a:t>
            </a:r>
            <a:endParaRPr lang="en-US" altLang="en-US" sz="280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800">
                <a:solidFill>
                  <a:srgbClr val="006666"/>
                </a:solidFill>
                <a:latin typeface="Arial" charset="0"/>
                <a:cs typeface="+mn-cs"/>
              </a:rPr>
              <a:t>• </a:t>
            </a:r>
            <a:r>
              <a:rPr lang="en-US" altLang="en-US" sz="2600">
                <a:solidFill>
                  <a:srgbClr val="006666"/>
                </a:solidFill>
                <a:latin typeface="Arial" charset="0"/>
                <a:cs typeface="+mn-cs"/>
              </a:rPr>
              <a:t>Reform undergraduate engineering curricula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600">
                <a:solidFill>
                  <a:srgbClr val="006666"/>
                </a:solidFill>
                <a:latin typeface="Arial" charset="0"/>
                <a:cs typeface="+mn-cs"/>
              </a:rPr>
              <a:t>• Improve retention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600">
                <a:solidFill>
                  <a:srgbClr val="006666"/>
                </a:solidFill>
                <a:latin typeface="Arial" charset="0"/>
                <a:cs typeface="+mn-cs"/>
              </a:rPr>
              <a:t>• Link to K-14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600">
                <a:solidFill>
                  <a:srgbClr val="006666"/>
                </a:solidFill>
                <a:latin typeface="Arial" charset="0"/>
                <a:cs typeface="+mn-cs"/>
              </a:rPr>
              <a:t>• Develop digital infrastructure </a:t>
            </a:r>
            <a:r>
              <a:rPr lang="en-US" altLang="en-US" sz="2600">
                <a:solidFill>
                  <a:srgbClr val="006666"/>
                </a:solidFill>
                <a:latin typeface="Arial" charset="0"/>
                <a:cs typeface="+mn-cs"/>
                <a:sym typeface="Wingdings" charset="0"/>
              </a:rPr>
              <a:t></a:t>
            </a:r>
            <a:r>
              <a:rPr lang="en-US" altLang="en-US" sz="2600">
                <a:solidFill>
                  <a:srgbClr val="006666"/>
                </a:solidFill>
                <a:latin typeface="Arial" charset="0"/>
                <a:cs typeface="+mn-cs"/>
              </a:rPr>
              <a:t> NEEDS</a:t>
            </a:r>
            <a:endParaRPr lang="en-US" altLang="en-US" sz="3200">
              <a:latin typeface="Arial" charset="0"/>
              <a:cs typeface="+mn-cs"/>
            </a:endParaRPr>
          </a:p>
        </p:txBody>
      </p:sp>
      <p:sp>
        <p:nvSpPr>
          <p:cNvPr id="80901" name="Freeform 5"/>
          <p:cNvSpPr>
            <a:spLocks/>
          </p:cNvSpPr>
          <p:nvPr/>
        </p:nvSpPr>
        <p:spPr bwMode="auto">
          <a:xfrm>
            <a:off x="2922588" y="511175"/>
            <a:ext cx="5497512" cy="3673475"/>
          </a:xfrm>
          <a:custGeom>
            <a:avLst/>
            <a:gdLst>
              <a:gd name="T0" fmla="*/ 3219 w 3463"/>
              <a:gd name="T1" fmla="*/ 93 h 2314"/>
              <a:gd name="T2" fmla="*/ 3129 w 3463"/>
              <a:gd name="T3" fmla="*/ 300 h 2314"/>
              <a:gd name="T4" fmla="*/ 2932 w 3463"/>
              <a:gd name="T5" fmla="*/ 493 h 2314"/>
              <a:gd name="T6" fmla="*/ 2763 w 3463"/>
              <a:gd name="T7" fmla="*/ 665 h 2314"/>
              <a:gd name="T8" fmla="*/ 2581 w 3463"/>
              <a:gd name="T9" fmla="*/ 689 h 2314"/>
              <a:gd name="T10" fmla="*/ 2515 w 3463"/>
              <a:gd name="T11" fmla="*/ 586 h 2314"/>
              <a:gd name="T12" fmla="*/ 2444 w 3463"/>
              <a:gd name="T13" fmla="*/ 399 h 2314"/>
              <a:gd name="T14" fmla="*/ 2347 w 3463"/>
              <a:gd name="T15" fmla="*/ 537 h 2314"/>
              <a:gd name="T16" fmla="*/ 2299 w 3463"/>
              <a:gd name="T17" fmla="*/ 791 h 2314"/>
              <a:gd name="T18" fmla="*/ 2297 w 3463"/>
              <a:gd name="T19" fmla="*/ 483 h 2314"/>
              <a:gd name="T20" fmla="*/ 2278 w 3463"/>
              <a:gd name="T21" fmla="*/ 405 h 2314"/>
              <a:gd name="T22" fmla="*/ 2445 w 3463"/>
              <a:gd name="T23" fmla="*/ 384 h 2314"/>
              <a:gd name="T24" fmla="*/ 2355 w 3463"/>
              <a:gd name="T25" fmla="*/ 315 h 2314"/>
              <a:gd name="T26" fmla="*/ 2182 w 3463"/>
              <a:gd name="T27" fmla="*/ 291 h 2314"/>
              <a:gd name="T28" fmla="*/ 2036 w 3463"/>
              <a:gd name="T29" fmla="*/ 367 h 2314"/>
              <a:gd name="T30" fmla="*/ 1951 w 3463"/>
              <a:gd name="T31" fmla="*/ 246 h 2314"/>
              <a:gd name="T32" fmla="*/ 928 w 3463"/>
              <a:gd name="T33" fmla="*/ 155 h 2314"/>
              <a:gd name="T34" fmla="*/ 263 w 3463"/>
              <a:gd name="T35" fmla="*/ 53 h 2314"/>
              <a:gd name="T36" fmla="*/ 251 w 3463"/>
              <a:gd name="T37" fmla="*/ 197 h 2314"/>
              <a:gd name="T38" fmla="*/ 213 w 3463"/>
              <a:gd name="T39" fmla="*/ 107 h 2314"/>
              <a:gd name="T40" fmla="*/ 163 w 3463"/>
              <a:gd name="T41" fmla="*/ 216 h 2314"/>
              <a:gd name="T42" fmla="*/ 91 w 3463"/>
              <a:gd name="T43" fmla="*/ 477 h 2314"/>
              <a:gd name="T44" fmla="*/ 18 w 3463"/>
              <a:gd name="T45" fmla="*/ 900 h 2314"/>
              <a:gd name="T46" fmla="*/ 83 w 3463"/>
              <a:gd name="T47" fmla="*/ 1064 h 2314"/>
              <a:gd name="T48" fmla="*/ 109 w 3463"/>
              <a:gd name="T49" fmla="*/ 1238 h 2314"/>
              <a:gd name="T50" fmla="*/ 157 w 3463"/>
              <a:gd name="T51" fmla="*/ 1388 h 2314"/>
              <a:gd name="T52" fmla="*/ 264 w 3463"/>
              <a:gd name="T53" fmla="*/ 1489 h 2314"/>
              <a:gd name="T54" fmla="*/ 405 w 3463"/>
              <a:gd name="T55" fmla="*/ 1603 h 2314"/>
              <a:gd name="T56" fmla="*/ 655 w 3463"/>
              <a:gd name="T57" fmla="*/ 1739 h 2314"/>
              <a:gd name="T58" fmla="*/ 964 w 3463"/>
              <a:gd name="T59" fmla="*/ 1789 h 2314"/>
              <a:gd name="T60" fmla="*/ 1214 w 3463"/>
              <a:gd name="T61" fmla="*/ 1979 h 2314"/>
              <a:gd name="T62" fmla="*/ 1424 w 3463"/>
              <a:gd name="T63" fmla="*/ 1987 h 2314"/>
              <a:gd name="T64" fmla="*/ 1569 w 3463"/>
              <a:gd name="T65" fmla="*/ 2197 h 2314"/>
              <a:gd name="T66" fmla="*/ 1772 w 3463"/>
              <a:gd name="T67" fmla="*/ 2274 h 2314"/>
              <a:gd name="T68" fmla="*/ 1831 w 3463"/>
              <a:gd name="T69" fmla="*/ 2089 h 2314"/>
              <a:gd name="T70" fmla="*/ 2088 w 3463"/>
              <a:gd name="T71" fmla="*/ 1975 h 2314"/>
              <a:gd name="T72" fmla="*/ 2245 w 3463"/>
              <a:gd name="T73" fmla="*/ 1973 h 2314"/>
              <a:gd name="T74" fmla="*/ 2353 w 3463"/>
              <a:gd name="T75" fmla="*/ 1966 h 2314"/>
              <a:gd name="T76" fmla="*/ 2263 w 3463"/>
              <a:gd name="T77" fmla="*/ 1895 h 2314"/>
              <a:gd name="T78" fmla="*/ 2397 w 3463"/>
              <a:gd name="T79" fmla="*/ 1814 h 2314"/>
              <a:gd name="T80" fmla="*/ 2582 w 3463"/>
              <a:gd name="T81" fmla="*/ 1838 h 2314"/>
              <a:gd name="T82" fmla="*/ 2742 w 3463"/>
              <a:gd name="T83" fmla="*/ 1871 h 2314"/>
              <a:gd name="T84" fmla="*/ 2822 w 3463"/>
              <a:gd name="T85" fmla="*/ 2029 h 2314"/>
              <a:gd name="T86" fmla="*/ 2896 w 3463"/>
              <a:gd name="T87" fmla="*/ 2128 h 2314"/>
              <a:gd name="T88" fmla="*/ 3058 w 3463"/>
              <a:gd name="T89" fmla="*/ 2116 h 2314"/>
              <a:gd name="T90" fmla="*/ 2905 w 3463"/>
              <a:gd name="T91" fmla="*/ 1792 h 2314"/>
              <a:gd name="T92" fmla="*/ 2941 w 3463"/>
              <a:gd name="T93" fmla="*/ 1546 h 2314"/>
              <a:gd name="T94" fmla="*/ 3174 w 3463"/>
              <a:gd name="T95" fmla="*/ 1165 h 2314"/>
              <a:gd name="T96" fmla="*/ 3159 w 3463"/>
              <a:gd name="T97" fmla="*/ 1169 h 2314"/>
              <a:gd name="T98" fmla="*/ 3111 w 3463"/>
              <a:gd name="T99" fmla="*/ 1078 h 2314"/>
              <a:gd name="T100" fmla="*/ 3066 w 3463"/>
              <a:gd name="T101" fmla="*/ 881 h 2314"/>
              <a:gd name="T102" fmla="*/ 3131 w 3463"/>
              <a:gd name="T103" fmla="*/ 869 h 2314"/>
              <a:gd name="T104" fmla="*/ 3310 w 3463"/>
              <a:gd name="T105" fmla="*/ 636 h 2314"/>
              <a:gd name="T106" fmla="*/ 3305 w 3463"/>
              <a:gd name="T107" fmla="*/ 594 h 2314"/>
              <a:gd name="T108" fmla="*/ 3338 w 3463"/>
              <a:gd name="T109" fmla="*/ 499 h 2314"/>
              <a:gd name="T110" fmla="*/ 3316 w 3463"/>
              <a:gd name="T111" fmla="*/ 428 h 2314"/>
              <a:gd name="T112" fmla="*/ 3427 w 3463"/>
              <a:gd name="T113" fmla="*/ 263 h 2314"/>
              <a:gd name="T114" fmla="*/ 3350 w 3463"/>
              <a:gd name="T115" fmla="*/ 54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63" h="2314">
                <a:moveTo>
                  <a:pt x="3337" y="13"/>
                </a:moveTo>
                <a:lnTo>
                  <a:pt x="3318" y="0"/>
                </a:lnTo>
                <a:lnTo>
                  <a:pt x="3299" y="0"/>
                </a:lnTo>
                <a:lnTo>
                  <a:pt x="3287" y="2"/>
                </a:lnTo>
                <a:lnTo>
                  <a:pt x="3278" y="18"/>
                </a:lnTo>
                <a:lnTo>
                  <a:pt x="3263" y="13"/>
                </a:lnTo>
                <a:lnTo>
                  <a:pt x="3252" y="18"/>
                </a:lnTo>
                <a:lnTo>
                  <a:pt x="3244" y="41"/>
                </a:lnTo>
                <a:lnTo>
                  <a:pt x="3219" y="93"/>
                </a:lnTo>
                <a:lnTo>
                  <a:pt x="3231" y="125"/>
                </a:lnTo>
                <a:lnTo>
                  <a:pt x="3222" y="163"/>
                </a:lnTo>
                <a:lnTo>
                  <a:pt x="3230" y="179"/>
                </a:lnTo>
                <a:lnTo>
                  <a:pt x="3229" y="210"/>
                </a:lnTo>
                <a:lnTo>
                  <a:pt x="3225" y="238"/>
                </a:lnTo>
                <a:lnTo>
                  <a:pt x="3209" y="242"/>
                </a:lnTo>
                <a:lnTo>
                  <a:pt x="3198" y="226"/>
                </a:lnTo>
                <a:lnTo>
                  <a:pt x="3174" y="287"/>
                </a:lnTo>
                <a:lnTo>
                  <a:pt x="3129" y="300"/>
                </a:lnTo>
                <a:lnTo>
                  <a:pt x="3069" y="320"/>
                </a:lnTo>
                <a:lnTo>
                  <a:pt x="3026" y="331"/>
                </a:lnTo>
                <a:lnTo>
                  <a:pt x="2992" y="364"/>
                </a:lnTo>
                <a:lnTo>
                  <a:pt x="2970" y="399"/>
                </a:lnTo>
                <a:lnTo>
                  <a:pt x="2950" y="400"/>
                </a:lnTo>
                <a:lnTo>
                  <a:pt x="2928" y="438"/>
                </a:lnTo>
                <a:lnTo>
                  <a:pt x="2938" y="452"/>
                </a:lnTo>
                <a:lnTo>
                  <a:pt x="2943" y="483"/>
                </a:lnTo>
                <a:lnTo>
                  <a:pt x="2932" y="493"/>
                </a:lnTo>
                <a:lnTo>
                  <a:pt x="2917" y="516"/>
                </a:lnTo>
                <a:lnTo>
                  <a:pt x="2901" y="522"/>
                </a:lnTo>
                <a:lnTo>
                  <a:pt x="2895" y="537"/>
                </a:lnTo>
                <a:lnTo>
                  <a:pt x="2866" y="542"/>
                </a:lnTo>
                <a:lnTo>
                  <a:pt x="2826" y="543"/>
                </a:lnTo>
                <a:lnTo>
                  <a:pt x="2794" y="564"/>
                </a:lnTo>
                <a:lnTo>
                  <a:pt x="2798" y="599"/>
                </a:lnTo>
                <a:lnTo>
                  <a:pt x="2789" y="627"/>
                </a:lnTo>
                <a:lnTo>
                  <a:pt x="2763" y="665"/>
                </a:lnTo>
                <a:lnTo>
                  <a:pt x="2730" y="701"/>
                </a:lnTo>
                <a:lnTo>
                  <a:pt x="2696" y="714"/>
                </a:lnTo>
                <a:lnTo>
                  <a:pt x="2686" y="740"/>
                </a:lnTo>
                <a:lnTo>
                  <a:pt x="2619" y="770"/>
                </a:lnTo>
                <a:lnTo>
                  <a:pt x="2582" y="761"/>
                </a:lnTo>
                <a:lnTo>
                  <a:pt x="2575" y="752"/>
                </a:lnTo>
                <a:lnTo>
                  <a:pt x="2592" y="734"/>
                </a:lnTo>
                <a:lnTo>
                  <a:pt x="2594" y="710"/>
                </a:lnTo>
                <a:lnTo>
                  <a:pt x="2581" y="689"/>
                </a:lnTo>
                <a:lnTo>
                  <a:pt x="2594" y="680"/>
                </a:lnTo>
                <a:lnTo>
                  <a:pt x="2614" y="683"/>
                </a:lnTo>
                <a:lnTo>
                  <a:pt x="2611" y="638"/>
                </a:lnTo>
                <a:lnTo>
                  <a:pt x="2607" y="601"/>
                </a:lnTo>
                <a:lnTo>
                  <a:pt x="2596" y="567"/>
                </a:lnTo>
                <a:lnTo>
                  <a:pt x="2578" y="552"/>
                </a:lnTo>
                <a:lnTo>
                  <a:pt x="2554" y="543"/>
                </a:lnTo>
                <a:lnTo>
                  <a:pt x="2534" y="558"/>
                </a:lnTo>
                <a:lnTo>
                  <a:pt x="2515" y="586"/>
                </a:lnTo>
                <a:lnTo>
                  <a:pt x="2496" y="579"/>
                </a:lnTo>
                <a:lnTo>
                  <a:pt x="2504" y="566"/>
                </a:lnTo>
                <a:lnTo>
                  <a:pt x="2513" y="558"/>
                </a:lnTo>
                <a:lnTo>
                  <a:pt x="2525" y="549"/>
                </a:lnTo>
                <a:lnTo>
                  <a:pt x="2543" y="525"/>
                </a:lnTo>
                <a:lnTo>
                  <a:pt x="2529" y="477"/>
                </a:lnTo>
                <a:lnTo>
                  <a:pt x="2525" y="440"/>
                </a:lnTo>
                <a:lnTo>
                  <a:pt x="2496" y="433"/>
                </a:lnTo>
                <a:lnTo>
                  <a:pt x="2444" y="399"/>
                </a:lnTo>
                <a:lnTo>
                  <a:pt x="2414" y="414"/>
                </a:lnTo>
                <a:lnTo>
                  <a:pt x="2408" y="431"/>
                </a:lnTo>
                <a:lnTo>
                  <a:pt x="2415" y="445"/>
                </a:lnTo>
                <a:lnTo>
                  <a:pt x="2399" y="452"/>
                </a:lnTo>
                <a:lnTo>
                  <a:pt x="2399" y="480"/>
                </a:lnTo>
                <a:lnTo>
                  <a:pt x="2385" y="480"/>
                </a:lnTo>
                <a:lnTo>
                  <a:pt x="2363" y="502"/>
                </a:lnTo>
                <a:lnTo>
                  <a:pt x="2355" y="519"/>
                </a:lnTo>
                <a:lnTo>
                  <a:pt x="2347" y="537"/>
                </a:lnTo>
                <a:lnTo>
                  <a:pt x="2346" y="581"/>
                </a:lnTo>
                <a:lnTo>
                  <a:pt x="2342" y="630"/>
                </a:lnTo>
                <a:lnTo>
                  <a:pt x="2353" y="658"/>
                </a:lnTo>
                <a:lnTo>
                  <a:pt x="2368" y="704"/>
                </a:lnTo>
                <a:lnTo>
                  <a:pt x="2368" y="758"/>
                </a:lnTo>
                <a:lnTo>
                  <a:pt x="2355" y="821"/>
                </a:lnTo>
                <a:lnTo>
                  <a:pt x="2329" y="826"/>
                </a:lnTo>
                <a:lnTo>
                  <a:pt x="2313" y="814"/>
                </a:lnTo>
                <a:lnTo>
                  <a:pt x="2299" y="791"/>
                </a:lnTo>
                <a:lnTo>
                  <a:pt x="2285" y="758"/>
                </a:lnTo>
                <a:lnTo>
                  <a:pt x="2287" y="716"/>
                </a:lnTo>
                <a:lnTo>
                  <a:pt x="2287" y="686"/>
                </a:lnTo>
                <a:lnTo>
                  <a:pt x="2274" y="660"/>
                </a:lnTo>
                <a:lnTo>
                  <a:pt x="2276" y="604"/>
                </a:lnTo>
                <a:lnTo>
                  <a:pt x="2283" y="560"/>
                </a:lnTo>
                <a:lnTo>
                  <a:pt x="2286" y="537"/>
                </a:lnTo>
                <a:lnTo>
                  <a:pt x="2310" y="499"/>
                </a:lnTo>
                <a:lnTo>
                  <a:pt x="2297" y="483"/>
                </a:lnTo>
                <a:lnTo>
                  <a:pt x="2285" y="490"/>
                </a:lnTo>
                <a:lnTo>
                  <a:pt x="2276" y="512"/>
                </a:lnTo>
                <a:lnTo>
                  <a:pt x="2247" y="545"/>
                </a:lnTo>
                <a:lnTo>
                  <a:pt x="2263" y="517"/>
                </a:lnTo>
                <a:lnTo>
                  <a:pt x="2265" y="498"/>
                </a:lnTo>
                <a:lnTo>
                  <a:pt x="2259" y="474"/>
                </a:lnTo>
                <a:lnTo>
                  <a:pt x="2263" y="453"/>
                </a:lnTo>
                <a:lnTo>
                  <a:pt x="2276" y="433"/>
                </a:lnTo>
                <a:lnTo>
                  <a:pt x="2278" y="405"/>
                </a:lnTo>
                <a:lnTo>
                  <a:pt x="2285" y="389"/>
                </a:lnTo>
                <a:lnTo>
                  <a:pt x="2289" y="415"/>
                </a:lnTo>
                <a:lnTo>
                  <a:pt x="2315" y="417"/>
                </a:lnTo>
                <a:lnTo>
                  <a:pt x="2329" y="400"/>
                </a:lnTo>
                <a:lnTo>
                  <a:pt x="2355" y="388"/>
                </a:lnTo>
                <a:lnTo>
                  <a:pt x="2382" y="385"/>
                </a:lnTo>
                <a:lnTo>
                  <a:pt x="2393" y="396"/>
                </a:lnTo>
                <a:lnTo>
                  <a:pt x="2414" y="391"/>
                </a:lnTo>
                <a:lnTo>
                  <a:pt x="2445" y="384"/>
                </a:lnTo>
                <a:lnTo>
                  <a:pt x="2462" y="382"/>
                </a:lnTo>
                <a:lnTo>
                  <a:pt x="2465" y="367"/>
                </a:lnTo>
                <a:lnTo>
                  <a:pt x="2467" y="367"/>
                </a:lnTo>
                <a:lnTo>
                  <a:pt x="2454" y="349"/>
                </a:lnTo>
                <a:lnTo>
                  <a:pt x="2435" y="341"/>
                </a:lnTo>
                <a:lnTo>
                  <a:pt x="2405" y="330"/>
                </a:lnTo>
                <a:lnTo>
                  <a:pt x="2379" y="330"/>
                </a:lnTo>
                <a:lnTo>
                  <a:pt x="2363" y="327"/>
                </a:lnTo>
                <a:lnTo>
                  <a:pt x="2355" y="315"/>
                </a:lnTo>
                <a:lnTo>
                  <a:pt x="2324" y="310"/>
                </a:lnTo>
                <a:lnTo>
                  <a:pt x="2297" y="316"/>
                </a:lnTo>
                <a:lnTo>
                  <a:pt x="2276" y="320"/>
                </a:lnTo>
                <a:lnTo>
                  <a:pt x="2257" y="341"/>
                </a:lnTo>
                <a:lnTo>
                  <a:pt x="2229" y="327"/>
                </a:lnTo>
                <a:lnTo>
                  <a:pt x="2207" y="316"/>
                </a:lnTo>
                <a:lnTo>
                  <a:pt x="2180" y="330"/>
                </a:lnTo>
                <a:lnTo>
                  <a:pt x="2162" y="322"/>
                </a:lnTo>
                <a:lnTo>
                  <a:pt x="2182" y="291"/>
                </a:lnTo>
                <a:lnTo>
                  <a:pt x="2176" y="280"/>
                </a:lnTo>
                <a:lnTo>
                  <a:pt x="2166" y="284"/>
                </a:lnTo>
                <a:lnTo>
                  <a:pt x="2139" y="320"/>
                </a:lnTo>
                <a:lnTo>
                  <a:pt x="2118" y="347"/>
                </a:lnTo>
                <a:lnTo>
                  <a:pt x="2098" y="378"/>
                </a:lnTo>
                <a:lnTo>
                  <a:pt x="2068" y="374"/>
                </a:lnTo>
                <a:lnTo>
                  <a:pt x="2057" y="340"/>
                </a:lnTo>
                <a:lnTo>
                  <a:pt x="2046" y="341"/>
                </a:lnTo>
                <a:lnTo>
                  <a:pt x="2036" y="367"/>
                </a:lnTo>
                <a:lnTo>
                  <a:pt x="2001" y="368"/>
                </a:lnTo>
                <a:lnTo>
                  <a:pt x="2038" y="316"/>
                </a:lnTo>
                <a:lnTo>
                  <a:pt x="2126" y="257"/>
                </a:lnTo>
                <a:lnTo>
                  <a:pt x="2131" y="242"/>
                </a:lnTo>
                <a:lnTo>
                  <a:pt x="2083" y="244"/>
                </a:lnTo>
                <a:lnTo>
                  <a:pt x="2033" y="225"/>
                </a:lnTo>
                <a:lnTo>
                  <a:pt x="2015" y="251"/>
                </a:lnTo>
                <a:lnTo>
                  <a:pt x="1977" y="236"/>
                </a:lnTo>
                <a:lnTo>
                  <a:pt x="1951" y="246"/>
                </a:lnTo>
                <a:lnTo>
                  <a:pt x="1935" y="216"/>
                </a:lnTo>
                <a:lnTo>
                  <a:pt x="1892" y="218"/>
                </a:lnTo>
                <a:lnTo>
                  <a:pt x="1879" y="232"/>
                </a:lnTo>
                <a:lnTo>
                  <a:pt x="1831" y="198"/>
                </a:lnTo>
                <a:lnTo>
                  <a:pt x="1824" y="166"/>
                </a:lnTo>
                <a:lnTo>
                  <a:pt x="1770" y="154"/>
                </a:lnTo>
                <a:lnTo>
                  <a:pt x="1794" y="198"/>
                </a:lnTo>
                <a:lnTo>
                  <a:pt x="978" y="169"/>
                </a:lnTo>
                <a:lnTo>
                  <a:pt x="928" y="155"/>
                </a:lnTo>
                <a:lnTo>
                  <a:pt x="841" y="143"/>
                </a:lnTo>
                <a:lnTo>
                  <a:pt x="731" y="125"/>
                </a:lnTo>
                <a:lnTo>
                  <a:pt x="593" y="111"/>
                </a:lnTo>
                <a:lnTo>
                  <a:pt x="541" y="100"/>
                </a:lnTo>
                <a:lnTo>
                  <a:pt x="466" y="87"/>
                </a:lnTo>
                <a:lnTo>
                  <a:pt x="412" y="74"/>
                </a:lnTo>
                <a:lnTo>
                  <a:pt x="269" y="27"/>
                </a:lnTo>
                <a:lnTo>
                  <a:pt x="260" y="32"/>
                </a:lnTo>
                <a:lnTo>
                  <a:pt x="263" y="53"/>
                </a:lnTo>
                <a:lnTo>
                  <a:pt x="272" y="77"/>
                </a:lnTo>
                <a:lnTo>
                  <a:pt x="264" y="89"/>
                </a:lnTo>
                <a:lnTo>
                  <a:pt x="255" y="98"/>
                </a:lnTo>
                <a:lnTo>
                  <a:pt x="260" y="116"/>
                </a:lnTo>
                <a:lnTo>
                  <a:pt x="282" y="154"/>
                </a:lnTo>
                <a:lnTo>
                  <a:pt x="264" y="179"/>
                </a:lnTo>
                <a:lnTo>
                  <a:pt x="255" y="212"/>
                </a:lnTo>
                <a:lnTo>
                  <a:pt x="232" y="212"/>
                </a:lnTo>
                <a:lnTo>
                  <a:pt x="251" y="197"/>
                </a:lnTo>
                <a:lnTo>
                  <a:pt x="258" y="179"/>
                </a:lnTo>
                <a:lnTo>
                  <a:pt x="253" y="163"/>
                </a:lnTo>
                <a:lnTo>
                  <a:pt x="242" y="158"/>
                </a:lnTo>
                <a:lnTo>
                  <a:pt x="246" y="146"/>
                </a:lnTo>
                <a:lnTo>
                  <a:pt x="263" y="151"/>
                </a:lnTo>
                <a:lnTo>
                  <a:pt x="263" y="141"/>
                </a:lnTo>
                <a:lnTo>
                  <a:pt x="253" y="113"/>
                </a:lnTo>
                <a:lnTo>
                  <a:pt x="240" y="111"/>
                </a:lnTo>
                <a:lnTo>
                  <a:pt x="213" y="107"/>
                </a:lnTo>
                <a:lnTo>
                  <a:pt x="193" y="85"/>
                </a:lnTo>
                <a:lnTo>
                  <a:pt x="179" y="74"/>
                </a:lnTo>
                <a:lnTo>
                  <a:pt x="163" y="67"/>
                </a:lnTo>
                <a:lnTo>
                  <a:pt x="152" y="87"/>
                </a:lnTo>
                <a:lnTo>
                  <a:pt x="159" y="118"/>
                </a:lnTo>
                <a:lnTo>
                  <a:pt x="163" y="144"/>
                </a:lnTo>
                <a:lnTo>
                  <a:pt x="160" y="177"/>
                </a:lnTo>
                <a:lnTo>
                  <a:pt x="159" y="205"/>
                </a:lnTo>
                <a:lnTo>
                  <a:pt x="163" y="216"/>
                </a:lnTo>
                <a:lnTo>
                  <a:pt x="173" y="238"/>
                </a:lnTo>
                <a:lnTo>
                  <a:pt x="163" y="253"/>
                </a:lnTo>
                <a:lnTo>
                  <a:pt x="163" y="266"/>
                </a:lnTo>
                <a:lnTo>
                  <a:pt x="165" y="289"/>
                </a:lnTo>
                <a:lnTo>
                  <a:pt x="150" y="297"/>
                </a:lnTo>
                <a:lnTo>
                  <a:pt x="139" y="348"/>
                </a:lnTo>
                <a:lnTo>
                  <a:pt x="128" y="394"/>
                </a:lnTo>
                <a:lnTo>
                  <a:pt x="112" y="441"/>
                </a:lnTo>
                <a:lnTo>
                  <a:pt x="91" y="477"/>
                </a:lnTo>
                <a:lnTo>
                  <a:pt x="72" y="525"/>
                </a:lnTo>
                <a:lnTo>
                  <a:pt x="52" y="555"/>
                </a:lnTo>
                <a:lnTo>
                  <a:pt x="52" y="626"/>
                </a:lnTo>
                <a:lnTo>
                  <a:pt x="52" y="689"/>
                </a:lnTo>
                <a:lnTo>
                  <a:pt x="45" y="714"/>
                </a:lnTo>
                <a:lnTo>
                  <a:pt x="25" y="754"/>
                </a:lnTo>
                <a:lnTo>
                  <a:pt x="0" y="797"/>
                </a:lnTo>
                <a:lnTo>
                  <a:pt x="25" y="853"/>
                </a:lnTo>
                <a:lnTo>
                  <a:pt x="18" y="900"/>
                </a:lnTo>
                <a:lnTo>
                  <a:pt x="11" y="932"/>
                </a:lnTo>
                <a:lnTo>
                  <a:pt x="32" y="988"/>
                </a:lnTo>
                <a:lnTo>
                  <a:pt x="47" y="1024"/>
                </a:lnTo>
                <a:lnTo>
                  <a:pt x="69" y="1040"/>
                </a:lnTo>
                <a:lnTo>
                  <a:pt x="90" y="1014"/>
                </a:lnTo>
                <a:lnTo>
                  <a:pt x="96" y="1031"/>
                </a:lnTo>
                <a:lnTo>
                  <a:pt x="103" y="1044"/>
                </a:lnTo>
                <a:lnTo>
                  <a:pt x="81" y="1047"/>
                </a:lnTo>
                <a:lnTo>
                  <a:pt x="83" y="1064"/>
                </a:lnTo>
                <a:lnTo>
                  <a:pt x="63" y="1054"/>
                </a:lnTo>
                <a:lnTo>
                  <a:pt x="66" y="1089"/>
                </a:lnTo>
                <a:lnTo>
                  <a:pt x="75" y="1119"/>
                </a:lnTo>
                <a:lnTo>
                  <a:pt x="78" y="1143"/>
                </a:lnTo>
                <a:lnTo>
                  <a:pt x="105" y="1137"/>
                </a:lnTo>
                <a:lnTo>
                  <a:pt x="101" y="1148"/>
                </a:lnTo>
                <a:lnTo>
                  <a:pt x="78" y="1165"/>
                </a:lnTo>
                <a:lnTo>
                  <a:pt x="78" y="1202"/>
                </a:lnTo>
                <a:lnTo>
                  <a:pt x="109" y="1238"/>
                </a:lnTo>
                <a:lnTo>
                  <a:pt x="121" y="1251"/>
                </a:lnTo>
                <a:lnTo>
                  <a:pt x="113" y="1265"/>
                </a:lnTo>
                <a:lnTo>
                  <a:pt x="123" y="1287"/>
                </a:lnTo>
                <a:lnTo>
                  <a:pt x="128" y="1313"/>
                </a:lnTo>
                <a:lnTo>
                  <a:pt x="136" y="1329"/>
                </a:lnTo>
                <a:lnTo>
                  <a:pt x="141" y="1349"/>
                </a:lnTo>
                <a:lnTo>
                  <a:pt x="142" y="1369"/>
                </a:lnTo>
                <a:lnTo>
                  <a:pt x="136" y="1382"/>
                </a:lnTo>
                <a:lnTo>
                  <a:pt x="157" y="1388"/>
                </a:lnTo>
                <a:lnTo>
                  <a:pt x="176" y="1390"/>
                </a:lnTo>
                <a:lnTo>
                  <a:pt x="193" y="1385"/>
                </a:lnTo>
                <a:lnTo>
                  <a:pt x="213" y="1388"/>
                </a:lnTo>
                <a:lnTo>
                  <a:pt x="219" y="1407"/>
                </a:lnTo>
                <a:lnTo>
                  <a:pt x="223" y="1422"/>
                </a:lnTo>
                <a:lnTo>
                  <a:pt x="244" y="1447"/>
                </a:lnTo>
                <a:lnTo>
                  <a:pt x="253" y="1457"/>
                </a:lnTo>
                <a:lnTo>
                  <a:pt x="263" y="1477"/>
                </a:lnTo>
                <a:lnTo>
                  <a:pt x="264" y="1489"/>
                </a:lnTo>
                <a:lnTo>
                  <a:pt x="284" y="1502"/>
                </a:lnTo>
                <a:lnTo>
                  <a:pt x="301" y="1519"/>
                </a:lnTo>
                <a:lnTo>
                  <a:pt x="318" y="1548"/>
                </a:lnTo>
                <a:lnTo>
                  <a:pt x="322" y="1585"/>
                </a:lnTo>
                <a:lnTo>
                  <a:pt x="320" y="1605"/>
                </a:lnTo>
                <a:lnTo>
                  <a:pt x="338" y="1609"/>
                </a:lnTo>
                <a:lnTo>
                  <a:pt x="358" y="1603"/>
                </a:lnTo>
                <a:lnTo>
                  <a:pt x="376" y="1602"/>
                </a:lnTo>
                <a:lnTo>
                  <a:pt x="405" y="1603"/>
                </a:lnTo>
                <a:lnTo>
                  <a:pt x="432" y="1605"/>
                </a:lnTo>
                <a:lnTo>
                  <a:pt x="471" y="1605"/>
                </a:lnTo>
                <a:lnTo>
                  <a:pt x="495" y="1609"/>
                </a:lnTo>
                <a:lnTo>
                  <a:pt x="500" y="1625"/>
                </a:lnTo>
                <a:lnTo>
                  <a:pt x="494" y="1641"/>
                </a:lnTo>
                <a:lnTo>
                  <a:pt x="524" y="1663"/>
                </a:lnTo>
                <a:lnTo>
                  <a:pt x="555" y="1680"/>
                </a:lnTo>
                <a:lnTo>
                  <a:pt x="612" y="1713"/>
                </a:lnTo>
                <a:lnTo>
                  <a:pt x="655" y="1739"/>
                </a:lnTo>
                <a:lnTo>
                  <a:pt x="702" y="1758"/>
                </a:lnTo>
                <a:lnTo>
                  <a:pt x="750" y="1777"/>
                </a:lnTo>
                <a:lnTo>
                  <a:pt x="781" y="1779"/>
                </a:lnTo>
                <a:lnTo>
                  <a:pt x="809" y="1776"/>
                </a:lnTo>
                <a:lnTo>
                  <a:pt x="852" y="1781"/>
                </a:lnTo>
                <a:lnTo>
                  <a:pt x="880" y="1786"/>
                </a:lnTo>
                <a:lnTo>
                  <a:pt x="910" y="1783"/>
                </a:lnTo>
                <a:lnTo>
                  <a:pt x="939" y="1791"/>
                </a:lnTo>
                <a:lnTo>
                  <a:pt x="964" y="1789"/>
                </a:lnTo>
                <a:lnTo>
                  <a:pt x="967" y="1752"/>
                </a:lnTo>
                <a:lnTo>
                  <a:pt x="1011" y="1757"/>
                </a:lnTo>
                <a:lnTo>
                  <a:pt x="1063" y="1758"/>
                </a:lnTo>
                <a:lnTo>
                  <a:pt x="1105" y="1812"/>
                </a:lnTo>
                <a:lnTo>
                  <a:pt x="1155" y="1858"/>
                </a:lnTo>
                <a:lnTo>
                  <a:pt x="1184" y="1893"/>
                </a:lnTo>
                <a:lnTo>
                  <a:pt x="1185" y="1923"/>
                </a:lnTo>
                <a:lnTo>
                  <a:pt x="1195" y="1957"/>
                </a:lnTo>
                <a:lnTo>
                  <a:pt x="1214" y="1979"/>
                </a:lnTo>
                <a:lnTo>
                  <a:pt x="1235" y="2001"/>
                </a:lnTo>
                <a:lnTo>
                  <a:pt x="1295" y="2042"/>
                </a:lnTo>
                <a:lnTo>
                  <a:pt x="1316" y="2036"/>
                </a:lnTo>
                <a:lnTo>
                  <a:pt x="1328" y="2024"/>
                </a:lnTo>
                <a:lnTo>
                  <a:pt x="1335" y="1999"/>
                </a:lnTo>
                <a:lnTo>
                  <a:pt x="1341" y="1979"/>
                </a:lnTo>
                <a:lnTo>
                  <a:pt x="1364" y="1978"/>
                </a:lnTo>
                <a:lnTo>
                  <a:pt x="1390" y="1979"/>
                </a:lnTo>
                <a:lnTo>
                  <a:pt x="1424" y="1987"/>
                </a:lnTo>
                <a:lnTo>
                  <a:pt x="1443" y="2003"/>
                </a:lnTo>
                <a:lnTo>
                  <a:pt x="1468" y="2014"/>
                </a:lnTo>
                <a:lnTo>
                  <a:pt x="1475" y="2034"/>
                </a:lnTo>
                <a:lnTo>
                  <a:pt x="1488" y="2066"/>
                </a:lnTo>
                <a:lnTo>
                  <a:pt x="1500" y="2097"/>
                </a:lnTo>
                <a:lnTo>
                  <a:pt x="1514" y="2121"/>
                </a:lnTo>
                <a:lnTo>
                  <a:pt x="1540" y="2137"/>
                </a:lnTo>
                <a:lnTo>
                  <a:pt x="1560" y="2162"/>
                </a:lnTo>
                <a:lnTo>
                  <a:pt x="1569" y="2197"/>
                </a:lnTo>
                <a:lnTo>
                  <a:pt x="1576" y="2224"/>
                </a:lnTo>
                <a:lnTo>
                  <a:pt x="1593" y="2272"/>
                </a:lnTo>
                <a:lnTo>
                  <a:pt x="1616" y="2277"/>
                </a:lnTo>
                <a:lnTo>
                  <a:pt x="1642" y="2289"/>
                </a:lnTo>
                <a:lnTo>
                  <a:pt x="1669" y="2296"/>
                </a:lnTo>
                <a:lnTo>
                  <a:pt x="1703" y="2298"/>
                </a:lnTo>
                <a:lnTo>
                  <a:pt x="1723" y="2313"/>
                </a:lnTo>
                <a:lnTo>
                  <a:pt x="1770" y="2310"/>
                </a:lnTo>
                <a:lnTo>
                  <a:pt x="1772" y="2274"/>
                </a:lnTo>
                <a:lnTo>
                  <a:pt x="1746" y="2247"/>
                </a:lnTo>
                <a:lnTo>
                  <a:pt x="1741" y="2208"/>
                </a:lnTo>
                <a:lnTo>
                  <a:pt x="1760" y="2182"/>
                </a:lnTo>
                <a:lnTo>
                  <a:pt x="1759" y="2153"/>
                </a:lnTo>
                <a:lnTo>
                  <a:pt x="1766" y="2146"/>
                </a:lnTo>
                <a:lnTo>
                  <a:pt x="1768" y="2124"/>
                </a:lnTo>
                <a:lnTo>
                  <a:pt x="1784" y="2113"/>
                </a:lnTo>
                <a:lnTo>
                  <a:pt x="1815" y="2089"/>
                </a:lnTo>
                <a:lnTo>
                  <a:pt x="1831" y="2089"/>
                </a:lnTo>
                <a:lnTo>
                  <a:pt x="1869" y="2063"/>
                </a:lnTo>
                <a:lnTo>
                  <a:pt x="1892" y="2039"/>
                </a:lnTo>
                <a:lnTo>
                  <a:pt x="1929" y="2014"/>
                </a:lnTo>
                <a:lnTo>
                  <a:pt x="1920" y="1983"/>
                </a:lnTo>
                <a:lnTo>
                  <a:pt x="1929" y="1975"/>
                </a:lnTo>
                <a:lnTo>
                  <a:pt x="1939" y="2008"/>
                </a:lnTo>
                <a:lnTo>
                  <a:pt x="1990" y="1960"/>
                </a:lnTo>
                <a:lnTo>
                  <a:pt x="2032" y="1961"/>
                </a:lnTo>
                <a:lnTo>
                  <a:pt x="2088" y="1975"/>
                </a:lnTo>
                <a:lnTo>
                  <a:pt x="2132" y="1967"/>
                </a:lnTo>
                <a:lnTo>
                  <a:pt x="2153" y="1965"/>
                </a:lnTo>
                <a:lnTo>
                  <a:pt x="2142" y="1943"/>
                </a:lnTo>
                <a:lnTo>
                  <a:pt x="2161" y="1945"/>
                </a:lnTo>
                <a:lnTo>
                  <a:pt x="2174" y="1963"/>
                </a:lnTo>
                <a:lnTo>
                  <a:pt x="2174" y="1978"/>
                </a:lnTo>
                <a:lnTo>
                  <a:pt x="2216" y="1981"/>
                </a:lnTo>
                <a:lnTo>
                  <a:pt x="2236" y="1983"/>
                </a:lnTo>
                <a:lnTo>
                  <a:pt x="2245" y="1973"/>
                </a:lnTo>
                <a:lnTo>
                  <a:pt x="2260" y="1990"/>
                </a:lnTo>
                <a:lnTo>
                  <a:pt x="2274" y="1994"/>
                </a:lnTo>
                <a:lnTo>
                  <a:pt x="2291" y="1990"/>
                </a:lnTo>
                <a:lnTo>
                  <a:pt x="2278" y="1965"/>
                </a:lnTo>
                <a:lnTo>
                  <a:pt x="2298" y="1963"/>
                </a:lnTo>
                <a:lnTo>
                  <a:pt x="2310" y="1970"/>
                </a:lnTo>
                <a:lnTo>
                  <a:pt x="2328" y="1986"/>
                </a:lnTo>
                <a:lnTo>
                  <a:pt x="2341" y="1981"/>
                </a:lnTo>
                <a:lnTo>
                  <a:pt x="2353" y="1966"/>
                </a:lnTo>
                <a:lnTo>
                  <a:pt x="2345" y="1945"/>
                </a:lnTo>
                <a:lnTo>
                  <a:pt x="2327" y="1939"/>
                </a:lnTo>
                <a:lnTo>
                  <a:pt x="2316" y="1927"/>
                </a:lnTo>
                <a:lnTo>
                  <a:pt x="2324" y="1906"/>
                </a:lnTo>
                <a:lnTo>
                  <a:pt x="2323" y="1886"/>
                </a:lnTo>
                <a:lnTo>
                  <a:pt x="2305" y="1886"/>
                </a:lnTo>
                <a:lnTo>
                  <a:pt x="2287" y="1906"/>
                </a:lnTo>
                <a:lnTo>
                  <a:pt x="2286" y="1880"/>
                </a:lnTo>
                <a:lnTo>
                  <a:pt x="2263" y="1895"/>
                </a:lnTo>
                <a:lnTo>
                  <a:pt x="2245" y="1902"/>
                </a:lnTo>
                <a:lnTo>
                  <a:pt x="2237" y="1888"/>
                </a:lnTo>
                <a:lnTo>
                  <a:pt x="2254" y="1865"/>
                </a:lnTo>
                <a:lnTo>
                  <a:pt x="2310" y="1878"/>
                </a:lnTo>
                <a:lnTo>
                  <a:pt x="2323" y="1853"/>
                </a:lnTo>
                <a:lnTo>
                  <a:pt x="2352" y="1844"/>
                </a:lnTo>
                <a:lnTo>
                  <a:pt x="2385" y="1853"/>
                </a:lnTo>
                <a:lnTo>
                  <a:pt x="2397" y="1844"/>
                </a:lnTo>
                <a:lnTo>
                  <a:pt x="2397" y="1814"/>
                </a:lnTo>
                <a:lnTo>
                  <a:pt x="2414" y="1851"/>
                </a:lnTo>
                <a:lnTo>
                  <a:pt x="2419" y="1865"/>
                </a:lnTo>
                <a:lnTo>
                  <a:pt x="2444" y="1850"/>
                </a:lnTo>
                <a:lnTo>
                  <a:pt x="2464" y="1826"/>
                </a:lnTo>
                <a:lnTo>
                  <a:pt x="2473" y="1841"/>
                </a:lnTo>
                <a:lnTo>
                  <a:pt x="2489" y="1847"/>
                </a:lnTo>
                <a:lnTo>
                  <a:pt x="2515" y="1835"/>
                </a:lnTo>
                <a:lnTo>
                  <a:pt x="2571" y="1824"/>
                </a:lnTo>
                <a:lnTo>
                  <a:pt x="2582" y="1838"/>
                </a:lnTo>
                <a:lnTo>
                  <a:pt x="2596" y="1855"/>
                </a:lnTo>
                <a:lnTo>
                  <a:pt x="2618" y="1860"/>
                </a:lnTo>
                <a:lnTo>
                  <a:pt x="2640" y="1862"/>
                </a:lnTo>
                <a:lnTo>
                  <a:pt x="2666" y="1851"/>
                </a:lnTo>
                <a:lnTo>
                  <a:pt x="2683" y="1833"/>
                </a:lnTo>
                <a:lnTo>
                  <a:pt x="2697" y="1827"/>
                </a:lnTo>
                <a:lnTo>
                  <a:pt x="2708" y="1835"/>
                </a:lnTo>
                <a:lnTo>
                  <a:pt x="2722" y="1851"/>
                </a:lnTo>
                <a:lnTo>
                  <a:pt x="2742" y="1871"/>
                </a:lnTo>
                <a:lnTo>
                  <a:pt x="2762" y="1878"/>
                </a:lnTo>
                <a:lnTo>
                  <a:pt x="2778" y="1881"/>
                </a:lnTo>
                <a:lnTo>
                  <a:pt x="2795" y="1901"/>
                </a:lnTo>
                <a:lnTo>
                  <a:pt x="2807" y="1923"/>
                </a:lnTo>
                <a:lnTo>
                  <a:pt x="2821" y="1939"/>
                </a:lnTo>
                <a:lnTo>
                  <a:pt x="2815" y="1970"/>
                </a:lnTo>
                <a:lnTo>
                  <a:pt x="2816" y="1996"/>
                </a:lnTo>
                <a:lnTo>
                  <a:pt x="2816" y="2014"/>
                </a:lnTo>
                <a:lnTo>
                  <a:pt x="2822" y="2029"/>
                </a:lnTo>
                <a:lnTo>
                  <a:pt x="2831" y="2031"/>
                </a:lnTo>
                <a:lnTo>
                  <a:pt x="2836" y="2004"/>
                </a:lnTo>
                <a:lnTo>
                  <a:pt x="2849" y="2019"/>
                </a:lnTo>
                <a:lnTo>
                  <a:pt x="2838" y="2041"/>
                </a:lnTo>
                <a:lnTo>
                  <a:pt x="2836" y="2059"/>
                </a:lnTo>
                <a:lnTo>
                  <a:pt x="2847" y="2068"/>
                </a:lnTo>
                <a:lnTo>
                  <a:pt x="2869" y="2092"/>
                </a:lnTo>
                <a:lnTo>
                  <a:pt x="2887" y="2097"/>
                </a:lnTo>
                <a:lnTo>
                  <a:pt x="2896" y="2128"/>
                </a:lnTo>
                <a:lnTo>
                  <a:pt x="2907" y="2134"/>
                </a:lnTo>
                <a:lnTo>
                  <a:pt x="2923" y="2167"/>
                </a:lnTo>
                <a:lnTo>
                  <a:pt x="2946" y="2179"/>
                </a:lnTo>
                <a:lnTo>
                  <a:pt x="2967" y="2188"/>
                </a:lnTo>
                <a:lnTo>
                  <a:pt x="2981" y="2214"/>
                </a:lnTo>
                <a:lnTo>
                  <a:pt x="3012" y="2208"/>
                </a:lnTo>
                <a:lnTo>
                  <a:pt x="3053" y="2199"/>
                </a:lnTo>
                <a:lnTo>
                  <a:pt x="3064" y="2149"/>
                </a:lnTo>
                <a:lnTo>
                  <a:pt x="3058" y="2116"/>
                </a:lnTo>
                <a:lnTo>
                  <a:pt x="3058" y="2060"/>
                </a:lnTo>
                <a:lnTo>
                  <a:pt x="3047" y="2044"/>
                </a:lnTo>
                <a:lnTo>
                  <a:pt x="3026" y="2016"/>
                </a:lnTo>
                <a:lnTo>
                  <a:pt x="3008" y="1986"/>
                </a:lnTo>
                <a:lnTo>
                  <a:pt x="2991" y="1947"/>
                </a:lnTo>
                <a:lnTo>
                  <a:pt x="2975" y="1903"/>
                </a:lnTo>
                <a:lnTo>
                  <a:pt x="2950" y="1862"/>
                </a:lnTo>
                <a:lnTo>
                  <a:pt x="2930" y="1833"/>
                </a:lnTo>
                <a:lnTo>
                  <a:pt x="2905" y="1792"/>
                </a:lnTo>
                <a:lnTo>
                  <a:pt x="2887" y="1757"/>
                </a:lnTo>
                <a:lnTo>
                  <a:pt x="2880" y="1727"/>
                </a:lnTo>
                <a:lnTo>
                  <a:pt x="2878" y="1704"/>
                </a:lnTo>
                <a:lnTo>
                  <a:pt x="2881" y="1684"/>
                </a:lnTo>
                <a:lnTo>
                  <a:pt x="2885" y="1676"/>
                </a:lnTo>
                <a:lnTo>
                  <a:pt x="2887" y="1628"/>
                </a:lnTo>
                <a:lnTo>
                  <a:pt x="2910" y="1584"/>
                </a:lnTo>
                <a:lnTo>
                  <a:pt x="2905" y="1556"/>
                </a:lnTo>
                <a:lnTo>
                  <a:pt x="2941" y="1546"/>
                </a:lnTo>
                <a:lnTo>
                  <a:pt x="2986" y="1497"/>
                </a:lnTo>
                <a:lnTo>
                  <a:pt x="3010" y="1418"/>
                </a:lnTo>
                <a:lnTo>
                  <a:pt x="3068" y="1390"/>
                </a:lnTo>
                <a:lnTo>
                  <a:pt x="3102" y="1316"/>
                </a:lnTo>
                <a:lnTo>
                  <a:pt x="3159" y="1294"/>
                </a:lnTo>
                <a:lnTo>
                  <a:pt x="3187" y="1238"/>
                </a:lnTo>
                <a:lnTo>
                  <a:pt x="3187" y="1198"/>
                </a:lnTo>
                <a:lnTo>
                  <a:pt x="3188" y="1164"/>
                </a:lnTo>
                <a:lnTo>
                  <a:pt x="3174" y="1165"/>
                </a:lnTo>
                <a:lnTo>
                  <a:pt x="3174" y="1223"/>
                </a:lnTo>
                <a:lnTo>
                  <a:pt x="3140" y="1265"/>
                </a:lnTo>
                <a:lnTo>
                  <a:pt x="3092" y="1276"/>
                </a:lnTo>
                <a:lnTo>
                  <a:pt x="3138" y="1251"/>
                </a:lnTo>
                <a:lnTo>
                  <a:pt x="3111" y="1238"/>
                </a:lnTo>
                <a:lnTo>
                  <a:pt x="3138" y="1232"/>
                </a:lnTo>
                <a:lnTo>
                  <a:pt x="3154" y="1233"/>
                </a:lnTo>
                <a:lnTo>
                  <a:pt x="3162" y="1200"/>
                </a:lnTo>
                <a:lnTo>
                  <a:pt x="3159" y="1169"/>
                </a:lnTo>
                <a:lnTo>
                  <a:pt x="3135" y="1169"/>
                </a:lnTo>
                <a:lnTo>
                  <a:pt x="3098" y="1185"/>
                </a:lnTo>
                <a:lnTo>
                  <a:pt x="3100" y="1155"/>
                </a:lnTo>
                <a:lnTo>
                  <a:pt x="3119" y="1167"/>
                </a:lnTo>
                <a:lnTo>
                  <a:pt x="3151" y="1151"/>
                </a:lnTo>
                <a:lnTo>
                  <a:pt x="3156" y="1136"/>
                </a:lnTo>
                <a:lnTo>
                  <a:pt x="3133" y="1127"/>
                </a:lnTo>
                <a:lnTo>
                  <a:pt x="3136" y="1092"/>
                </a:lnTo>
                <a:lnTo>
                  <a:pt x="3111" y="1078"/>
                </a:lnTo>
                <a:lnTo>
                  <a:pt x="3103" y="1090"/>
                </a:lnTo>
                <a:lnTo>
                  <a:pt x="3095" y="1065"/>
                </a:lnTo>
                <a:lnTo>
                  <a:pt x="3098" y="1039"/>
                </a:lnTo>
                <a:lnTo>
                  <a:pt x="3102" y="1011"/>
                </a:lnTo>
                <a:lnTo>
                  <a:pt x="3058" y="991"/>
                </a:lnTo>
                <a:lnTo>
                  <a:pt x="3070" y="985"/>
                </a:lnTo>
                <a:lnTo>
                  <a:pt x="3060" y="925"/>
                </a:lnTo>
                <a:lnTo>
                  <a:pt x="3058" y="891"/>
                </a:lnTo>
                <a:lnTo>
                  <a:pt x="3066" y="881"/>
                </a:lnTo>
                <a:lnTo>
                  <a:pt x="3068" y="931"/>
                </a:lnTo>
                <a:lnTo>
                  <a:pt x="3084" y="964"/>
                </a:lnTo>
                <a:lnTo>
                  <a:pt x="3109" y="996"/>
                </a:lnTo>
                <a:lnTo>
                  <a:pt x="3109" y="1057"/>
                </a:lnTo>
                <a:lnTo>
                  <a:pt x="3136" y="1062"/>
                </a:lnTo>
                <a:lnTo>
                  <a:pt x="3159" y="1000"/>
                </a:lnTo>
                <a:lnTo>
                  <a:pt x="3158" y="913"/>
                </a:lnTo>
                <a:lnTo>
                  <a:pt x="3129" y="888"/>
                </a:lnTo>
                <a:lnTo>
                  <a:pt x="3131" y="869"/>
                </a:lnTo>
                <a:lnTo>
                  <a:pt x="3165" y="889"/>
                </a:lnTo>
                <a:lnTo>
                  <a:pt x="3183" y="844"/>
                </a:lnTo>
                <a:lnTo>
                  <a:pt x="3185" y="806"/>
                </a:lnTo>
                <a:lnTo>
                  <a:pt x="3185" y="740"/>
                </a:lnTo>
                <a:lnTo>
                  <a:pt x="3169" y="720"/>
                </a:lnTo>
                <a:lnTo>
                  <a:pt x="3176" y="704"/>
                </a:lnTo>
                <a:lnTo>
                  <a:pt x="3189" y="722"/>
                </a:lnTo>
                <a:lnTo>
                  <a:pt x="3260" y="681"/>
                </a:lnTo>
                <a:lnTo>
                  <a:pt x="3310" y="636"/>
                </a:lnTo>
                <a:lnTo>
                  <a:pt x="3272" y="632"/>
                </a:lnTo>
                <a:lnTo>
                  <a:pt x="3219" y="667"/>
                </a:lnTo>
                <a:lnTo>
                  <a:pt x="3185" y="683"/>
                </a:lnTo>
                <a:lnTo>
                  <a:pt x="3209" y="648"/>
                </a:lnTo>
                <a:lnTo>
                  <a:pt x="3233" y="632"/>
                </a:lnTo>
                <a:lnTo>
                  <a:pt x="3247" y="638"/>
                </a:lnTo>
                <a:lnTo>
                  <a:pt x="3286" y="615"/>
                </a:lnTo>
                <a:lnTo>
                  <a:pt x="3294" y="594"/>
                </a:lnTo>
                <a:lnTo>
                  <a:pt x="3305" y="594"/>
                </a:lnTo>
                <a:lnTo>
                  <a:pt x="3319" y="583"/>
                </a:lnTo>
                <a:lnTo>
                  <a:pt x="3337" y="561"/>
                </a:lnTo>
                <a:lnTo>
                  <a:pt x="3366" y="574"/>
                </a:lnTo>
                <a:lnTo>
                  <a:pt x="3380" y="558"/>
                </a:lnTo>
                <a:lnTo>
                  <a:pt x="3393" y="537"/>
                </a:lnTo>
                <a:lnTo>
                  <a:pt x="3380" y="510"/>
                </a:lnTo>
                <a:lnTo>
                  <a:pt x="3362" y="493"/>
                </a:lnTo>
                <a:lnTo>
                  <a:pt x="3352" y="492"/>
                </a:lnTo>
                <a:lnTo>
                  <a:pt x="3338" y="499"/>
                </a:lnTo>
                <a:lnTo>
                  <a:pt x="3352" y="522"/>
                </a:lnTo>
                <a:lnTo>
                  <a:pt x="3358" y="536"/>
                </a:lnTo>
                <a:lnTo>
                  <a:pt x="3342" y="535"/>
                </a:lnTo>
                <a:lnTo>
                  <a:pt x="3324" y="508"/>
                </a:lnTo>
                <a:lnTo>
                  <a:pt x="3306" y="513"/>
                </a:lnTo>
                <a:lnTo>
                  <a:pt x="3310" y="493"/>
                </a:lnTo>
                <a:lnTo>
                  <a:pt x="3318" y="472"/>
                </a:lnTo>
                <a:lnTo>
                  <a:pt x="3303" y="469"/>
                </a:lnTo>
                <a:lnTo>
                  <a:pt x="3316" y="428"/>
                </a:lnTo>
                <a:lnTo>
                  <a:pt x="3312" y="403"/>
                </a:lnTo>
                <a:lnTo>
                  <a:pt x="3329" y="385"/>
                </a:lnTo>
                <a:lnTo>
                  <a:pt x="3319" y="359"/>
                </a:lnTo>
                <a:lnTo>
                  <a:pt x="3337" y="347"/>
                </a:lnTo>
                <a:lnTo>
                  <a:pt x="3356" y="331"/>
                </a:lnTo>
                <a:lnTo>
                  <a:pt x="3373" y="325"/>
                </a:lnTo>
                <a:lnTo>
                  <a:pt x="3380" y="284"/>
                </a:lnTo>
                <a:lnTo>
                  <a:pt x="3399" y="284"/>
                </a:lnTo>
                <a:lnTo>
                  <a:pt x="3427" y="263"/>
                </a:lnTo>
                <a:lnTo>
                  <a:pt x="3440" y="242"/>
                </a:lnTo>
                <a:lnTo>
                  <a:pt x="3462" y="222"/>
                </a:lnTo>
                <a:lnTo>
                  <a:pt x="3459" y="195"/>
                </a:lnTo>
                <a:lnTo>
                  <a:pt x="3428" y="181"/>
                </a:lnTo>
                <a:lnTo>
                  <a:pt x="3411" y="154"/>
                </a:lnTo>
                <a:lnTo>
                  <a:pt x="3378" y="154"/>
                </a:lnTo>
                <a:lnTo>
                  <a:pt x="3364" y="121"/>
                </a:lnTo>
                <a:lnTo>
                  <a:pt x="3359" y="87"/>
                </a:lnTo>
                <a:lnTo>
                  <a:pt x="3350" y="54"/>
                </a:lnTo>
                <a:lnTo>
                  <a:pt x="3337" y="13"/>
                </a:lnTo>
              </a:path>
            </a:pathLst>
          </a:custGeom>
          <a:solidFill>
            <a:srgbClr val="008080"/>
          </a:solidFill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608638" y="3303588"/>
            <a:ext cx="13525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Southern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2616200" y="1720850"/>
            <a:ext cx="12890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Berkeley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2471738" y="2563813"/>
            <a:ext cx="1227137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Cal Poly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600450" y="838200"/>
            <a:ext cx="28225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370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cs typeface="+mn-cs"/>
              </a:rPr>
              <a:t>Synthesis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7029450" y="2071688"/>
            <a:ext cx="13366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Hampton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5667375" y="1717675"/>
            <a:ext cx="8080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Iowa</a:t>
            </a:r>
          </a:p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State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6886575" y="2797175"/>
            <a:ext cx="14160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Tuskegee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2533650" y="2073275"/>
            <a:ext cx="12747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Stanford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7361238" y="1287463"/>
            <a:ext cx="1087437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Cornell</a:t>
            </a: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3613150" y="2335213"/>
            <a:ext cx="1304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Northern</a:t>
            </a:r>
          </a:p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Arizona</a:t>
            </a:r>
          </a:p>
        </p:txBody>
      </p:sp>
      <p:pic>
        <p:nvPicPr>
          <p:cNvPr id="80912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95300"/>
            <a:ext cx="12446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A National SMETE Digital Library</a:t>
            </a:r>
            <a:endParaRPr lang="en-US" altLang="en-US" smtClean="0">
              <a:cs typeface="+mj-cs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8172450" cy="3429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000" smtClean="0">
                <a:cs typeface="+mn-cs"/>
              </a:rPr>
              <a:t>April 1996 - NSF Committee Meeting (LIBUSE)</a:t>
            </a:r>
          </a:p>
          <a:p>
            <a:pPr lvl="1">
              <a:buFontTx/>
              <a:buChar char="•"/>
              <a:defRPr/>
            </a:pPr>
            <a:r>
              <a:rPr lang="ja-JP" altLang="en-US" sz="2000" smtClean="0">
                <a:latin typeface="Arial"/>
              </a:rPr>
              <a:t>“</a:t>
            </a:r>
            <a:r>
              <a:rPr lang="en-US" altLang="en-US" sz="2000" smtClean="0"/>
              <a:t>Towards a National Library for Undergraduate Science Education Resources in Science, Mathematics, Engineering and Technology</a:t>
            </a:r>
            <a:r>
              <a:rPr lang="ja-JP" altLang="en-US" sz="2000" smtClean="0">
                <a:latin typeface="Arial"/>
              </a:rPr>
              <a:t>”</a:t>
            </a:r>
            <a:endParaRPr lang="en-US" altLang="en-US" smtClean="0"/>
          </a:p>
          <a:p>
            <a:pPr>
              <a:defRPr/>
            </a:pPr>
            <a:r>
              <a:rPr lang="en-US" altLang="en-US" sz="2000" smtClean="0">
                <a:cs typeface="+mn-cs"/>
              </a:rPr>
              <a:t>August 1997 National Research Council</a:t>
            </a:r>
          </a:p>
          <a:p>
            <a:pPr lvl="1">
              <a:buFontTx/>
              <a:buChar char="•"/>
              <a:defRPr/>
            </a:pPr>
            <a:r>
              <a:rPr lang="en-US" altLang="en-US" sz="2000" smtClean="0"/>
              <a:t>Digital National Library for SME&amp;T Education Workshop</a:t>
            </a:r>
          </a:p>
          <a:p>
            <a:pPr>
              <a:defRPr/>
            </a:pPr>
            <a:r>
              <a:rPr lang="en-US" altLang="en-US" sz="2000" smtClean="0">
                <a:cs typeface="+mn-cs"/>
              </a:rPr>
              <a:t>July 1998 National Science Foundation</a:t>
            </a:r>
          </a:p>
          <a:p>
            <a:pPr lvl="1">
              <a:defRPr/>
            </a:pPr>
            <a:r>
              <a:rPr lang="en-US" altLang="en-US" sz="2000" smtClean="0"/>
              <a:t>SMETE-Lib Workshop</a:t>
            </a:r>
          </a:p>
          <a:p>
            <a:pPr>
              <a:defRPr/>
            </a:pPr>
            <a:r>
              <a:rPr lang="en-US" altLang="en-US" sz="2000" smtClean="0">
                <a:cs typeface="+mn-cs"/>
              </a:rPr>
              <a:t>January 1999 National Science Foundation</a:t>
            </a:r>
          </a:p>
          <a:p>
            <a:pPr lvl="1">
              <a:defRPr/>
            </a:pPr>
            <a:r>
              <a:rPr lang="en-US" altLang="en-US" sz="2000" smtClean="0"/>
              <a:t>Digital Libraries and Education Workshop</a:t>
            </a:r>
          </a:p>
        </p:txBody>
      </p:sp>
      <p:sp>
        <p:nvSpPr>
          <p:cNvPr id="55299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0">
                <a:solidFill>
                  <a:schemeClr val="tx2"/>
                </a:solidFill>
                <a:latin typeface="Arial" charset="0"/>
                <a:cs typeface="+mn-cs"/>
              </a:rPr>
              <a:t>Should NSF Establish and Fund a National Science, Mathematics, Engineering and Technology Education Digital Library?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400800" y="5181600"/>
            <a:ext cx="26892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200">
                <a:latin typeface="Arial" charset="0"/>
                <a:cs typeface="+mn-cs"/>
              </a:rPr>
              <a:t>Funding through</a:t>
            </a:r>
          </a:p>
          <a:p>
            <a:pPr>
              <a:defRPr/>
            </a:pPr>
            <a:r>
              <a:rPr lang="en-US" altLang="en-US" sz="2200">
                <a:latin typeface="Arial" charset="0"/>
                <a:cs typeface="+mn-cs"/>
              </a:rPr>
              <a:t>Digital Libraries </a:t>
            </a:r>
          </a:p>
          <a:p>
            <a:pPr>
              <a:defRPr/>
            </a:pPr>
            <a:r>
              <a:rPr lang="en-US" altLang="en-US" sz="2200">
                <a:latin typeface="Arial" charset="0"/>
                <a:cs typeface="+mn-cs"/>
              </a:rPr>
              <a:t>Initiative – Phase 2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/>
          <a:lstStyle/>
          <a:p>
            <a:pPr>
              <a:defRPr/>
            </a:pPr>
            <a:r>
              <a:rPr lang="en-US" altLang="en-US" sz="3600" smtClean="0">
                <a:cs typeface="+mj-cs"/>
              </a:rPr>
              <a:t>Vision of NSDL ...</a:t>
            </a:r>
            <a:endParaRPr lang="en-US" altLang="en-US" sz="2400" b="0" smtClean="0">
              <a:solidFill>
                <a:schemeClr val="hlink"/>
              </a:solidFill>
              <a:latin typeface="Arial Black" charset="0"/>
              <a:cs typeface="+mj-cs"/>
            </a:endParaRPr>
          </a:p>
        </p:txBody>
      </p:sp>
      <p:sp>
        <p:nvSpPr>
          <p:cNvPr id="57346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2133600"/>
          </a:xfrm>
        </p:spPr>
        <p:txBody>
          <a:bodyPr/>
          <a:lstStyle/>
          <a:p>
            <a:pPr marL="236538" indent="-236538">
              <a:spcBef>
                <a:spcPct val="0"/>
              </a:spcBef>
              <a:buFontTx/>
              <a:buNone/>
              <a:defRPr/>
            </a:pPr>
            <a:r>
              <a:rPr lang="en-US" altLang="en-US" b="0" i="1" smtClean="0">
                <a:solidFill>
                  <a:schemeClr val="tx1"/>
                </a:solidFill>
                <a:cs typeface="+mn-cs"/>
              </a:rPr>
              <a:t>	</a:t>
            </a:r>
            <a:r>
              <a:rPr lang="ja-JP" altLang="en-US" b="0" i="1" smtClean="0">
                <a:solidFill>
                  <a:schemeClr val="tx1"/>
                </a:solidFill>
                <a:latin typeface="Arial"/>
                <a:cs typeface="+mn-cs"/>
              </a:rPr>
              <a:t>“</a:t>
            </a:r>
            <a:r>
              <a:rPr lang="en-US" altLang="en-US" b="0" i="1" smtClean="0">
                <a:solidFill>
                  <a:schemeClr val="tx1"/>
                </a:solidFill>
                <a:cs typeface="+mn-cs"/>
              </a:rPr>
              <a:t>… a network of learning environments and resources for Science, Mathematics, Engineering and Technology education, will ultimately meet the needs of students and teachers at all levels—K-12, undergraduate, graduate, and lifelong learning—in both individual and collaborative settings.</a:t>
            </a:r>
            <a:r>
              <a:rPr lang="ja-JP" altLang="en-US" b="0" i="1" smtClean="0">
                <a:solidFill>
                  <a:schemeClr val="tx1"/>
                </a:solidFill>
                <a:latin typeface="Arial"/>
                <a:cs typeface="+mn-cs"/>
              </a:rPr>
              <a:t>”</a:t>
            </a:r>
            <a:endParaRPr lang="en-US" altLang="en-US" i="1" smtClean="0"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Needs Assessment with Members of the </a:t>
            </a:r>
            <a:br>
              <a:rPr lang="en-US" altLang="en-US" sz="2800" smtClean="0">
                <a:cs typeface="+mj-cs"/>
              </a:rPr>
            </a:br>
            <a:r>
              <a:rPr lang="en-US" altLang="en-US" sz="2800" smtClean="0">
                <a:cs typeface="+mj-cs"/>
              </a:rPr>
              <a:t>Math and Science Community</a:t>
            </a:r>
            <a:endParaRPr lang="en-US" altLang="en-US" smtClean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610600" cy="502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Purpose:</a:t>
            </a:r>
            <a:endParaRPr lang="en-US" altLang="en-US" b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z="2300" b="0" smtClean="0">
                <a:cs typeface="+mn-cs"/>
              </a:rPr>
              <a:t>	</a:t>
            </a: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To understand the math and science communities of educators and examine their needs in order to design services and structures to support users from multiple communities.</a:t>
            </a:r>
          </a:p>
          <a:p>
            <a:pPr>
              <a:buFontTx/>
              <a:buNone/>
              <a:defRPr/>
            </a:pPr>
            <a:endParaRPr lang="en-US" altLang="en-US" sz="2600" b="0" smtClean="0">
              <a:solidFill>
                <a:schemeClr val="tx1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Research Questions:</a:t>
            </a:r>
            <a:endParaRPr lang="en-US" altLang="en-US" b="0" smtClean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What services, features &amp; programs are integral to success?</a:t>
            </a:r>
          </a:p>
          <a:p>
            <a:pPr>
              <a:defRPr/>
            </a:pP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What do users expect with regards to quality of the holdings?</a:t>
            </a:r>
          </a:p>
          <a:p>
            <a:pPr>
              <a:defRPr/>
            </a:pP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Who makes up the SMETE digital library community?</a:t>
            </a:r>
            <a:endParaRPr lang="en-US" altLang="en-US" sz="2400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3400" y="5561013"/>
            <a:ext cx="8229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b="0">
                <a:solidFill>
                  <a:srgbClr val="000000"/>
                </a:solidFill>
                <a:latin typeface="Arial" charset="0"/>
                <a:cs typeface="Times" charset="0"/>
              </a:rPr>
              <a:t>American Association of Physics Teachers, American Mathematical Society, American Association for the Advancement of Science, members of the NSF Chemistry Consortia and the NSF Engineering Education Coalitions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Findings, Trends, &amp; Design Implications</a:t>
            </a:r>
            <a:endParaRPr lang="en-US" altLang="en-US" smtClean="0">
              <a:cs typeface="+mj-cs"/>
            </a:endParaRPr>
          </a:p>
        </p:txBody>
      </p:sp>
      <p:sp>
        <p:nvSpPr>
          <p:cNvPr id="10342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Quality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Library as a marketplace/shopping mall of ideas and products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Contents range from </a:t>
            </a:r>
            <a:r>
              <a:rPr lang="ja-JP" altLang="en-US" sz="2600" b="0" smtClean="0">
                <a:solidFill>
                  <a:schemeClr val="tx1"/>
                </a:solidFill>
                <a:latin typeface="Arial"/>
                <a:cs typeface="+mn-cs"/>
              </a:rPr>
              <a:t>“</a:t>
            </a: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works in progress</a:t>
            </a:r>
            <a:r>
              <a:rPr lang="ja-JP" altLang="en-US" sz="2600" b="0" smtClean="0">
                <a:solidFill>
                  <a:schemeClr val="tx1"/>
                </a:solidFill>
                <a:latin typeface="Arial"/>
                <a:cs typeface="+mn-cs"/>
              </a:rPr>
              <a:t>”</a:t>
            </a: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 to highly rated products</a:t>
            </a:r>
          </a:p>
          <a:p>
            <a:pPr>
              <a:defRPr/>
            </a:pPr>
            <a:r>
              <a:rPr lang="ja-JP" altLang="en-US" sz="2600" b="0" smtClean="0">
                <a:solidFill>
                  <a:schemeClr val="tx1"/>
                </a:solidFill>
                <a:latin typeface="Arial"/>
                <a:cs typeface="+mn-cs"/>
              </a:rPr>
              <a:t>“</a:t>
            </a: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Peer review</a:t>
            </a:r>
            <a:r>
              <a:rPr lang="ja-JP" altLang="en-US" sz="2600" b="0" smtClean="0">
                <a:solidFill>
                  <a:schemeClr val="tx1"/>
                </a:solidFill>
                <a:latin typeface="Arial"/>
                <a:cs typeface="+mn-cs"/>
              </a:rPr>
              <a:t>”</a:t>
            </a: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 includes cognitive science, pedagogy, curriculum and user reviews</a:t>
            </a:r>
            <a:endParaRPr lang="en-US" altLang="en-US" sz="2600" b="0" smtClean="0">
              <a:cs typeface="+mn-cs"/>
            </a:endParaRPr>
          </a:p>
        </p:txBody>
      </p:sp>
      <p:sp>
        <p:nvSpPr>
          <p:cNvPr id="59395" name="Line 205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Findings, Trends, &amp; Design Implications</a:t>
            </a:r>
            <a:endParaRPr lang="en-US" altLang="en-US" smtClean="0">
              <a:cs typeface="+mj-cs"/>
            </a:endParaRPr>
          </a:p>
        </p:txBody>
      </p:sp>
      <p:sp>
        <p:nvSpPr>
          <p:cNvPr id="10445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Community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Communication potential is most highly valued</a:t>
            </a:r>
            <a:endParaRPr lang="en-US" altLang="en-US" sz="2600" b="0" smtClean="0">
              <a:cs typeface="+mn-cs"/>
            </a:endParaRP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A place for networking, learning from peers and communication — not just a repository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Users look to their peers first to learn about teaching — strong discipline identify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Contents</a:t>
            </a:r>
            <a:endParaRPr lang="en-US" altLang="en-US" b="0" smtClean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Library holdings should be diverse: </a:t>
            </a:r>
          </a:p>
          <a:p>
            <a:pPr>
              <a:buFontTx/>
              <a:buNone/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	problem sets to entire courses, books to data sets, visualizations and simulations, instructors</a:t>
            </a:r>
            <a:r>
              <a:rPr lang="ja-JP" altLang="en-US" sz="2600" b="0" smtClean="0">
                <a:solidFill>
                  <a:schemeClr val="tx1"/>
                </a:solidFill>
                <a:latin typeface="Arial"/>
                <a:cs typeface="+mn-cs"/>
              </a:rPr>
              <a:t>’</a:t>
            </a: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 guides and assessment tools</a:t>
            </a:r>
          </a:p>
        </p:txBody>
      </p:sp>
      <p:sp>
        <p:nvSpPr>
          <p:cNvPr id="60419" name="Line 205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Line 102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Translating Findings into Services &amp; Features</a:t>
            </a:r>
            <a:endParaRPr lang="en-US" altLang="en-US" smtClean="0">
              <a:cs typeface="+mj-cs"/>
            </a:endParaRPr>
          </a:p>
        </p:txBody>
      </p:sp>
      <p:sp>
        <p:nvSpPr>
          <p:cNvPr id="10547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Quality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System to rapidly identify the quality of holding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Place to comment about a learning object or regarding something of interest to the community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Reviewers should include experts in pedagogy and content</a:t>
            </a: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Translating Findings into Services &amp; Features</a:t>
            </a:r>
            <a:endParaRPr lang="en-US" altLang="en-US" smtClean="0">
              <a:cs typeface="+mj-cs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19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Community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Embedded structures for developing and maintaining communication links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Developing community should be on par with building content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Build on discipline based communities to establish connection to a broader community</a:t>
            </a:r>
            <a:endParaRPr lang="en-US" altLang="en-US" sz="260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Content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Useful content and community interaction will ensure user participation as authors, reviewers, adapters/adopters, and consumers</a:t>
            </a:r>
            <a:endParaRPr lang="en-US" altLang="en-US" sz="2600" b="0" smtClean="0"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Outline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smtClean="0">
                <a:solidFill>
                  <a:srgbClr val="4D4D4D"/>
                </a:solidFill>
                <a:cs typeface="+mn-cs"/>
              </a:rPr>
              <a:t>Introduction</a:t>
            </a:r>
          </a:p>
          <a:p>
            <a:pPr>
              <a:defRPr/>
            </a:pPr>
            <a:r>
              <a:rPr lang="en-US" altLang="en-US" sz="2400" smtClean="0">
                <a:solidFill>
                  <a:srgbClr val="4D4D4D"/>
                </a:solidFill>
                <a:cs typeface="+mn-cs"/>
              </a:rPr>
              <a:t>Synthesis Coalition</a:t>
            </a:r>
            <a:endParaRPr lang="en-US" altLang="en-US" sz="2400" smtClean="0">
              <a:cs typeface="+mn-cs"/>
            </a:endParaRPr>
          </a:p>
          <a:p>
            <a:pPr>
              <a:defRPr/>
            </a:pPr>
            <a:r>
              <a:rPr lang="en-US" altLang="en-US" sz="2400" smtClean="0">
                <a:solidFill>
                  <a:srgbClr val="4D4D4D"/>
                </a:solidFill>
                <a:cs typeface="+mn-cs"/>
              </a:rPr>
              <a:t>NEEDS—The National Engineering Education Delivery System</a:t>
            </a:r>
            <a:endParaRPr lang="en-US" altLang="en-US" sz="2400" smtClean="0">
              <a:cs typeface="+mn-cs"/>
            </a:endParaRPr>
          </a:p>
          <a:p>
            <a:pPr>
              <a:defRPr/>
            </a:pPr>
            <a:r>
              <a:rPr lang="en-US" altLang="en-US" sz="2400" smtClean="0">
                <a:solidFill>
                  <a:srgbClr val="4D4D4D"/>
                </a:solidFill>
                <a:cs typeface="+mn-cs"/>
              </a:rPr>
              <a:t>Towards a Digital Learning Space for Science Mathematics Engineering and Technology Education</a:t>
            </a:r>
            <a:endParaRPr lang="en-US" altLang="en-US" sz="2400" smtClean="0">
              <a:cs typeface="+mn-cs"/>
            </a:endParaRPr>
          </a:p>
          <a:p>
            <a:pPr>
              <a:defRPr/>
            </a:pPr>
            <a:r>
              <a:rPr lang="en-US" altLang="en-US" sz="2400" smtClean="0">
                <a:cs typeface="+mn-cs"/>
              </a:rPr>
              <a:t>Prototype: www.smete.org</a:t>
            </a:r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228725" y="5791200"/>
            <a:ext cx="6500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http://www.smete.org/smete/info/presentations/</a:t>
            </a:r>
            <a:endParaRPr lang="en-US" altLang="en-US" sz="220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050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91400" cy="1066800"/>
          </a:xfrm>
        </p:spPr>
        <p:txBody>
          <a:bodyPr/>
          <a:lstStyle/>
          <a:p>
            <a:pPr>
              <a:defRPr/>
            </a:pPr>
            <a:endParaRPr lang="en-US" altLang="en-US" sz="2400" b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4148" name="Rectangle 2052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b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34149" name="Rectangle 205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>
                <a:solidFill>
                  <a:schemeClr val="bg1"/>
                </a:solidFill>
                <a:cs typeface="+mj-cs"/>
              </a:rPr>
              <a:t>Prototype:</a:t>
            </a:r>
            <a:br>
              <a:rPr lang="en-US" altLang="en-US" smtClean="0">
                <a:solidFill>
                  <a:schemeClr val="bg1"/>
                </a:solidFill>
                <a:cs typeface="+mj-cs"/>
              </a:rPr>
            </a:br>
            <a:r>
              <a:rPr lang="en-US" altLang="en-US" smtClean="0">
                <a:solidFill>
                  <a:schemeClr val="bg1"/>
                </a:solidFill>
                <a:cs typeface="+mj-cs"/>
              </a:rPr>
              <a:t>www.smete.org</a:t>
            </a:r>
            <a:endParaRPr lang="en-US" altLang="en-US" smtClean="0">
              <a:latin typeface="Arial Narrow" charset="0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Building a SMETE Information Portal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Searching for learning resources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Cataloging (adding) learning resources</a:t>
            </a:r>
          </a:p>
          <a:p>
            <a:pPr lvl="1">
              <a:defRPr/>
            </a:pPr>
            <a:r>
              <a:rPr lang="en-US" altLang="en-US" smtClean="0"/>
              <a:t>Standards, IEEE and IMS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Evaluating the quality of learning resources</a:t>
            </a:r>
          </a:p>
          <a:p>
            <a:pPr lvl="1">
              <a:defRPr/>
            </a:pPr>
            <a:r>
              <a:rPr lang="ja-JP" altLang="en-US" smtClean="0">
                <a:latin typeface="Arial"/>
              </a:rPr>
              <a:t>“</a:t>
            </a:r>
            <a:r>
              <a:rPr lang="en-US" altLang="en-US" smtClean="0"/>
              <a:t>User</a:t>
            </a:r>
            <a:r>
              <a:rPr lang="ja-JP" altLang="en-US" smtClean="0">
                <a:latin typeface="Arial"/>
              </a:rPr>
              <a:t>”</a:t>
            </a:r>
            <a:r>
              <a:rPr lang="en-US" altLang="en-US" smtClean="0"/>
              <a:t> reviews</a:t>
            </a:r>
          </a:p>
          <a:p>
            <a:pPr lvl="1">
              <a:defRPr/>
            </a:pPr>
            <a:r>
              <a:rPr lang="ja-JP" altLang="en-US" smtClean="0">
                <a:latin typeface="Arial"/>
              </a:rPr>
              <a:t>“</a:t>
            </a:r>
            <a:r>
              <a:rPr lang="en-US" altLang="en-US" smtClean="0"/>
              <a:t>Expert</a:t>
            </a:r>
            <a:r>
              <a:rPr lang="ja-JP" altLang="en-US" smtClean="0">
                <a:latin typeface="Arial"/>
              </a:rPr>
              <a:t>”</a:t>
            </a:r>
            <a:r>
              <a:rPr lang="en-US" altLang="en-US" smtClean="0"/>
              <a:t> reviews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Forming a community of users in SMETE</a:t>
            </a: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cs typeface="+mj-cs"/>
              </a:rPr>
              <a:t>Synthesis Coalition Strategy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343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600" smtClean="0">
                <a:cs typeface="+mn-cs"/>
              </a:rPr>
              <a:t>Introduce multidisciplinary systems design</a:t>
            </a:r>
          </a:p>
          <a:p>
            <a:pPr lvl="1">
              <a:defRPr/>
            </a:pPr>
            <a:r>
              <a:rPr lang="en-US" altLang="en-US" sz="2400" smtClean="0"/>
              <a:t>Mechatronics</a:t>
            </a:r>
          </a:p>
          <a:p>
            <a:pPr lvl="1">
              <a:defRPr/>
            </a:pPr>
            <a:r>
              <a:rPr lang="en-US" altLang="en-US" sz="2400" smtClean="0"/>
              <a:t>Architecture/Engineering/Construction</a:t>
            </a:r>
            <a:endParaRPr lang="en-US" altLang="en-US" smtClean="0"/>
          </a:p>
          <a:p>
            <a:pPr>
              <a:defRPr/>
            </a:pPr>
            <a:r>
              <a:rPr lang="en-US" altLang="en-US" sz="2600" smtClean="0">
                <a:cs typeface="+mn-cs"/>
              </a:rPr>
              <a:t>Bring industry and research into the classroom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Enhance laboratory/hands-on learning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Increase social context of technology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Improve student</a:t>
            </a:r>
            <a:r>
              <a:rPr lang="ja-JP" altLang="en-US" sz="2600" smtClean="0">
                <a:latin typeface="Arial"/>
                <a:cs typeface="+mn-cs"/>
              </a:rPr>
              <a:t>’</a:t>
            </a:r>
            <a:r>
              <a:rPr lang="en-US" altLang="en-US" sz="2600" smtClean="0">
                <a:cs typeface="+mn-cs"/>
              </a:rPr>
              <a:t>s communication and teaming skills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Introduce new delivery/learning styles</a:t>
            </a:r>
            <a:endParaRPr lang="en-US" altLang="en-US" sz="2400" smtClean="0">
              <a:cs typeface="+mn-cs"/>
            </a:endParaRPr>
          </a:p>
        </p:txBody>
      </p:sp>
      <p:pic>
        <p:nvPicPr>
          <p:cNvPr id="8295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"/>
            <a:ext cx="8413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228600"/>
            <a:ext cx="28194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www.smete.org</a:t>
            </a:r>
            <a:endParaRPr lang="en-US" altLang="en-US" smtClean="0">
              <a:cs typeface="+mj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SMETE Digital Library Prototype Under Development based on NEEDS Infrastructure</a:t>
            </a:r>
          </a:p>
          <a:p>
            <a:pPr lvl="1">
              <a:defRPr/>
            </a:pPr>
            <a:r>
              <a:rPr lang="en-US" altLang="en-US" smtClean="0"/>
              <a:t>User Comments (user-based reviews)</a:t>
            </a:r>
          </a:p>
          <a:p>
            <a:pPr lvl="1">
              <a:defRPr/>
            </a:pPr>
            <a:r>
              <a:rPr lang="en-US" altLang="en-US" smtClean="0"/>
              <a:t>Adopted IEEE/IMS Metadata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Expanded Collections</a:t>
            </a:r>
          </a:p>
          <a:p>
            <a:pPr lvl="1">
              <a:defRPr/>
            </a:pPr>
            <a:r>
              <a:rPr lang="en-US" altLang="en-US" smtClean="0"/>
              <a:t>Expanding into Chemistry, </a:t>
            </a:r>
          </a:p>
          <a:p>
            <a:pPr lvl="1">
              <a:buFontTx/>
              <a:buNone/>
              <a:defRPr/>
            </a:pPr>
            <a:r>
              <a:rPr lang="en-US" altLang="en-US" smtClean="0"/>
              <a:t>	Physics, and Mathematics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Working with Partners</a:t>
            </a:r>
            <a:endParaRPr lang="en-US" altLang="en-US" sz="3000" smtClean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Eisenhower National Clearinghouse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Math Forum at Swarthmore College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Math Metadata Task Force</a:t>
            </a:r>
          </a:p>
          <a:p>
            <a:pPr lvl="1">
              <a:lnSpc>
                <a:spcPct val="90000"/>
              </a:lnSpc>
              <a:defRPr/>
            </a:pPr>
            <a:endParaRPr lang="en-US" altLang="en-US" smtClean="0"/>
          </a:p>
          <a:p>
            <a:pPr lvl="1">
              <a:buFontTx/>
              <a:buNone/>
              <a:defRPr/>
            </a:pPr>
            <a:endParaRPr lang="en-US" altLang="en-US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43600" y="2971800"/>
            <a:ext cx="2913063" cy="2308225"/>
          </a:xfrm>
          <a:prstGeom prst="rect">
            <a:avLst/>
          </a:prstGeom>
          <a:noFill/>
          <a:ln w="25400">
            <a:solidFill>
              <a:srgbClr val="00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u="sng">
                <a:solidFill>
                  <a:srgbClr val="006666"/>
                </a:solidFill>
                <a:latin typeface="Arial" charset="0"/>
                <a:cs typeface="+mn-cs"/>
              </a:rPr>
              <a:t>Total Collection</a:t>
            </a:r>
            <a:r>
              <a:rPr lang="en-US" altLang="en-US" b="0" u="sng">
                <a:solidFill>
                  <a:srgbClr val="006666"/>
                </a:solidFill>
                <a:latin typeface="Arial" charset="0"/>
                <a:cs typeface="+mn-cs"/>
              </a:rPr>
              <a:t>     </a:t>
            </a:r>
            <a:endParaRPr lang="en-US" alt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Engineering	58%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Chemistry	21%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Physics	14%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Math		5%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Other		2%</a:t>
            </a: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89" name="Picture 15" descr="banner_portal-large.jpg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46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28600"/>
            <a:ext cx="31242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Prototype</a:t>
            </a:r>
            <a:br>
              <a:rPr lang="en-US" altLang="en-US" sz="2800" smtClean="0">
                <a:cs typeface="+mj-cs"/>
              </a:rPr>
            </a:br>
            <a:r>
              <a:rPr lang="en-US" altLang="en-US" sz="2800" smtClean="0">
                <a:cs typeface="+mj-cs"/>
              </a:rPr>
              <a:t>Project Goals</a:t>
            </a:r>
            <a:endParaRPr lang="en-US" altLang="en-US" smtClean="0"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648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mtClean="0">
                <a:cs typeface="+mn-cs"/>
              </a:rPr>
              <a:t>Expand partnerships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Math Forum at Swarthmore College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University of California Nexus K–12 project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mtClean="0">
                <a:cs typeface="+mn-cs"/>
              </a:rPr>
              <a:t>Collaborate with partners to develop a prototype SMETE Digital Library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test interoperability of federated searches and shared services with partners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expand requirements analysis to include K–12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develop criteria and standards to assess the impact of learning objects across disciplines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implement community feedback systems and evaluate services</a:t>
            </a:r>
          </a:p>
        </p:txBody>
      </p:sp>
      <p:sp>
        <p:nvSpPr>
          <p:cNvPr id="6861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2" name="Picture 9" descr="info_portal4.jpg                                               00004B30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17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0" descr="banner_portal-large.jpg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46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j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600" smtClean="0">
                <a:cs typeface="+mn-cs"/>
              </a:rPr>
              <a:t>Development of Best Practices of using metadata for the Mathematics community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Development of subject thesaurus for range of mathematics resources</a:t>
            </a:r>
            <a:endParaRPr lang="en-US" altLang="en-US" smtClean="0">
              <a:cs typeface="+mn-cs"/>
            </a:endParaRPr>
          </a:p>
          <a:p>
            <a:pPr lvl="1">
              <a:defRPr/>
            </a:pPr>
            <a:r>
              <a:rPr lang="en-US" altLang="en-US" smtClean="0"/>
              <a:t>Level I:		Pre-variable Mathematics</a:t>
            </a:r>
          </a:p>
          <a:p>
            <a:pPr lvl="1">
              <a:defRPr/>
            </a:pPr>
            <a:r>
              <a:rPr lang="en-US" altLang="en-US" smtClean="0"/>
              <a:t>Level II:	Post-variable, pre-proof oriented</a:t>
            </a:r>
          </a:p>
          <a:p>
            <a:pPr lvl="1">
              <a:buFontTx/>
              <a:buNone/>
              <a:defRPr/>
            </a:pPr>
            <a:r>
              <a:rPr lang="en-US" altLang="en-US" smtClean="0"/>
              <a:t>				mathematics</a:t>
            </a:r>
          </a:p>
          <a:p>
            <a:pPr lvl="1">
              <a:defRPr/>
            </a:pPr>
            <a:r>
              <a:rPr lang="en-US" altLang="en-US" smtClean="0"/>
              <a:t>Level III:	Pre-professional and </a:t>
            </a:r>
          </a:p>
          <a:p>
            <a:pPr lvl="4">
              <a:buFontTx/>
              <a:buNone/>
              <a:defRPr/>
            </a:pPr>
            <a:r>
              <a:rPr lang="en-US" altLang="en-US" sz="2600" smtClean="0"/>
              <a:t>		professional mathematics</a:t>
            </a:r>
          </a:p>
        </p:txBody>
      </p:sp>
      <p:pic>
        <p:nvPicPr>
          <p:cNvPr id="2" name="Picture 4" descr="logo_ammtf.jpg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"/>
            <a:ext cx="3657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191000" y="381000"/>
            <a:ext cx="42275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0">
                <a:latin typeface="Arial Black" charset="0"/>
                <a:cs typeface="+mn-cs"/>
              </a:rPr>
              <a:t>www.mathmetadata.org</a:t>
            </a: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j-cs"/>
            </a:endParaRPr>
          </a:p>
        </p:txBody>
      </p:sp>
      <p:pic>
        <p:nvPicPr>
          <p:cNvPr id="70658" name="Picture 3" descr="mf.logo.gif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1593850"/>
            <a:ext cx="16748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 descr="eisenhower.gif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36850"/>
            <a:ext cx="228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5" descr="enc.gif    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60500"/>
            <a:ext cx="2286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6" descr=" needs.jpg  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51050"/>
            <a:ext cx="2781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33400" y="3117850"/>
            <a:ext cx="27892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0">
                <a:latin typeface="Arial Black" charset="0"/>
                <a:cs typeface="+mn-cs"/>
              </a:rPr>
              <a:t>www.needs.org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943600" y="3346450"/>
            <a:ext cx="2400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0">
                <a:latin typeface="Arial Black" charset="0"/>
                <a:cs typeface="+mn-cs"/>
              </a:rPr>
              <a:t>www.enc.org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667000" y="3727450"/>
            <a:ext cx="36020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0">
                <a:latin typeface="Arial Black" charset="0"/>
                <a:cs typeface="+mn-cs"/>
              </a:rPr>
              <a:t>www.mathforum.org</a:t>
            </a:r>
          </a:p>
        </p:txBody>
      </p:sp>
      <p:pic>
        <p:nvPicPr>
          <p:cNvPr id="70665" name="Picture 11" descr="banner_portal-large.jpg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341813"/>
            <a:ext cx="546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059113" y="5346700"/>
            <a:ext cx="28225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0">
                <a:latin typeface="Arial Black" charset="0"/>
                <a:cs typeface="+mn-cs"/>
              </a:rPr>
              <a:t>www.smete.org</a:t>
            </a:r>
          </a:p>
        </p:txBody>
      </p:sp>
      <p:sp>
        <p:nvSpPr>
          <p:cNvPr id="70667" name="Line 1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68" name="Picture 16" descr="logo_ammtf.jpg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"/>
            <a:ext cx="3657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4191000" y="381000"/>
            <a:ext cx="42275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0">
                <a:latin typeface="Arial Black" charset="0"/>
                <a:cs typeface="+mn-cs"/>
              </a:rPr>
              <a:t>www.mathmetadata.org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Challenges Toward the Future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648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Understanding and supporting users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altLang="en-US" smtClean="0">
                <a:cs typeface="+mn-cs"/>
              </a:rPr>
              <a:t> needs</a:t>
            </a:r>
          </a:p>
          <a:p>
            <a:pPr lvl="1">
              <a:defRPr/>
            </a:pPr>
            <a:endParaRPr lang="en-US" altLang="en-US" smtClean="0"/>
          </a:p>
          <a:p>
            <a:pPr>
              <a:defRPr/>
            </a:pPr>
            <a:r>
              <a:rPr lang="en-US" altLang="en-US" sz="2600" smtClean="0">
                <a:cs typeface="+mn-cs"/>
              </a:rPr>
              <a:t>Improving ability to encapsulate the instructional intent and use of materials</a:t>
            </a:r>
          </a:p>
          <a:p>
            <a:pPr lvl="1">
              <a:defRPr/>
            </a:pPr>
            <a:r>
              <a:rPr lang="en-US" altLang="en-US" smtClean="0"/>
              <a:t>Metadata standards and cataloging practice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Supporting communities of use and practice</a:t>
            </a:r>
            <a:endParaRPr lang="en-US" altLang="en-US" smtClean="0">
              <a:cs typeface="+mn-cs"/>
            </a:endParaRPr>
          </a:p>
          <a:p>
            <a:pPr lvl="1">
              <a:defRPr/>
            </a:pPr>
            <a:r>
              <a:rPr lang="en-US" altLang="en-US" smtClean="0"/>
              <a:t>pedagogy</a:t>
            </a:r>
          </a:p>
          <a:p>
            <a:pPr lvl="1">
              <a:defRPr/>
            </a:pPr>
            <a:r>
              <a:rPr lang="en-US" altLang="en-US" smtClean="0"/>
              <a:t>content</a:t>
            </a:r>
          </a:p>
          <a:p>
            <a:pPr lvl="1">
              <a:defRPr/>
            </a:pPr>
            <a:endParaRPr lang="en-US" altLang="en-US" smtClean="0"/>
          </a:p>
          <a:p>
            <a:pPr>
              <a:defRPr/>
            </a:pPr>
            <a:r>
              <a:rPr lang="en-US" altLang="en-US" sz="2600" smtClean="0">
                <a:cs typeface="+mn-cs"/>
              </a:rPr>
              <a:t>Which allows for a user to find what they</a:t>
            </a:r>
            <a:r>
              <a:rPr lang="ja-JP" altLang="en-US" sz="2600" smtClean="0">
                <a:latin typeface="Arial"/>
                <a:cs typeface="+mn-cs"/>
              </a:rPr>
              <a:t>’</a:t>
            </a:r>
            <a:r>
              <a:rPr lang="en-US" altLang="en-US" sz="2600" smtClean="0">
                <a:cs typeface="+mn-cs"/>
              </a:rPr>
              <a:t>re really looking for as well as personalization of content.</a:t>
            </a: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bg1"/>
                </a:solidFill>
                <a:cs typeface="+mj-cs"/>
              </a:rPr>
              <a:t>Contact Information</a:t>
            </a:r>
            <a:endParaRPr lang="en-US" altLang="en-US" smtClean="0">
              <a:cs typeface="+mj-cs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en-US" smtClean="0">
              <a:solidFill>
                <a:schemeClr val="bg1"/>
              </a:solidFill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cs typeface="+mn-cs"/>
              </a:rPr>
              <a:t>Brandon Muramatsu, Project Director</a:t>
            </a: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mura@needs.org</a:t>
            </a:r>
            <a:endParaRPr lang="en-US" altLang="en-US" smtClean="0">
              <a:solidFill>
                <a:schemeClr val="bg1"/>
              </a:solidFill>
              <a:cs typeface="+mn-cs"/>
            </a:endParaRPr>
          </a:p>
          <a:p>
            <a:pPr algn="ctr">
              <a:buFontTx/>
              <a:buNone/>
              <a:defRPr/>
            </a:pPr>
            <a:endParaRPr lang="en-US" altLang="en-US" sz="2000" b="0" smtClean="0">
              <a:solidFill>
                <a:schemeClr val="bg1"/>
              </a:solidFill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3115 Etcheverry Hall</a:t>
            </a: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University of California</a:t>
            </a: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Berkeley, CA 94720-1750</a:t>
            </a: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(510) 643-1817</a:t>
            </a:r>
            <a:endParaRPr lang="en-US" altLang="en-US" sz="200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228725" y="5791200"/>
            <a:ext cx="6500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200">
                <a:solidFill>
                  <a:schemeClr val="bg1"/>
                </a:solidFill>
                <a:latin typeface="Arial" charset="0"/>
                <a:cs typeface="+mn-cs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altLang="en-US" sz="2200">
                <a:solidFill>
                  <a:schemeClr val="bg1"/>
                </a:solidFill>
                <a:latin typeface="Arial" charset="0"/>
                <a:cs typeface="+mn-cs"/>
              </a:rPr>
              <a:t>http://www.smete.org/smete/info/presentations/</a:t>
            </a:r>
            <a:endParaRPr lang="en-US" altLang="en-US" sz="22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543800" cy="10287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Multidisciplinary, Multimedia Case Studies</a:t>
            </a:r>
            <a:endParaRPr lang="en-US" altLang="en-US" smtClean="0">
              <a:cs typeface="+mj-cs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2600" smtClean="0">
                <a:cs typeface="+mn-cs"/>
              </a:rPr>
              <a:t>Highlight examples of successfully 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en-US" altLang="en-US" sz="2600" smtClean="0">
                <a:cs typeface="+mn-cs"/>
              </a:rPr>
              <a:t>	engineered design products.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2600" smtClean="0">
                <a:cs typeface="+mn-cs"/>
              </a:rPr>
              <a:t>Brings </a:t>
            </a:r>
            <a:r>
              <a:rPr lang="ja-JP" altLang="en-US" sz="2600" smtClean="0">
                <a:latin typeface="Arial"/>
                <a:cs typeface="+mn-cs"/>
              </a:rPr>
              <a:t>“</a:t>
            </a:r>
            <a:r>
              <a:rPr lang="en-US" altLang="en-US" sz="2600" smtClean="0">
                <a:cs typeface="+mn-cs"/>
              </a:rPr>
              <a:t>best practices</a:t>
            </a:r>
            <a:r>
              <a:rPr lang="ja-JP" altLang="en-US" sz="2600" smtClean="0">
                <a:latin typeface="Arial"/>
                <a:cs typeface="+mn-cs"/>
              </a:rPr>
              <a:t>”</a:t>
            </a:r>
            <a:r>
              <a:rPr lang="en-US" altLang="en-US" sz="2600" smtClean="0">
                <a:cs typeface="+mn-cs"/>
              </a:rPr>
              <a:t> from industry into the classroom:</a:t>
            </a:r>
          </a:p>
          <a:p>
            <a:pPr lvl="1">
              <a:buFontTx/>
              <a:buChar char="•"/>
              <a:defRPr/>
            </a:pPr>
            <a:r>
              <a:rPr lang="en-US" altLang="en-US" sz="2400" smtClean="0"/>
              <a:t>customer-driven design</a:t>
            </a:r>
          </a:p>
          <a:p>
            <a:pPr lvl="1">
              <a:buFontTx/>
              <a:buChar char="•"/>
              <a:defRPr/>
            </a:pPr>
            <a:r>
              <a:rPr lang="en-US" altLang="en-US" sz="2400" smtClean="0"/>
              <a:t>quality and continuous improvement</a:t>
            </a:r>
          </a:p>
          <a:p>
            <a:pPr lvl="1">
              <a:buFontTx/>
              <a:buChar char="•"/>
              <a:defRPr/>
            </a:pPr>
            <a:r>
              <a:rPr lang="en-US" altLang="en-US" sz="2400" smtClean="0"/>
              <a:t>multifunctional teams</a:t>
            </a:r>
          </a:p>
          <a:p>
            <a:pPr lvl="1">
              <a:buFontTx/>
              <a:buChar char="•"/>
              <a:defRPr/>
            </a:pPr>
            <a:r>
              <a:rPr lang="en-US" altLang="en-US" sz="2400" smtClean="0"/>
              <a:t>design for </a:t>
            </a:r>
            <a:r>
              <a:rPr lang="ja-JP" altLang="en-US" sz="2400" smtClean="0">
                <a:latin typeface="Arial"/>
              </a:rPr>
              <a:t>‘</a:t>
            </a:r>
            <a:r>
              <a:rPr lang="en-US" altLang="en-US" sz="2400" smtClean="0"/>
              <a:t>x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altLang="en-US" sz="2400" smtClean="0"/>
              <a:t> (assembly, environment, service, etc.)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2600" smtClean="0">
                <a:cs typeface="+mn-cs"/>
              </a:rPr>
              <a:t>Complements dissection and design activities.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2600" smtClean="0">
                <a:cs typeface="+mn-cs"/>
              </a:rPr>
              <a:t>Promotes integrative thinking.</a:t>
            </a:r>
            <a:endParaRPr lang="en-US" altLang="en-US" sz="2000" smtClean="0">
              <a:cs typeface="+mn-cs"/>
            </a:endParaRPr>
          </a:p>
        </p:txBody>
      </p:sp>
      <p:pic>
        <p:nvPicPr>
          <p:cNvPr id="8499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"/>
            <a:ext cx="8413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Multidisciplinary Mechatronic </a:t>
            </a:r>
            <a:br>
              <a:rPr lang="en-US" altLang="en-US" sz="2800" smtClean="0">
                <a:cs typeface="+mj-cs"/>
              </a:rPr>
            </a:br>
            <a:r>
              <a:rPr lang="en-US" altLang="en-US" sz="2800" smtClean="0">
                <a:cs typeface="+mj-cs"/>
              </a:rPr>
              <a:t>Cases and Dissection Exercises</a:t>
            </a:r>
            <a:endParaRPr lang="en-US" altLang="en-US" sz="2800" smtClean="0">
              <a:solidFill>
                <a:srgbClr val="FAFD00"/>
              </a:solidFill>
              <a:cs typeface="+mj-cs"/>
            </a:endParaRPr>
          </a:p>
        </p:txBody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2360613"/>
            <a:ext cx="7710488" cy="323691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600" smtClean="0">
                <a:cs typeface="+mn-cs"/>
              </a:rPr>
              <a:t>Mechanical Engineering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Electrical Engineering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Computer Engineering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User Interface Designers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Manufacturing Engineering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Industrial/Process Engineering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Business and Management of Technology</a:t>
            </a:r>
            <a:endParaRPr lang="en-US" altLang="en-US" sz="2400" smtClean="0">
              <a:cs typeface="+mn-cs"/>
            </a:endParaRP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14363" y="1752600"/>
            <a:ext cx="5857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800">
                <a:solidFill>
                  <a:schemeClr val="tx2"/>
                </a:solidFill>
                <a:latin typeface="Arial" charset="0"/>
                <a:cs typeface="+mn-cs"/>
              </a:rPr>
              <a:t>Some of the Disciplines Involved:</a:t>
            </a:r>
          </a:p>
        </p:txBody>
      </p:sp>
      <p:pic>
        <p:nvPicPr>
          <p:cNvPr id="89093" name="Picture 10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590800"/>
            <a:ext cx="2540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3" name="Line 103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095" name="Picture 10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"/>
            <a:ext cx="8413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467600" cy="11049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Multimedia Cases &amp; Mechanical Dissection Promote Integrative Learning</a:t>
            </a:r>
            <a:endParaRPr lang="en-US" altLang="en-US" smtClean="0">
              <a:cs typeface="+mj-cs"/>
            </a:endParaRPr>
          </a:p>
        </p:txBody>
      </p:sp>
      <p:sp>
        <p:nvSpPr>
          <p:cNvPr id="87043" name="Rectangle 1027"/>
          <p:cNvSpPr>
            <a:spLocks noChangeArrowheads="1"/>
          </p:cNvSpPr>
          <p:nvPr/>
        </p:nvSpPr>
        <p:spPr bwMode="auto">
          <a:xfrm>
            <a:off x="3141663" y="5824538"/>
            <a:ext cx="57689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>
                <a:latin typeface="Helvetica" charset="0"/>
                <a:cs typeface="+mn-cs"/>
              </a:rPr>
              <a:t>Integrates multimedia case, dissection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en-US">
                <a:latin typeface="Helvetica" charset="0"/>
                <a:cs typeface="+mn-cs"/>
              </a:rPr>
              <a:t>and design activities</a:t>
            </a:r>
          </a:p>
        </p:txBody>
      </p:sp>
      <p:sp>
        <p:nvSpPr>
          <p:cNvPr id="87044" name="Rectangle 1028"/>
          <p:cNvSpPr>
            <a:spLocks noChangeArrowheads="1"/>
          </p:cNvSpPr>
          <p:nvPr/>
        </p:nvSpPr>
        <p:spPr bwMode="auto">
          <a:xfrm>
            <a:off x="4846638" y="4311650"/>
            <a:ext cx="3270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912" tIns="31750" rIns="61912" bIns="31750">
            <a:spAutoFit/>
          </a:bodyPr>
          <a:lstStyle/>
          <a:p>
            <a:pPr algn="ctr" defTabSz="620713">
              <a:lnSpc>
                <a:spcPct val="90000"/>
              </a:lnSpc>
              <a:defRPr/>
            </a:pPr>
            <a:r>
              <a:rPr lang="en-US" altLang="en-US" sz="1800">
                <a:latin typeface="Helvetica" charset="0"/>
                <a:cs typeface="+mn-cs"/>
              </a:rPr>
              <a:t>Abstract  Theory &amp; Conceptualization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5683250" y="2155825"/>
            <a:ext cx="151765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725" tIns="42862" rIns="85725" bIns="42862">
            <a:spAutoFit/>
          </a:bodyPr>
          <a:lstStyle/>
          <a:p>
            <a:pPr algn="ctr" defTabSz="850900">
              <a:defRPr/>
            </a:pPr>
            <a:r>
              <a:rPr lang="en-US" altLang="en-US" sz="1800">
                <a:latin typeface="Helvetica" charset="0"/>
                <a:cs typeface="+mn-cs"/>
              </a:rPr>
              <a:t>Concrete</a:t>
            </a:r>
          </a:p>
          <a:p>
            <a:pPr algn="ctr" defTabSz="850900">
              <a:defRPr/>
            </a:pPr>
            <a:r>
              <a:rPr lang="en-US" altLang="en-US" sz="1800">
                <a:latin typeface="Helvetica" charset="0"/>
                <a:cs typeface="+mn-cs"/>
              </a:rPr>
              <a:t>Experiences</a:t>
            </a:r>
          </a:p>
        </p:txBody>
      </p:sp>
      <p:sp>
        <p:nvSpPr>
          <p:cNvPr id="87046" name="Arc 1030"/>
          <p:cNvSpPr>
            <a:spLocks/>
          </p:cNvSpPr>
          <p:nvPr/>
        </p:nvSpPr>
        <p:spPr bwMode="auto">
          <a:xfrm>
            <a:off x="7169150" y="2457450"/>
            <a:ext cx="755650" cy="5953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47" name="Arc 1031"/>
          <p:cNvSpPr>
            <a:spLocks/>
          </p:cNvSpPr>
          <p:nvPr/>
        </p:nvSpPr>
        <p:spPr bwMode="auto">
          <a:xfrm rot="10800000">
            <a:off x="4833938" y="3643313"/>
            <a:ext cx="755650" cy="5953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48" name="Arc 1032"/>
          <p:cNvSpPr>
            <a:spLocks/>
          </p:cNvSpPr>
          <p:nvPr/>
        </p:nvSpPr>
        <p:spPr bwMode="auto">
          <a:xfrm>
            <a:off x="4929188" y="2443163"/>
            <a:ext cx="757237" cy="595312"/>
          </a:xfrm>
          <a:custGeom>
            <a:avLst/>
            <a:gdLst>
              <a:gd name="G0" fmla="+- 21599 0 0"/>
              <a:gd name="G1" fmla="+- 21599 0 0"/>
              <a:gd name="G2" fmla="+- 21600 0 0"/>
              <a:gd name="T0" fmla="*/ 0 w 21599"/>
              <a:gd name="T1" fmla="*/ 21542 h 21599"/>
              <a:gd name="T2" fmla="*/ 21554 w 21599"/>
              <a:gd name="T3" fmla="*/ 0 h 21599"/>
              <a:gd name="T4" fmla="*/ 21599 w 21599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9" fill="none" extrusionOk="0">
                <a:moveTo>
                  <a:pt x="-1" y="21541"/>
                </a:moveTo>
                <a:cubicBezTo>
                  <a:pt x="30" y="9652"/>
                  <a:pt x="9664" y="23"/>
                  <a:pt x="21553" y="-1"/>
                </a:cubicBezTo>
              </a:path>
              <a:path w="21599" h="21599" stroke="0" extrusionOk="0">
                <a:moveTo>
                  <a:pt x="-1" y="21541"/>
                </a:moveTo>
                <a:cubicBezTo>
                  <a:pt x="30" y="9652"/>
                  <a:pt x="9664" y="23"/>
                  <a:pt x="21553" y="-1"/>
                </a:cubicBezTo>
                <a:lnTo>
                  <a:pt x="21599" y="21599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49" name="Arc 1033"/>
          <p:cNvSpPr>
            <a:spLocks/>
          </p:cNvSpPr>
          <p:nvPr/>
        </p:nvSpPr>
        <p:spPr bwMode="auto">
          <a:xfrm rot="10800000">
            <a:off x="7286625" y="3643313"/>
            <a:ext cx="757238" cy="595312"/>
          </a:xfrm>
          <a:custGeom>
            <a:avLst/>
            <a:gdLst>
              <a:gd name="G0" fmla="+- 21599 0 0"/>
              <a:gd name="G1" fmla="+- 21599 0 0"/>
              <a:gd name="G2" fmla="+- 21600 0 0"/>
              <a:gd name="T0" fmla="*/ 0 w 21599"/>
              <a:gd name="T1" fmla="*/ 21542 h 21599"/>
              <a:gd name="T2" fmla="*/ 21554 w 21599"/>
              <a:gd name="T3" fmla="*/ 0 h 21599"/>
              <a:gd name="T4" fmla="*/ 21599 w 21599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9" fill="none" extrusionOk="0">
                <a:moveTo>
                  <a:pt x="-1" y="21541"/>
                </a:moveTo>
                <a:cubicBezTo>
                  <a:pt x="30" y="9652"/>
                  <a:pt x="9664" y="23"/>
                  <a:pt x="21553" y="-1"/>
                </a:cubicBezTo>
              </a:path>
              <a:path w="21599" h="21599" stroke="0" extrusionOk="0">
                <a:moveTo>
                  <a:pt x="-1" y="21541"/>
                </a:moveTo>
                <a:cubicBezTo>
                  <a:pt x="30" y="9652"/>
                  <a:pt x="9664" y="23"/>
                  <a:pt x="21553" y="-1"/>
                </a:cubicBezTo>
                <a:lnTo>
                  <a:pt x="21599" y="21599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50" name="Rectangle 1034"/>
          <p:cNvSpPr>
            <a:spLocks noChangeArrowheads="1"/>
          </p:cNvSpPr>
          <p:nvPr/>
        </p:nvSpPr>
        <p:spPr bwMode="auto">
          <a:xfrm>
            <a:off x="4008438" y="3014663"/>
            <a:ext cx="20542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912" tIns="31750" rIns="61912" bIns="31750">
            <a:spAutoFit/>
          </a:bodyPr>
          <a:lstStyle/>
          <a:p>
            <a:pPr algn="ctr" defTabSz="620713">
              <a:lnSpc>
                <a:spcPct val="90000"/>
              </a:lnSpc>
              <a:defRPr/>
            </a:pPr>
            <a:r>
              <a:rPr lang="en-US" altLang="en-US" sz="1800">
                <a:latin typeface="Helvetica" charset="0"/>
                <a:cs typeface="+mn-cs"/>
              </a:rPr>
              <a:t>Active</a:t>
            </a:r>
          </a:p>
          <a:p>
            <a:pPr algn="ctr" defTabSz="620713">
              <a:lnSpc>
                <a:spcPct val="90000"/>
              </a:lnSpc>
              <a:defRPr/>
            </a:pPr>
            <a:r>
              <a:rPr lang="en-US" altLang="en-US" sz="1800">
                <a:latin typeface="Helvetica" charset="0"/>
                <a:cs typeface="+mn-cs"/>
              </a:rPr>
              <a:t>Experimentation</a:t>
            </a:r>
          </a:p>
        </p:txBody>
      </p:sp>
      <p:sp>
        <p:nvSpPr>
          <p:cNvPr id="87051" name="Rectangle 1035"/>
          <p:cNvSpPr>
            <a:spLocks noChangeArrowheads="1"/>
          </p:cNvSpPr>
          <p:nvPr/>
        </p:nvSpPr>
        <p:spPr bwMode="auto">
          <a:xfrm>
            <a:off x="7366000" y="3133725"/>
            <a:ext cx="1333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912" tIns="31750" rIns="61912" bIns="31750">
            <a:spAutoFit/>
          </a:bodyPr>
          <a:lstStyle/>
          <a:p>
            <a:pPr algn="ctr" defTabSz="620713">
              <a:lnSpc>
                <a:spcPct val="90000"/>
              </a:lnSpc>
              <a:defRPr/>
            </a:pPr>
            <a:r>
              <a:rPr lang="en-US" altLang="en-US" sz="1800">
                <a:latin typeface="Helvetica" charset="0"/>
                <a:cs typeface="+mn-cs"/>
              </a:rPr>
              <a:t>Reflection</a:t>
            </a:r>
          </a:p>
        </p:txBody>
      </p:sp>
      <p:sp>
        <p:nvSpPr>
          <p:cNvPr id="87052" name="Rectangle 1036"/>
          <p:cNvSpPr>
            <a:spLocks noChangeArrowheads="1"/>
          </p:cNvSpPr>
          <p:nvPr/>
        </p:nvSpPr>
        <p:spPr bwMode="auto">
          <a:xfrm>
            <a:off x="4046538" y="5251450"/>
            <a:ext cx="4097337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200">
                <a:solidFill>
                  <a:schemeClr val="tx2"/>
                </a:solidFill>
                <a:latin typeface="Arial" charset="0"/>
                <a:cs typeface="+mn-cs"/>
              </a:rPr>
              <a:t>Virtual Disk Drive Case Study</a:t>
            </a:r>
          </a:p>
        </p:txBody>
      </p:sp>
      <p:pic>
        <p:nvPicPr>
          <p:cNvPr id="87053" name="Picture 1037">
            <a:hlinkClick r:id="" action="ppaction://media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42900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9" name="Line 103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56" name="Picture 104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"/>
            <a:ext cx="8413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Synthesis Courseware Integrates </a:t>
            </a:r>
            <a:br>
              <a:rPr lang="en-US" altLang="en-US" sz="2800" smtClean="0">
                <a:cs typeface="+mj-cs"/>
              </a:rPr>
            </a:br>
            <a:r>
              <a:rPr lang="en-US" altLang="en-US" sz="2800" smtClean="0">
                <a:cs typeface="+mj-cs"/>
              </a:rPr>
              <a:t>Research, Education and Industry</a:t>
            </a:r>
          </a:p>
        </p:txBody>
      </p:sp>
      <p:pic>
        <p:nvPicPr>
          <p:cNvPr id="91139" name="Picture 10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14538"/>
            <a:ext cx="20701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140" name="Rectangle 1028"/>
          <p:cNvSpPr>
            <a:spLocks noChangeArrowheads="1"/>
          </p:cNvSpPr>
          <p:nvPr/>
        </p:nvSpPr>
        <p:spPr bwMode="auto">
          <a:xfrm>
            <a:off x="7048500" y="2352675"/>
            <a:ext cx="19431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en-US" u="sng">
                <a:solidFill>
                  <a:schemeClr val="tx2"/>
                </a:solidFill>
                <a:latin typeface="Arial" charset="0"/>
                <a:cs typeface="+mn-cs"/>
              </a:rPr>
              <a:t>Education </a:t>
            </a:r>
          </a:p>
          <a:p>
            <a:pPr algn="ctr">
              <a:defRPr/>
            </a:pPr>
            <a:r>
              <a:rPr lang="en-US" altLang="en-US" u="sng">
                <a:solidFill>
                  <a:schemeClr val="tx2"/>
                </a:solidFill>
                <a:latin typeface="Arial" charset="0"/>
                <a:cs typeface="+mn-cs"/>
              </a:rPr>
              <a:t>Research</a:t>
            </a:r>
          </a:p>
          <a:p>
            <a:pPr algn="ctr"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peer, </a:t>
            </a:r>
          </a:p>
          <a:p>
            <a:pPr algn="ctr"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scaffolded &amp; </a:t>
            </a:r>
          </a:p>
          <a:p>
            <a:pPr algn="ctr"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experiential </a:t>
            </a:r>
          </a:p>
          <a:p>
            <a:pPr algn="ctr"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learning</a:t>
            </a:r>
          </a:p>
        </p:txBody>
      </p:sp>
      <p:sp>
        <p:nvSpPr>
          <p:cNvPr id="91141" name="Rectangle 1029"/>
          <p:cNvSpPr>
            <a:spLocks noChangeArrowheads="1"/>
          </p:cNvSpPr>
          <p:nvPr/>
        </p:nvSpPr>
        <p:spPr bwMode="auto">
          <a:xfrm>
            <a:off x="457200" y="1603375"/>
            <a:ext cx="3044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en-US" u="sng">
                <a:solidFill>
                  <a:schemeClr val="tx2"/>
                </a:solidFill>
                <a:latin typeface="Arial" charset="0"/>
                <a:cs typeface="+mn-cs"/>
              </a:rPr>
              <a:t>Technical Research</a:t>
            </a:r>
          </a:p>
        </p:txBody>
      </p:sp>
      <p:sp>
        <p:nvSpPr>
          <p:cNvPr id="91142" name="Rectangle 1030"/>
          <p:cNvSpPr>
            <a:spLocks noChangeArrowheads="1"/>
          </p:cNvSpPr>
          <p:nvPr/>
        </p:nvSpPr>
        <p:spPr bwMode="auto">
          <a:xfrm>
            <a:off x="423863" y="1981200"/>
            <a:ext cx="3944937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Disk Drive</a:t>
            </a:r>
          </a:p>
          <a:p>
            <a:pPr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High Speed Networks</a:t>
            </a:r>
          </a:p>
          <a:p>
            <a:pPr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Multimedia &amp; Video Servers</a:t>
            </a:r>
          </a:p>
          <a:p>
            <a:pPr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Design &amp; Mfg. Integration</a:t>
            </a:r>
            <a:endParaRPr lang="en-US" altLang="en-US">
              <a:latin typeface="Arial" charset="0"/>
              <a:cs typeface="+mn-cs"/>
            </a:endParaRPr>
          </a:p>
        </p:txBody>
      </p:sp>
      <p:sp>
        <p:nvSpPr>
          <p:cNvPr id="91143" name="Rectangle 1031"/>
          <p:cNvSpPr>
            <a:spLocks noChangeArrowheads="1"/>
          </p:cNvSpPr>
          <p:nvPr/>
        </p:nvSpPr>
        <p:spPr bwMode="auto">
          <a:xfrm>
            <a:off x="636588" y="5969000"/>
            <a:ext cx="79216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200">
                <a:solidFill>
                  <a:schemeClr val="tx2"/>
                </a:solidFill>
                <a:latin typeface="Arial" charset="0"/>
                <a:cs typeface="+mn-cs"/>
              </a:rPr>
              <a:t>Virtual Disk Drive Case Study - Game, Dissection Example</a:t>
            </a:r>
          </a:p>
        </p:txBody>
      </p:sp>
      <p:sp>
        <p:nvSpPr>
          <p:cNvPr id="91144" name="Rectangle 1032"/>
          <p:cNvSpPr>
            <a:spLocks noChangeArrowheads="1"/>
          </p:cNvSpPr>
          <p:nvPr/>
        </p:nvSpPr>
        <p:spPr bwMode="auto">
          <a:xfrm>
            <a:off x="449263" y="4235450"/>
            <a:ext cx="3402012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Western Digital</a:t>
            </a:r>
          </a:p>
          <a:p>
            <a:pPr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IBM Almaden Research</a:t>
            </a:r>
          </a:p>
          <a:p>
            <a:pPr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Berkeley Computer </a:t>
            </a:r>
          </a:p>
          <a:p>
            <a:pPr>
              <a:defRPr/>
            </a:pPr>
            <a:r>
              <a:rPr lang="en-US" altLang="en-US" b="0">
                <a:solidFill>
                  <a:srgbClr val="006666"/>
                </a:solidFill>
                <a:latin typeface="Arial" charset="0"/>
                <a:cs typeface="+mn-cs"/>
              </a:rPr>
              <a:t>Mechanics Lab</a:t>
            </a:r>
            <a:endParaRPr lang="en-US" altLang="en-US" b="0">
              <a:latin typeface="Arial" charset="0"/>
              <a:cs typeface="+mn-cs"/>
            </a:endParaRPr>
          </a:p>
        </p:txBody>
      </p:sp>
      <p:sp>
        <p:nvSpPr>
          <p:cNvPr id="91145" name="Rectangle 1033"/>
          <p:cNvSpPr>
            <a:spLocks noChangeArrowheads="1"/>
          </p:cNvSpPr>
          <p:nvPr/>
        </p:nvSpPr>
        <p:spPr bwMode="auto">
          <a:xfrm>
            <a:off x="476250" y="3778250"/>
            <a:ext cx="1382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en-US" u="sng">
                <a:solidFill>
                  <a:schemeClr val="tx2"/>
                </a:solidFill>
                <a:latin typeface="Arial" charset="0"/>
                <a:cs typeface="+mn-cs"/>
              </a:rPr>
              <a:t>Industry</a:t>
            </a:r>
          </a:p>
        </p:txBody>
      </p:sp>
      <p:sp>
        <p:nvSpPr>
          <p:cNvPr id="16393" name="Line 103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47" name="Picture 103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"/>
            <a:ext cx="8413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j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9318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30200"/>
            <a:ext cx="81534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89" name="Picture 5">
            <a:hlinkClick r:id="" action="ppaction://media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89100"/>
            <a:ext cx="2057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AAAAA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AAAAA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AAAAA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Suede:Applications:Words/Numbers:Microsoft Office 98:Templates:Blank Presentation</Template>
  <TotalTime>1698</TotalTime>
  <Words>1694</Words>
  <Application>Microsoft Macintosh PowerPoint</Application>
  <PresentationFormat>On-screen Show (4:3)</PresentationFormat>
  <Paragraphs>391</Paragraphs>
  <Slides>45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Times</vt:lpstr>
      <vt:lpstr>ＭＳ Ｐゴシック</vt:lpstr>
      <vt:lpstr>Arial</vt:lpstr>
      <vt:lpstr>Arial Narrow</vt:lpstr>
      <vt:lpstr>Wingdings</vt:lpstr>
      <vt:lpstr>Helvetica</vt:lpstr>
      <vt:lpstr>Times New Roman</vt:lpstr>
      <vt:lpstr>Monotype Sorts</vt:lpstr>
      <vt:lpstr>Arial Black</vt:lpstr>
      <vt:lpstr>Blank Presentation</vt:lpstr>
      <vt:lpstr>Adobe Photoshop Image</vt:lpstr>
      <vt:lpstr>A Digital Learning Space for Science, Mathematics, Engineering and Technology Education</vt:lpstr>
      <vt:lpstr>Outline</vt:lpstr>
      <vt:lpstr>PowerPoint Presentation</vt:lpstr>
      <vt:lpstr>Synthesis Coalition Strategy</vt:lpstr>
      <vt:lpstr>Multidisciplinary, Multimedia Case Studies</vt:lpstr>
      <vt:lpstr>Multidisciplinary Mechatronic  Cases and Dissection Exercises</vt:lpstr>
      <vt:lpstr>Multimedia Cases &amp; Mechanical Dissection Promote Integrative Learning</vt:lpstr>
      <vt:lpstr>Synthesis Courseware Integrates  Research, Education and Industry</vt:lpstr>
      <vt:lpstr>PowerPoint Presentation</vt:lpstr>
      <vt:lpstr>PowerPoint Presentation</vt:lpstr>
      <vt:lpstr>PowerPoint Presentation</vt:lpstr>
      <vt:lpstr>Synthesis Coalition Strategy</vt:lpstr>
      <vt:lpstr>Outline</vt:lpstr>
      <vt:lpstr>NEEDS—The National Engineering Education Delivery System www.needs.org </vt:lpstr>
      <vt:lpstr>PowerPoint Presentation</vt:lpstr>
      <vt:lpstr>How does NEEDS help users  “re-use” learning materials?</vt:lpstr>
      <vt:lpstr>NEEDS</vt:lpstr>
      <vt:lpstr>What Is NEEDS?</vt:lpstr>
      <vt:lpstr>PowerPoint Presentation</vt:lpstr>
      <vt:lpstr>Quality Review of Courseware on the NEEDS Database</vt:lpstr>
      <vt:lpstr>The Premier Award for Excellence in Engineering Education Courseware</vt:lpstr>
      <vt:lpstr>Premier Award Criteria</vt:lpstr>
      <vt:lpstr>Evaluation Criteria</vt:lpstr>
      <vt:lpstr>Evaluation Criteria, cont.</vt:lpstr>
      <vt:lpstr>Premier Courseware of 1997 &amp; 1998</vt:lpstr>
      <vt:lpstr>Premier Courseware of 1999 &amp; 2000</vt:lpstr>
      <vt:lpstr>NEEDS</vt:lpstr>
      <vt:lpstr>Outline</vt:lpstr>
      <vt:lpstr>Towards  A Digital Learning Space for Library for Science, Mathematics, Engineering and Technology Education</vt:lpstr>
      <vt:lpstr>A National SMETE Digital Library</vt:lpstr>
      <vt:lpstr>Vision of NSDL ...</vt:lpstr>
      <vt:lpstr>Needs Assessment with Members of the  Math and Science Community</vt:lpstr>
      <vt:lpstr>Findings, Trends, &amp; Design Implications</vt:lpstr>
      <vt:lpstr>Findings, Trends, &amp; Design Implications</vt:lpstr>
      <vt:lpstr>Translating Findings into Services &amp; Features</vt:lpstr>
      <vt:lpstr>Translating Findings into Services &amp; Features</vt:lpstr>
      <vt:lpstr>Outline</vt:lpstr>
      <vt:lpstr>Prototype: www.smete.org</vt:lpstr>
      <vt:lpstr>Building a SMETE Information Portal</vt:lpstr>
      <vt:lpstr>www.smete.org</vt:lpstr>
      <vt:lpstr>Prototype Project Goals</vt:lpstr>
      <vt:lpstr>PowerPoint Presentation</vt:lpstr>
      <vt:lpstr>PowerPoint Presentation</vt:lpstr>
      <vt:lpstr>Challenges Toward the Future</vt:lpstr>
      <vt:lpstr>Contact Information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Digital Learning Space for Science, Mathematics, Engineering and Technology Education</dc:title>
  <dc:subject/>
  <dc:creator>Brandon Muramatsu</dc:creator>
  <cp:keywords/>
  <dc:description>This work is licensed under a Creative Commons Attribution-Noncommercial-ShareAlike 3.0 United States License (http://creativecommons.org/licenses/by-nc-sa/3.0/us/)</dc:description>
  <cp:lastModifiedBy>Brandon Muramatsu</cp:lastModifiedBy>
  <cp:revision>141</cp:revision>
  <cp:lastPrinted>1999-10-14T17:05:35Z</cp:lastPrinted>
  <dcterms:created xsi:type="dcterms:W3CDTF">1999-06-02T23:16:11Z</dcterms:created>
  <dcterms:modified xsi:type="dcterms:W3CDTF">2013-12-30T05:15:51Z</dcterms:modified>
  <cp:category/>
</cp:coreProperties>
</file>