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9" r:id="rId1"/>
  </p:sldMasterIdLst>
  <p:notesMasterIdLst>
    <p:notesMasterId r:id="rId40"/>
  </p:notesMasterIdLst>
  <p:sldIdLst>
    <p:sldId id="256" r:id="rId2"/>
    <p:sldId id="257" r:id="rId3"/>
    <p:sldId id="269" r:id="rId4"/>
    <p:sldId id="275" r:id="rId5"/>
    <p:sldId id="276" r:id="rId6"/>
    <p:sldId id="302" r:id="rId7"/>
    <p:sldId id="268" r:id="rId8"/>
    <p:sldId id="272" r:id="rId9"/>
    <p:sldId id="273" r:id="rId10"/>
    <p:sldId id="258" r:id="rId11"/>
    <p:sldId id="259" r:id="rId12"/>
    <p:sldId id="260" r:id="rId13"/>
    <p:sldId id="261" r:id="rId14"/>
    <p:sldId id="262" r:id="rId15"/>
    <p:sldId id="263" r:id="rId16"/>
    <p:sldId id="264" r:id="rId17"/>
    <p:sldId id="265" r:id="rId18"/>
    <p:sldId id="266" r:id="rId19"/>
    <p:sldId id="267" r:id="rId20"/>
    <p:sldId id="277" r:id="rId21"/>
    <p:sldId id="288" r:id="rId22"/>
    <p:sldId id="296" r:id="rId23"/>
    <p:sldId id="295" r:id="rId24"/>
    <p:sldId id="297" r:id="rId25"/>
    <p:sldId id="298" r:id="rId26"/>
    <p:sldId id="299" r:id="rId27"/>
    <p:sldId id="300" r:id="rId28"/>
    <p:sldId id="278" r:id="rId29"/>
    <p:sldId id="280" r:id="rId30"/>
    <p:sldId id="281" r:id="rId31"/>
    <p:sldId id="282" r:id="rId32"/>
    <p:sldId id="283" r:id="rId33"/>
    <p:sldId id="284" r:id="rId34"/>
    <p:sldId id="285" r:id="rId35"/>
    <p:sldId id="286" r:id="rId36"/>
    <p:sldId id="301" r:id="rId37"/>
    <p:sldId id="279" r:id="rId38"/>
    <p:sldId id="271" r:id="rId39"/>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charset="0"/>
        <a:ea typeface="ＭＳ Ｐゴシック" charset="0"/>
        <a:cs typeface="ＭＳ Ｐゴシック" charset="0"/>
      </a:defRPr>
    </a:lvl1pPr>
    <a:lvl2pPr marL="457200" algn="l" rtl="0" eaLnBrk="0" fontAlgn="base" hangingPunct="0">
      <a:spcBef>
        <a:spcPct val="0"/>
      </a:spcBef>
      <a:spcAft>
        <a:spcPct val="0"/>
      </a:spcAft>
      <a:defRPr sz="2400" kern="1200">
        <a:solidFill>
          <a:schemeClr val="tx1"/>
        </a:solidFill>
        <a:latin typeface="Times" charset="0"/>
        <a:ea typeface="ＭＳ Ｐゴシック" charset="0"/>
        <a:cs typeface="ＭＳ Ｐゴシック" charset="0"/>
      </a:defRPr>
    </a:lvl2pPr>
    <a:lvl3pPr marL="914400" algn="l" rtl="0" eaLnBrk="0" fontAlgn="base" hangingPunct="0">
      <a:spcBef>
        <a:spcPct val="0"/>
      </a:spcBef>
      <a:spcAft>
        <a:spcPct val="0"/>
      </a:spcAft>
      <a:defRPr sz="2400" kern="1200">
        <a:solidFill>
          <a:schemeClr val="tx1"/>
        </a:solidFill>
        <a:latin typeface="Times" charset="0"/>
        <a:ea typeface="ＭＳ Ｐゴシック" charset="0"/>
        <a:cs typeface="ＭＳ Ｐゴシック" charset="0"/>
      </a:defRPr>
    </a:lvl3pPr>
    <a:lvl4pPr marL="1371600" algn="l" rtl="0" eaLnBrk="0" fontAlgn="base" hangingPunct="0">
      <a:spcBef>
        <a:spcPct val="0"/>
      </a:spcBef>
      <a:spcAft>
        <a:spcPct val="0"/>
      </a:spcAft>
      <a:defRPr sz="2400" kern="1200">
        <a:solidFill>
          <a:schemeClr val="tx1"/>
        </a:solidFill>
        <a:latin typeface="Times" charset="0"/>
        <a:ea typeface="ＭＳ Ｐゴシック" charset="0"/>
        <a:cs typeface="ＭＳ Ｐゴシック" charset="0"/>
      </a:defRPr>
    </a:lvl4pPr>
    <a:lvl5pPr marL="1828800" algn="l" rtl="0" eaLnBrk="0" fontAlgn="base" hangingPunct="0">
      <a:spcBef>
        <a:spcPct val="0"/>
      </a:spcBef>
      <a:spcAft>
        <a:spcPct val="0"/>
      </a:spcAft>
      <a:defRPr sz="2400" kern="1200">
        <a:solidFill>
          <a:schemeClr val="tx1"/>
        </a:solidFill>
        <a:latin typeface="Times" charset="0"/>
        <a:ea typeface="ＭＳ Ｐゴシック" charset="0"/>
        <a:cs typeface="ＭＳ Ｐゴシック" charset="0"/>
      </a:defRPr>
    </a:lvl5pPr>
    <a:lvl6pPr marL="2286000" algn="l" defTabSz="457200" rtl="0" eaLnBrk="1" latinLnBrk="0" hangingPunct="1">
      <a:defRPr sz="2400" kern="1200">
        <a:solidFill>
          <a:schemeClr val="tx1"/>
        </a:solidFill>
        <a:latin typeface="Times" charset="0"/>
        <a:ea typeface="ＭＳ Ｐゴシック" charset="0"/>
        <a:cs typeface="ＭＳ Ｐゴシック" charset="0"/>
      </a:defRPr>
    </a:lvl6pPr>
    <a:lvl7pPr marL="2743200" algn="l" defTabSz="457200" rtl="0" eaLnBrk="1" latinLnBrk="0" hangingPunct="1">
      <a:defRPr sz="2400" kern="1200">
        <a:solidFill>
          <a:schemeClr val="tx1"/>
        </a:solidFill>
        <a:latin typeface="Times" charset="0"/>
        <a:ea typeface="ＭＳ Ｐゴシック" charset="0"/>
        <a:cs typeface="ＭＳ Ｐゴシック" charset="0"/>
      </a:defRPr>
    </a:lvl7pPr>
    <a:lvl8pPr marL="3200400" algn="l" defTabSz="457200" rtl="0" eaLnBrk="1" latinLnBrk="0" hangingPunct="1">
      <a:defRPr sz="2400" kern="1200">
        <a:solidFill>
          <a:schemeClr val="tx1"/>
        </a:solidFill>
        <a:latin typeface="Times" charset="0"/>
        <a:ea typeface="ＭＳ Ｐゴシック" charset="0"/>
        <a:cs typeface="ＭＳ Ｐゴシック" charset="0"/>
      </a:defRPr>
    </a:lvl8pPr>
    <a:lvl9pPr marL="3657600" algn="l" defTabSz="457200" rtl="0" eaLnBrk="1" latinLnBrk="0" hangingPunct="1">
      <a:defRPr sz="2400" kern="1200">
        <a:solidFill>
          <a:schemeClr val="tx1"/>
        </a:solidFill>
        <a:latin typeface="Times"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 d="100"/>
          <a:sy n="10" d="100"/>
        </p:scale>
        <p:origin x="-2832"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792"/>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notesMaster" Target="notesMasters/notesMaster1.xml"/><Relationship Id="rId41" Type="http://schemas.openxmlformats.org/officeDocument/2006/relationships/printerSettings" Target="printerSettings/printerSettings1.bin"/><Relationship Id="rId42" Type="http://schemas.openxmlformats.org/officeDocument/2006/relationships/presProps" Target="presProps.xml"/><Relationship Id="rId43" Type="http://schemas.openxmlformats.org/officeDocument/2006/relationships/viewProps" Target="viewProps.xml"/><Relationship Id="rId44" Type="http://schemas.openxmlformats.org/officeDocument/2006/relationships/theme" Target="theme/theme1.xml"/><Relationship Id="rId4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defRPr sz="1200" smtClean="0">
                <a:cs typeface="+mn-cs"/>
              </a:defRPr>
            </a:lvl1pPr>
          </a:lstStyle>
          <a:p>
            <a:pPr>
              <a:defRPr/>
            </a:pPr>
            <a:endParaRPr lang="en-US"/>
          </a:p>
        </p:txBody>
      </p:sp>
      <p:sp>
        <p:nvSpPr>
          <p:cNvPr id="8195"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a:defRPr sz="1200" smtClean="0">
                <a:cs typeface="+mn-cs"/>
              </a:defRPr>
            </a:lvl1pPr>
          </a:lstStyle>
          <a:p>
            <a:pPr>
              <a:defRPr/>
            </a:pPr>
            <a:endParaRPr lang="en-US"/>
          </a:p>
        </p:txBody>
      </p:sp>
      <p:sp>
        <p:nvSpPr>
          <p:cNvPr id="819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8197"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198"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lvl1pPr>
              <a:defRPr sz="1200" smtClean="0">
                <a:cs typeface="+mn-cs"/>
              </a:defRPr>
            </a:lvl1pPr>
          </a:lstStyle>
          <a:p>
            <a:pPr>
              <a:defRPr/>
            </a:pPr>
            <a:endParaRPr lang="en-US"/>
          </a:p>
        </p:txBody>
      </p:sp>
      <p:sp>
        <p:nvSpPr>
          <p:cNvPr id="8199"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lvl1pPr algn="r">
              <a:defRPr sz="1200" smtClean="0">
                <a:cs typeface="+mn-cs"/>
              </a:defRPr>
            </a:lvl1pPr>
          </a:lstStyle>
          <a:p>
            <a:pPr>
              <a:defRPr/>
            </a:pPr>
            <a:fld id="{E8C48818-87F2-F941-8CEF-119619CD1C37}" type="slidenum">
              <a:rPr lang="en-US"/>
              <a:pPr>
                <a:defRPr/>
              </a:pPr>
              <a:t>‹#›</a:t>
            </a:fld>
            <a:endParaRPr lang="en-US"/>
          </a:p>
        </p:txBody>
      </p:sp>
    </p:spTree>
    <p:extLst>
      <p:ext uri="{BB962C8B-B14F-4D97-AF65-F5344CB8AC3E}">
        <p14:creationId xmlns:p14="http://schemas.microsoft.com/office/powerpoint/2010/main" val="127110454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charset="0"/>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Times"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Times"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Times"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Times"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8E9D114A-D795-3A47-80F2-313B668F1510}" type="slidenum">
              <a:rPr lang="en-US"/>
              <a:pPr>
                <a:defRPr/>
              </a:pPr>
              <a:t>10</a:t>
            </a:fld>
            <a:endParaRPr lang="en-US"/>
          </a:p>
        </p:txBody>
      </p:sp>
      <p:sp>
        <p:nvSpPr>
          <p:cNvPr id="921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9219" name="Rectangle 3"/>
          <p:cNvSpPr>
            <a:spLocks noGrp="1" noChangeArrowheads="1"/>
          </p:cNvSpPr>
          <p:nvPr>
            <p:ph type="body" idx="1"/>
          </p:nvPr>
        </p:nvSpPr>
        <p:spPr/>
        <p:txBody>
          <a:bodyPr/>
          <a:lstStyle/>
          <a:p>
            <a:pPr eaLnBrk="1" hangingPunct="1">
              <a:defRPr/>
            </a:pPr>
            <a:endParaRPr lang="en-US" smtClean="0">
              <a:cs typeface="+mn-cs"/>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descr="Large confetti"/>
          <p:cNvSpPr>
            <a:spLocks noChangeArrowheads="1"/>
          </p:cNvSpPr>
          <p:nvPr/>
        </p:nvSpPr>
        <p:spPr bwMode="ltGray">
          <a:xfrm>
            <a:off x="484188" y="1549400"/>
            <a:ext cx="8158162" cy="1689100"/>
          </a:xfrm>
          <a:prstGeom prst="rect">
            <a:avLst/>
          </a:prstGeom>
          <a:pattFill prst="lgConfetti">
            <a:fgClr>
              <a:schemeClr val="accent2">
                <a:alpha val="50000"/>
              </a:schemeClr>
            </a:fgClr>
            <a:bgClr>
              <a:schemeClr val="folHlink"/>
            </a:bgClr>
          </a:patt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defRPr/>
            </a:pPr>
            <a:endParaRPr kumimoji="1" lang="en-US">
              <a:latin typeface="Times New Roman" charset="0"/>
              <a:cs typeface="+mn-cs"/>
            </a:endParaRPr>
          </a:p>
        </p:txBody>
      </p:sp>
      <p:sp>
        <p:nvSpPr>
          <p:cNvPr id="5" name="AutoShape 3"/>
          <p:cNvSpPr>
            <a:spLocks noChangeArrowheads="1"/>
          </p:cNvSpPr>
          <p:nvPr/>
        </p:nvSpPr>
        <p:spPr bwMode="ltGray">
          <a:xfrm>
            <a:off x="228600" y="3206750"/>
            <a:ext cx="8686800" cy="77788"/>
          </a:xfrm>
          <a:prstGeom prst="roundRect">
            <a:avLst>
              <a:gd name="adj" fmla="val 50000"/>
            </a:avLst>
          </a:pr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defRPr/>
            </a:pPr>
            <a:endParaRPr kumimoji="1" lang="en-US">
              <a:latin typeface="Times New Roman" charset="0"/>
              <a:cs typeface="+mn-cs"/>
            </a:endParaRPr>
          </a:p>
        </p:txBody>
      </p:sp>
      <p:sp>
        <p:nvSpPr>
          <p:cNvPr id="6" name="AutoShape 4"/>
          <p:cNvSpPr>
            <a:spLocks noChangeArrowheads="1"/>
          </p:cNvSpPr>
          <p:nvPr/>
        </p:nvSpPr>
        <p:spPr bwMode="ltGray">
          <a:xfrm>
            <a:off x="228600" y="1482725"/>
            <a:ext cx="8686800" cy="77788"/>
          </a:xfrm>
          <a:prstGeom prst="roundRect">
            <a:avLst>
              <a:gd name="adj" fmla="val 50000"/>
            </a:avLst>
          </a:pr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defRPr/>
            </a:pPr>
            <a:endParaRPr kumimoji="1" lang="en-US">
              <a:latin typeface="Times New Roman" charset="0"/>
              <a:cs typeface="+mn-cs"/>
            </a:endParaRPr>
          </a:p>
        </p:txBody>
      </p:sp>
      <p:sp>
        <p:nvSpPr>
          <p:cNvPr id="7" name="AutoShape 5"/>
          <p:cNvSpPr>
            <a:spLocks noChangeArrowheads="1"/>
          </p:cNvSpPr>
          <p:nvPr/>
        </p:nvSpPr>
        <p:spPr bwMode="ltGray">
          <a:xfrm>
            <a:off x="8623300" y="1246188"/>
            <a:ext cx="77788" cy="2235200"/>
          </a:xfrm>
          <a:prstGeom prst="roundRect">
            <a:avLst>
              <a:gd name="adj" fmla="val 50000"/>
            </a:avLst>
          </a:pr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defRPr/>
            </a:pPr>
            <a:endParaRPr kumimoji="1" lang="en-US">
              <a:latin typeface="Times New Roman" charset="0"/>
              <a:cs typeface="+mn-cs"/>
            </a:endParaRPr>
          </a:p>
        </p:txBody>
      </p:sp>
      <p:sp>
        <p:nvSpPr>
          <p:cNvPr id="8" name="AutoShape 6"/>
          <p:cNvSpPr>
            <a:spLocks noChangeArrowheads="1"/>
          </p:cNvSpPr>
          <p:nvPr/>
        </p:nvSpPr>
        <p:spPr bwMode="ltGray">
          <a:xfrm>
            <a:off x="434975" y="1252538"/>
            <a:ext cx="77788" cy="2235200"/>
          </a:xfrm>
          <a:prstGeom prst="roundRect">
            <a:avLst>
              <a:gd name="adj" fmla="val 50000"/>
            </a:avLst>
          </a:pr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defRPr/>
            </a:pPr>
            <a:endParaRPr kumimoji="1" lang="en-US">
              <a:latin typeface="Times New Roman" charset="0"/>
              <a:cs typeface="+mn-cs"/>
            </a:endParaRPr>
          </a:p>
        </p:txBody>
      </p:sp>
      <p:sp>
        <p:nvSpPr>
          <p:cNvPr id="9" name="AutoShape 7"/>
          <p:cNvSpPr>
            <a:spLocks noChangeArrowheads="1"/>
          </p:cNvSpPr>
          <p:nvPr/>
        </p:nvSpPr>
        <p:spPr bwMode="ltGray">
          <a:xfrm>
            <a:off x="2830513" y="5783263"/>
            <a:ext cx="3481387" cy="77787"/>
          </a:xfrm>
          <a:prstGeom prst="roundRect">
            <a:avLst>
              <a:gd name="adj" fmla="val 50000"/>
            </a:avLst>
          </a:pr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defRPr/>
            </a:pPr>
            <a:endParaRPr kumimoji="1" lang="en-US">
              <a:latin typeface="Times New Roman" charset="0"/>
              <a:cs typeface="+mn-cs"/>
            </a:endParaRPr>
          </a:p>
        </p:txBody>
      </p:sp>
      <p:sp>
        <p:nvSpPr>
          <p:cNvPr id="10" name="Rectangle 8" descr="Large confetti"/>
          <p:cNvSpPr>
            <a:spLocks noChangeArrowheads="1"/>
          </p:cNvSpPr>
          <p:nvPr/>
        </p:nvSpPr>
        <p:spPr bwMode="ltGray">
          <a:xfrm>
            <a:off x="4095750" y="5734050"/>
            <a:ext cx="949325" cy="176213"/>
          </a:xfrm>
          <a:prstGeom prst="rect">
            <a:avLst/>
          </a:prstGeom>
          <a:pattFill prst="lgConfetti">
            <a:fgClr>
              <a:schemeClr val="accent2"/>
            </a:fgClr>
            <a:bgClr>
              <a:schemeClr val="folHlink"/>
            </a:bgClr>
          </a:patt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defRPr/>
            </a:pPr>
            <a:endParaRPr kumimoji="1" lang="en-US">
              <a:latin typeface="Times New Roman" charset="0"/>
              <a:cs typeface="+mn-cs"/>
            </a:endParaRPr>
          </a:p>
        </p:txBody>
      </p:sp>
      <p:sp>
        <p:nvSpPr>
          <p:cNvPr id="6153" name="Rectangle 9" descr="Large confetti"/>
          <p:cNvSpPr>
            <a:spLocks noGrp="1" noChangeArrowheads="1"/>
          </p:cNvSpPr>
          <p:nvPr>
            <p:ph type="ctrTitle"/>
          </p:nvPr>
        </p:nvSpPr>
        <p:spPr>
          <a:xfrm>
            <a:off x="685800" y="1752600"/>
            <a:ext cx="7772400" cy="1143000"/>
          </a:xfrm>
          <a:pattFill prst="lgConfetti">
            <a:fgClr>
              <a:schemeClr val="accent2"/>
            </a:fgClr>
            <a:bgClr>
              <a:schemeClr val="folHlink"/>
            </a:bgClr>
          </a:pattFill>
        </p:spPr>
        <p:txBody>
          <a:bodyPr anchor="ctr"/>
          <a:lstStyle>
            <a:lvl1pPr algn="ctr">
              <a:defRPr>
                <a:solidFill>
                  <a:schemeClr val="bg1"/>
                </a:solidFill>
              </a:defRPr>
            </a:lvl1pPr>
          </a:lstStyle>
          <a:p>
            <a:pPr lvl="0"/>
            <a:r>
              <a:rPr lang="en-US" noProof="0" smtClean="0"/>
              <a:t>Click to edit Master title style</a:t>
            </a:r>
          </a:p>
        </p:txBody>
      </p:sp>
      <p:sp>
        <p:nvSpPr>
          <p:cNvPr id="6154" name="Rectangle 10"/>
          <p:cNvSpPr>
            <a:spLocks noGrp="1" noChangeArrowheads="1"/>
          </p:cNvSpPr>
          <p:nvPr>
            <p:ph type="subTitle" idx="1"/>
          </p:nvPr>
        </p:nvSpPr>
        <p:spPr>
          <a:xfrm>
            <a:off x="1371600" y="3746500"/>
            <a:ext cx="6400800" cy="1752600"/>
          </a:xfrm>
        </p:spPr>
        <p:txBody>
          <a:bodyPr/>
          <a:lstStyle>
            <a:lvl1pPr marL="0" indent="0" algn="ctr">
              <a:buFontTx/>
              <a:buNone/>
              <a:defRPr/>
            </a:lvl1pPr>
          </a:lstStyle>
          <a:p>
            <a:pPr lvl="0"/>
            <a:r>
              <a:rPr lang="en-US" noProof="0" smtClean="0"/>
              <a:t>Click to edit Master subtitle style</a:t>
            </a:r>
          </a:p>
        </p:txBody>
      </p:sp>
      <p:sp>
        <p:nvSpPr>
          <p:cNvPr id="11" name="Rectangle 11"/>
          <p:cNvSpPr>
            <a:spLocks noGrp="1" noChangeArrowheads="1"/>
          </p:cNvSpPr>
          <p:nvPr>
            <p:ph type="dt" sz="half" idx="10"/>
          </p:nvPr>
        </p:nvSpPr>
        <p:spPr/>
        <p:txBody>
          <a:bodyPr/>
          <a:lstStyle>
            <a:lvl1pPr>
              <a:defRPr smtClean="0">
                <a:latin typeface="Times New Roman" charset="0"/>
              </a:defRPr>
            </a:lvl1pPr>
          </a:lstStyle>
          <a:p>
            <a:pPr>
              <a:defRPr/>
            </a:pPr>
            <a:endParaRPr lang="en-US"/>
          </a:p>
        </p:txBody>
      </p:sp>
      <p:sp>
        <p:nvSpPr>
          <p:cNvPr id="12" name="Rectangle 12"/>
          <p:cNvSpPr>
            <a:spLocks noGrp="1" noChangeArrowheads="1"/>
          </p:cNvSpPr>
          <p:nvPr>
            <p:ph type="ftr" sz="quarter" idx="11"/>
          </p:nvPr>
        </p:nvSpPr>
        <p:spPr/>
        <p:txBody>
          <a:bodyPr/>
          <a:lstStyle>
            <a:lvl1pPr>
              <a:defRPr smtClean="0">
                <a:latin typeface="Times New Roman" charset="0"/>
              </a:defRPr>
            </a:lvl1pPr>
          </a:lstStyle>
          <a:p>
            <a:pPr>
              <a:defRPr/>
            </a:pPr>
            <a:r>
              <a:rPr lang="en-US"/>
              <a:t>National SMETE Digital Library</a:t>
            </a:r>
          </a:p>
        </p:txBody>
      </p:sp>
      <p:sp>
        <p:nvSpPr>
          <p:cNvPr id="13" name="Rectangle 13"/>
          <p:cNvSpPr>
            <a:spLocks noGrp="1" noChangeArrowheads="1"/>
          </p:cNvSpPr>
          <p:nvPr>
            <p:ph type="sldNum" sz="quarter" idx="12"/>
          </p:nvPr>
        </p:nvSpPr>
        <p:spPr>
          <a:xfrm>
            <a:off x="6553200" y="6248400"/>
            <a:ext cx="1905000" cy="457200"/>
          </a:xfrm>
          <a:noFill/>
          <a:extLst>
            <a:ext uri="{909E8E84-426E-40dd-AFC4-6F175D3DCCD1}">
              <a14:hiddenFill xmlns:a14="http://schemas.microsoft.com/office/drawing/2010/main">
                <a:solidFill>
                  <a:schemeClr val="accent1"/>
                </a:solidFill>
              </a14:hiddenFill>
            </a:ext>
          </a:extLst>
        </p:spPr>
        <p:txBody>
          <a:bodyPr anchor="b" anchorCtr="0"/>
          <a:lstStyle>
            <a:lvl1pPr>
              <a:defRPr smtClean="0">
                <a:solidFill>
                  <a:schemeClr val="tx1"/>
                </a:solidFill>
                <a:latin typeface="Times New Roman" charset="0"/>
              </a:defRPr>
            </a:lvl1pPr>
          </a:lstStyle>
          <a:p>
            <a:pPr>
              <a:defRPr/>
            </a:pPr>
            <a:fld id="{95C7580B-323A-5143-9B2B-A68D20ED9B02}" type="slidenum">
              <a:rPr lang="en-US"/>
              <a:pPr>
                <a:defRPr/>
              </a:pPr>
              <a:t>‹#›</a:t>
            </a:fld>
            <a:endParaRPr lang="en-US"/>
          </a:p>
        </p:txBody>
      </p:sp>
    </p:spTree>
    <p:extLst>
      <p:ext uri="{BB962C8B-B14F-4D97-AF65-F5344CB8AC3E}">
        <p14:creationId xmlns:p14="http://schemas.microsoft.com/office/powerpoint/2010/main" val="1462962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National SMETE Digital Library</a:t>
            </a:r>
          </a:p>
        </p:txBody>
      </p:sp>
      <p:sp>
        <p:nvSpPr>
          <p:cNvPr id="6" name="Rectangle 9" descr="Large confetti"/>
          <p:cNvSpPr>
            <a:spLocks noGrp="1" noChangeArrowheads="1"/>
          </p:cNvSpPr>
          <p:nvPr>
            <p:ph type="sldNum" sz="quarter" idx="12"/>
          </p:nvPr>
        </p:nvSpPr>
        <p:spPr>
          <a:ln/>
        </p:spPr>
        <p:txBody>
          <a:bodyPr/>
          <a:lstStyle>
            <a:lvl1pPr>
              <a:defRPr/>
            </a:lvl1pPr>
          </a:lstStyle>
          <a:p>
            <a:pPr>
              <a:defRPr/>
            </a:pPr>
            <a:fld id="{23C2E5AB-F09F-5141-9E9A-D486B41596A8}" type="slidenum">
              <a:rPr lang="en-US"/>
              <a:pPr>
                <a:defRPr/>
              </a:pPr>
              <a:t>‹#›</a:t>
            </a:fld>
            <a:endParaRPr lang="en-US"/>
          </a:p>
        </p:txBody>
      </p:sp>
    </p:spTree>
    <p:extLst>
      <p:ext uri="{BB962C8B-B14F-4D97-AF65-F5344CB8AC3E}">
        <p14:creationId xmlns:p14="http://schemas.microsoft.com/office/powerpoint/2010/main" val="64674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2250" y="284163"/>
            <a:ext cx="1962150" cy="581183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284163"/>
            <a:ext cx="5734050" cy="58118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National SMETE Digital Library</a:t>
            </a:r>
          </a:p>
        </p:txBody>
      </p:sp>
      <p:sp>
        <p:nvSpPr>
          <p:cNvPr id="6" name="Rectangle 9" descr="Large confetti"/>
          <p:cNvSpPr>
            <a:spLocks noGrp="1" noChangeArrowheads="1"/>
          </p:cNvSpPr>
          <p:nvPr>
            <p:ph type="sldNum" sz="quarter" idx="12"/>
          </p:nvPr>
        </p:nvSpPr>
        <p:spPr>
          <a:ln/>
        </p:spPr>
        <p:txBody>
          <a:bodyPr/>
          <a:lstStyle>
            <a:lvl1pPr>
              <a:defRPr/>
            </a:lvl1pPr>
          </a:lstStyle>
          <a:p>
            <a:pPr>
              <a:defRPr/>
            </a:pPr>
            <a:fld id="{5CBF4E9E-75A3-AF43-AA64-50907F2A4679}" type="slidenum">
              <a:rPr lang="en-US"/>
              <a:pPr>
                <a:defRPr/>
              </a:pPr>
              <a:t>‹#›</a:t>
            </a:fld>
            <a:endParaRPr lang="en-US"/>
          </a:p>
        </p:txBody>
      </p:sp>
    </p:spTree>
    <p:extLst>
      <p:ext uri="{BB962C8B-B14F-4D97-AF65-F5344CB8AC3E}">
        <p14:creationId xmlns:p14="http://schemas.microsoft.com/office/powerpoint/2010/main" val="40302579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National SMETE Digital Library</a:t>
            </a:r>
          </a:p>
        </p:txBody>
      </p:sp>
      <p:sp>
        <p:nvSpPr>
          <p:cNvPr id="6" name="Rectangle 9" descr="Large confetti"/>
          <p:cNvSpPr>
            <a:spLocks noGrp="1" noChangeArrowheads="1"/>
          </p:cNvSpPr>
          <p:nvPr>
            <p:ph type="sldNum" sz="quarter" idx="12"/>
          </p:nvPr>
        </p:nvSpPr>
        <p:spPr>
          <a:ln/>
        </p:spPr>
        <p:txBody>
          <a:bodyPr/>
          <a:lstStyle>
            <a:lvl1pPr>
              <a:defRPr/>
            </a:lvl1pPr>
          </a:lstStyle>
          <a:p>
            <a:pPr>
              <a:defRPr/>
            </a:pPr>
            <a:fld id="{EC3BCE73-CBEA-914E-9279-231AD9018AEB}" type="slidenum">
              <a:rPr lang="en-US"/>
              <a:pPr>
                <a:defRPr/>
              </a:pPr>
              <a:t>‹#›</a:t>
            </a:fld>
            <a:endParaRPr lang="en-US"/>
          </a:p>
        </p:txBody>
      </p:sp>
    </p:spTree>
    <p:extLst>
      <p:ext uri="{BB962C8B-B14F-4D97-AF65-F5344CB8AC3E}">
        <p14:creationId xmlns:p14="http://schemas.microsoft.com/office/powerpoint/2010/main" val="12088809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National SMETE Digital Library</a:t>
            </a:r>
          </a:p>
        </p:txBody>
      </p:sp>
      <p:sp>
        <p:nvSpPr>
          <p:cNvPr id="6" name="Rectangle 9" descr="Large confetti"/>
          <p:cNvSpPr>
            <a:spLocks noGrp="1" noChangeArrowheads="1"/>
          </p:cNvSpPr>
          <p:nvPr>
            <p:ph type="sldNum" sz="quarter" idx="12"/>
          </p:nvPr>
        </p:nvSpPr>
        <p:spPr>
          <a:ln/>
        </p:spPr>
        <p:txBody>
          <a:bodyPr/>
          <a:lstStyle>
            <a:lvl1pPr>
              <a:defRPr/>
            </a:lvl1pPr>
          </a:lstStyle>
          <a:p>
            <a:pPr>
              <a:defRPr/>
            </a:pPr>
            <a:fld id="{60D15390-D2FA-1141-ABB4-938EFC96136F}" type="slidenum">
              <a:rPr lang="en-US"/>
              <a:pPr>
                <a:defRPr/>
              </a:pPr>
              <a:t>‹#›</a:t>
            </a:fld>
            <a:endParaRPr lang="en-US"/>
          </a:p>
        </p:txBody>
      </p:sp>
    </p:spTree>
    <p:extLst>
      <p:ext uri="{BB962C8B-B14F-4D97-AF65-F5344CB8AC3E}">
        <p14:creationId xmlns:p14="http://schemas.microsoft.com/office/powerpoint/2010/main" val="8974527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05000"/>
            <a:ext cx="3810000"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05000"/>
            <a:ext cx="3810000"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National SMETE Digital Library</a:t>
            </a:r>
          </a:p>
        </p:txBody>
      </p:sp>
      <p:sp>
        <p:nvSpPr>
          <p:cNvPr id="7" name="Rectangle 9" descr="Large confetti"/>
          <p:cNvSpPr>
            <a:spLocks noGrp="1" noChangeArrowheads="1"/>
          </p:cNvSpPr>
          <p:nvPr>
            <p:ph type="sldNum" sz="quarter" idx="12"/>
          </p:nvPr>
        </p:nvSpPr>
        <p:spPr>
          <a:ln/>
        </p:spPr>
        <p:txBody>
          <a:bodyPr/>
          <a:lstStyle>
            <a:lvl1pPr>
              <a:defRPr/>
            </a:lvl1pPr>
          </a:lstStyle>
          <a:p>
            <a:pPr>
              <a:defRPr/>
            </a:pPr>
            <a:fld id="{549B572E-313A-E04D-BF30-E3DB17D41C1B}" type="slidenum">
              <a:rPr lang="en-US"/>
              <a:pPr>
                <a:defRPr/>
              </a:pPr>
              <a:t>‹#›</a:t>
            </a:fld>
            <a:endParaRPr lang="en-US"/>
          </a:p>
        </p:txBody>
      </p:sp>
    </p:spTree>
    <p:extLst>
      <p:ext uri="{BB962C8B-B14F-4D97-AF65-F5344CB8AC3E}">
        <p14:creationId xmlns:p14="http://schemas.microsoft.com/office/powerpoint/2010/main" val="1104894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National SMETE Digital Library</a:t>
            </a:r>
          </a:p>
        </p:txBody>
      </p:sp>
      <p:sp>
        <p:nvSpPr>
          <p:cNvPr id="9" name="Rectangle 9" descr="Large confetti"/>
          <p:cNvSpPr>
            <a:spLocks noGrp="1" noChangeArrowheads="1"/>
          </p:cNvSpPr>
          <p:nvPr>
            <p:ph type="sldNum" sz="quarter" idx="12"/>
          </p:nvPr>
        </p:nvSpPr>
        <p:spPr>
          <a:ln/>
        </p:spPr>
        <p:txBody>
          <a:bodyPr/>
          <a:lstStyle>
            <a:lvl1pPr>
              <a:defRPr/>
            </a:lvl1pPr>
          </a:lstStyle>
          <a:p>
            <a:pPr>
              <a:defRPr/>
            </a:pPr>
            <a:fld id="{10F4F2C9-AD46-CD48-A04D-D98A6B87B456}" type="slidenum">
              <a:rPr lang="en-US"/>
              <a:pPr>
                <a:defRPr/>
              </a:pPr>
              <a:t>‹#›</a:t>
            </a:fld>
            <a:endParaRPr lang="en-US"/>
          </a:p>
        </p:txBody>
      </p:sp>
    </p:spTree>
    <p:extLst>
      <p:ext uri="{BB962C8B-B14F-4D97-AF65-F5344CB8AC3E}">
        <p14:creationId xmlns:p14="http://schemas.microsoft.com/office/powerpoint/2010/main" val="9440862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National SMETE Digital Library</a:t>
            </a:r>
          </a:p>
        </p:txBody>
      </p:sp>
      <p:sp>
        <p:nvSpPr>
          <p:cNvPr id="5" name="Rectangle 9" descr="Large confetti"/>
          <p:cNvSpPr>
            <a:spLocks noGrp="1" noChangeArrowheads="1"/>
          </p:cNvSpPr>
          <p:nvPr>
            <p:ph type="sldNum" sz="quarter" idx="12"/>
          </p:nvPr>
        </p:nvSpPr>
        <p:spPr>
          <a:ln/>
        </p:spPr>
        <p:txBody>
          <a:bodyPr/>
          <a:lstStyle>
            <a:lvl1pPr>
              <a:defRPr/>
            </a:lvl1pPr>
          </a:lstStyle>
          <a:p>
            <a:pPr>
              <a:defRPr/>
            </a:pPr>
            <a:fld id="{F4FE2185-41ED-6D48-B747-73E8A51B6516}" type="slidenum">
              <a:rPr lang="en-US"/>
              <a:pPr>
                <a:defRPr/>
              </a:pPr>
              <a:t>‹#›</a:t>
            </a:fld>
            <a:endParaRPr lang="en-US"/>
          </a:p>
        </p:txBody>
      </p:sp>
    </p:spTree>
    <p:extLst>
      <p:ext uri="{BB962C8B-B14F-4D97-AF65-F5344CB8AC3E}">
        <p14:creationId xmlns:p14="http://schemas.microsoft.com/office/powerpoint/2010/main" val="26337143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National SMETE Digital Library</a:t>
            </a:r>
          </a:p>
        </p:txBody>
      </p:sp>
      <p:sp>
        <p:nvSpPr>
          <p:cNvPr id="4" name="Rectangle 9" descr="Large confetti"/>
          <p:cNvSpPr>
            <a:spLocks noGrp="1" noChangeArrowheads="1"/>
          </p:cNvSpPr>
          <p:nvPr>
            <p:ph type="sldNum" sz="quarter" idx="12"/>
          </p:nvPr>
        </p:nvSpPr>
        <p:spPr>
          <a:ln/>
        </p:spPr>
        <p:txBody>
          <a:bodyPr/>
          <a:lstStyle>
            <a:lvl1pPr>
              <a:defRPr/>
            </a:lvl1pPr>
          </a:lstStyle>
          <a:p>
            <a:pPr>
              <a:defRPr/>
            </a:pPr>
            <a:fld id="{ADABA91F-834E-2C4D-A215-4FF2A7429A55}" type="slidenum">
              <a:rPr lang="en-US"/>
              <a:pPr>
                <a:defRPr/>
              </a:pPr>
              <a:t>‹#›</a:t>
            </a:fld>
            <a:endParaRPr lang="en-US"/>
          </a:p>
        </p:txBody>
      </p:sp>
    </p:spTree>
    <p:extLst>
      <p:ext uri="{BB962C8B-B14F-4D97-AF65-F5344CB8AC3E}">
        <p14:creationId xmlns:p14="http://schemas.microsoft.com/office/powerpoint/2010/main" val="32085248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National SMETE Digital Library</a:t>
            </a:r>
          </a:p>
        </p:txBody>
      </p:sp>
      <p:sp>
        <p:nvSpPr>
          <p:cNvPr id="7" name="Rectangle 9" descr="Large confetti"/>
          <p:cNvSpPr>
            <a:spLocks noGrp="1" noChangeArrowheads="1"/>
          </p:cNvSpPr>
          <p:nvPr>
            <p:ph type="sldNum" sz="quarter" idx="12"/>
          </p:nvPr>
        </p:nvSpPr>
        <p:spPr>
          <a:ln/>
        </p:spPr>
        <p:txBody>
          <a:bodyPr/>
          <a:lstStyle>
            <a:lvl1pPr>
              <a:defRPr/>
            </a:lvl1pPr>
          </a:lstStyle>
          <a:p>
            <a:pPr>
              <a:defRPr/>
            </a:pPr>
            <a:fld id="{7DDBB52A-A15B-E04A-9317-F5E6F83C9762}" type="slidenum">
              <a:rPr lang="en-US"/>
              <a:pPr>
                <a:defRPr/>
              </a:pPr>
              <a:t>‹#›</a:t>
            </a:fld>
            <a:endParaRPr lang="en-US"/>
          </a:p>
        </p:txBody>
      </p:sp>
    </p:spTree>
    <p:extLst>
      <p:ext uri="{BB962C8B-B14F-4D97-AF65-F5344CB8AC3E}">
        <p14:creationId xmlns:p14="http://schemas.microsoft.com/office/powerpoint/2010/main" val="3559609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National SMETE Digital Library</a:t>
            </a:r>
          </a:p>
        </p:txBody>
      </p:sp>
      <p:sp>
        <p:nvSpPr>
          <p:cNvPr id="7" name="Rectangle 9" descr="Large confetti"/>
          <p:cNvSpPr>
            <a:spLocks noGrp="1" noChangeArrowheads="1"/>
          </p:cNvSpPr>
          <p:nvPr>
            <p:ph type="sldNum" sz="quarter" idx="12"/>
          </p:nvPr>
        </p:nvSpPr>
        <p:spPr>
          <a:ln/>
        </p:spPr>
        <p:txBody>
          <a:bodyPr/>
          <a:lstStyle>
            <a:lvl1pPr>
              <a:defRPr/>
            </a:lvl1pPr>
          </a:lstStyle>
          <a:p>
            <a:pPr>
              <a:defRPr/>
            </a:pPr>
            <a:fld id="{088C5778-FFC9-5243-A015-1736A2496CF5}" type="slidenum">
              <a:rPr lang="en-US"/>
              <a:pPr>
                <a:defRPr/>
              </a:pPr>
              <a:t>‹#›</a:t>
            </a:fld>
            <a:endParaRPr lang="en-US"/>
          </a:p>
        </p:txBody>
      </p:sp>
    </p:spTree>
    <p:extLst>
      <p:ext uri="{BB962C8B-B14F-4D97-AF65-F5344CB8AC3E}">
        <p14:creationId xmlns:p14="http://schemas.microsoft.com/office/powerpoint/2010/main" val="273940502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tile tx="0" ty="0" sx="100000" sy="100000" flip="none" algn="tl"/>
        </a:blipFill>
        <a:effectLst/>
      </p:bgPr>
    </p:bg>
    <p:spTree>
      <p:nvGrpSpPr>
        <p:cNvPr id="1" name=""/>
        <p:cNvGrpSpPr/>
        <p:nvPr/>
      </p:nvGrpSpPr>
      <p:grpSpPr>
        <a:xfrm>
          <a:off x="0" y="0"/>
          <a:ext cx="0" cy="0"/>
          <a:chOff x="0" y="0"/>
          <a:chExt cx="0" cy="0"/>
        </a:xfrm>
      </p:grpSpPr>
      <p:sp>
        <p:nvSpPr>
          <p:cNvPr id="5122" name="Rectangle 2" descr="Large confetti"/>
          <p:cNvSpPr>
            <a:spLocks noGrp="1" noChangeArrowheads="1"/>
          </p:cNvSpPr>
          <p:nvPr>
            <p:ph type="title"/>
          </p:nvPr>
        </p:nvSpPr>
        <p:spPr bwMode="auto">
          <a:xfrm>
            <a:off x="762000" y="284163"/>
            <a:ext cx="7772400" cy="1143000"/>
          </a:xfrm>
          <a:prstGeom prst="rect">
            <a:avLst/>
          </a:prstGeom>
          <a:noFill/>
          <a:ln>
            <a:noFill/>
          </a:ln>
          <a:effectLst/>
          <a:extLst>
            <a:ext uri="{909E8E84-426E-40dd-AFC4-6F175D3DCCD1}">
              <a14:hiddenFill xmlns:a14="http://schemas.microsoft.com/office/drawing/2010/main">
                <a:pattFill prst="lgConfetti">
                  <a:fgClr>
                    <a:schemeClr val="accent2"/>
                  </a:fgClr>
                  <a:bgClr>
                    <a:schemeClr val="folHlink"/>
                  </a:bgClr>
                </a:patt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5123" name="Rectangle 3"/>
          <p:cNvSpPr>
            <a:spLocks noGrp="1" noChangeArrowheads="1"/>
          </p:cNvSpPr>
          <p:nvPr>
            <p:ph type="body" idx="1"/>
          </p:nvPr>
        </p:nvSpPr>
        <p:spPr bwMode="auto">
          <a:xfrm>
            <a:off x="685800" y="1905000"/>
            <a:ext cx="7772400" cy="419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124"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lvl1pPr eaLnBrk="1" hangingPunct="1">
              <a:defRPr sz="1400" smtClean="0">
                <a:latin typeface="+mn-lt"/>
                <a:cs typeface="+mn-cs"/>
              </a:defRPr>
            </a:lvl1pPr>
          </a:lstStyle>
          <a:p>
            <a:pPr>
              <a:defRPr/>
            </a:pPr>
            <a:endParaRPr lang="en-US"/>
          </a:p>
        </p:txBody>
      </p:sp>
      <p:sp>
        <p:nvSpPr>
          <p:cNvPr id="5125"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lvl1pPr algn="ctr" eaLnBrk="1" hangingPunct="1">
              <a:defRPr sz="1400" smtClean="0">
                <a:latin typeface="+mn-lt"/>
                <a:cs typeface="+mn-cs"/>
              </a:defRPr>
            </a:lvl1pPr>
          </a:lstStyle>
          <a:p>
            <a:pPr>
              <a:defRPr/>
            </a:pPr>
            <a:r>
              <a:rPr lang="en-US"/>
              <a:t>National SMETE Digital Library</a:t>
            </a:r>
          </a:p>
        </p:txBody>
      </p:sp>
      <p:sp>
        <p:nvSpPr>
          <p:cNvPr id="5126" name="Rectangle 6"/>
          <p:cNvSpPr>
            <a:spLocks noChangeArrowheads="1"/>
          </p:cNvSpPr>
          <p:nvPr/>
        </p:nvSpPr>
        <p:spPr bwMode="auto">
          <a:xfrm>
            <a:off x="0" y="1447800"/>
            <a:ext cx="8458200" cy="228600"/>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defRPr/>
            </a:pPr>
            <a:endParaRPr kumimoji="1" lang="en-US">
              <a:latin typeface="Times New Roman" charset="0"/>
              <a:cs typeface="+mn-cs"/>
            </a:endParaRPr>
          </a:p>
        </p:txBody>
      </p:sp>
      <p:sp>
        <p:nvSpPr>
          <p:cNvPr id="5127" name="Rectangle 7" descr="Large confetti"/>
          <p:cNvSpPr>
            <a:spLocks noChangeArrowheads="1"/>
          </p:cNvSpPr>
          <p:nvPr/>
        </p:nvSpPr>
        <p:spPr bwMode="ltGray">
          <a:xfrm>
            <a:off x="228600" y="0"/>
            <a:ext cx="304800" cy="3124200"/>
          </a:xfrm>
          <a:prstGeom prst="rect">
            <a:avLst/>
          </a:prstGeom>
          <a:pattFill prst="lgConfetti">
            <a:fgClr>
              <a:schemeClr val="accent2"/>
            </a:fgClr>
            <a:bgClr>
              <a:schemeClr val="folHlink"/>
            </a:bgClr>
          </a:patt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defRPr/>
            </a:pPr>
            <a:endParaRPr kumimoji="1" lang="en-US">
              <a:latin typeface="Times New Roman" charset="0"/>
              <a:cs typeface="+mn-cs"/>
            </a:endParaRPr>
          </a:p>
        </p:txBody>
      </p:sp>
      <p:sp>
        <p:nvSpPr>
          <p:cNvPr id="5128" name="Rectangle 8"/>
          <p:cNvSpPr>
            <a:spLocks noChangeArrowheads="1"/>
          </p:cNvSpPr>
          <p:nvPr/>
        </p:nvSpPr>
        <p:spPr bwMode="auto">
          <a:xfrm>
            <a:off x="7067550" y="6553200"/>
            <a:ext cx="2076450" cy="79375"/>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defRPr/>
            </a:pPr>
            <a:endParaRPr kumimoji="1" lang="en-US">
              <a:latin typeface="Times New Roman" charset="0"/>
              <a:cs typeface="+mn-cs"/>
            </a:endParaRPr>
          </a:p>
        </p:txBody>
      </p:sp>
      <p:sp>
        <p:nvSpPr>
          <p:cNvPr id="5129" name="Rectangle 9" descr="Large confetti"/>
          <p:cNvSpPr>
            <a:spLocks noGrp="1" noChangeArrowheads="1"/>
          </p:cNvSpPr>
          <p:nvPr>
            <p:ph type="sldNum" sz="quarter" idx="4"/>
          </p:nvPr>
        </p:nvSpPr>
        <p:spPr bwMode="auto">
          <a:xfrm>
            <a:off x="8216900" y="6248400"/>
            <a:ext cx="533400" cy="609600"/>
          </a:xfrm>
          <a:prstGeom prst="rect">
            <a:avLst/>
          </a:prstGeom>
          <a:pattFill prst="lgConfetti">
            <a:fgClr>
              <a:schemeClr val="accent2"/>
            </a:fgClr>
            <a:bgClr>
              <a:schemeClr val="folHlink"/>
            </a:bgClr>
          </a:patt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ctr" anchorCtr="1" compatLnSpc="1">
            <a:prstTxWarp prst="textNoShape">
              <a:avLst/>
            </a:prstTxWarp>
          </a:bodyPr>
          <a:lstStyle>
            <a:lvl1pPr algn="r" eaLnBrk="1" hangingPunct="1">
              <a:defRPr sz="1400" smtClean="0">
                <a:solidFill>
                  <a:schemeClr val="bg1"/>
                </a:solidFill>
                <a:latin typeface="+mn-lt"/>
                <a:cs typeface="+mn-cs"/>
              </a:defRPr>
            </a:lvl1pPr>
          </a:lstStyle>
          <a:p>
            <a:pPr>
              <a:defRPr/>
            </a:pPr>
            <a:fld id="{62260BC3-3509-CC48-B2D7-9064EDE6788B}" type="slidenum">
              <a:rPr lang="en-US"/>
              <a:pPr>
                <a:defRPr/>
              </a:pPr>
              <a:t>‹#›</a:t>
            </a:fld>
            <a:endParaRPr lang="en-US"/>
          </a:p>
        </p:txBody>
      </p:sp>
      <p:grpSp>
        <p:nvGrpSpPr>
          <p:cNvPr id="1034" name="Group 10"/>
          <p:cNvGrpSpPr>
            <a:grpSpLocks/>
          </p:cNvGrpSpPr>
          <p:nvPr userDrawn="1"/>
        </p:nvGrpSpPr>
        <p:grpSpPr bwMode="auto">
          <a:xfrm>
            <a:off x="-685800" y="457200"/>
            <a:ext cx="6248400" cy="2438400"/>
            <a:chOff x="0" y="240"/>
            <a:chExt cx="3936" cy="1536"/>
          </a:xfrm>
        </p:grpSpPr>
        <p:sp>
          <p:nvSpPr>
            <p:cNvPr id="5131" name="Oval 11"/>
            <p:cNvSpPr>
              <a:spLocks noChangeArrowheads="1"/>
            </p:cNvSpPr>
            <p:nvPr/>
          </p:nvSpPr>
          <p:spPr bwMode="auto">
            <a:xfrm>
              <a:off x="497" y="737"/>
              <a:ext cx="361" cy="359"/>
            </a:xfrm>
            <a:prstGeom prst="ellipse">
              <a:avLst/>
            </a:prstGeom>
            <a:gradFill rotWithShape="0">
              <a:gsLst>
                <a:gs pos="0">
                  <a:schemeClr val="accent1"/>
                </a:gs>
                <a:gs pos="100000">
                  <a:schemeClr val="accent1">
                    <a:gamma/>
                    <a:shade val="31373"/>
                    <a:invGamma/>
                  </a:schemeClr>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5132" name="Oval 12"/>
            <p:cNvSpPr>
              <a:spLocks noChangeArrowheads="1"/>
            </p:cNvSpPr>
            <p:nvPr/>
          </p:nvSpPr>
          <p:spPr bwMode="auto">
            <a:xfrm>
              <a:off x="594" y="842"/>
              <a:ext cx="164" cy="156"/>
            </a:xfrm>
            <a:prstGeom prst="ellipse">
              <a:avLst/>
            </a:prstGeom>
            <a:gradFill rotWithShape="0">
              <a:gsLst>
                <a:gs pos="0">
                  <a:schemeClr val="accent1">
                    <a:gamma/>
                    <a:tint val="0"/>
                    <a:invGamma/>
                  </a:schemeClr>
                </a:gs>
                <a:gs pos="100000">
                  <a:schemeClr val="accent1"/>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5133" name="Rectangle 13"/>
            <p:cNvSpPr>
              <a:spLocks noChangeArrowheads="1"/>
            </p:cNvSpPr>
            <p:nvPr/>
          </p:nvSpPr>
          <p:spPr bwMode="auto">
            <a:xfrm>
              <a:off x="0" y="912"/>
              <a:ext cx="1440" cy="6"/>
            </a:xfrm>
            <a:prstGeom prst="rect">
              <a:avLst/>
            </a:prstGeom>
            <a:gradFill rotWithShape="0">
              <a:gsLst>
                <a:gs pos="0">
                  <a:schemeClr val="bg1"/>
                </a:gs>
                <a:gs pos="50000">
                  <a:schemeClr val="bg1">
                    <a:gamma/>
                    <a:tint val="0"/>
                    <a:invGamma/>
                  </a:schemeClr>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5134" name="Rectangle 14"/>
            <p:cNvSpPr>
              <a:spLocks noChangeArrowheads="1"/>
            </p:cNvSpPr>
            <p:nvPr/>
          </p:nvSpPr>
          <p:spPr bwMode="auto">
            <a:xfrm>
              <a:off x="678" y="240"/>
              <a:ext cx="6" cy="1536"/>
            </a:xfrm>
            <a:prstGeom prst="rect">
              <a:avLst/>
            </a:prstGeom>
            <a:gradFill rotWithShape="0">
              <a:gsLst>
                <a:gs pos="0">
                  <a:schemeClr val="bg1"/>
                </a:gs>
                <a:gs pos="50000">
                  <a:schemeClr val="bg1">
                    <a:gamma/>
                    <a:tint val="0"/>
                    <a:invGamma/>
                  </a:schemeClr>
                </a:gs>
                <a:gs pos="100000">
                  <a:schemeClr val="bg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5135" name="Rectangle 15"/>
            <p:cNvSpPr>
              <a:spLocks noChangeArrowheads="1"/>
            </p:cNvSpPr>
            <p:nvPr/>
          </p:nvSpPr>
          <p:spPr bwMode="auto">
            <a:xfrm flipV="1">
              <a:off x="864" y="913"/>
              <a:ext cx="3072" cy="6"/>
            </a:xfrm>
            <a:prstGeom prst="rect">
              <a:avLst/>
            </a:prstGeom>
            <a:gradFill rotWithShape="0">
              <a:gsLst>
                <a:gs pos="0">
                  <a:schemeClr val="bg1">
                    <a:gamma/>
                    <a:tint val="0"/>
                    <a:invGamma/>
                  </a:schemeClr>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defRPr/>
              </a:pPr>
              <a:r>
                <a:rPr lang="en-US">
                  <a:cs typeface="+mn-cs"/>
                </a:rPr>
                <a:t/>
              </a:r>
            </a:p>
          </p:txBody>
        </p:sp>
      </p:grpSp>
    </p:spTree>
  </p:cSld>
  <p:clrMap bg1="lt1" tx1="dk1" bg2="lt2" tx2="dk2" accent1="accent1" accent2="accent2" accent3="accent3" accent4="accent4" accent5="accent5" accent6="accent6" hlink="hlink" folHlink="folHlink"/>
  <p:sldLayoutIdLst>
    <p:sldLayoutId id="2147483672"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rtl="0" eaLnBrk="0" fontAlgn="base" hangingPunct="0">
        <a:spcBef>
          <a:spcPct val="0"/>
        </a:spcBef>
        <a:spcAft>
          <a:spcPct val="0"/>
        </a:spcAft>
        <a:defRPr sz="3200" b="1">
          <a:solidFill>
            <a:schemeClr val="tx2"/>
          </a:solidFill>
          <a:latin typeface="+mj-lt"/>
          <a:ea typeface="+mj-ea"/>
          <a:cs typeface="ＭＳ Ｐゴシック" charset="0"/>
        </a:defRPr>
      </a:lvl1pPr>
      <a:lvl2pPr algn="l" rtl="0" eaLnBrk="0" fontAlgn="base" hangingPunct="0">
        <a:spcBef>
          <a:spcPct val="0"/>
        </a:spcBef>
        <a:spcAft>
          <a:spcPct val="0"/>
        </a:spcAft>
        <a:defRPr sz="3200" b="1">
          <a:solidFill>
            <a:schemeClr val="tx2"/>
          </a:solidFill>
          <a:latin typeface="Arial" charset="0"/>
          <a:ea typeface="ＭＳ Ｐゴシック" charset="0"/>
          <a:cs typeface="ＭＳ Ｐゴシック" charset="0"/>
        </a:defRPr>
      </a:lvl2pPr>
      <a:lvl3pPr algn="l" rtl="0" eaLnBrk="0" fontAlgn="base" hangingPunct="0">
        <a:spcBef>
          <a:spcPct val="0"/>
        </a:spcBef>
        <a:spcAft>
          <a:spcPct val="0"/>
        </a:spcAft>
        <a:defRPr sz="3200" b="1">
          <a:solidFill>
            <a:schemeClr val="tx2"/>
          </a:solidFill>
          <a:latin typeface="Arial" charset="0"/>
          <a:ea typeface="ＭＳ Ｐゴシック" charset="0"/>
          <a:cs typeface="ＭＳ Ｐゴシック" charset="0"/>
        </a:defRPr>
      </a:lvl3pPr>
      <a:lvl4pPr algn="l" rtl="0" eaLnBrk="0" fontAlgn="base" hangingPunct="0">
        <a:spcBef>
          <a:spcPct val="0"/>
        </a:spcBef>
        <a:spcAft>
          <a:spcPct val="0"/>
        </a:spcAft>
        <a:defRPr sz="3200" b="1">
          <a:solidFill>
            <a:schemeClr val="tx2"/>
          </a:solidFill>
          <a:latin typeface="Arial" charset="0"/>
          <a:ea typeface="ＭＳ Ｐゴシック" charset="0"/>
          <a:cs typeface="ＭＳ Ｐゴシック" charset="0"/>
        </a:defRPr>
      </a:lvl4pPr>
      <a:lvl5pPr algn="l" rtl="0" eaLnBrk="0" fontAlgn="base" hangingPunct="0">
        <a:spcBef>
          <a:spcPct val="0"/>
        </a:spcBef>
        <a:spcAft>
          <a:spcPct val="0"/>
        </a:spcAft>
        <a:defRPr sz="3200" b="1">
          <a:solidFill>
            <a:schemeClr val="tx2"/>
          </a:solidFill>
          <a:latin typeface="Arial" charset="0"/>
          <a:ea typeface="ＭＳ Ｐゴシック" charset="0"/>
          <a:cs typeface="ＭＳ Ｐゴシック" charset="0"/>
        </a:defRPr>
      </a:lvl5pPr>
      <a:lvl6pPr marL="457200" algn="l" rtl="0" fontAlgn="base">
        <a:spcBef>
          <a:spcPct val="0"/>
        </a:spcBef>
        <a:spcAft>
          <a:spcPct val="0"/>
        </a:spcAft>
        <a:defRPr sz="3200" b="1">
          <a:solidFill>
            <a:schemeClr val="tx2"/>
          </a:solidFill>
          <a:latin typeface="Arial" charset="0"/>
          <a:ea typeface="ＭＳ Ｐゴシック" charset="0"/>
        </a:defRPr>
      </a:lvl6pPr>
      <a:lvl7pPr marL="914400" algn="l" rtl="0" fontAlgn="base">
        <a:spcBef>
          <a:spcPct val="0"/>
        </a:spcBef>
        <a:spcAft>
          <a:spcPct val="0"/>
        </a:spcAft>
        <a:defRPr sz="3200" b="1">
          <a:solidFill>
            <a:schemeClr val="tx2"/>
          </a:solidFill>
          <a:latin typeface="Arial" charset="0"/>
          <a:ea typeface="ＭＳ Ｐゴシック" charset="0"/>
        </a:defRPr>
      </a:lvl7pPr>
      <a:lvl8pPr marL="1371600" algn="l" rtl="0" fontAlgn="base">
        <a:spcBef>
          <a:spcPct val="0"/>
        </a:spcBef>
        <a:spcAft>
          <a:spcPct val="0"/>
        </a:spcAft>
        <a:defRPr sz="3200" b="1">
          <a:solidFill>
            <a:schemeClr val="tx2"/>
          </a:solidFill>
          <a:latin typeface="Arial" charset="0"/>
          <a:ea typeface="ＭＳ Ｐゴシック" charset="0"/>
        </a:defRPr>
      </a:lvl8pPr>
      <a:lvl9pPr marL="1828800" algn="l" rtl="0" fontAlgn="base">
        <a:spcBef>
          <a:spcPct val="0"/>
        </a:spcBef>
        <a:spcAft>
          <a:spcPct val="0"/>
        </a:spcAft>
        <a:defRPr sz="3200" b="1">
          <a:solidFill>
            <a:schemeClr val="tx2"/>
          </a:solidFill>
          <a:latin typeface="Arial" charset="0"/>
          <a:ea typeface="ＭＳ Ｐゴシック" charset="0"/>
        </a:defRPr>
      </a:lvl9pPr>
    </p:titleStyle>
    <p:bodyStyle>
      <a:lvl1pPr marL="342900" indent="-342900" algn="l" rtl="0" eaLnBrk="0" fontAlgn="base" hangingPunct="0">
        <a:spcBef>
          <a:spcPct val="20000"/>
        </a:spcBef>
        <a:spcAft>
          <a:spcPct val="0"/>
        </a:spcAft>
        <a:buSzPct val="85000"/>
        <a:buBlip>
          <a:blip r:embed="rId14"/>
        </a:buBlip>
        <a:defRPr sz="2800" b="1">
          <a:solidFill>
            <a:schemeClr val="tx1"/>
          </a:solidFill>
          <a:latin typeface="+mn-lt"/>
          <a:ea typeface="+mn-ea"/>
          <a:cs typeface="ＭＳ Ｐゴシック" charset="0"/>
        </a:defRPr>
      </a:lvl1pPr>
      <a:lvl2pPr marL="742950" indent="-285750" algn="l" rtl="0" eaLnBrk="0" fontAlgn="base" hangingPunct="0">
        <a:spcBef>
          <a:spcPct val="20000"/>
        </a:spcBef>
        <a:spcAft>
          <a:spcPct val="0"/>
        </a:spcAft>
        <a:buClr>
          <a:schemeClr val="bg2"/>
        </a:buClr>
        <a:buSzPct val="70000"/>
        <a:buFont typeface="Wingdings" charset="0"/>
        <a:buChar char="n"/>
        <a:defRPr sz="2600">
          <a:solidFill>
            <a:schemeClr val="tx1"/>
          </a:solidFill>
          <a:latin typeface="+mn-lt"/>
          <a:ea typeface="+mn-ea"/>
        </a:defRPr>
      </a:lvl2pPr>
      <a:lvl3pPr marL="1143000" indent="-228600" algn="l" rtl="0" eaLnBrk="0" fontAlgn="base" hangingPunct="0">
        <a:spcBef>
          <a:spcPct val="20000"/>
        </a:spcBef>
        <a:spcAft>
          <a:spcPct val="0"/>
        </a:spcAft>
        <a:buSzPct val="70000"/>
        <a:buFont typeface="Wingdings" charset="0"/>
        <a:buChar char="n"/>
        <a:defRPr sz="2400">
          <a:solidFill>
            <a:schemeClr val="tx1"/>
          </a:solidFill>
          <a:latin typeface="+mn-lt"/>
          <a:ea typeface="+mn-ea"/>
        </a:defRPr>
      </a:lvl3pPr>
      <a:lvl4pPr marL="1600200" indent="-228600" algn="l" rtl="0" eaLnBrk="0" fontAlgn="base" hangingPunct="0">
        <a:spcBef>
          <a:spcPct val="20000"/>
        </a:spcBef>
        <a:spcAft>
          <a:spcPct val="0"/>
        </a:spcAft>
        <a:buSzPct val="70000"/>
        <a:buFont typeface="Wingdings" charset="0"/>
        <a:buChar char="n"/>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smete.org/nsdl"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4.jpe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smete.org/nsdl"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descr="Large confetti"/>
          <p:cNvSpPr>
            <a:spLocks noGrp="1" noChangeArrowheads="1"/>
          </p:cNvSpPr>
          <p:nvPr>
            <p:ph type="ctrTitle"/>
          </p:nvPr>
        </p:nvSpPr>
        <p:spPr/>
        <p:txBody>
          <a:bodyPr/>
          <a:lstStyle/>
          <a:p>
            <a:pPr eaLnBrk="1" hangingPunct="1">
              <a:defRPr/>
            </a:pPr>
            <a:r>
              <a:rPr lang="en-US" smtClean="0">
                <a:cs typeface="+mj-cs"/>
              </a:rPr>
              <a:t>The National SMETE Digital Library</a:t>
            </a:r>
          </a:p>
        </p:txBody>
      </p:sp>
      <p:sp>
        <p:nvSpPr>
          <p:cNvPr id="2051" name="Rectangle 3"/>
          <p:cNvSpPr>
            <a:spLocks noGrp="1" noChangeArrowheads="1"/>
          </p:cNvSpPr>
          <p:nvPr>
            <p:ph type="subTitle" idx="1"/>
          </p:nvPr>
        </p:nvSpPr>
        <p:spPr/>
        <p:txBody>
          <a:bodyPr/>
          <a:lstStyle/>
          <a:p>
            <a:pPr eaLnBrk="1" hangingPunct="1">
              <a:defRPr/>
            </a:pPr>
            <a:r>
              <a:rPr lang="en-US" dirty="0" smtClean="0">
                <a:cs typeface="+mn-cs"/>
              </a:rPr>
              <a:t>Moderator: Brandon Muramatsu</a:t>
            </a:r>
          </a:p>
          <a:p>
            <a:pPr eaLnBrk="1" hangingPunct="1">
              <a:defRPr/>
            </a:pPr>
            <a:r>
              <a:rPr lang="en-US" dirty="0" smtClean="0">
                <a:cs typeface="+mn-cs"/>
              </a:rPr>
              <a:t>Panelists: Jim </a:t>
            </a:r>
            <a:r>
              <a:rPr lang="en-US" dirty="0" err="1" smtClean="0">
                <a:cs typeface="+mn-cs"/>
              </a:rPr>
              <a:t>Lightbourne</a:t>
            </a:r>
            <a:r>
              <a:rPr lang="en-US" dirty="0" smtClean="0">
                <a:cs typeface="+mn-cs"/>
              </a:rPr>
              <a:t>, Beverly Hunter, Cathy </a:t>
            </a:r>
            <a:r>
              <a:rPr lang="en-US" dirty="0" err="1" smtClean="0">
                <a:cs typeface="+mn-cs"/>
              </a:rPr>
              <a:t>Manduca</a:t>
            </a:r>
            <a:r>
              <a:rPr lang="en-US" dirty="0" smtClean="0">
                <a:cs typeface="+mn-cs"/>
              </a:rPr>
              <a:t>, Marcia </a:t>
            </a:r>
            <a:r>
              <a:rPr lang="en-US" dirty="0" err="1" smtClean="0">
                <a:cs typeface="+mn-cs"/>
              </a:rPr>
              <a:t>Mardis</a:t>
            </a:r>
            <a:r>
              <a:rPr lang="en-US" dirty="0" smtClean="0">
                <a:cs typeface="+mn-cs"/>
              </a:rPr>
              <a:t>, David Wiley</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descr="Large confetti"/>
          <p:cNvSpPr>
            <a:spLocks noGrp="1" noChangeArrowheads="1"/>
          </p:cNvSpPr>
          <p:nvPr>
            <p:ph type="ctrTitle"/>
          </p:nvPr>
        </p:nvSpPr>
        <p:spPr/>
        <p:txBody>
          <a:bodyPr/>
          <a:lstStyle/>
          <a:p>
            <a:pPr eaLnBrk="1" hangingPunct="1">
              <a:defRPr/>
            </a:pPr>
            <a:r>
              <a:rPr lang="en-US" smtClean="0">
                <a:cs typeface="+mj-cs"/>
              </a:rPr>
              <a:t>Pathways to Progress:</a:t>
            </a:r>
            <a:br>
              <a:rPr lang="en-US" smtClean="0">
                <a:cs typeface="+mj-cs"/>
              </a:rPr>
            </a:br>
            <a:r>
              <a:rPr lang="en-US" smtClean="0">
                <a:cs typeface="+mj-cs"/>
              </a:rPr>
              <a:t>A Basis for Collaboration</a:t>
            </a:r>
          </a:p>
        </p:txBody>
      </p:sp>
      <p:sp>
        <p:nvSpPr>
          <p:cNvPr id="1027" name="Rectangle 3"/>
          <p:cNvSpPr>
            <a:spLocks noGrp="1" noChangeArrowheads="1"/>
          </p:cNvSpPr>
          <p:nvPr>
            <p:ph type="subTitle" idx="1"/>
          </p:nvPr>
        </p:nvSpPr>
        <p:spPr>
          <a:xfrm>
            <a:off x="2895600" y="3505200"/>
            <a:ext cx="5410200" cy="1752600"/>
          </a:xfrm>
        </p:spPr>
        <p:txBody>
          <a:bodyPr/>
          <a:lstStyle/>
          <a:p>
            <a:pPr algn="l" eaLnBrk="1" hangingPunct="1">
              <a:defRPr/>
            </a:pPr>
            <a:r>
              <a:rPr lang="en-US" sz="2400" smtClean="0">
                <a:cs typeface="+mn-cs"/>
              </a:rPr>
              <a:t>Editors:</a:t>
            </a:r>
          </a:p>
          <a:p>
            <a:pPr algn="l" eaLnBrk="1" hangingPunct="1">
              <a:defRPr/>
            </a:pPr>
            <a:r>
              <a:rPr lang="en-US" sz="2400" i="1" smtClean="0">
                <a:cs typeface="+mn-cs"/>
              </a:rPr>
              <a:t>Cathy Manduca, DLESE</a:t>
            </a:r>
          </a:p>
          <a:p>
            <a:pPr algn="l" eaLnBrk="1" hangingPunct="1">
              <a:defRPr/>
            </a:pPr>
            <a:r>
              <a:rPr lang="en-US" sz="2400" i="1" smtClean="0">
                <a:cs typeface="+mn-cs"/>
              </a:rPr>
              <a:t>	cmanduca@carleton.edu</a:t>
            </a:r>
            <a:endParaRPr lang="en-US" sz="2400" smtClean="0">
              <a:cs typeface="+mn-cs"/>
            </a:endParaRPr>
          </a:p>
          <a:p>
            <a:pPr algn="l" eaLnBrk="1" hangingPunct="1">
              <a:defRPr/>
            </a:pPr>
            <a:r>
              <a:rPr lang="en-US" sz="2400" smtClean="0">
                <a:cs typeface="+mn-cs"/>
              </a:rPr>
              <a:t>David Mogk, DLESE</a:t>
            </a:r>
          </a:p>
          <a:p>
            <a:pPr algn="l" eaLnBrk="1" hangingPunct="1">
              <a:defRPr/>
            </a:pPr>
            <a:r>
              <a:rPr lang="en-US" sz="2400" smtClean="0">
                <a:cs typeface="+mn-cs"/>
              </a:rPr>
              <a:t> Flora McMartin, SMETE.ORG</a:t>
            </a:r>
          </a:p>
        </p:txBody>
      </p:sp>
      <p:pic>
        <p:nvPicPr>
          <p:cNvPr id="13315" name="Picture 4" descr="Cathy 3.gif                                                    00003B2FNEEDS G3                       ABA7815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429000"/>
            <a:ext cx="2832100"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pPr>
              <a:defRPr/>
            </a:pPr>
            <a:r>
              <a:rPr lang="en-US"/>
              <a:t>National SMETE Digital Library</a:t>
            </a:r>
          </a:p>
        </p:txBody>
      </p:sp>
      <p:sp>
        <p:nvSpPr>
          <p:cNvPr id="7" name="Slide Number Placeholder 5"/>
          <p:cNvSpPr>
            <a:spLocks noGrp="1"/>
          </p:cNvSpPr>
          <p:nvPr>
            <p:ph type="sldNum" sz="quarter" idx="12"/>
          </p:nvPr>
        </p:nvSpPr>
        <p:spPr/>
        <p:txBody>
          <a:bodyPr/>
          <a:lstStyle/>
          <a:p>
            <a:pPr>
              <a:defRPr/>
            </a:pPr>
            <a:fld id="{8B924639-7643-7F44-8C0B-81474BCF638A}" type="slidenum">
              <a:rPr lang="en-US"/>
              <a:pPr>
                <a:defRPr/>
              </a:pPr>
              <a:t>11</a:t>
            </a:fld>
            <a:endParaRPr lang="en-US"/>
          </a:p>
        </p:txBody>
      </p:sp>
      <p:sp>
        <p:nvSpPr>
          <p:cNvPr id="10242" name="Rectangle 2" descr="Large confetti"/>
          <p:cNvSpPr>
            <a:spLocks noGrp="1" noChangeArrowheads="1"/>
          </p:cNvSpPr>
          <p:nvPr>
            <p:ph type="title"/>
          </p:nvPr>
        </p:nvSpPr>
        <p:spPr/>
        <p:txBody>
          <a:bodyPr/>
          <a:lstStyle/>
          <a:p>
            <a:pPr eaLnBrk="1" hangingPunct="1">
              <a:defRPr/>
            </a:pPr>
            <a:r>
              <a:rPr lang="en-US" smtClean="0">
                <a:cs typeface="+mj-cs"/>
              </a:rPr>
              <a:t>A Framework for Collaboration</a:t>
            </a:r>
          </a:p>
        </p:txBody>
      </p:sp>
      <p:sp>
        <p:nvSpPr>
          <p:cNvPr id="10243" name="Rectangle 3"/>
          <p:cNvSpPr>
            <a:spLocks noGrp="1" noChangeArrowheads="1"/>
          </p:cNvSpPr>
          <p:nvPr>
            <p:ph type="body" idx="1"/>
          </p:nvPr>
        </p:nvSpPr>
        <p:spPr/>
        <p:txBody>
          <a:bodyPr/>
          <a:lstStyle/>
          <a:p>
            <a:pPr eaLnBrk="1" hangingPunct="1">
              <a:defRPr/>
            </a:pPr>
            <a:r>
              <a:rPr lang="en-US" smtClean="0">
                <a:cs typeface="+mn-cs"/>
              </a:rPr>
              <a:t>Shared Vision</a:t>
            </a:r>
          </a:p>
          <a:p>
            <a:pPr eaLnBrk="1" hangingPunct="1">
              <a:defRPr/>
            </a:pPr>
            <a:r>
              <a:rPr lang="en-US" smtClean="0">
                <a:cs typeface="+mn-cs"/>
              </a:rPr>
              <a:t>Community Based Governance</a:t>
            </a:r>
          </a:p>
          <a:p>
            <a:pPr eaLnBrk="1" hangingPunct="1">
              <a:defRPr/>
            </a:pPr>
            <a:r>
              <a:rPr lang="en-US" smtClean="0">
                <a:cs typeface="+mn-cs"/>
              </a:rPr>
              <a:t>Core Integration Services</a:t>
            </a:r>
          </a:p>
          <a:p>
            <a:pPr eaLnBrk="1" hangingPunct="1">
              <a:buFontTx/>
              <a:buNone/>
              <a:defRPr/>
            </a:pPr>
            <a:endParaRPr lang="en-US" smtClean="0">
              <a:cs typeface="+mn-cs"/>
            </a:endParaRPr>
          </a:p>
        </p:txBody>
      </p:sp>
      <p:sp>
        <p:nvSpPr>
          <p:cNvPr id="10244" name="Rectangle 4"/>
          <p:cNvSpPr>
            <a:spLocks noChangeArrowheads="1"/>
          </p:cNvSpPr>
          <p:nvPr/>
        </p:nvSpPr>
        <p:spPr bwMode="auto">
          <a:xfrm>
            <a:off x="533400" y="6248400"/>
            <a:ext cx="1676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b"/>
          <a:lstStyle/>
          <a:p>
            <a:pPr algn="ctr" eaLnBrk="1" hangingPunct="1">
              <a:defRPr/>
            </a:pPr>
            <a:r>
              <a:rPr lang="en-US" sz="1400">
                <a:latin typeface="Arial" charset="0"/>
                <a:cs typeface="+mn-cs"/>
              </a:rPr>
              <a:t>Cathy Manduca</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pPr>
              <a:defRPr/>
            </a:pPr>
            <a:r>
              <a:rPr lang="en-US"/>
              <a:t>National SMETE Digital Library</a:t>
            </a:r>
          </a:p>
        </p:txBody>
      </p:sp>
      <p:sp>
        <p:nvSpPr>
          <p:cNvPr id="7" name="Slide Number Placeholder 5"/>
          <p:cNvSpPr>
            <a:spLocks noGrp="1"/>
          </p:cNvSpPr>
          <p:nvPr>
            <p:ph type="sldNum" sz="quarter" idx="12"/>
          </p:nvPr>
        </p:nvSpPr>
        <p:spPr/>
        <p:txBody>
          <a:bodyPr/>
          <a:lstStyle/>
          <a:p>
            <a:pPr>
              <a:defRPr/>
            </a:pPr>
            <a:fld id="{BD50A2E9-718D-484D-B1EE-12815BDD576E}" type="slidenum">
              <a:rPr lang="en-US"/>
              <a:pPr>
                <a:defRPr/>
              </a:pPr>
              <a:t>12</a:t>
            </a:fld>
            <a:endParaRPr lang="en-US"/>
          </a:p>
        </p:txBody>
      </p:sp>
      <p:sp>
        <p:nvSpPr>
          <p:cNvPr id="11266" name="Rectangle 2" descr="Large confetti"/>
          <p:cNvSpPr>
            <a:spLocks noGrp="1" noChangeArrowheads="1"/>
          </p:cNvSpPr>
          <p:nvPr>
            <p:ph type="title"/>
          </p:nvPr>
        </p:nvSpPr>
        <p:spPr/>
        <p:txBody>
          <a:bodyPr/>
          <a:lstStyle/>
          <a:p>
            <a:pPr eaLnBrk="1" hangingPunct="1">
              <a:defRPr/>
            </a:pPr>
            <a:r>
              <a:rPr lang="en-US" smtClean="0">
                <a:cs typeface="+mj-cs"/>
              </a:rPr>
              <a:t>The Community Process</a:t>
            </a:r>
          </a:p>
        </p:txBody>
      </p:sp>
      <p:sp>
        <p:nvSpPr>
          <p:cNvPr id="11267" name="Rectangle 3"/>
          <p:cNvSpPr>
            <a:spLocks noGrp="1" noChangeArrowheads="1"/>
          </p:cNvSpPr>
          <p:nvPr>
            <p:ph type="body" idx="1"/>
          </p:nvPr>
        </p:nvSpPr>
        <p:spPr/>
        <p:txBody>
          <a:bodyPr/>
          <a:lstStyle/>
          <a:p>
            <a:pPr eaLnBrk="1" hangingPunct="1">
              <a:defRPr/>
            </a:pPr>
            <a:r>
              <a:rPr lang="en-US" smtClean="0">
                <a:cs typeface="+mn-cs"/>
              </a:rPr>
              <a:t>September 2000 PI Meeting</a:t>
            </a:r>
          </a:p>
          <a:p>
            <a:pPr lvl="1" eaLnBrk="1" hangingPunct="1">
              <a:defRPr/>
            </a:pPr>
            <a:r>
              <a:rPr lang="en-US" smtClean="0"/>
              <a:t>Established Working Groups and Governance Structure</a:t>
            </a:r>
          </a:p>
          <a:p>
            <a:pPr eaLnBrk="1" hangingPunct="1">
              <a:defRPr/>
            </a:pPr>
            <a:r>
              <a:rPr lang="en-US" smtClean="0">
                <a:cs typeface="+mn-cs"/>
              </a:rPr>
              <a:t>November 2000 Working Meeting</a:t>
            </a:r>
          </a:p>
          <a:p>
            <a:pPr lvl="1" eaLnBrk="1" hangingPunct="1">
              <a:defRPr/>
            </a:pPr>
            <a:r>
              <a:rPr lang="en-US" smtClean="0"/>
              <a:t>Creating the Whitepaper</a:t>
            </a:r>
          </a:p>
          <a:p>
            <a:pPr eaLnBrk="1" hangingPunct="1">
              <a:defRPr/>
            </a:pPr>
            <a:r>
              <a:rPr lang="en-US" smtClean="0">
                <a:cs typeface="+mn-cs"/>
              </a:rPr>
              <a:t>January 2001 PI/CIS Meeting</a:t>
            </a:r>
          </a:p>
          <a:p>
            <a:pPr lvl="1" eaLnBrk="1" hangingPunct="1">
              <a:defRPr/>
            </a:pPr>
            <a:r>
              <a:rPr lang="en-US" smtClean="0"/>
              <a:t>Guiding the Core Integration</a:t>
            </a:r>
          </a:p>
          <a:p>
            <a:pPr eaLnBrk="1" hangingPunct="1">
              <a:buFontTx/>
              <a:buNone/>
              <a:defRPr/>
            </a:pPr>
            <a:endParaRPr lang="en-US" smtClean="0">
              <a:cs typeface="+mn-cs"/>
            </a:endParaRPr>
          </a:p>
        </p:txBody>
      </p:sp>
      <p:sp>
        <p:nvSpPr>
          <p:cNvPr id="11268" name="Rectangle 4"/>
          <p:cNvSpPr>
            <a:spLocks noChangeArrowheads="1"/>
          </p:cNvSpPr>
          <p:nvPr/>
        </p:nvSpPr>
        <p:spPr bwMode="auto">
          <a:xfrm>
            <a:off x="533400" y="6248400"/>
            <a:ext cx="1676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b"/>
          <a:lstStyle/>
          <a:p>
            <a:pPr algn="ctr" eaLnBrk="1" hangingPunct="1">
              <a:defRPr/>
            </a:pPr>
            <a:r>
              <a:rPr lang="en-US" sz="1400">
                <a:latin typeface="Arial" charset="0"/>
                <a:cs typeface="+mn-cs"/>
              </a:rPr>
              <a:t>Cathy Manduca</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pPr>
              <a:defRPr/>
            </a:pPr>
            <a:r>
              <a:rPr lang="en-US"/>
              <a:t>National SMETE Digital Library</a:t>
            </a:r>
          </a:p>
        </p:txBody>
      </p:sp>
      <p:sp>
        <p:nvSpPr>
          <p:cNvPr id="7" name="Slide Number Placeholder 5"/>
          <p:cNvSpPr>
            <a:spLocks noGrp="1"/>
          </p:cNvSpPr>
          <p:nvPr>
            <p:ph type="sldNum" sz="quarter" idx="12"/>
          </p:nvPr>
        </p:nvSpPr>
        <p:spPr/>
        <p:txBody>
          <a:bodyPr/>
          <a:lstStyle/>
          <a:p>
            <a:pPr>
              <a:defRPr/>
            </a:pPr>
            <a:fld id="{AE8ED049-F968-9947-9224-A87F66B5FF22}" type="slidenum">
              <a:rPr lang="en-US"/>
              <a:pPr>
                <a:defRPr/>
              </a:pPr>
              <a:t>13</a:t>
            </a:fld>
            <a:endParaRPr lang="en-US"/>
          </a:p>
        </p:txBody>
      </p:sp>
      <p:sp>
        <p:nvSpPr>
          <p:cNvPr id="12290" name="Rectangle 2" descr="Large confetti"/>
          <p:cNvSpPr>
            <a:spLocks noGrp="1" noChangeArrowheads="1"/>
          </p:cNvSpPr>
          <p:nvPr>
            <p:ph type="title"/>
          </p:nvPr>
        </p:nvSpPr>
        <p:spPr/>
        <p:txBody>
          <a:bodyPr/>
          <a:lstStyle/>
          <a:p>
            <a:pPr eaLnBrk="1" hangingPunct="1">
              <a:defRPr/>
            </a:pPr>
            <a:r>
              <a:rPr lang="en-US" smtClean="0">
                <a:cs typeface="+mj-cs"/>
              </a:rPr>
              <a:t>Why does the National SMETE Digital Library Program have Governance?</a:t>
            </a:r>
          </a:p>
        </p:txBody>
      </p:sp>
      <p:sp>
        <p:nvSpPr>
          <p:cNvPr id="12291" name="Rectangle 3"/>
          <p:cNvSpPr>
            <a:spLocks noGrp="1" noChangeArrowheads="1"/>
          </p:cNvSpPr>
          <p:nvPr>
            <p:ph type="body" idx="1"/>
          </p:nvPr>
        </p:nvSpPr>
        <p:spPr/>
        <p:txBody>
          <a:bodyPr/>
          <a:lstStyle/>
          <a:p>
            <a:pPr eaLnBrk="1" hangingPunct="1">
              <a:defRPr/>
            </a:pPr>
            <a:r>
              <a:rPr lang="en-US" smtClean="0">
                <a:cs typeface="+mn-cs"/>
              </a:rPr>
              <a:t>A Community project requires community-based decision making</a:t>
            </a:r>
          </a:p>
          <a:p>
            <a:pPr eaLnBrk="1" hangingPunct="1">
              <a:defRPr/>
            </a:pPr>
            <a:r>
              <a:rPr lang="en-US" smtClean="0">
                <a:cs typeface="+mn-cs"/>
              </a:rPr>
              <a:t>Balance educational and technological goals and the interests of diverse communities</a:t>
            </a:r>
          </a:p>
          <a:p>
            <a:pPr eaLnBrk="1" hangingPunct="1">
              <a:defRPr/>
            </a:pPr>
            <a:r>
              <a:rPr lang="en-US" smtClean="0">
                <a:cs typeface="+mn-cs"/>
              </a:rPr>
              <a:t>Guide project to maintain library vision</a:t>
            </a:r>
          </a:p>
        </p:txBody>
      </p:sp>
      <p:sp>
        <p:nvSpPr>
          <p:cNvPr id="12292" name="Rectangle 4"/>
          <p:cNvSpPr>
            <a:spLocks noChangeArrowheads="1"/>
          </p:cNvSpPr>
          <p:nvPr/>
        </p:nvSpPr>
        <p:spPr bwMode="auto">
          <a:xfrm>
            <a:off x="533400" y="6248400"/>
            <a:ext cx="1676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b"/>
          <a:lstStyle/>
          <a:p>
            <a:pPr algn="ctr" eaLnBrk="1" hangingPunct="1">
              <a:defRPr/>
            </a:pPr>
            <a:r>
              <a:rPr lang="en-US" sz="1400">
                <a:latin typeface="Arial" charset="0"/>
                <a:cs typeface="+mn-cs"/>
              </a:rPr>
              <a:t>Cathy Manduca</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pPr>
              <a:defRPr/>
            </a:pPr>
            <a:r>
              <a:rPr lang="en-US"/>
              <a:t>National SMETE Digital Library</a:t>
            </a:r>
          </a:p>
        </p:txBody>
      </p:sp>
      <p:sp>
        <p:nvSpPr>
          <p:cNvPr id="7" name="Slide Number Placeholder 5"/>
          <p:cNvSpPr>
            <a:spLocks noGrp="1"/>
          </p:cNvSpPr>
          <p:nvPr>
            <p:ph type="sldNum" sz="quarter" idx="12"/>
          </p:nvPr>
        </p:nvSpPr>
        <p:spPr/>
        <p:txBody>
          <a:bodyPr/>
          <a:lstStyle/>
          <a:p>
            <a:pPr>
              <a:defRPr/>
            </a:pPr>
            <a:fld id="{5DF80B44-C496-504E-8475-B4CD915215F6}" type="slidenum">
              <a:rPr lang="en-US"/>
              <a:pPr>
                <a:defRPr/>
              </a:pPr>
              <a:t>14</a:t>
            </a:fld>
            <a:endParaRPr lang="en-US"/>
          </a:p>
        </p:txBody>
      </p:sp>
      <p:sp>
        <p:nvSpPr>
          <p:cNvPr id="13314" name="Rectangle 2" descr="Large confetti"/>
          <p:cNvSpPr>
            <a:spLocks noGrp="1" noChangeArrowheads="1"/>
          </p:cNvSpPr>
          <p:nvPr>
            <p:ph type="title"/>
          </p:nvPr>
        </p:nvSpPr>
        <p:spPr/>
        <p:txBody>
          <a:bodyPr/>
          <a:lstStyle/>
          <a:p>
            <a:pPr eaLnBrk="1" hangingPunct="1">
              <a:defRPr/>
            </a:pPr>
            <a:r>
              <a:rPr lang="en-US" smtClean="0">
                <a:cs typeface="+mj-cs"/>
              </a:rPr>
              <a:t>Interim Governing Structure</a:t>
            </a:r>
          </a:p>
        </p:txBody>
      </p:sp>
      <p:sp>
        <p:nvSpPr>
          <p:cNvPr id="13315" name="Rectangle 3"/>
          <p:cNvSpPr>
            <a:spLocks noGrp="1" noChangeArrowheads="1"/>
          </p:cNvSpPr>
          <p:nvPr>
            <p:ph type="body" idx="1"/>
          </p:nvPr>
        </p:nvSpPr>
        <p:spPr/>
        <p:txBody>
          <a:bodyPr/>
          <a:lstStyle/>
          <a:p>
            <a:pPr eaLnBrk="1" hangingPunct="1">
              <a:defRPr/>
            </a:pPr>
            <a:r>
              <a:rPr lang="en-US" smtClean="0">
                <a:cs typeface="+mn-cs"/>
              </a:rPr>
              <a:t>Open Working Groups to address primary needs for collaboration</a:t>
            </a:r>
          </a:p>
          <a:p>
            <a:pPr lvl="1" eaLnBrk="1" hangingPunct="1">
              <a:defRPr/>
            </a:pPr>
            <a:r>
              <a:rPr lang="en-US" smtClean="0"/>
              <a:t>Governance, Community,education and pedagogy, Collections, Standards, Services, Evaluation, and Technical Infrastructure</a:t>
            </a:r>
          </a:p>
          <a:p>
            <a:pPr eaLnBrk="1" hangingPunct="1">
              <a:defRPr/>
            </a:pPr>
            <a:r>
              <a:rPr lang="en-US" smtClean="0">
                <a:cs typeface="+mn-cs"/>
              </a:rPr>
              <a:t>A Coordinating Committee to guide the whole</a:t>
            </a:r>
          </a:p>
          <a:p>
            <a:pPr eaLnBrk="1" hangingPunct="1">
              <a:defRPr/>
            </a:pPr>
            <a:r>
              <a:rPr lang="en-US" smtClean="0">
                <a:cs typeface="+mn-cs"/>
              </a:rPr>
              <a:t>A website to enable broad-based participation (see </a:t>
            </a:r>
            <a:r>
              <a:rPr lang="en-US" smtClean="0">
                <a:cs typeface="+mn-cs"/>
                <a:hlinkClick r:id="rId2"/>
              </a:rPr>
              <a:t>www.smete.org/nsdl</a:t>
            </a:r>
            <a:r>
              <a:rPr lang="en-US" smtClean="0">
                <a:cs typeface="+mn-cs"/>
              </a:rPr>
              <a:t> )</a:t>
            </a:r>
          </a:p>
        </p:txBody>
      </p:sp>
      <p:sp>
        <p:nvSpPr>
          <p:cNvPr id="13316" name="Rectangle 4"/>
          <p:cNvSpPr>
            <a:spLocks noChangeArrowheads="1"/>
          </p:cNvSpPr>
          <p:nvPr/>
        </p:nvSpPr>
        <p:spPr bwMode="auto">
          <a:xfrm>
            <a:off x="533400" y="6248400"/>
            <a:ext cx="1676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b"/>
          <a:lstStyle/>
          <a:p>
            <a:pPr algn="ctr" eaLnBrk="1" hangingPunct="1">
              <a:defRPr/>
            </a:pPr>
            <a:r>
              <a:rPr lang="en-US" sz="1400">
                <a:latin typeface="Arial" charset="0"/>
                <a:cs typeface="+mn-cs"/>
              </a:rPr>
              <a:t>Cathy Manduca</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pPr>
              <a:defRPr/>
            </a:pPr>
            <a:r>
              <a:rPr lang="en-US"/>
              <a:t>National SMETE Digital Library</a:t>
            </a:r>
          </a:p>
        </p:txBody>
      </p:sp>
      <p:sp>
        <p:nvSpPr>
          <p:cNvPr id="7" name="Slide Number Placeholder 5"/>
          <p:cNvSpPr>
            <a:spLocks noGrp="1"/>
          </p:cNvSpPr>
          <p:nvPr>
            <p:ph type="sldNum" sz="quarter" idx="12"/>
          </p:nvPr>
        </p:nvSpPr>
        <p:spPr/>
        <p:txBody>
          <a:bodyPr/>
          <a:lstStyle/>
          <a:p>
            <a:pPr>
              <a:defRPr/>
            </a:pPr>
            <a:fld id="{2CA83896-B52D-4840-A3B7-C223BD9E1001}" type="slidenum">
              <a:rPr lang="en-US"/>
              <a:pPr>
                <a:defRPr/>
              </a:pPr>
              <a:t>15</a:t>
            </a:fld>
            <a:endParaRPr lang="en-US"/>
          </a:p>
        </p:txBody>
      </p:sp>
      <p:sp>
        <p:nvSpPr>
          <p:cNvPr id="14338" name="Rectangle 2" descr="Large confetti"/>
          <p:cNvSpPr>
            <a:spLocks noGrp="1" noChangeArrowheads="1"/>
          </p:cNvSpPr>
          <p:nvPr>
            <p:ph type="title"/>
          </p:nvPr>
        </p:nvSpPr>
        <p:spPr/>
        <p:txBody>
          <a:bodyPr/>
          <a:lstStyle/>
          <a:p>
            <a:pPr eaLnBrk="1" hangingPunct="1">
              <a:defRPr/>
            </a:pPr>
            <a:r>
              <a:rPr lang="en-US" smtClean="0">
                <a:cs typeface="+mj-cs"/>
              </a:rPr>
              <a:t>National SMETE Digital Library Whitepaper: Pathways to Progress</a:t>
            </a:r>
          </a:p>
        </p:txBody>
      </p:sp>
      <p:sp>
        <p:nvSpPr>
          <p:cNvPr id="14339" name="Rectangle 3"/>
          <p:cNvSpPr>
            <a:spLocks noGrp="1" noChangeArrowheads="1"/>
          </p:cNvSpPr>
          <p:nvPr>
            <p:ph type="body" idx="1"/>
          </p:nvPr>
        </p:nvSpPr>
        <p:spPr/>
        <p:txBody>
          <a:bodyPr/>
          <a:lstStyle/>
          <a:p>
            <a:pPr eaLnBrk="1" hangingPunct="1">
              <a:defRPr/>
            </a:pPr>
            <a:r>
              <a:rPr lang="en-US" smtClean="0">
                <a:cs typeface="+mn-cs"/>
              </a:rPr>
              <a:t>Articulate Shared Ideas for</a:t>
            </a:r>
          </a:p>
          <a:p>
            <a:pPr lvl="1" eaLnBrk="1" hangingPunct="1">
              <a:defRPr/>
            </a:pPr>
            <a:r>
              <a:rPr lang="en-US" smtClean="0"/>
              <a:t>Library Goals</a:t>
            </a:r>
          </a:p>
          <a:p>
            <a:pPr lvl="1" eaLnBrk="1" hangingPunct="1">
              <a:defRPr/>
            </a:pPr>
            <a:r>
              <a:rPr lang="en-US" smtClean="0"/>
              <a:t>Collaborative Construction</a:t>
            </a:r>
          </a:p>
          <a:p>
            <a:pPr eaLnBrk="1" hangingPunct="1">
              <a:defRPr/>
            </a:pPr>
            <a:r>
              <a:rPr lang="en-US" smtClean="0">
                <a:cs typeface="+mn-cs"/>
              </a:rPr>
              <a:t>Purposes</a:t>
            </a:r>
          </a:p>
          <a:p>
            <a:pPr lvl="1" eaLnBrk="1" hangingPunct="1">
              <a:defRPr/>
            </a:pPr>
            <a:r>
              <a:rPr lang="en-US" smtClean="0"/>
              <a:t> enable collaboration among existing partners</a:t>
            </a:r>
          </a:p>
          <a:p>
            <a:pPr lvl="1" eaLnBrk="1" hangingPunct="1">
              <a:defRPr/>
            </a:pPr>
            <a:r>
              <a:rPr lang="en-US" smtClean="0"/>
              <a:t>provide starting point for new participants </a:t>
            </a:r>
          </a:p>
          <a:p>
            <a:pPr eaLnBrk="1" hangingPunct="1">
              <a:defRPr/>
            </a:pPr>
            <a:r>
              <a:rPr lang="en-US" smtClean="0">
                <a:cs typeface="+mn-cs"/>
              </a:rPr>
              <a:t>Based on Strong NSF Vision</a:t>
            </a:r>
          </a:p>
        </p:txBody>
      </p:sp>
      <p:sp>
        <p:nvSpPr>
          <p:cNvPr id="14340" name="Rectangle 4"/>
          <p:cNvSpPr>
            <a:spLocks noChangeArrowheads="1"/>
          </p:cNvSpPr>
          <p:nvPr/>
        </p:nvSpPr>
        <p:spPr bwMode="auto">
          <a:xfrm>
            <a:off x="533400" y="6248400"/>
            <a:ext cx="1676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b"/>
          <a:lstStyle/>
          <a:p>
            <a:pPr algn="ctr" eaLnBrk="1" hangingPunct="1">
              <a:defRPr/>
            </a:pPr>
            <a:r>
              <a:rPr lang="en-US" sz="1400">
                <a:latin typeface="Arial" charset="0"/>
                <a:cs typeface="+mn-cs"/>
              </a:rPr>
              <a:t>Cathy Manduca</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pPr>
              <a:defRPr/>
            </a:pPr>
            <a:r>
              <a:rPr lang="en-US"/>
              <a:t>National SMETE Digital Library</a:t>
            </a:r>
          </a:p>
        </p:txBody>
      </p:sp>
      <p:sp>
        <p:nvSpPr>
          <p:cNvPr id="7" name="Slide Number Placeholder 5"/>
          <p:cNvSpPr>
            <a:spLocks noGrp="1"/>
          </p:cNvSpPr>
          <p:nvPr>
            <p:ph type="sldNum" sz="quarter" idx="12"/>
          </p:nvPr>
        </p:nvSpPr>
        <p:spPr/>
        <p:txBody>
          <a:bodyPr/>
          <a:lstStyle/>
          <a:p>
            <a:pPr>
              <a:defRPr/>
            </a:pPr>
            <a:fld id="{C7C23089-80CB-2745-981B-6D72DBF4CC79}" type="slidenum">
              <a:rPr lang="en-US"/>
              <a:pPr>
                <a:defRPr/>
              </a:pPr>
              <a:t>16</a:t>
            </a:fld>
            <a:endParaRPr lang="en-US"/>
          </a:p>
        </p:txBody>
      </p:sp>
      <p:sp>
        <p:nvSpPr>
          <p:cNvPr id="15362" name="Rectangle 2" descr="Large confetti"/>
          <p:cNvSpPr>
            <a:spLocks noGrp="1" noChangeArrowheads="1"/>
          </p:cNvSpPr>
          <p:nvPr>
            <p:ph type="title"/>
          </p:nvPr>
        </p:nvSpPr>
        <p:spPr/>
        <p:txBody>
          <a:bodyPr/>
          <a:lstStyle/>
          <a:p>
            <a:pPr eaLnBrk="1" hangingPunct="1">
              <a:defRPr/>
            </a:pPr>
            <a:r>
              <a:rPr lang="en-US" smtClean="0">
                <a:cs typeface="+mj-cs"/>
              </a:rPr>
              <a:t>A Community Vision</a:t>
            </a:r>
          </a:p>
        </p:txBody>
      </p:sp>
      <p:sp>
        <p:nvSpPr>
          <p:cNvPr id="15363" name="Rectangle 3"/>
          <p:cNvSpPr>
            <a:spLocks noGrp="1" noChangeArrowheads="1"/>
          </p:cNvSpPr>
          <p:nvPr>
            <p:ph type="body" idx="1"/>
          </p:nvPr>
        </p:nvSpPr>
        <p:spPr/>
        <p:txBody>
          <a:bodyPr/>
          <a:lstStyle/>
          <a:p>
            <a:pPr eaLnBrk="1" hangingPunct="1">
              <a:defRPr/>
            </a:pPr>
            <a:r>
              <a:rPr lang="en-US" smtClean="0">
                <a:cs typeface="+mn-cs"/>
              </a:rPr>
              <a:t>Workshop process to define</a:t>
            </a:r>
          </a:p>
          <a:p>
            <a:pPr lvl="1" eaLnBrk="1" hangingPunct="1">
              <a:defRPr/>
            </a:pPr>
            <a:r>
              <a:rPr lang="en-US" smtClean="0"/>
              <a:t>Scope and Vision</a:t>
            </a:r>
          </a:p>
          <a:p>
            <a:pPr lvl="1" eaLnBrk="1" hangingPunct="1">
              <a:defRPr/>
            </a:pPr>
            <a:r>
              <a:rPr lang="en-US" smtClean="0"/>
              <a:t>Educational Goals</a:t>
            </a:r>
          </a:p>
          <a:p>
            <a:pPr lvl="1" eaLnBrk="1" hangingPunct="1">
              <a:defRPr/>
            </a:pPr>
            <a:r>
              <a:rPr lang="en-US" smtClean="0"/>
              <a:t>Principles for Collaboration</a:t>
            </a:r>
          </a:p>
          <a:p>
            <a:pPr eaLnBrk="1" hangingPunct="1">
              <a:defRPr/>
            </a:pPr>
            <a:r>
              <a:rPr lang="en-US" smtClean="0">
                <a:cs typeface="+mn-cs"/>
              </a:rPr>
              <a:t>Working Group reports</a:t>
            </a:r>
          </a:p>
          <a:p>
            <a:pPr eaLnBrk="1" hangingPunct="1">
              <a:defRPr/>
            </a:pPr>
            <a:r>
              <a:rPr lang="en-US" smtClean="0">
                <a:cs typeface="+mn-cs"/>
              </a:rPr>
              <a:t>Open review process</a:t>
            </a:r>
          </a:p>
          <a:p>
            <a:pPr eaLnBrk="1" hangingPunct="1">
              <a:defRPr/>
            </a:pPr>
            <a:r>
              <a:rPr lang="en-US" smtClean="0">
                <a:cs typeface="+mn-cs"/>
              </a:rPr>
              <a:t>Coordinating Committee Action Plan</a:t>
            </a:r>
          </a:p>
        </p:txBody>
      </p:sp>
      <p:sp>
        <p:nvSpPr>
          <p:cNvPr id="15364" name="Rectangle 4"/>
          <p:cNvSpPr>
            <a:spLocks noChangeArrowheads="1"/>
          </p:cNvSpPr>
          <p:nvPr/>
        </p:nvSpPr>
        <p:spPr bwMode="auto">
          <a:xfrm>
            <a:off x="533400" y="6248400"/>
            <a:ext cx="1676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b"/>
          <a:lstStyle/>
          <a:p>
            <a:pPr algn="ctr" eaLnBrk="1" hangingPunct="1">
              <a:defRPr/>
            </a:pPr>
            <a:r>
              <a:rPr lang="en-US" sz="1400">
                <a:latin typeface="Arial" charset="0"/>
                <a:cs typeface="+mn-cs"/>
              </a:rPr>
              <a:t>Cathy Manduca</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pPr>
              <a:defRPr/>
            </a:pPr>
            <a:r>
              <a:rPr lang="en-US"/>
              <a:t>National SMETE Digital Library</a:t>
            </a:r>
          </a:p>
        </p:txBody>
      </p:sp>
      <p:sp>
        <p:nvSpPr>
          <p:cNvPr id="7" name="Slide Number Placeholder 5"/>
          <p:cNvSpPr>
            <a:spLocks noGrp="1"/>
          </p:cNvSpPr>
          <p:nvPr>
            <p:ph type="sldNum" sz="quarter" idx="12"/>
          </p:nvPr>
        </p:nvSpPr>
        <p:spPr/>
        <p:txBody>
          <a:bodyPr/>
          <a:lstStyle/>
          <a:p>
            <a:pPr>
              <a:defRPr/>
            </a:pPr>
            <a:fld id="{2BE74E08-E7E3-EC4D-A8A6-D08D5403A959}" type="slidenum">
              <a:rPr lang="en-US"/>
              <a:pPr>
                <a:defRPr/>
              </a:pPr>
              <a:t>17</a:t>
            </a:fld>
            <a:endParaRPr lang="en-US"/>
          </a:p>
        </p:txBody>
      </p:sp>
      <p:sp>
        <p:nvSpPr>
          <p:cNvPr id="16386" name="Rectangle 2" descr="Large confetti"/>
          <p:cNvSpPr>
            <a:spLocks noGrp="1" noChangeArrowheads="1"/>
          </p:cNvSpPr>
          <p:nvPr>
            <p:ph type="title"/>
          </p:nvPr>
        </p:nvSpPr>
        <p:spPr/>
        <p:txBody>
          <a:bodyPr/>
          <a:lstStyle/>
          <a:p>
            <a:pPr eaLnBrk="1" hangingPunct="1">
              <a:defRPr/>
            </a:pPr>
            <a:r>
              <a:rPr lang="en-US" smtClean="0">
                <a:cs typeface="+mj-cs"/>
              </a:rPr>
              <a:t>A SMET Education Digital Library </a:t>
            </a:r>
          </a:p>
        </p:txBody>
      </p:sp>
      <p:sp>
        <p:nvSpPr>
          <p:cNvPr id="16387" name="Rectangle 3"/>
          <p:cNvSpPr>
            <a:spLocks noGrp="1" noChangeArrowheads="1"/>
          </p:cNvSpPr>
          <p:nvPr>
            <p:ph type="body" idx="1"/>
          </p:nvPr>
        </p:nvSpPr>
        <p:spPr/>
        <p:txBody>
          <a:bodyPr/>
          <a:lstStyle/>
          <a:p>
            <a:pPr eaLnBrk="1" hangingPunct="1">
              <a:defRPr/>
            </a:pPr>
            <a:r>
              <a:rPr lang="en-US" smtClean="0">
                <a:cs typeface="+mn-cs"/>
              </a:rPr>
              <a:t>A network of learning environments and resources supporting students and teachers at all levels </a:t>
            </a:r>
          </a:p>
          <a:p>
            <a:pPr eaLnBrk="1" hangingPunct="1">
              <a:defRPr/>
            </a:pPr>
            <a:r>
              <a:rPr lang="en-US" smtClean="0">
                <a:cs typeface="+mn-cs"/>
              </a:rPr>
              <a:t>An organization supporting contributors and users in a far-reaching virtual  SMETE community</a:t>
            </a:r>
          </a:p>
          <a:p>
            <a:pPr eaLnBrk="1" hangingPunct="1">
              <a:defRPr/>
            </a:pPr>
            <a:r>
              <a:rPr lang="en-US" smtClean="0">
                <a:cs typeface="+mn-cs"/>
              </a:rPr>
              <a:t>A test-bed for application and on-going research in Digital Libraries, Education, Evaluation, Information Technology etc.</a:t>
            </a:r>
          </a:p>
          <a:p>
            <a:pPr eaLnBrk="1" hangingPunct="1">
              <a:buFontTx/>
              <a:buNone/>
              <a:defRPr/>
            </a:pPr>
            <a:endParaRPr lang="en-US" smtClean="0">
              <a:cs typeface="+mn-cs"/>
            </a:endParaRPr>
          </a:p>
          <a:p>
            <a:pPr eaLnBrk="1" hangingPunct="1">
              <a:defRPr/>
            </a:pPr>
            <a:endParaRPr lang="en-US" smtClean="0">
              <a:cs typeface="+mn-cs"/>
            </a:endParaRPr>
          </a:p>
        </p:txBody>
      </p:sp>
      <p:sp>
        <p:nvSpPr>
          <p:cNvPr id="16388" name="Rectangle 4"/>
          <p:cNvSpPr>
            <a:spLocks noChangeArrowheads="1"/>
          </p:cNvSpPr>
          <p:nvPr/>
        </p:nvSpPr>
        <p:spPr bwMode="auto">
          <a:xfrm>
            <a:off x="533400" y="6248400"/>
            <a:ext cx="1676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b"/>
          <a:lstStyle/>
          <a:p>
            <a:pPr algn="ctr" eaLnBrk="1" hangingPunct="1">
              <a:defRPr/>
            </a:pPr>
            <a:r>
              <a:rPr lang="en-US" sz="1400">
                <a:latin typeface="Arial" charset="0"/>
                <a:cs typeface="+mn-cs"/>
              </a:rPr>
              <a:t>Cathy Manduca</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pPr>
              <a:defRPr/>
            </a:pPr>
            <a:r>
              <a:rPr lang="en-US"/>
              <a:t>National SMETE Digital Library</a:t>
            </a:r>
          </a:p>
        </p:txBody>
      </p:sp>
      <p:sp>
        <p:nvSpPr>
          <p:cNvPr id="7" name="Slide Number Placeholder 5"/>
          <p:cNvSpPr>
            <a:spLocks noGrp="1"/>
          </p:cNvSpPr>
          <p:nvPr>
            <p:ph type="sldNum" sz="quarter" idx="12"/>
          </p:nvPr>
        </p:nvSpPr>
        <p:spPr/>
        <p:txBody>
          <a:bodyPr/>
          <a:lstStyle/>
          <a:p>
            <a:pPr>
              <a:defRPr/>
            </a:pPr>
            <a:fld id="{A2749168-C8E4-FE46-9AD5-C36EFB9087F5}" type="slidenum">
              <a:rPr lang="en-US"/>
              <a:pPr>
                <a:defRPr/>
              </a:pPr>
              <a:t>18</a:t>
            </a:fld>
            <a:endParaRPr lang="en-US"/>
          </a:p>
        </p:txBody>
      </p:sp>
      <p:sp>
        <p:nvSpPr>
          <p:cNvPr id="17410" name="Rectangle 2" descr="Large confetti"/>
          <p:cNvSpPr>
            <a:spLocks noGrp="1" noChangeArrowheads="1"/>
          </p:cNvSpPr>
          <p:nvPr>
            <p:ph type="title"/>
          </p:nvPr>
        </p:nvSpPr>
        <p:spPr/>
        <p:txBody>
          <a:bodyPr/>
          <a:lstStyle/>
          <a:p>
            <a:pPr eaLnBrk="1" hangingPunct="1">
              <a:defRPr/>
            </a:pPr>
            <a:r>
              <a:rPr lang="en-US" smtClean="0">
                <a:cs typeface="+mj-cs"/>
              </a:rPr>
              <a:t>Shared Values Underpinning Development</a:t>
            </a:r>
          </a:p>
        </p:txBody>
      </p:sp>
      <p:sp>
        <p:nvSpPr>
          <p:cNvPr id="17411" name="Rectangle 3"/>
          <p:cNvSpPr>
            <a:spLocks noGrp="1" noChangeArrowheads="1"/>
          </p:cNvSpPr>
          <p:nvPr>
            <p:ph type="body" idx="1"/>
          </p:nvPr>
        </p:nvSpPr>
        <p:spPr/>
        <p:txBody>
          <a:bodyPr/>
          <a:lstStyle/>
          <a:p>
            <a:pPr eaLnBrk="1" hangingPunct="1">
              <a:defRPr/>
            </a:pPr>
            <a:r>
              <a:rPr lang="en-US" smtClean="0">
                <a:cs typeface="+mn-cs"/>
              </a:rPr>
              <a:t>Promoting Excellence in SMETE</a:t>
            </a:r>
          </a:p>
          <a:p>
            <a:pPr eaLnBrk="1" hangingPunct="1">
              <a:defRPr/>
            </a:pPr>
            <a:r>
              <a:rPr lang="en-US" smtClean="0">
                <a:cs typeface="+mn-cs"/>
              </a:rPr>
              <a:t>Sharing and collaborative development of NSDL</a:t>
            </a:r>
          </a:p>
          <a:p>
            <a:pPr eaLnBrk="1" hangingPunct="1">
              <a:defRPr/>
            </a:pPr>
            <a:r>
              <a:rPr lang="en-US" smtClean="0">
                <a:cs typeface="+mn-cs"/>
              </a:rPr>
              <a:t>Serving the public good</a:t>
            </a:r>
          </a:p>
          <a:p>
            <a:pPr eaLnBrk="1" hangingPunct="1">
              <a:defRPr/>
            </a:pPr>
            <a:r>
              <a:rPr lang="en-US" smtClean="0">
                <a:cs typeface="+mn-cs"/>
              </a:rPr>
              <a:t>Community-based governance</a:t>
            </a:r>
          </a:p>
          <a:p>
            <a:pPr eaLnBrk="1" hangingPunct="1">
              <a:defRPr/>
            </a:pPr>
            <a:r>
              <a:rPr lang="en-US" smtClean="0">
                <a:cs typeface="+mn-cs"/>
              </a:rPr>
              <a:t>Human networks are an essential part of the library</a:t>
            </a:r>
          </a:p>
        </p:txBody>
      </p:sp>
      <p:sp>
        <p:nvSpPr>
          <p:cNvPr id="17412" name="Rectangle 4"/>
          <p:cNvSpPr>
            <a:spLocks noChangeArrowheads="1"/>
          </p:cNvSpPr>
          <p:nvPr/>
        </p:nvSpPr>
        <p:spPr bwMode="auto">
          <a:xfrm>
            <a:off x="533400" y="6248400"/>
            <a:ext cx="1676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b"/>
          <a:lstStyle/>
          <a:p>
            <a:pPr algn="ctr" eaLnBrk="1" hangingPunct="1">
              <a:defRPr/>
            </a:pPr>
            <a:r>
              <a:rPr lang="en-US" sz="1400">
                <a:latin typeface="Arial" charset="0"/>
                <a:cs typeface="+mn-cs"/>
              </a:rPr>
              <a:t>Cathy Manduca</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pPr>
              <a:defRPr/>
            </a:pPr>
            <a:r>
              <a:rPr lang="en-US"/>
              <a:t>National SMETE Digital Library</a:t>
            </a:r>
          </a:p>
        </p:txBody>
      </p:sp>
      <p:sp>
        <p:nvSpPr>
          <p:cNvPr id="7" name="Slide Number Placeholder 5"/>
          <p:cNvSpPr>
            <a:spLocks noGrp="1"/>
          </p:cNvSpPr>
          <p:nvPr>
            <p:ph type="sldNum" sz="quarter" idx="12"/>
          </p:nvPr>
        </p:nvSpPr>
        <p:spPr/>
        <p:txBody>
          <a:bodyPr/>
          <a:lstStyle/>
          <a:p>
            <a:pPr>
              <a:defRPr/>
            </a:pPr>
            <a:fld id="{B1D6E2F8-2FD1-A54A-9FA3-F7950F84A78E}" type="slidenum">
              <a:rPr lang="en-US"/>
              <a:pPr>
                <a:defRPr/>
              </a:pPr>
              <a:t>19</a:t>
            </a:fld>
            <a:endParaRPr lang="en-US"/>
          </a:p>
        </p:txBody>
      </p:sp>
      <p:sp>
        <p:nvSpPr>
          <p:cNvPr id="18434" name="Rectangle 2" descr="Large confetti"/>
          <p:cNvSpPr>
            <a:spLocks noGrp="1" noChangeArrowheads="1"/>
          </p:cNvSpPr>
          <p:nvPr>
            <p:ph type="title"/>
          </p:nvPr>
        </p:nvSpPr>
        <p:spPr/>
        <p:txBody>
          <a:bodyPr/>
          <a:lstStyle/>
          <a:p>
            <a:pPr eaLnBrk="1" hangingPunct="1">
              <a:defRPr/>
            </a:pPr>
            <a:r>
              <a:rPr lang="en-US" smtClean="0">
                <a:cs typeface="+mj-cs"/>
              </a:rPr>
              <a:t>Next Steps</a:t>
            </a:r>
          </a:p>
        </p:txBody>
      </p:sp>
      <p:sp>
        <p:nvSpPr>
          <p:cNvPr id="18435" name="Rectangle 3"/>
          <p:cNvSpPr>
            <a:spLocks noGrp="1" noChangeArrowheads="1"/>
          </p:cNvSpPr>
          <p:nvPr>
            <p:ph type="body" idx="1"/>
          </p:nvPr>
        </p:nvSpPr>
        <p:spPr/>
        <p:txBody>
          <a:bodyPr/>
          <a:lstStyle/>
          <a:p>
            <a:pPr eaLnBrk="1" hangingPunct="1">
              <a:defRPr/>
            </a:pPr>
            <a:r>
              <a:rPr lang="en-US" smtClean="0">
                <a:cs typeface="+mn-cs"/>
              </a:rPr>
              <a:t>Fall 2001 Principal Investigator meeting</a:t>
            </a:r>
          </a:p>
          <a:p>
            <a:pPr lvl="1" eaLnBrk="1" hangingPunct="1">
              <a:defRPr/>
            </a:pPr>
            <a:r>
              <a:rPr lang="en-US" smtClean="0"/>
              <a:t>Welcome new projects to community</a:t>
            </a:r>
          </a:p>
          <a:p>
            <a:pPr lvl="1" eaLnBrk="1" hangingPunct="1">
              <a:defRPr/>
            </a:pPr>
            <a:r>
              <a:rPr lang="en-US" smtClean="0"/>
              <a:t>Foster collaboration</a:t>
            </a:r>
          </a:p>
          <a:p>
            <a:pPr lvl="1" eaLnBrk="1" hangingPunct="1">
              <a:defRPr/>
            </a:pPr>
            <a:r>
              <a:rPr lang="en-US" smtClean="0"/>
              <a:t>Working group activity</a:t>
            </a:r>
          </a:p>
          <a:p>
            <a:pPr lvl="1" eaLnBrk="1" hangingPunct="1">
              <a:defRPr/>
            </a:pPr>
            <a:r>
              <a:rPr lang="en-US" smtClean="0"/>
              <a:t>Establish strong relationships between Core Integration, governance and new projects</a:t>
            </a:r>
          </a:p>
        </p:txBody>
      </p:sp>
      <p:sp>
        <p:nvSpPr>
          <p:cNvPr id="18436" name="Rectangle 4"/>
          <p:cNvSpPr>
            <a:spLocks noChangeArrowheads="1"/>
          </p:cNvSpPr>
          <p:nvPr/>
        </p:nvSpPr>
        <p:spPr bwMode="auto">
          <a:xfrm>
            <a:off x="533400" y="6248400"/>
            <a:ext cx="1676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b"/>
          <a:lstStyle/>
          <a:p>
            <a:pPr algn="ctr" eaLnBrk="1" hangingPunct="1">
              <a:defRPr/>
            </a:pPr>
            <a:r>
              <a:rPr lang="en-US" sz="1400">
                <a:latin typeface="Arial" charset="0"/>
                <a:cs typeface="+mn-cs"/>
              </a:rPr>
              <a:t>Cathy Manduca</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a:t>National SMETE Digital Library</a:t>
            </a:r>
          </a:p>
        </p:txBody>
      </p:sp>
      <p:sp>
        <p:nvSpPr>
          <p:cNvPr id="6" name="Slide Number Placeholder 5"/>
          <p:cNvSpPr>
            <a:spLocks noGrp="1"/>
          </p:cNvSpPr>
          <p:nvPr>
            <p:ph type="sldNum" sz="quarter" idx="12"/>
          </p:nvPr>
        </p:nvSpPr>
        <p:spPr/>
        <p:txBody>
          <a:bodyPr/>
          <a:lstStyle/>
          <a:p>
            <a:pPr>
              <a:defRPr/>
            </a:pPr>
            <a:fld id="{EF30ACA5-8093-D44E-BEEB-3BB4AF3136D1}" type="slidenum">
              <a:rPr lang="en-US"/>
              <a:pPr>
                <a:defRPr/>
              </a:pPr>
              <a:t>2</a:t>
            </a:fld>
            <a:endParaRPr lang="en-US"/>
          </a:p>
        </p:txBody>
      </p:sp>
      <p:sp>
        <p:nvSpPr>
          <p:cNvPr id="7170" name="Rectangle 2" descr="Large confetti"/>
          <p:cNvSpPr>
            <a:spLocks noGrp="1" noChangeArrowheads="1"/>
          </p:cNvSpPr>
          <p:nvPr>
            <p:ph type="title"/>
          </p:nvPr>
        </p:nvSpPr>
        <p:spPr/>
        <p:txBody>
          <a:bodyPr/>
          <a:lstStyle/>
          <a:p>
            <a:pPr eaLnBrk="1" hangingPunct="1">
              <a:defRPr/>
            </a:pPr>
            <a:r>
              <a:rPr lang="en-US" smtClean="0">
                <a:cs typeface="+mj-cs"/>
              </a:rPr>
              <a:t>Outline</a:t>
            </a:r>
          </a:p>
        </p:txBody>
      </p:sp>
      <p:sp>
        <p:nvSpPr>
          <p:cNvPr id="7171" name="Rectangle 3"/>
          <p:cNvSpPr>
            <a:spLocks noGrp="1" noChangeArrowheads="1"/>
          </p:cNvSpPr>
          <p:nvPr>
            <p:ph type="body" idx="1"/>
          </p:nvPr>
        </p:nvSpPr>
        <p:spPr>
          <a:xfrm>
            <a:off x="685800" y="1905000"/>
            <a:ext cx="8229600" cy="4191000"/>
          </a:xfrm>
        </p:spPr>
        <p:txBody>
          <a:bodyPr/>
          <a:lstStyle/>
          <a:p>
            <a:pPr eaLnBrk="1" hangingPunct="1">
              <a:defRPr/>
            </a:pPr>
            <a:r>
              <a:rPr lang="en-US" smtClean="0">
                <a:cs typeface="+mn-cs"/>
              </a:rPr>
              <a:t>Brief Introduction</a:t>
            </a:r>
          </a:p>
          <a:p>
            <a:pPr eaLnBrk="1" hangingPunct="1">
              <a:defRPr/>
            </a:pPr>
            <a:r>
              <a:rPr lang="en-US" smtClean="0">
                <a:cs typeface="+mn-cs"/>
              </a:rPr>
              <a:t>The National SMETE Digital Library Program</a:t>
            </a:r>
          </a:p>
          <a:p>
            <a:pPr lvl="1" eaLnBrk="1" hangingPunct="1">
              <a:defRPr/>
            </a:pPr>
            <a:r>
              <a:rPr lang="en-US" smtClean="0"/>
              <a:t>Jim Lightbourne, jhlightb@nsf.gov</a:t>
            </a:r>
          </a:p>
          <a:p>
            <a:pPr eaLnBrk="1" hangingPunct="1">
              <a:defRPr/>
            </a:pPr>
            <a:r>
              <a:rPr lang="en-US" i="1" smtClean="0">
                <a:cs typeface="+mn-cs"/>
              </a:rPr>
              <a:t>Pathways to Progress</a:t>
            </a:r>
            <a:r>
              <a:rPr lang="en-US" smtClean="0">
                <a:cs typeface="+mn-cs"/>
              </a:rPr>
              <a:t> Whitepaper</a:t>
            </a:r>
          </a:p>
          <a:p>
            <a:pPr lvl="1" eaLnBrk="1" hangingPunct="1">
              <a:defRPr/>
            </a:pPr>
            <a:r>
              <a:rPr lang="en-US" smtClean="0"/>
              <a:t>Cathy Manduca, cmanduca@carleton.edu</a:t>
            </a:r>
          </a:p>
          <a:p>
            <a:pPr eaLnBrk="1" hangingPunct="1">
              <a:defRPr/>
            </a:pPr>
            <a:r>
              <a:rPr lang="en-US" smtClean="0">
                <a:cs typeface="+mn-cs"/>
              </a:rPr>
              <a:t>Services Workgroup</a:t>
            </a:r>
          </a:p>
          <a:p>
            <a:pPr lvl="1" eaLnBrk="1" hangingPunct="1">
              <a:defRPr/>
            </a:pPr>
            <a:r>
              <a:rPr lang="en-US" smtClean="0"/>
              <a:t>Marcia Mardis, mmardis@merit.edu</a:t>
            </a:r>
          </a:p>
          <a:p>
            <a:pPr eaLnBrk="1" hangingPunct="1">
              <a:defRPr/>
            </a:pPr>
            <a:r>
              <a:rPr lang="en-US" smtClean="0">
                <a:cs typeface="+mn-cs"/>
              </a:rPr>
              <a:t>Standards Workgroup</a:t>
            </a:r>
          </a:p>
          <a:p>
            <a:pPr lvl="1" eaLnBrk="1" hangingPunct="1">
              <a:defRPr/>
            </a:pPr>
            <a:r>
              <a:rPr lang="en-US" smtClean="0"/>
              <a:t>David Wiley, wiley@cc.usu.edu</a:t>
            </a:r>
          </a:p>
          <a:p>
            <a:pPr eaLnBrk="1" hangingPunct="1">
              <a:defRPr/>
            </a:pPr>
            <a:endParaRPr lang="en-US" smtClean="0">
              <a:cs typeface="+mn-cs"/>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descr="Large confetti"/>
          <p:cNvSpPr>
            <a:spLocks noGrp="1" noChangeArrowheads="1"/>
          </p:cNvSpPr>
          <p:nvPr>
            <p:ph type="ctrTitle"/>
          </p:nvPr>
        </p:nvSpPr>
        <p:spPr/>
        <p:txBody>
          <a:bodyPr/>
          <a:lstStyle/>
          <a:p>
            <a:pPr eaLnBrk="1" hangingPunct="1">
              <a:defRPr/>
            </a:pPr>
            <a:r>
              <a:rPr lang="en-US" smtClean="0">
                <a:cs typeface="+mj-cs"/>
              </a:rPr>
              <a:t>National SMETE Digital Library</a:t>
            </a:r>
            <a:br>
              <a:rPr lang="en-US" smtClean="0">
                <a:cs typeface="+mj-cs"/>
              </a:rPr>
            </a:br>
            <a:r>
              <a:rPr lang="en-US" smtClean="0">
                <a:cs typeface="+mj-cs"/>
              </a:rPr>
              <a:t>Services in Focus</a:t>
            </a:r>
          </a:p>
        </p:txBody>
      </p:sp>
      <p:sp>
        <p:nvSpPr>
          <p:cNvPr id="31747" name="Rectangle 3"/>
          <p:cNvSpPr>
            <a:spLocks noGrp="1" noChangeArrowheads="1"/>
          </p:cNvSpPr>
          <p:nvPr>
            <p:ph type="subTitle" idx="1"/>
          </p:nvPr>
        </p:nvSpPr>
        <p:spPr/>
        <p:txBody>
          <a:bodyPr/>
          <a:lstStyle/>
          <a:p>
            <a:pPr eaLnBrk="1" hangingPunct="1">
              <a:defRPr/>
            </a:pPr>
            <a:r>
              <a:rPr lang="en-US" sz="2400" smtClean="0">
                <a:cs typeface="+mn-cs"/>
              </a:rPr>
              <a:t>Marcia Mardis</a:t>
            </a:r>
          </a:p>
          <a:p>
            <a:pPr eaLnBrk="1" hangingPunct="1">
              <a:defRPr/>
            </a:pPr>
            <a:r>
              <a:rPr lang="en-US" sz="2400" smtClean="0">
                <a:cs typeface="+mn-cs"/>
              </a:rPr>
              <a:t>Merit Networks</a:t>
            </a:r>
          </a:p>
          <a:p>
            <a:pPr eaLnBrk="1" hangingPunct="1">
              <a:defRPr/>
            </a:pPr>
            <a:r>
              <a:rPr lang="en-US" sz="2400" smtClean="0">
                <a:cs typeface="+mn-cs"/>
              </a:rPr>
              <a:t>TeacherLib Project</a:t>
            </a:r>
          </a:p>
          <a:p>
            <a:pPr eaLnBrk="1" hangingPunct="1">
              <a:defRPr/>
            </a:pPr>
            <a:r>
              <a:rPr lang="en-US" sz="2400" smtClean="0">
                <a:cs typeface="+mn-cs"/>
              </a:rPr>
              <a:t>mmardis@merit.edu</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pPr>
              <a:defRPr/>
            </a:pPr>
            <a:r>
              <a:rPr lang="en-US"/>
              <a:t>National SMETE Digital Library</a:t>
            </a:r>
          </a:p>
        </p:txBody>
      </p:sp>
      <p:sp>
        <p:nvSpPr>
          <p:cNvPr id="7" name="Slide Number Placeholder 5"/>
          <p:cNvSpPr>
            <a:spLocks noGrp="1"/>
          </p:cNvSpPr>
          <p:nvPr>
            <p:ph type="sldNum" sz="quarter" idx="12"/>
          </p:nvPr>
        </p:nvSpPr>
        <p:spPr/>
        <p:txBody>
          <a:bodyPr/>
          <a:lstStyle/>
          <a:p>
            <a:pPr>
              <a:defRPr/>
            </a:pPr>
            <a:fld id="{1A80B462-0E6C-C043-BE23-32EB2FC43C65}" type="slidenum">
              <a:rPr lang="en-US"/>
              <a:pPr>
                <a:defRPr/>
              </a:pPr>
              <a:t>21</a:t>
            </a:fld>
            <a:endParaRPr lang="en-US"/>
          </a:p>
        </p:txBody>
      </p:sp>
      <p:sp>
        <p:nvSpPr>
          <p:cNvPr id="55298" name="Rectangle 2" descr="Large confetti"/>
          <p:cNvSpPr>
            <a:spLocks noGrp="1" noChangeArrowheads="1"/>
          </p:cNvSpPr>
          <p:nvPr>
            <p:ph type="title"/>
          </p:nvPr>
        </p:nvSpPr>
        <p:spPr/>
        <p:txBody>
          <a:bodyPr/>
          <a:lstStyle/>
          <a:p>
            <a:pPr eaLnBrk="1" hangingPunct="1">
              <a:defRPr/>
            </a:pPr>
            <a:r>
              <a:rPr lang="en-US" smtClean="0">
                <a:cs typeface="+mj-cs"/>
              </a:rPr>
              <a:t>Who or What is Services?</a:t>
            </a:r>
          </a:p>
        </p:txBody>
      </p:sp>
      <p:sp>
        <p:nvSpPr>
          <p:cNvPr id="55299" name="Rectangle 3"/>
          <p:cNvSpPr>
            <a:spLocks noGrp="1" noChangeArrowheads="1"/>
          </p:cNvSpPr>
          <p:nvPr>
            <p:ph type="body" idx="1"/>
          </p:nvPr>
        </p:nvSpPr>
        <p:spPr/>
        <p:txBody>
          <a:bodyPr/>
          <a:lstStyle/>
          <a:p>
            <a:pPr eaLnBrk="1" hangingPunct="1">
              <a:defRPr/>
            </a:pPr>
            <a:r>
              <a:rPr lang="en-US" smtClean="0">
                <a:cs typeface="+mn-cs"/>
              </a:rPr>
              <a:t>Support mechanism for learning and teaching</a:t>
            </a:r>
          </a:p>
          <a:p>
            <a:pPr eaLnBrk="1" hangingPunct="1">
              <a:defRPr/>
            </a:pPr>
            <a:r>
              <a:rPr lang="en-US" smtClean="0">
                <a:cs typeface="+mn-cs"/>
              </a:rPr>
              <a:t>Provide unique value for users</a:t>
            </a:r>
          </a:p>
          <a:p>
            <a:pPr eaLnBrk="1" hangingPunct="1">
              <a:defRPr/>
            </a:pPr>
            <a:r>
              <a:rPr lang="en-US" smtClean="0">
                <a:cs typeface="+mn-cs"/>
              </a:rPr>
              <a:t>Collaborator and independent entity</a:t>
            </a:r>
          </a:p>
        </p:txBody>
      </p:sp>
      <p:sp>
        <p:nvSpPr>
          <p:cNvPr id="55300" name="Rectangle 4"/>
          <p:cNvSpPr>
            <a:spLocks noChangeArrowheads="1"/>
          </p:cNvSpPr>
          <p:nvPr/>
        </p:nvSpPr>
        <p:spPr bwMode="auto">
          <a:xfrm>
            <a:off x="533400" y="6248400"/>
            <a:ext cx="1676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b"/>
          <a:lstStyle/>
          <a:p>
            <a:pPr algn="ctr" eaLnBrk="1" hangingPunct="1">
              <a:defRPr/>
            </a:pPr>
            <a:r>
              <a:rPr lang="en-US" sz="1400">
                <a:latin typeface="Arial" charset="0"/>
                <a:cs typeface="+mn-cs"/>
              </a:rPr>
              <a:t>Marcia Mardis</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Footer Placeholder 3"/>
          <p:cNvSpPr>
            <a:spLocks noGrp="1"/>
          </p:cNvSpPr>
          <p:nvPr>
            <p:ph type="ftr" sz="quarter" idx="11"/>
          </p:nvPr>
        </p:nvSpPr>
        <p:spPr/>
        <p:txBody>
          <a:bodyPr/>
          <a:lstStyle/>
          <a:p>
            <a:pPr>
              <a:defRPr/>
            </a:pPr>
            <a:r>
              <a:rPr lang="en-US"/>
              <a:t>National SMETE Digital Library</a:t>
            </a:r>
          </a:p>
        </p:txBody>
      </p:sp>
      <p:sp>
        <p:nvSpPr>
          <p:cNvPr id="18" name="Slide Number Placeholder 4"/>
          <p:cNvSpPr>
            <a:spLocks noGrp="1"/>
          </p:cNvSpPr>
          <p:nvPr>
            <p:ph type="sldNum" sz="quarter" idx="12"/>
          </p:nvPr>
        </p:nvSpPr>
        <p:spPr/>
        <p:txBody>
          <a:bodyPr/>
          <a:lstStyle/>
          <a:p>
            <a:pPr>
              <a:defRPr/>
            </a:pPr>
            <a:fld id="{DB60534C-AA0E-8E45-B6C7-7027F3D215C1}" type="slidenum">
              <a:rPr lang="en-US"/>
              <a:pPr>
                <a:defRPr/>
              </a:pPr>
              <a:t>22</a:t>
            </a:fld>
            <a:endParaRPr lang="en-US"/>
          </a:p>
        </p:txBody>
      </p:sp>
      <p:sp>
        <p:nvSpPr>
          <p:cNvPr id="65538" name="Rectangle 2" descr="Large confetti"/>
          <p:cNvSpPr>
            <a:spLocks noGrp="1" noChangeArrowheads="1"/>
          </p:cNvSpPr>
          <p:nvPr>
            <p:ph type="title"/>
          </p:nvPr>
        </p:nvSpPr>
        <p:spPr/>
        <p:txBody>
          <a:bodyPr/>
          <a:lstStyle/>
          <a:p>
            <a:pPr eaLnBrk="1" hangingPunct="1">
              <a:defRPr/>
            </a:pPr>
            <a:r>
              <a:rPr lang="en-US" smtClean="0">
                <a:cs typeface="+mj-cs"/>
              </a:rPr>
              <a:t>One View of National SMETE Digital Library Interrelation</a:t>
            </a:r>
          </a:p>
        </p:txBody>
      </p:sp>
      <p:grpSp>
        <p:nvGrpSpPr>
          <p:cNvPr id="26628" name="Group 3"/>
          <p:cNvGrpSpPr>
            <a:grpSpLocks/>
          </p:cNvGrpSpPr>
          <p:nvPr/>
        </p:nvGrpSpPr>
        <p:grpSpPr bwMode="auto">
          <a:xfrm>
            <a:off x="1828800" y="1912938"/>
            <a:ext cx="5257800" cy="4487862"/>
            <a:chOff x="1680" y="816"/>
            <a:chExt cx="3312" cy="2827"/>
          </a:xfrm>
        </p:grpSpPr>
        <p:sp>
          <p:nvSpPr>
            <p:cNvPr id="65540" name="Rectangle 4"/>
            <p:cNvSpPr>
              <a:spLocks noChangeArrowheads="1"/>
            </p:cNvSpPr>
            <p:nvPr/>
          </p:nvSpPr>
          <p:spPr bwMode="auto">
            <a:xfrm>
              <a:off x="1680" y="816"/>
              <a:ext cx="3312" cy="2827"/>
            </a:xfrm>
            <a:prstGeom prst="rect">
              <a:avLst/>
            </a:prstGeom>
            <a:solidFill>
              <a:srgbClr val="CC99FF"/>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grpSp>
          <p:nvGrpSpPr>
            <p:cNvPr id="26631" name="Group 5"/>
            <p:cNvGrpSpPr>
              <a:grpSpLocks/>
            </p:cNvGrpSpPr>
            <p:nvPr/>
          </p:nvGrpSpPr>
          <p:grpSpPr bwMode="auto">
            <a:xfrm>
              <a:off x="2160" y="1010"/>
              <a:ext cx="2348" cy="2533"/>
              <a:chOff x="2160" y="1010"/>
              <a:chExt cx="2348" cy="2533"/>
            </a:xfrm>
          </p:grpSpPr>
          <p:sp>
            <p:nvSpPr>
              <p:cNvPr id="65542" name="Oval 6"/>
              <p:cNvSpPr>
                <a:spLocks noChangeArrowheads="1"/>
              </p:cNvSpPr>
              <p:nvPr/>
            </p:nvSpPr>
            <p:spPr bwMode="auto">
              <a:xfrm>
                <a:off x="2205" y="1630"/>
                <a:ext cx="1171" cy="1123"/>
              </a:xfrm>
              <a:prstGeom prst="ellipse">
                <a:avLst/>
              </a:prstGeom>
              <a:solidFill>
                <a:schemeClr val="accent1">
                  <a:alpha val="50000"/>
                </a:schemeClr>
              </a:solidFill>
              <a:ln w="19050">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65543" name="Oval 7"/>
              <p:cNvSpPr>
                <a:spLocks noChangeArrowheads="1"/>
              </p:cNvSpPr>
              <p:nvPr/>
            </p:nvSpPr>
            <p:spPr bwMode="auto">
              <a:xfrm>
                <a:off x="3255" y="1591"/>
                <a:ext cx="1172" cy="1124"/>
              </a:xfrm>
              <a:prstGeom prst="ellipse">
                <a:avLst/>
              </a:prstGeom>
              <a:solidFill>
                <a:srgbClr val="00FFFF">
                  <a:alpha val="50000"/>
                </a:srgbClr>
              </a:solidFill>
              <a:ln w="19050">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65544" name="Oval 8"/>
              <p:cNvSpPr>
                <a:spLocks noChangeArrowheads="1"/>
              </p:cNvSpPr>
              <p:nvPr/>
            </p:nvSpPr>
            <p:spPr bwMode="auto">
              <a:xfrm>
                <a:off x="2770" y="2017"/>
                <a:ext cx="1172" cy="1123"/>
              </a:xfrm>
              <a:prstGeom prst="ellipse">
                <a:avLst/>
              </a:prstGeom>
              <a:solidFill>
                <a:srgbClr val="FF99CC">
                  <a:alpha val="50000"/>
                </a:srgbClr>
              </a:solidFill>
              <a:ln w="19050">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65545" name="Oval 9"/>
              <p:cNvSpPr>
                <a:spLocks noChangeArrowheads="1"/>
              </p:cNvSpPr>
              <p:nvPr/>
            </p:nvSpPr>
            <p:spPr bwMode="auto">
              <a:xfrm>
                <a:off x="2770" y="1010"/>
                <a:ext cx="1172" cy="1123"/>
              </a:xfrm>
              <a:prstGeom prst="ellipse">
                <a:avLst/>
              </a:prstGeom>
              <a:solidFill>
                <a:srgbClr val="FFCC99">
                  <a:alpha val="50000"/>
                </a:srgbClr>
              </a:solidFill>
              <a:ln w="19050">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65546" name="Text Box 10"/>
              <p:cNvSpPr txBox="1">
                <a:spLocks noChangeArrowheads="1"/>
              </p:cNvSpPr>
              <p:nvPr/>
            </p:nvSpPr>
            <p:spPr bwMode="auto">
              <a:xfrm>
                <a:off x="3024" y="1296"/>
                <a:ext cx="65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1800">
                    <a:latin typeface="Arial" charset="0"/>
                    <a:cs typeface="+mn-cs"/>
                  </a:rPr>
                  <a:t>services</a:t>
                </a:r>
                <a:endParaRPr lang="en-US" sz="1800">
                  <a:cs typeface="+mn-cs"/>
                </a:endParaRPr>
              </a:p>
            </p:txBody>
          </p:sp>
          <p:sp>
            <p:nvSpPr>
              <p:cNvPr id="65547" name="Text Box 11"/>
              <p:cNvSpPr txBox="1">
                <a:spLocks noChangeArrowheads="1"/>
              </p:cNvSpPr>
              <p:nvPr/>
            </p:nvSpPr>
            <p:spPr bwMode="auto">
              <a:xfrm>
                <a:off x="2976" y="2784"/>
                <a:ext cx="81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1800">
                    <a:latin typeface="Arial" charset="0"/>
                    <a:cs typeface="+mn-cs"/>
                  </a:rPr>
                  <a:t>collections</a:t>
                </a:r>
                <a:endParaRPr lang="en-US">
                  <a:cs typeface="+mn-cs"/>
                </a:endParaRPr>
              </a:p>
            </p:txBody>
          </p:sp>
          <p:sp>
            <p:nvSpPr>
              <p:cNvPr id="65548" name="Text Box 12"/>
              <p:cNvSpPr txBox="1">
                <a:spLocks noChangeArrowheads="1"/>
              </p:cNvSpPr>
              <p:nvPr/>
            </p:nvSpPr>
            <p:spPr bwMode="auto">
              <a:xfrm>
                <a:off x="3696" y="2016"/>
                <a:ext cx="81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1800">
                    <a:latin typeface="Arial" charset="0"/>
                    <a:cs typeface="+mn-cs"/>
                  </a:rPr>
                  <a:t>community</a:t>
                </a:r>
                <a:endParaRPr lang="en-US">
                  <a:cs typeface="+mn-cs"/>
                </a:endParaRPr>
              </a:p>
            </p:txBody>
          </p:sp>
          <p:sp>
            <p:nvSpPr>
              <p:cNvPr id="65549" name="Text Box 13"/>
              <p:cNvSpPr txBox="1">
                <a:spLocks noChangeArrowheads="1"/>
              </p:cNvSpPr>
              <p:nvPr/>
            </p:nvSpPr>
            <p:spPr bwMode="auto">
              <a:xfrm>
                <a:off x="2245" y="2028"/>
                <a:ext cx="849"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1800">
                    <a:latin typeface="Arial" charset="0"/>
                    <a:cs typeface="+mn-cs"/>
                  </a:rPr>
                  <a:t>evaluation</a:t>
                </a:r>
                <a:endParaRPr lang="en-US">
                  <a:cs typeface="+mn-cs"/>
                </a:endParaRPr>
              </a:p>
            </p:txBody>
          </p:sp>
          <p:sp>
            <p:nvSpPr>
              <p:cNvPr id="65550" name="Text Box 14"/>
              <p:cNvSpPr txBox="1">
                <a:spLocks noChangeArrowheads="1"/>
              </p:cNvSpPr>
              <p:nvPr/>
            </p:nvSpPr>
            <p:spPr bwMode="auto">
              <a:xfrm>
                <a:off x="2160" y="3312"/>
                <a:ext cx="2317"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1800">
                    <a:latin typeface="Arial" charset="0"/>
                    <a:cs typeface="+mn-cs"/>
                  </a:rPr>
                  <a:t>core infrastructure and standards</a:t>
                </a:r>
                <a:endParaRPr lang="en-US">
                  <a:cs typeface="+mn-cs"/>
                </a:endParaRPr>
              </a:p>
            </p:txBody>
          </p:sp>
        </p:grpSp>
      </p:grpSp>
      <p:sp>
        <p:nvSpPr>
          <p:cNvPr id="65551" name="Rectangle 15"/>
          <p:cNvSpPr>
            <a:spLocks noChangeArrowheads="1"/>
          </p:cNvSpPr>
          <p:nvPr/>
        </p:nvSpPr>
        <p:spPr bwMode="auto">
          <a:xfrm>
            <a:off x="533400" y="6248400"/>
            <a:ext cx="1676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b"/>
          <a:lstStyle/>
          <a:p>
            <a:pPr algn="ctr" eaLnBrk="1" hangingPunct="1">
              <a:defRPr/>
            </a:pPr>
            <a:r>
              <a:rPr lang="en-US" sz="1400">
                <a:latin typeface="Arial" charset="0"/>
                <a:cs typeface="+mn-cs"/>
              </a:rPr>
              <a:t>Marcia Mardis</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pPr>
              <a:defRPr/>
            </a:pPr>
            <a:r>
              <a:rPr lang="en-US"/>
              <a:t>National SMETE Digital Library</a:t>
            </a:r>
          </a:p>
        </p:txBody>
      </p:sp>
      <p:sp>
        <p:nvSpPr>
          <p:cNvPr id="7" name="Slide Number Placeholder 5"/>
          <p:cNvSpPr>
            <a:spLocks noGrp="1"/>
          </p:cNvSpPr>
          <p:nvPr>
            <p:ph type="sldNum" sz="quarter" idx="12"/>
          </p:nvPr>
        </p:nvSpPr>
        <p:spPr/>
        <p:txBody>
          <a:bodyPr/>
          <a:lstStyle/>
          <a:p>
            <a:pPr>
              <a:defRPr/>
            </a:pPr>
            <a:fld id="{E929C1C8-40BA-EB42-9D36-D4CE6B84DF65}" type="slidenum">
              <a:rPr lang="en-US"/>
              <a:pPr>
                <a:defRPr/>
              </a:pPr>
              <a:t>23</a:t>
            </a:fld>
            <a:endParaRPr lang="en-US"/>
          </a:p>
        </p:txBody>
      </p:sp>
      <p:sp>
        <p:nvSpPr>
          <p:cNvPr id="62466" name="Rectangle 2" descr="Large confetti"/>
          <p:cNvSpPr>
            <a:spLocks noGrp="1" noChangeArrowheads="1"/>
          </p:cNvSpPr>
          <p:nvPr>
            <p:ph type="title"/>
          </p:nvPr>
        </p:nvSpPr>
        <p:spPr/>
        <p:txBody>
          <a:bodyPr/>
          <a:lstStyle/>
          <a:p>
            <a:pPr eaLnBrk="1" hangingPunct="1">
              <a:defRPr/>
            </a:pPr>
            <a:r>
              <a:rPr lang="en-US" smtClean="0">
                <a:cs typeface="+mj-cs"/>
              </a:rPr>
              <a:t>Collaborative Role of Services</a:t>
            </a:r>
          </a:p>
        </p:txBody>
      </p:sp>
      <p:sp>
        <p:nvSpPr>
          <p:cNvPr id="62467" name="Rectangle 3"/>
          <p:cNvSpPr>
            <a:spLocks noGrp="1" noChangeArrowheads="1"/>
          </p:cNvSpPr>
          <p:nvPr>
            <p:ph type="body" idx="1"/>
          </p:nvPr>
        </p:nvSpPr>
        <p:spPr/>
        <p:txBody>
          <a:bodyPr/>
          <a:lstStyle/>
          <a:p>
            <a:pPr eaLnBrk="1" hangingPunct="1">
              <a:buFontTx/>
              <a:buNone/>
              <a:defRPr/>
            </a:pPr>
            <a:r>
              <a:rPr lang="en-US" smtClean="0">
                <a:cs typeface="+mn-cs"/>
              </a:rPr>
              <a:t>Technical Collaboration</a:t>
            </a:r>
          </a:p>
          <a:p>
            <a:pPr eaLnBrk="1" hangingPunct="1">
              <a:defRPr/>
            </a:pPr>
            <a:r>
              <a:rPr lang="en-US" sz="2600" smtClean="0">
                <a:cs typeface="+mn-cs"/>
              </a:rPr>
              <a:t>Services should work with necessary groups to develop an inventory of services required in later phases of the National SMETE Digital Library</a:t>
            </a:r>
          </a:p>
          <a:p>
            <a:pPr eaLnBrk="1" hangingPunct="1">
              <a:defRPr/>
            </a:pPr>
            <a:r>
              <a:rPr lang="en-US" sz="2600" smtClean="0">
                <a:cs typeface="+mn-cs"/>
              </a:rPr>
              <a:t>Inventory should identify gaps between needed and funded services</a:t>
            </a:r>
          </a:p>
          <a:p>
            <a:pPr eaLnBrk="1" hangingPunct="1">
              <a:defRPr/>
            </a:pPr>
            <a:r>
              <a:rPr lang="en-US" sz="2600" smtClean="0">
                <a:cs typeface="+mn-cs"/>
              </a:rPr>
              <a:t>Requirements for third party providers should be developed (e.g., Virtual Reference Desk)</a:t>
            </a:r>
          </a:p>
          <a:p>
            <a:pPr eaLnBrk="1" hangingPunct="1">
              <a:defRPr/>
            </a:pPr>
            <a:endParaRPr lang="en-US" sz="2600" smtClean="0">
              <a:cs typeface="+mn-cs"/>
            </a:endParaRPr>
          </a:p>
        </p:txBody>
      </p:sp>
      <p:sp>
        <p:nvSpPr>
          <p:cNvPr id="62468" name="Rectangle 4"/>
          <p:cNvSpPr>
            <a:spLocks noChangeArrowheads="1"/>
          </p:cNvSpPr>
          <p:nvPr/>
        </p:nvSpPr>
        <p:spPr bwMode="auto">
          <a:xfrm>
            <a:off x="533400" y="6248400"/>
            <a:ext cx="1676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b"/>
          <a:lstStyle/>
          <a:p>
            <a:pPr algn="ctr" eaLnBrk="1" hangingPunct="1">
              <a:defRPr/>
            </a:pPr>
            <a:r>
              <a:rPr lang="en-US" sz="1400">
                <a:latin typeface="Arial" charset="0"/>
                <a:cs typeface="+mn-cs"/>
              </a:rPr>
              <a:t>Marcia Mardis</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pPr>
              <a:defRPr/>
            </a:pPr>
            <a:r>
              <a:rPr lang="en-US"/>
              <a:t>National SMETE Digital Library</a:t>
            </a:r>
          </a:p>
        </p:txBody>
      </p:sp>
      <p:sp>
        <p:nvSpPr>
          <p:cNvPr id="7" name="Slide Number Placeholder 5"/>
          <p:cNvSpPr>
            <a:spLocks noGrp="1"/>
          </p:cNvSpPr>
          <p:nvPr>
            <p:ph type="sldNum" sz="quarter" idx="12"/>
          </p:nvPr>
        </p:nvSpPr>
        <p:spPr/>
        <p:txBody>
          <a:bodyPr/>
          <a:lstStyle/>
          <a:p>
            <a:pPr>
              <a:defRPr/>
            </a:pPr>
            <a:fld id="{297A9042-8888-F845-907D-9FD7612127BA}" type="slidenum">
              <a:rPr lang="en-US"/>
              <a:pPr>
                <a:defRPr/>
              </a:pPr>
              <a:t>24</a:t>
            </a:fld>
            <a:endParaRPr lang="en-US"/>
          </a:p>
        </p:txBody>
      </p:sp>
      <p:sp>
        <p:nvSpPr>
          <p:cNvPr id="66562" name="Rectangle 2" descr="Large confetti"/>
          <p:cNvSpPr>
            <a:spLocks noGrp="1" noChangeArrowheads="1"/>
          </p:cNvSpPr>
          <p:nvPr>
            <p:ph type="title"/>
          </p:nvPr>
        </p:nvSpPr>
        <p:spPr/>
        <p:txBody>
          <a:bodyPr/>
          <a:lstStyle/>
          <a:p>
            <a:pPr eaLnBrk="1" hangingPunct="1">
              <a:defRPr/>
            </a:pPr>
            <a:r>
              <a:rPr lang="en-US" smtClean="0">
                <a:cs typeface="+mj-cs"/>
              </a:rPr>
              <a:t>Collaborative Role of Services (cont.)</a:t>
            </a:r>
          </a:p>
        </p:txBody>
      </p:sp>
      <p:sp>
        <p:nvSpPr>
          <p:cNvPr id="66563" name="Rectangle 3"/>
          <p:cNvSpPr>
            <a:spLocks noGrp="1" noChangeArrowheads="1"/>
          </p:cNvSpPr>
          <p:nvPr>
            <p:ph type="body" idx="1"/>
          </p:nvPr>
        </p:nvSpPr>
        <p:spPr/>
        <p:txBody>
          <a:bodyPr/>
          <a:lstStyle/>
          <a:p>
            <a:pPr eaLnBrk="1" hangingPunct="1">
              <a:buFontTx/>
              <a:buNone/>
              <a:defRPr/>
            </a:pPr>
            <a:r>
              <a:rPr lang="en-US" smtClean="0">
                <a:cs typeface="+mn-cs"/>
              </a:rPr>
              <a:t>Collections and Evaluation</a:t>
            </a:r>
          </a:p>
          <a:p>
            <a:pPr eaLnBrk="1" hangingPunct="1">
              <a:defRPr/>
            </a:pPr>
            <a:r>
              <a:rPr lang="en-US" sz="2600" smtClean="0">
                <a:cs typeface="+mn-cs"/>
              </a:rPr>
              <a:t>Track emerging pedagogical practices</a:t>
            </a:r>
          </a:p>
          <a:p>
            <a:pPr eaLnBrk="1" hangingPunct="1">
              <a:defRPr/>
            </a:pPr>
            <a:r>
              <a:rPr lang="en-US" sz="2600" smtClean="0">
                <a:cs typeface="+mn-cs"/>
              </a:rPr>
              <a:t>Identify services needed to allow users best access to National SMETE Digital Library collections</a:t>
            </a:r>
          </a:p>
          <a:p>
            <a:pPr eaLnBrk="1" hangingPunct="1">
              <a:defRPr/>
            </a:pPr>
            <a:r>
              <a:rPr lang="en-US" sz="2600" smtClean="0">
                <a:cs typeface="+mn-cs"/>
              </a:rPr>
              <a:t>Identify gaps in Collections, especially the ratio between free and fee-based resources</a:t>
            </a:r>
          </a:p>
          <a:p>
            <a:pPr eaLnBrk="1" hangingPunct="1">
              <a:defRPr/>
            </a:pPr>
            <a:r>
              <a:rPr lang="en-US" sz="2600" smtClean="0">
                <a:cs typeface="+mn-cs"/>
              </a:rPr>
              <a:t>Identify new sources of materials to address gaps in collections</a:t>
            </a:r>
            <a:endParaRPr lang="en-US" smtClean="0">
              <a:cs typeface="+mn-cs"/>
            </a:endParaRPr>
          </a:p>
        </p:txBody>
      </p:sp>
      <p:sp>
        <p:nvSpPr>
          <p:cNvPr id="66564" name="Rectangle 4"/>
          <p:cNvSpPr>
            <a:spLocks noChangeArrowheads="1"/>
          </p:cNvSpPr>
          <p:nvPr/>
        </p:nvSpPr>
        <p:spPr bwMode="auto">
          <a:xfrm>
            <a:off x="533400" y="6248400"/>
            <a:ext cx="1676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b"/>
          <a:lstStyle/>
          <a:p>
            <a:pPr algn="ctr" eaLnBrk="1" hangingPunct="1">
              <a:defRPr/>
            </a:pPr>
            <a:r>
              <a:rPr lang="en-US" sz="1400">
                <a:latin typeface="Arial" charset="0"/>
                <a:cs typeface="+mn-cs"/>
              </a:rPr>
              <a:t>Marcia Mardis</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pPr>
              <a:defRPr/>
            </a:pPr>
            <a:r>
              <a:rPr lang="en-US"/>
              <a:t>National SMETE Digital Library</a:t>
            </a:r>
          </a:p>
        </p:txBody>
      </p:sp>
      <p:sp>
        <p:nvSpPr>
          <p:cNvPr id="7" name="Slide Number Placeholder 5"/>
          <p:cNvSpPr>
            <a:spLocks noGrp="1"/>
          </p:cNvSpPr>
          <p:nvPr>
            <p:ph type="sldNum" sz="quarter" idx="12"/>
          </p:nvPr>
        </p:nvSpPr>
        <p:spPr/>
        <p:txBody>
          <a:bodyPr/>
          <a:lstStyle/>
          <a:p>
            <a:pPr>
              <a:defRPr/>
            </a:pPr>
            <a:fld id="{804A1810-EEA3-B943-9589-0FCC18B589A8}" type="slidenum">
              <a:rPr lang="en-US"/>
              <a:pPr>
                <a:defRPr/>
              </a:pPr>
              <a:t>25</a:t>
            </a:fld>
            <a:endParaRPr lang="en-US"/>
          </a:p>
        </p:txBody>
      </p:sp>
      <p:sp>
        <p:nvSpPr>
          <p:cNvPr id="67586" name="Rectangle 2" descr="Large confetti"/>
          <p:cNvSpPr>
            <a:spLocks noGrp="1" noChangeArrowheads="1"/>
          </p:cNvSpPr>
          <p:nvPr>
            <p:ph type="title"/>
          </p:nvPr>
        </p:nvSpPr>
        <p:spPr/>
        <p:txBody>
          <a:bodyPr/>
          <a:lstStyle/>
          <a:p>
            <a:pPr eaLnBrk="1" hangingPunct="1">
              <a:defRPr/>
            </a:pPr>
            <a:r>
              <a:rPr lang="en-US" smtClean="0">
                <a:cs typeface="+mj-cs"/>
              </a:rPr>
              <a:t>Collaborative Role of Services (cont.)</a:t>
            </a:r>
          </a:p>
        </p:txBody>
      </p:sp>
      <p:sp>
        <p:nvSpPr>
          <p:cNvPr id="67587" name="Rectangle 3"/>
          <p:cNvSpPr>
            <a:spLocks noGrp="1" noChangeArrowheads="1"/>
          </p:cNvSpPr>
          <p:nvPr>
            <p:ph type="body" idx="1"/>
          </p:nvPr>
        </p:nvSpPr>
        <p:spPr/>
        <p:txBody>
          <a:bodyPr/>
          <a:lstStyle/>
          <a:p>
            <a:pPr eaLnBrk="1" hangingPunct="1">
              <a:buFontTx/>
              <a:buNone/>
              <a:defRPr/>
            </a:pPr>
            <a:r>
              <a:rPr lang="en-US" smtClean="0">
                <a:cs typeface="+mn-cs"/>
              </a:rPr>
              <a:t>Collections and Evaluation (continued)</a:t>
            </a:r>
          </a:p>
          <a:p>
            <a:pPr eaLnBrk="1" hangingPunct="1">
              <a:defRPr/>
            </a:pPr>
            <a:r>
              <a:rPr lang="en-US" sz="2600" smtClean="0">
                <a:cs typeface="+mn-cs"/>
              </a:rPr>
              <a:t>Articulate requirements a collection or service provider must meet</a:t>
            </a:r>
          </a:p>
          <a:p>
            <a:pPr eaLnBrk="1" hangingPunct="1">
              <a:defRPr/>
            </a:pPr>
            <a:r>
              <a:rPr lang="en-US" sz="2600" smtClean="0">
                <a:cs typeface="+mn-cs"/>
              </a:rPr>
              <a:t>Provide information services to respond to queries from potential collection providers</a:t>
            </a:r>
          </a:p>
          <a:p>
            <a:pPr eaLnBrk="1" hangingPunct="1">
              <a:defRPr/>
            </a:pPr>
            <a:r>
              <a:rPr lang="en-US" sz="2600" smtClean="0">
                <a:cs typeface="+mn-cs"/>
              </a:rPr>
              <a:t>Collect info about re-purposing and use of objects</a:t>
            </a:r>
          </a:p>
        </p:txBody>
      </p:sp>
      <p:sp>
        <p:nvSpPr>
          <p:cNvPr id="67588" name="Rectangle 4"/>
          <p:cNvSpPr>
            <a:spLocks noChangeArrowheads="1"/>
          </p:cNvSpPr>
          <p:nvPr/>
        </p:nvSpPr>
        <p:spPr bwMode="auto">
          <a:xfrm>
            <a:off x="533400" y="6248400"/>
            <a:ext cx="1676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b"/>
          <a:lstStyle/>
          <a:p>
            <a:pPr algn="ctr" eaLnBrk="1" hangingPunct="1">
              <a:defRPr/>
            </a:pPr>
            <a:r>
              <a:rPr lang="en-US" sz="1400">
                <a:latin typeface="Arial" charset="0"/>
                <a:cs typeface="+mn-cs"/>
              </a:rPr>
              <a:t>Marcia Mardis</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pPr>
              <a:defRPr/>
            </a:pPr>
            <a:r>
              <a:rPr lang="en-US"/>
              <a:t>National SMETE Digital Library</a:t>
            </a:r>
          </a:p>
        </p:txBody>
      </p:sp>
      <p:sp>
        <p:nvSpPr>
          <p:cNvPr id="7" name="Slide Number Placeholder 5"/>
          <p:cNvSpPr>
            <a:spLocks noGrp="1"/>
          </p:cNvSpPr>
          <p:nvPr>
            <p:ph type="sldNum" sz="quarter" idx="12"/>
          </p:nvPr>
        </p:nvSpPr>
        <p:spPr/>
        <p:txBody>
          <a:bodyPr/>
          <a:lstStyle/>
          <a:p>
            <a:pPr>
              <a:defRPr/>
            </a:pPr>
            <a:fld id="{C005B27A-D464-BD48-AC1D-8DCA58F9A6F4}" type="slidenum">
              <a:rPr lang="en-US"/>
              <a:pPr>
                <a:defRPr/>
              </a:pPr>
              <a:t>26</a:t>
            </a:fld>
            <a:endParaRPr lang="en-US"/>
          </a:p>
        </p:txBody>
      </p:sp>
      <p:sp>
        <p:nvSpPr>
          <p:cNvPr id="68610" name="Rectangle 2" descr="Large confetti"/>
          <p:cNvSpPr>
            <a:spLocks noGrp="1" noChangeArrowheads="1"/>
          </p:cNvSpPr>
          <p:nvPr>
            <p:ph type="title"/>
          </p:nvPr>
        </p:nvSpPr>
        <p:spPr/>
        <p:txBody>
          <a:bodyPr/>
          <a:lstStyle/>
          <a:p>
            <a:pPr eaLnBrk="1" hangingPunct="1">
              <a:defRPr/>
            </a:pPr>
            <a:r>
              <a:rPr lang="en-US" smtClean="0">
                <a:cs typeface="+mj-cs"/>
              </a:rPr>
              <a:t>Collaborative Role of Services (cont.)</a:t>
            </a:r>
          </a:p>
        </p:txBody>
      </p:sp>
      <p:sp>
        <p:nvSpPr>
          <p:cNvPr id="68611" name="Rectangle 3"/>
          <p:cNvSpPr>
            <a:spLocks noGrp="1" noChangeArrowheads="1"/>
          </p:cNvSpPr>
          <p:nvPr>
            <p:ph type="body" idx="1"/>
          </p:nvPr>
        </p:nvSpPr>
        <p:spPr/>
        <p:txBody>
          <a:bodyPr/>
          <a:lstStyle/>
          <a:p>
            <a:pPr eaLnBrk="1" hangingPunct="1">
              <a:buFontTx/>
              <a:buNone/>
              <a:defRPr/>
            </a:pPr>
            <a:r>
              <a:rPr lang="en-US" smtClean="0">
                <a:cs typeface="+mn-cs"/>
              </a:rPr>
              <a:t>Community/Education/Pedagogy</a:t>
            </a:r>
          </a:p>
          <a:p>
            <a:pPr eaLnBrk="1" hangingPunct="1">
              <a:defRPr/>
            </a:pPr>
            <a:r>
              <a:rPr lang="en-US" sz="2600" smtClean="0">
                <a:cs typeface="+mn-cs"/>
              </a:rPr>
              <a:t>Support community development</a:t>
            </a:r>
          </a:p>
          <a:p>
            <a:pPr eaLnBrk="1" hangingPunct="1">
              <a:defRPr/>
            </a:pPr>
            <a:r>
              <a:rPr lang="en-US" sz="2600" smtClean="0">
                <a:cs typeface="+mn-cs"/>
              </a:rPr>
              <a:t>Enable further dialogue about the purpose and impact of the National SMETE Digital Library</a:t>
            </a:r>
          </a:p>
          <a:p>
            <a:pPr eaLnBrk="1" hangingPunct="1">
              <a:defRPr/>
            </a:pPr>
            <a:r>
              <a:rPr lang="en-US" sz="2600" smtClean="0">
                <a:cs typeface="+mn-cs"/>
              </a:rPr>
              <a:t>Examine services related to garnering community interest</a:t>
            </a:r>
          </a:p>
          <a:p>
            <a:pPr eaLnBrk="1" hangingPunct="1">
              <a:defRPr/>
            </a:pPr>
            <a:r>
              <a:rPr lang="en-US" sz="2600" smtClean="0">
                <a:cs typeface="+mn-cs"/>
              </a:rPr>
              <a:t>Assisting role in identifying distinct user groups</a:t>
            </a:r>
            <a:endParaRPr lang="en-US" smtClean="0">
              <a:cs typeface="+mn-cs"/>
            </a:endParaRPr>
          </a:p>
        </p:txBody>
      </p:sp>
      <p:sp>
        <p:nvSpPr>
          <p:cNvPr id="68612" name="Rectangle 4"/>
          <p:cNvSpPr>
            <a:spLocks noChangeArrowheads="1"/>
          </p:cNvSpPr>
          <p:nvPr/>
        </p:nvSpPr>
        <p:spPr bwMode="auto">
          <a:xfrm>
            <a:off x="533400" y="6248400"/>
            <a:ext cx="1676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b"/>
          <a:lstStyle/>
          <a:p>
            <a:pPr algn="ctr" eaLnBrk="1" hangingPunct="1">
              <a:defRPr/>
            </a:pPr>
            <a:r>
              <a:rPr lang="en-US" sz="1400">
                <a:latin typeface="Arial" charset="0"/>
                <a:cs typeface="+mn-cs"/>
              </a:rPr>
              <a:t>Marcia Mardis</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pPr>
              <a:defRPr/>
            </a:pPr>
            <a:r>
              <a:rPr lang="en-US"/>
              <a:t>National SMETE Digital Library</a:t>
            </a:r>
          </a:p>
        </p:txBody>
      </p:sp>
      <p:sp>
        <p:nvSpPr>
          <p:cNvPr id="7" name="Slide Number Placeholder 5"/>
          <p:cNvSpPr>
            <a:spLocks noGrp="1"/>
          </p:cNvSpPr>
          <p:nvPr>
            <p:ph type="sldNum" sz="quarter" idx="12"/>
          </p:nvPr>
        </p:nvSpPr>
        <p:spPr/>
        <p:txBody>
          <a:bodyPr/>
          <a:lstStyle/>
          <a:p>
            <a:pPr>
              <a:defRPr/>
            </a:pPr>
            <a:fld id="{46DBC1E9-D746-8C4E-A140-FC461FD9B16D}" type="slidenum">
              <a:rPr lang="en-US"/>
              <a:pPr>
                <a:defRPr/>
              </a:pPr>
              <a:t>27</a:t>
            </a:fld>
            <a:endParaRPr lang="en-US"/>
          </a:p>
        </p:txBody>
      </p:sp>
      <p:sp>
        <p:nvSpPr>
          <p:cNvPr id="69634" name="Rectangle 2" descr="Large confetti"/>
          <p:cNvSpPr>
            <a:spLocks noGrp="1" noChangeArrowheads="1"/>
          </p:cNvSpPr>
          <p:nvPr>
            <p:ph type="title"/>
          </p:nvPr>
        </p:nvSpPr>
        <p:spPr/>
        <p:txBody>
          <a:bodyPr/>
          <a:lstStyle/>
          <a:p>
            <a:pPr eaLnBrk="1" hangingPunct="1">
              <a:defRPr/>
            </a:pPr>
            <a:r>
              <a:rPr lang="en-US" smtClean="0">
                <a:cs typeface="+mj-cs"/>
              </a:rPr>
              <a:t>Unique Activities of Services</a:t>
            </a:r>
          </a:p>
        </p:txBody>
      </p:sp>
      <p:sp>
        <p:nvSpPr>
          <p:cNvPr id="69635" name="Rectangle 3"/>
          <p:cNvSpPr>
            <a:spLocks noGrp="1" noChangeArrowheads="1"/>
          </p:cNvSpPr>
          <p:nvPr>
            <p:ph type="body" idx="1"/>
          </p:nvPr>
        </p:nvSpPr>
        <p:spPr/>
        <p:txBody>
          <a:bodyPr/>
          <a:lstStyle/>
          <a:p>
            <a:pPr eaLnBrk="1" hangingPunct="1">
              <a:buFontTx/>
              <a:buNone/>
              <a:defRPr/>
            </a:pPr>
            <a:r>
              <a:rPr lang="en-US" smtClean="0">
                <a:cs typeface="+mn-cs"/>
              </a:rPr>
              <a:t>Proactive and Reactive</a:t>
            </a:r>
          </a:p>
          <a:p>
            <a:pPr eaLnBrk="1" hangingPunct="1">
              <a:defRPr/>
            </a:pPr>
            <a:r>
              <a:rPr lang="en-US" sz="2600" smtClean="0">
                <a:cs typeface="+mn-cs"/>
              </a:rPr>
              <a:t>Lead efforts that aid the user experience and maintain a high level of service quality</a:t>
            </a:r>
          </a:p>
          <a:p>
            <a:pPr eaLnBrk="1" hangingPunct="1">
              <a:defRPr/>
            </a:pPr>
            <a:r>
              <a:rPr lang="en-US" sz="2600" smtClean="0">
                <a:cs typeface="+mn-cs"/>
              </a:rPr>
              <a:t>Identify cutting edge services (e.g., visualization tools) and service upgrades</a:t>
            </a:r>
          </a:p>
          <a:p>
            <a:pPr eaLnBrk="1" hangingPunct="1">
              <a:defRPr/>
            </a:pPr>
            <a:r>
              <a:rPr lang="en-US" sz="2600" smtClean="0">
                <a:cs typeface="+mn-cs"/>
              </a:rPr>
              <a:t>User training and professional development</a:t>
            </a:r>
          </a:p>
          <a:p>
            <a:pPr eaLnBrk="1" hangingPunct="1">
              <a:defRPr/>
            </a:pPr>
            <a:r>
              <a:rPr lang="en-US" sz="2600" smtClean="0">
                <a:cs typeface="+mn-cs"/>
              </a:rPr>
              <a:t>Critical literacy and data literacy awareness</a:t>
            </a:r>
            <a:endParaRPr lang="en-US" smtClean="0">
              <a:cs typeface="+mn-cs"/>
            </a:endParaRPr>
          </a:p>
        </p:txBody>
      </p:sp>
      <p:sp>
        <p:nvSpPr>
          <p:cNvPr id="69636" name="Rectangle 4"/>
          <p:cNvSpPr>
            <a:spLocks noChangeArrowheads="1"/>
          </p:cNvSpPr>
          <p:nvPr/>
        </p:nvSpPr>
        <p:spPr bwMode="auto">
          <a:xfrm>
            <a:off x="533400" y="6248400"/>
            <a:ext cx="1676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b"/>
          <a:lstStyle/>
          <a:p>
            <a:pPr algn="ctr" eaLnBrk="1" hangingPunct="1">
              <a:defRPr/>
            </a:pPr>
            <a:r>
              <a:rPr lang="en-US" sz="1400">
                <a:latin typeface="Arial" charset="0"/>
                <a:cs typeface="+mn-cs"/>
              </a:rPr>
              <a:t>Marcia Mardis</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descr="Large confetti"/>
          <p:cNvSpPr>
            <a:spLocks noGrp="1" noChangeArrowheads="1"/>
          </p:cNvSpPr>
          <p:nvPr>
            <p:ph type="ctrTitle"/>
          </p:nvPr>
        </p:nvSpPr>
        <p:spPr/>
        <p:txBody>
          <a:bodyPr/>
          <a:lstStyle/>
          <a:p>
            <a:pPr eaLnBrk="1" hangingPunct="1">
              <a:defRPr/>
            </a:pPr>
            <a:r>
              <a:rPr lang="en-US" smtClean="0">
                <a:cs typeface="+mj-cs"/>
              </a:rPr>
              <a:t>Standards Workgroup</a:t>
            </a:r>
          </a:p>
        </p:txBody>
      </p:sp>
      <p:sp>
        <p:nvSpPr>
          <p:cNvPr id="32771" name="Rectangle 3"/>
          <p:cNvSpPr>
            <a:spLocks noGrp="1" noChangeArrowheads="1"/>
          </p:cNvSpPr>
          <p:nvPr>
            <p:ph type="subTitle" idx="1"/>
          </p:nvPr>
        </p:nvSpPr>
        <p:spPr>
          <a:xfrm>
            <a:off x="2895600" y="3746500"/>
            <a:ext cx="5867400" cy="1752600"/>
          </a:xfrm>
        </p:spPr>
        <p:txBody>
          <a:bodyPr/>
          <a:lstStyle/>
          <a:p>
            <a:pPr algn="l" eaLnBrk="1" hangingPunct="1">
              <a:defRPr/>
            </a:pPr>
            <a:r>
              <a:rPr lang="en-US" sz="2600" smtClean="0">
                <a:cs typeface="+mn-cs"/>
              </a:rPr>
              <a:t>David Wiley</a:t>
            </a:r>
          </a:p>
          <a:p>
            <a:pPr algn="l" eaLnBrk="1" hangingPunct="1">
              <a:defRPr/>
            </a:pPr>
            <a:r>
              <a:rPr lang="en-US" sz="2600" smtClean="0">
                <a:cs typeface="+mn-cs"/>
              </a:rPr>
              <a:t>Utah State University</a:t>
            </a:r>
          </a:p>
          <a:p>
            <a:pPr algn="l" eaLnBrk="1" hangingPunct="1">
              <a:defRPr/>
            </a:pPr>
            <a:r>
              <a:rPr lang="en-US" sz="2600" smtClean="0">
                <a:cs typeface="+mn-cs"/>
              </a:rPr>
              <a:t>Instructional Architect Project</a:t>
            </a:r>
          </a:p>
          <a:p>
            <a:pPr algn="l" eaLnBrk="1" hangingPunct="1">
              <a:defRPr/>
            </a:pPr>
            <a:r>
              <a:rPr lang="en-US" sz="2600" smtClean="0">
                <a:cs typeface="+mn-cs"/>
              </a:rPr>
              <a:t>wiley@cc.usu.edu</a:t>
            </a:r>
          </a:p>
        </p:txBody>
      </p:sp>
      <p:pic>
        <p:nvPicPr>
          <p:cNvPr id="2" name="Picture 4" descr=" david.jpg                                                      00003B2FNEEDS G3                       ABA7815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733800"/>
            <a:ext cx="2608263" cy="2278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pPr>
              <a:defRPr/>
            </a:pPr>
            <a:r>
              <a:rPr lang="en-US"/>
              <a:t>National SMETE Digital Library</a:t>
            </a:r>
          </a:p>
        </p:txBody>
      </p:sp>
      <p:sp>
        <p:nvSpPr>
          <p:cNvPr id="7" name="Slide Number Placeholder 5"/>
          <p:cNvSpPr>
            <a:spLocks noGrp="1"/>
          </p:cNvSpPr>
          <p:nvPr>
            <p:ph type="sldNum" sz="quarter" idx="12"/>
          </p:nvPr>
        </p:nvSpPr>
        <p:spPr/>
        <p:txBody>
          <a:bodyPr/>
          <a:lstStyle/>
          <a:p>
            <a:pPr>
              <a:defRPr/>
            </a:pPr>
            <a:fld id="{613B66CA-014B-FC4A-A439-4DD40FD23CDB}" type="slidenum">
              <a:rPr lang="en-US"/>
              <a:pPr>
                <a:defRPr/>
              </a:pPr>
              <a:t>29</a:t>
            </a:fld>
            <a:endParaRPr lang="en-US"/>
          </a:p>
        </p:txBody>
      </p:sp>
      <p:sp>
        <p:nvSpPr>
          <p:cNvPr id="43010" name="Rectangle 2" descr="Large confetti"/>
          <p:cNvSpPr>
            <a:spLocks noGrp="1" noChangeArrowheads="1"/>
          </p:cNvSpPr>
          <p:nvPr>
            <p:ph type="title"/>
          </p:nvPr>
        </p:nvSpPr>
        <p:spPr/>
        <p:txBody>
          <a:bodyPr/>
          <a:lstStyle/>
          <a:p>
            <a:pPr eaLnBrk="1" hangingPunct="1">
              <a:defRPr/>
            </a:pPr>
            <a:r>
              <a:rPr lang="en-US" smtClean="0">
                <a:cs typeface="+mj-cs"/>
              </a:rPr>
              <a:t>Standards Activities</a:t>
            </a:r>
          </a:p>
        </p:txBody>
      </p:sp>
      <p:sp>
        <p:nvSpPr>
          <p:cNvPr id="43011" name="Rectangle 3"/>
          <p:cNvSpPr>
            <a:spLocks noGrp="1" noChangeArrowheads="1"/>
          </p:cNvSpPr>
          <p:nvPr>
            <p:ph type="body" idx="1"/>
          </p:nvPr>
        </p:nvSpPr>
        <p:spPr/>
        <p:txBody>
          <a:bodyPr/>
          <a:lstStyle/>
          <a:p>
            <a:pPr eaLnBrk="1" hangingPunct="1">
              <a:defRPr/>
            </a:pPr>
            <a:r>
              <a:rPr lang="en-US" smtClean="0">
                <a:cs typeface="+mn-cs"/>
              </a:rPr>
              <a:t>Educational resource metadata</a:t>
            </a:r>
          </a:p>
          <a:p>
            <a:pPr eaLnBrk="1" hangingPunct="1">
              <a:defRPr/>
            </a:pPr>
            <a:r>
              <a:rPr lang="en-US" smtClean="0">
                <a:cs typeface="+mn-cs"/>
              </a:rPr>
              <a:t>Minimally support resource discovery</a:t>
            </a:r>
          </a:p>
          <a:p>
            <a:pPr lvl="1" eaLnBrk="1" hangingPunct="1">
              <a:defRPr/>
            </a:pPr>
            <a:r>
              <a:rPr lang="en-US" smtClean="0"/>
              <a:t>Title</a:t>
            </a:r>
          </a:p>
          <a:p>
            <a:pPr lvl="1" eaLnBrk="1" hangingPunct="1">
              <a:defRPr/>
            </a:pPr>
            <a:r>
              <a:rPr lang="en-US" smtClean="0"/>
              <a:t>Author</a:t>
            </a:r>
          </a:p>
          <a:p>
            <a:pPr lvl="1" eaLnBrk="1" hangingPunct="1">
              <a:defRPr/>
            </a:pPr>
            <a:r>
              <a:rPr lang="en-US" smtClean="0"/>
              <a:t>Subject area</a:t>
            </a:r>
          </a:p>
          <a:p>
            <a:pPr lvl="1" eaLnBrk="1" hangingPunct="1">
              <a:defRPr/>
            </a:pPr>
            <a:r>
              <a:rPr lang="en-US" smtClean="0"/>
              <a:t>Intended grade level, etc.</a:t>
            </a:r>
          </a:p>
          <a:p>
            <a:pPr eaLnBrk="1" hangingPunct="1">
              <a:defRPr/>
            </a:pPr>
            <a:r>
              <a:rPr lang="en-US" smtClean="0">
                <a:cs typeface="+mn-cs"/>
              </a:rPr>
              <a:t>Focus on interoperability</a:t>
            </a:r>
          </a:p>
        </p:txBody>
      </p:sp>
      <p:sp>
        <p:nvSpPr>
          <p:cNvPr id="43012" name="Rectangle 4"/>
          <p:cNvSpPr>
            <a:spLocks noChangeArrowheads="1"/>
          </p:cNvSpPr>
          <p:nvPr/>
        </p:nvSpPr>
        <p:spPr bwMode="auto">
          <a:xfrm>
            <a:off x="533400" y="6248400"/>
            <a:ext cx="1676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b"/>
          <a:lstStyle/>
          <a:p>
            <a:pPr algn="ctr" eaLnBrk="1" hangingPunct="1">
              <a:defRPr/>
            </a:pPr>
            <a:r>
              <a:rPr lang="en-US" sz="1400">
                <a:latin typeface="Arial" charset="0"/>
                <a:cs typeface="+mn-cs"/>
              </a:rPr>
              <a:t>David Wiley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a:t>National SMETE Digital Library</a:t>
            </a:r>
          </a:p>
        </p:txBody>
      </p:sp>
      <p:sp>
        <p:nvSpPr>
          <p:cNvPr id="6" name="Slide Number Placeholder 5"/>
          <p:cNvSpPr>
            <a:spLocks noGrp="1"/>
          </p:cNvSpPr>
          <p:nvPr>
            <p:ph type="sldNum" sz="quarter" idx="12"/>
          </p:nvPr>
        </p:nvSpPr>
        <p:spPr/>
        <p:txBody>
          <a:bodyPr/>
          <a:lstStyle/>
          <a:p>
            <a:pPr>
              <a:defRPr/>
            </a:pPr>
            <a:fld id="{42ADA6CD-AA0E-1044-85E3-6E1F4744E464}" type="slidenum">
              <a:rPr lang="en-US"/>
              <a:pPr>
                <a:defRPr/>
              </a:pPr>
              <a:t>3</a:t>
            </a:fld>
            <a:endParaRPr lang="en-US"/>
          </a:p>
        </p:txBody>
      </p:sp>
      <p:sp>
        <p:nvSpPr>
          <p:cNvPr id="22530" name="Rectangle 2" descr="Large confetti"/>
          <p:cNvSpPr>
            <a:spLocks noGrp="1" noChangeArrowheads="1"/>
          </p:cNvSpPr>
          <p:nvPr>
            <p:ph type="title"/>
          </p:nvPr>
        </p:nvSpPr>
        <p:spPr/>
        <p:txBody>
          <a:bodyPr/>
          <a:lstStyle/>
          <a:p>
            <a:pPr eaLnBrk="1" hangingPunct="1">
              <a:defRPr/>
            </a:pPr>
            <a:r>
              <a:rPr lang="en-US" smtClean="0">
                <a:cs typeface="+mj-cs"/>
              </a:rPr>
              <a:t>The Terminology</a:t>
            </a:r>
          </a:p>
        </p:txBody>
      </p:sp>
      <p:sp>
        <p:nvSpPr>
          <p:cNvPr id="22531" name="Rectangle 3"/>
          <p:cNvSpPr>
            <a:spLocks noGrp="1" noChangeArrowheads="1"/>
          </p:cNvSpPr>
          <p:nvPr>
            <p:ph type="body" idx="1"/>
          </p:nvPr>
        </p:nvSpPr>
        <p:spPr/>
        <p:txBody>
          <a:bodyPr/>
          <a:lstStyle/>
          <a:p>
            <a:pPr eaLnBrk="1" hangingPunct="1">
              <a:defRPr/>
            </a:pPr>
            <a:r>
              <a:rPr lang="en-US" smtClean="0">
                <a:cs typeface="+mn-cs"/>
              </a:rPr>
              <a:t>National SMETE Digital Library</a:t>
            </a:r>
          </a:p>
          <a:p>
            <a:pPr lvl="1" eaLnBrk="1" hangingPunct="1">
              <a:defRPr/>
            </a:pPr>
            <a:r>
              <a:rPr lang="en-US" smtClean="0"/>
              <a:t>SMETE=</a:t>
            </a:r>
            <a:r>
              <a:rPr lang="en-US" u="sng" smtClean="0"/>
              <a:t>S</a:t>
            </a:r>
            <a:r>
              <a:rPr lang="en-US" smtClean="0"/>
              <a:t>cience, </a:t>
            </a:r>
            <a:r>
              <a:rPr lang="en-US" u="sng" smtClean="0"/>
              <a:t>M</a:t>
            </a:r>
            <a:r>
              <a:rPr lang="en-US" smtClean="0"/>
              <a:t>athematics, </a:t>
            </a:r>
            <a:r>
              <a:rPr lang="en-US" u="sng" smtClean="0"/>
              <a:t>E</a:t>
            </a:r>
            <a:r>
              <a:rPr lang="en-US" smtClean="0"/>
              <a:t>ngineering and </a:t>
            </a:r>
            <a:r>
              <a:rPr lang="en-US" u="sng" smtClean="0"/>
              <a:t>T</a:t>
            </a:r>
            <a:r>
              <a:rPr lang="en-US" smtClean="0"/>
              <a:t>echnology </a:t>
            </a:r>
            <a:r>
              <a:rPr lang="en-US" b="1" u="sng" smtClean="0"/>
              <a:t>E</a:t>
            </a:r>
            <a:r>
              <a:rPr lang="en-US" b="1" smtClean="0"/>
              <a:t>ducation</a:t>
            </a:r>
            <a:endParaRPr lang="en-US" smtClean="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pPr>
              <a:defRPr/>
            </a:pPr>
            <a:r>
              <a:rPr lang="en-US"/>
              <a:t>National SMETE Digital Library</a:t>
            </a:r>
          </a:p>
        </p:txBody>
      </p:sp>
      <p:sp>
        <p:nvSpPr>
          <p:cNvPr id="7" name="Slide Number Placeholder 5"/>
          <p:cNvSpPr>
            <a:spLocks noGrp="1"/>
          </p:cNvSpPr>
          <p:nvPr>
            <p:ph type="sldNum" sz="quarter" idx="12"/>
          </p:nvPr>
        </p:nvSpPr>
        <p:spPr/>
        <p:txBody>
          <a:bodyPr/>
          <a:lstStyle/>
          <a:p>
            <a:pPr>
              <a:defRPr/>
            </a:pPr>
            <a:fld id="{30577B67-B598-E345-BEF0-FC6A5D2E2E80}" type="slidenum">
              <a:rPr lang="en-US"/>
              <a:pPr>
                <a:defRPr/>
              </a:pPr>
              <a:t>30</a:t>
            </a:fld>
            <a:endParaRPr lang="en-US"/>
          </a:p>
        </p:txBody>
      </p:sp>
      <p:sp>
        <p:nvSpPr>
          <p:cNvPr id="44034" name="Rectangle 2" descr="Large confetti"/>
          <p:cNvSpPr>
            <a:spLocks noGrp="1" noChangeArrowheads="1"/>
          </p:cNvSpPr>
          <p:nvPr>
            <p:ph type="title"/>
          </p:nvPr>
        </p:nvSpPr>
        <p:spPr/>
        <p:txBody>
          <a:bodyPr/>
          <a:lstStyle/>
          <a:p>
            <a:pPr eaLnBrk="1" hangingPunct="1">
              <a:defRPr/>
            </a:pPr>
            <a:r>
              <a:rPr lang="en-US" smtClean="0">
                <a:cs typeface="+mj-cs"/>
              </a:rPr>
              <a:t>Standards Research Activities</a:t>
            </a:r>
          </a:p>
        </p:txBody>
      </p:sp>
      <p:sp>
        <p:nvSpPr>
          <p:cNvPr id="44035" name="Rectangle 3"/>
          <p:cNvSpPr>
            <a:spLocks noGrp="1" noChangeArrowheads="1"/>
          </p:cNvSpPr>
          <p:nvPr>
            <p:ph type="body" idx="1"/>
          </p:nvPr>
        </p:nvSpPr>
        <p:spPr/>
        <p:txBody>
          <a:bodyPr/>
          <a:lstStyle/>
          <a:p>
            <a:pPr eaLnBrk="1" hangingPunct="1">
              <a:lnSpc>
                <a:spcPct val="90000"/>
              </a:lnSpc>
              <a:defRPr/>
            </a:pPr>
            <a:r>
              <a:rPr lang="en-US" smtClean="0">
                <a:cs typeface="+mn-cs"/>
              </a:rPr>
              <a:t>User profile </a:t>
            </a:r>
          </a:p>
          <a:p>
            <a:pPr lvl="1" eaLnBrk="1" hangingPunct="1">
              <a:lnSpc>
                <a:spcPct val="90000"/>
              </a:lnSpc>
              <a:defRPr/>
            </a:pPr>
            <a:r>
              <a:rPr lang="en-US" smtClean="0"/>
              <a:t>Name, affiliation, etc.</a:t>
            </a:r>
          </a:p>
          <a:p>
            <a:pPr lvl="1" eaLnBrk="1" hangingPunct="1">
              <a:lnSpc>
                <a:spcPct val="90000"/>
              </a:lnSpc>
              <a:defRPr/>
            </a:pPr>
            <a:r>
              <a:rPr lang="en-US" smtClean="0"/>
              <a:t>Authentication services</a:t>
            </a:r>
          </a:p>
          <a:p>
            <a:pPr lvl="1" eaLnBrk="1" hangingPunct="1">
              <a:lnSpc>
                <a:spcPct val="90000"/>
              </a:lnSpc>
              <a:defRPr/>
            </a:pPr>
            <a:r>
              <a:rPr lang="en-US" smtClean="0"/>
              <a:t>Person recommendation</a:t>
            </a:r>
          </a:p>
          <a:p>
            <a:pPr eaLnBrk="1" hangingPunct="1">
              <a:lnSpc>
                <a:spcPct val="90000"/>
              </a:lnSpc>
              <a:defRPr/>
            </a:pPr>
            <a:r>
              <a:rPr lang="en-US" smtClean="0">
                <a:cs typeface="+mn-cs"/>
              </a:rPr>
              <a:t>Resource recommendation</a:t>
            </a:r>
          </a:p>
          <a:p>
            <a:pPr lvl="1" eaLnBrk="1" hangingPunct="1">
              <a:lnSpc>
                <a:spcPct val="90000"/>
              </a:lnSpc>
              <a:defRPr/>
            </a:pPr>
            <a:r>
              <a:rPr lang="en-US" smtClean="0"/>
              <a:t>Likert ratings</a:t>
            </a:r>
          </a:p>
          <a:p>
            <a:pPr lvl="1" eaLnBrk="1" hangingPunct="1">
              <a:lnSpc>
                <a:spcPct val="90000"/>
              </a:lnSpc>
              <a:defRPr/>
            </a:pPr>
            <a:r>
              <a:rPr lang="en-US" smtClean="0"/>
              <a:t>Text annotations</a:t>
            </a:r>
          </a:p>
          <a:p>
            <a:pPr lvl="1" eaLnBrk="1" hangingPunct="1">
              <a:lnSpc>
                <a:spcPct val="90000"/>
              </a:lnSpc>
              <a:defRPr/>
            </a:pPr>
            <a:r>
              <a:rPr lang="en-US" smtClean="0"/>
              <a:t>Usage patterns</a:t>
            </a:r>
          </a:p>
          <a:p>
            <a:pPr eaLnBrk="1" hangingPunct="1">
              <a:lnSpc>
                <a:spcPct val="90000"/>
              </a:lnSpc>
              <a:defRPr/>
            </a:pPr>
            <a:endParaRPr lang="en-US" smtClean="0">
              <a:cs typeface="+mn-cs"/>
            </a:endParaRPr>
          </a:p>
        </p:txBody>
      </p:sp>
      <p:sp>
        <p:nvSpPr>
          <p:cNvPr id="44036" name="Rectangle 4"/>
          <p:cNvSpPr>
            <a:spLocks noChangeArrowheads="1"/>
          </p:cNvSpPr>
          <p:nvPr/>
        </p:nvSpPr>
        <p:spPr bwMode="auto">
          <a:xfrm>
            <a:off x="533400" y="6248400"/>
            <a:ext cx="1676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b"/>
          <a:lstStyle/>
          <a:p>
            <a:pPr algn="ctr" eaLnBrk="1" hangingPunct="1">
              <a:defRPr/>
            </a:pPr>
            <a:r>
              <a:rPr lang="en-US" sz="1400">
                <a:latin typeface="Arial" charset="0"/>
                <a:cs typeface="+mn-cs"/>
              </a:rPr>
              <a:t>David Wiley</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pPr>
              <a:defRPr/>
            </a:pPr>
            <a:r>
              <a:rPr lang="en-US"/>
              <a:t>National SMETE Digital Library</a:t>
            </a:r>
          </a:p>
        </p:txBody>
      </p:sp>
      <p:sp>
        <p:nvSpPr>
          <p:cNvPr id="7" name="Slide Number Placeholder 5"/>
          <p:cNvSpPr>
            <a:spLocks noGrp="1"/>
          </p:cNvSpPr>
          <p:nvPr>
            <p:ph type="sldNum" sz="quarter" idx="12"/>
          </p:nvPr>
        </p:nvSpPr>
        <p:spPr/>
        <p:txBody>
          <a:bodyPr/>
          <a:lstStyle/>
          <a:p>
            <a:pPr>
              <a:defRPr/>
            </a:pPr>
            <a:fld id="{BEB42770-549B-E943-8C4C-FF837A32E214}" type="slidenum">
              <a:rPr lang="en-US"/>
              <a:pPr>
                <a:defRPr/>
              </a:pPr>
              <a:t>31</a:t>
            </a:fld>
            <a:endParaRPr lang="en-US"/>
          </a:p>
        </p:txBody>
      </p:sp>
      <p:sp>
        <p:nvSpPr>
          <p:cNvPr id="45058" name="Rectangle 2" descr="Large confetti"/>
          <p:cNvSpPr>
            <a:spLocks noGrp="1" noChangeArrowheads="1"/>
          </p:cNvSpPr>
          <p:nvPr>
            <p:ph type="title"/>
          </p:nvPr>
        </p:nvSpPr>
        <p:spPr/>
        <p:txBody>
          <a:bodyPr/>
          <a:lstStyle/>
          <a:p>
            <a:pPr eaLnBrk="1" hangingPunct="1">
              <a:defRPr/>
            </a:pPr>
            <a:r>
              <a:rPr lang="en-US" smtClean="0">
                <a:cs typeface="+mj-cs"/>
              </a:rPr>
              <a:t>Learning Objects</a:t>
            </a:r>
          </a:p>
        </p:txBody>
      </p:sp>
      <p:sp>
        <p:nvSpPr>
          <p:cNvPr id="45059" name="Rectangle 3"/>
          <p:cNvSpPr>
            <a:spLocks noGrp="1" noChangeArrowheads="1"/>
          </p:cNvSpPr>
          <p:nvPr>
            <p:ph type="body" idx="1"/>
          </p:nvPr>
        </p:nvSpPr>
        <p:spPr/>
        <p:txBody>
          <a:bodyPr/>
          <a:lstStyle/>
          <a:p>
            <a:pPr eaLnBrk="1" hangingPunct="1">
              <a:lnSpc>
                <a:spcPct val="90000"/>
              </a:lnSpc>
              <a:defRPr/>
            </a:pPr>
            <a:r>
              <a:rPr lang="en-US" smtClean="0">
                <a:cs typeface="+mn-cs"/>
              </a:rPr>
              <a:t>Object oriented approach to instructional development</a:t>
            </a:r>
          </a:p>
          <a:p>
            <a:pPr eaLnBrk="1" hangingPunct="1">
              <a:lnSpc>
                <a:spcPct val="90000"/>
              </a:lnSpc>
              <a:defRPr/>
            </a:pPr>
            <a:r>
              <a:rPr lang="en-US" smtClean="0">
                <a:cs typeface="+mn-cs"/>
              </a:rPr>
              <a:t>Digital educational resources </a:t>
            </a:r>
          </a:p>
          <a:p>
            <a:pPr lvl="1" eaLnBrk="1" hangingPunct="1">
              <a:lnSpc>
                <a:spcPct val="90000"/>
              </a:lnSpc>
              <a:defRPr/>
            </a:pPr>
            <a:r>
              <a:rPr lang="en-US" smtClean="0"/>
              <a:t>Content</a:t>
            </a:r>
          </a:p>
          <a:p>
            <a:pPr lvl="1" eaLnBrk="1" hangingPunct="1">
              <a:lnSpc>
                <a:spcPct val="90000"/>
              </a:lnSpc>
              <a:defRPr/>
            </a:pPr>
            <a:r>
              <a:rPr lang="en-US" smtClean="0"/>
              <a:t>Applications / simulations</a:t>
            </a:r>
          </a:p>
          <a:p>
            <a:pPr eaLnBrk="1" hangingPunct="1">
              <a:lnSpc>
                <a:spcPct val="90000"/>
              </a:lnSpc>
              <a:defRPr/>
            </a:pPr>
            <a:r>
              <a:rPr lang="en-US" smtClean="0">
                <a:cs typeface="+mn-cs"/>
              </a:rPr>
              <a:t>Cisco, NETg models</a:t>
            </a:r>
          </a:p>
          <a:p>
            <a:pPr lvl="1" eaLnBrk="1" hangingPunct="1">
              <a:lnSpc>
                <a:spcPct val="90000"/>
              </a:lnSpc>
              <a:defRPr/>
            </a:pPr>
            <a:r>
              <a:rPr lang="en-US" smtClean="0"/>
              <a:t>Specific objective</a:t>
            </a:r>
          </a:p>
          <a:p>
            <a:pPr lvl="1" eaLnBrk="1" hangingPunct="1">
              <a:lnSpc>
                <a:spcPct val="90000"/>
              </a:lnSpc>
              <a:defRPr/>
            </a:pPr>
            <a:r>
              <a:rPr lang="en-US" smtClean="0"/>
              <a:t>Instructional activity</a:t>
            </a:r>
          </a:p>
          <a:p>
            <a:pPr lvl="1" eaLnBrk="1" hangingPunct="1">
              <a:lnSpc>
                <a:spcPct val="90000"/>
              </a:lnSpc>
              <a:defRPr/>
            </a:pPr>
            <a:r>
              <a:rPr lang="en-US" smtClean="0"/>
              <a:t>Assessment</a:t>
            </a:r>
          </a:p>
          <a:p>
            <a:pPr eaLnBrk="1" hangingPunct="1">
              <a:lnSpc>
                <a:spcPct val="90000"/>
              </a:lnSpc>
              <a:defRPr/>
            </a:pPr>
            <a:endParaRPr lang="en-US" smtClean="0">
              <a:cs typeface="+mn-cs"/>
            </a:endParaRPr>
          </a:p>
        </p:txBody>
      </p:sp>
      <p:sp>
        <p:nvSpPr>
          <p:cNvPr id="45060" name="Rectangle 4"/>
          <p:cNvSpPr>
            <a:spLocks noChangeArrowheads="1"/>
          </p:cNvSpPr>
          <p:nvPr/>
        </p:nvSpPr>
        <p:spPr bwMode="auto">
          <a:xfrm>
            <a:off x="533400" y="6248400"/>
            <a:ext cx="1676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b"/>
          <a:lstStyle/>
          <a:p>
            <a:pPr algn="ctr" eaLnBrk="1" hangingPunct="1">
              <a:defRPr/>
            </a:pPr>
            <a:r>
              <a:rPr lang="en-US" sz="1400">
                <a:latin typeface="Arial" charset="0"/>
                <a:cs typeface="+mn-cs"/>
              </a:rPr>
              <a:t>David Wiley</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pPr>
              <a:defRPr/>
            </a:pPr>
            <a:r>
              <a:rPr lang="en-US"/>
              <a:t>National SMETE Digital Library</a:t>
            </a:r>
          </a:p>
        </p:txBody>
      </p:sp>
      <p:sp>
        <p:nvSpPr>
          <p:cNvPr id="7" name="Slide Number Placeholder 5"/>
          <p:cNvSpPr>
            <a:spLocks noGrp="1"/>
          </p:cNvSpPr>
          <p:nvPr>
            <p:ph type="sldNum" sz="quarter" idx="12"/>
          </p:nvPr>
        </p:nvSpPr>
        <p:spPr/>
        <p:txBody>
          <a:bodyPr/>
          <a:lstStyle/>
          <a:p>
            <a:pPr>
              <a:defRPr/>
            </a:pPr>
            <a:fld id="{F5678B5D-0C28-014F-B32A-60A984B5DAE4}" type="slidenum">
              <a:rPr lang="en-US"/>
              <a:pPr>
                <a:defRPr/>
              </a:pPr>
              <a:t>32</a:t>
            </a:fld>
            <a:endParaRPr lang="en-US"/>
          </a:p>
        </p:txBody>
      </p:sp>
      <p:sp>
        <p:nvSpPr>
          <p:cNvPr id="46082" name="Rectangle 2" descr="Large confetti"/>
          <p:cNvSpPr>
            <a:spLocks noGrp="1" noChangeArrowheads="1"/>
          </p:cNvSpPr>
          <p:nvPr>
            <p:ph type="title"/>
          </p:nvPr>
        </p:nvSpPr>
        <p:spPr/>
        <p:txBody>
          <a:bodyPr/>
          <a:lstStyle/>
          <a:p>
            <a:pPr eaLnBrk="1" hangingPunct="1">
              <a:defRPr/>
            </a:pPr>
            <a:r>
              <a:rPr lang="en-US" smtClean="0">
                <a:cs typeface="+mj-cs"/>
              </a:rPr>
              <a:t>Learning Objects (continued)</a:t>
            </a:r>
          </a:p>
        </p:txBody>
      </p:sp>
      <p:sp>
        <p:nvSpPr>
          <p:cNvPr id="46083" name="Rectangle 3"/>
          <p:cNvSpPr>
            <a:spLocks noGrp="1" noChangeArrowheads="1"/>
          </p:cNvSpPr>
          <p:nvPr>
            <p:ph type="body" idx="1"/>
          </p:nvPr>
        </p:nvSpPr>
        <p:spPr/>
        <p:txBody>
          <a:bodyPr/>
          <a:lstStyle/>
          <a:p>
            <a:pPr eaLnBrk="1" hangingPunct="1">
              <a:defRPr/>
            </a:pPr>
            <a:r>
              <a:rPr lang="en-US" smtClean="0">
                <a:cs typeface="+mn-cs"/>
              </a:rPr>
              <a:t>Automated instructional development</a:t>
            </a:r>
          </a:p>
          <a:p>
            <a:pPr eaLnBrk="1" hangingPunct="1">
              <a:defRPr/>
            </a:pPr>
            <a:r>
              <a:rPr lang="en-US" smtClean="0">
                <a:cs typeface="+mn-cs"/>
              </a:rPr>
              <a:t>Special design considerations</a:t>
            </a:r>
          </a:p>
          <a:p>
            <a:pPr lvl="1" eaLnBrk="1" hangingPunct="1">
              <a:defRPr/>
            </a:pPr>
            <a:r>
              <a:rPr lang="en-US" smtClean="0"/>
              <a:t>Grain size</a:t>
            </a:r>
          </a:p>
          <a:p>
            <a:pPr lvl="1" eaLnBrk="1" hangingPunct="1">
              <a:defRPr/>
            </a:pPr>
            <a:r>
              <a:rPr lang="en-US" smtClean="0"/>
              <a:t>Architecture</a:t>
            </a:r>
          </a:p>
          <a:p>
            <a:pPr eaLnBrk="1" hangingPunct="1">
              <a:defRPr/>
            </a:pPr>
            <a:r>
              <a:rPr lang="en-US" smtClean="0">
                <a:cs typeface="+mn-cs"/>
              </a:rPr>
              <a:t>NETg, Cisco, Dave Merrill</a:t>
            </a:r>
          </a:p>
          <a:p>
            <a:pPr lvl="1" eaLnBrk="1" hangingPunct="1">
              <a:defRPr/>
            </a:pPr>
            <a:r>
              <a:rPr lang="ja-JP" altLang="en-US" smtClean="0">
                <a:latin typeface="Arial"/>
              </a:rPr>
              <a:t>“</a:t>
            </a:r>
            <a:r>
              <a:rPr lang="en-US" smtClean="0"/>
              <a:t>Reuse focus</a:t>
            </a:r>
            <a:r>
              <a:rPr lang="ja-JP" altLang="en-US" smtClean="0">
                <a:latin typeface="Arial"/>
              </a:rPr>
              <a:t>”</a:t>
            </a:r>
            <a:r>
              <a:rPr lang="en-US" smtClean="0"/>
              <a:t>; ignore 40 terabytes</a:t>
            </a:r>
          </a:p>
          <a:p>
            <a:pPr lvl="1" eaLnBrk="1" hangingPunct="1">
              <a:defRPr/>
            </a:pPr>
            <a:r>
              <a:rPr lang="en-US" smtClean="0"/>
              <a:t>Systems require specially prepared content</a:t>
            </a:r>
          </a:p>
        </p:txBody>
      </p:sp>
      <p:sp>
        <p:nvSpPr>
          <p:cNvPr id="46084" name="Rectangle 4"/>
          <p:cNvSpPr>
            <a:spLocks noChangeArrowheads="1"/>
          </p:cNvSpPr>
          <p:nvPr/>
        </p:nvSpPr>
        <p:spPr bwMode="auto">
          <a:xfrm>
            <a:off x="533400" y="6248400"/>
            <a:ext cx="1676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b"/>
          <a:lstStyle/>
          <a:p>
            <a:pPr algn="ctr" eaLnBrk="1" hangingPunct="1">
              <a:defRPr/>
            </a:pPr>
            <a:r>
              <a:rPr lang="en-US" sz="1400">
                <a:latin typeface="Arial" charset="0"/>
                <a:cs typeface="+mn-cs"/>
              </a:rPr>
              <a:t>David Wiley</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pPr>
              <a:defRPr/>
            </a:pPr>
            <a:r>
              <a:rPr lang="en-US"/>
              <a:t>National SMETE Digital Library</a:t>
            </a:r>
          </a:p>
        </p:txBody>
      </p:sp>
      <p:sp>
        <p:nvSpPr>
          <p:cNvPr id="7" name="Slide Number Placeholder 5"/>
          <p:cNvSpPr>
            <a:spLocks noGrp="1"/>
          </p:cNvSpPr>
          <p:nvPr>
            <p:ph type="sldNum" sz="quarter" idx="12"/>
          </p:nvPr>
        </p:nvSpPr>
        <p:spPr/>
        <p:txBody>
          <a:bodyPr/>
          <a:lstStyle/>
          <a:p>
            <a:pPr>
              <a:defRPr/>
            </a:pPr>
            <a:fld id="{41866F9E-42D2-1E41-A4FD-E6D6F4FA432A}" type="slidenum">
              <a:rPr lang="en-US"/>
              <a:pPr>
                <a:defRPr/>
              </a:pPr>
              <a:t>33</a:t>
            </a:fld>
            <a:endParaRPr lang="en-US"/>
          </a:p>
        </p:txBody>
      </p:sp>
      <p:sp>
        <p:nvSpPr>
          <p:cNvPr id="47106" name="Rectangle 2" descr="Large confetti"/>
          <p:cNvSpPr>
            <a:spLocks noGrp="1" noChangeArrowheads="1"/>
          </p:cNvSpPr>
          <p:nvPr>
            <p:ph type="title"/>
          </p:nvPr>
        </p:nvSpPr>
        <p:spPr/>
        <p:txBody>
          <a:bodyPr/>
          <a:lstStyle/>
          <a:p>
            <a:pPr eaLnBrk="1" hangingPunct="1">
              <a:defRPr/>
            </a:pPr>
            <a:r>
              <a:rPr lang="en-US" smtClean="0">
                <a:cs typeface="+mj-cs"/>
              </a:rPr>
              <a:t>Educational-Digital Libraries (EDL) in Trouble?</a:t>
            </a:r>
          </a:p>
        </p:txBody>
      </p:sp>
      <p:sp>
        <p:nvSpPr>
          <p:cNvPr id="47107" name="Rectangle 3"/>
          <p:cNvSpPr>
            <a:spLocks noGrp="1" noChangeArrowheads="1"/>
          </p:cNvSpPr>
          <p:nvPr>
            <p:ph type="body" idx="1"/>
          </p:nvPr>
        </p:nvSpPr>
        <p:spPr>
          <a:xfrm>
            <a:off x="990600" y="1905000"/>
            <a:ext cx="6934200" cy="4191000"/>
          </a:xfrm>
        </p:spPr>
        <p:txBody>
          <a:bodyPr/>
          <a:lstStyle/>
          <a:p>
            <a:pPr algn="ctr" eaLnBrk="1" hangingPunct="1">
              <a:buFontTx/>
              <a:buNone/>
              <a:defRPr/>
            </a:pPr>
            <a:r>
              <a:rPr lang="en-US" smtClean="0">
                <a:cs typeface="+mn-cs"/>
              </a:rPr>
              <a:t>Very </a:t>
            </a:r>
            <a:r>
              <a:rPr lang="en-US" u="sng" smtClean="0">
                <a:cs typeface="+mn-cs"/>
              </a:rPr>
              <a:t>heterogeneous</a:t>
            </a:r>
            <a:r>
              <a:rPr lang="en-US" smtClean="0">
                <a:cs typeface="+mn-cs"/>
              </a:rPr>
              <a:t> content in EDLs</a:t>
            </a:r>
          </a:p>
          <a:p>
            <a:pPr algn="ctr" eaLnBrk="1" hangingPunct="1">
              <a:buFontTx/>
              <a:buNone/>
              <a:defRPr/>
            </a:pPr>
            <a:r>
              <a:rPr lang="en-US" smtClean="0">
                <a:cs typeface="+mn-cs"/>
              </a:rPr>
              <a:t>+</a:t>
            </a:r>
          </a:p>
          <a:p>
            <a:pPr algn="ctr" eaLnBrk="1" hangingPunct="1">
              <a:buFontTx/>
              <a:buNone/>
              <a:defRPr/>
            </a:pPr>
            <a:r>
              <a:rPr lang="en-US" smtClean="0">
                <a:cs typeface="+mn-cs"/>
              </a:rPr>
              <a:t>Learning Management Systems (LMS) moving toward learning objects</a:t>
            </a:r>
          </a:p>
          <a:p>
            <a:pPr lvl="1" algn="ctr" eaLnBrk="1" hangingPunct="1">
              <a:buFont typeface="Wingdings" charset="0"/>
              <a:buNone/>
              <a:defRPr/>
            </a:pPr>
            <a:r>
              <a:rPr lang="en-US" smtClean="0"/>
              <a:t>(Metadata, content packaging,other specs)</a:t>
            </a:r>
          </a:p>
          <a:p>
            <a:pPr algn="ctr" eaLnBrk="1" hangingPunct="1">
              <a:buFontTx/>
              <a:buNone/>
              <a:defRPr/>
            </a:pPr>
            <a:r>
              <a:rPr lang="en-US" smtClean="0">
                <a:cs typeface="+mn-cs"/>
              </a:rPr>
              <a:t>-----------------------------------------------</a:t>
            </a:r>
          </a:p>
          <a:p>
            <a:pPr algn="ctr" eaLnBrk="1" hangingPunct="1">
              <a:buFontTx/>
              <a:buNone/>
              <a:defRPr/>
            </a:pPr>
            <a:r>
              <a:rPr lang="en-US" smtClean="0">
                <a:cs typeface="+mn-cs"/>
              </a:rPr>
              <a:t>Will digital library content be </a:t>
            </a:r>
            <a:br>
              <a:rPr lang="en-US" smtClean="0">
                <a:cs typeface="+mn-cs"/>
              </a:rPr>
            </a:br>
            <a:r>
              <a:rPr lang="en-US" smtClean="0">
                <a:cs typeface="+mn-cs"/>
              </a:rPr>
              <a:t>usable in near-future LMSs?</a:t>
            </a:r>
          </a:p>
        </p:txBody>
      </p:sp>
      <p:sp>
        <p:nvSpPr>
          <p:cNvPr id="47108" name="Rectangle 4"/>
          <p:cNvSpPr>
            <a:spLocks noChangeArrowheads="1"/>
          </p:cNvSpPr>
          <p:nvPr/>
        </p:nvSpPr>
        <p:spPr bwMode="auto">
          <a:xfrm>
            <a:off x="533400" y="6248400"/>
            <a:ext cx="1676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b"/>
          <a:lstStyle/>
          <a:p>
            <a:pPr algn="ctr" eaLnBrk="1" hangingPunct="1">
              <a:defRPr/>
            </a:pPr>
            <a:r>
              <a:rPr lang="en-US" sz="1400">
                <a:latin typeface="Arial" charset="0"/>
                <a:cs typeface="+mn-cs"/>
              </a:rPr>
              <a:t>David Wiley</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pPr>
              <a:defRPr/>
            </a:pPr>
            <a:r>
              <a:rPr lang="en-US"/>
              <a:t>National SMETE Digital Library</a:t>
            </a:r>
          </a:p>
        </p:txBody>
      </p:sp>
      <p:sp>
        <p:nvSpPr>
          <p:cNvPr id="7" name="Slide Number Placeholder 5"/>
          <p:cNvSpPr>
            <a:spLocks noGrp="1"/>
          </p:cNvSpPr>
          <p:nvPr>
            <p:ph type="sldNum" sz="quarter" idx="12"/>
          </p:nvPr>
        </p:nvSpPr>
        <p:spPr/>
        <p:txBody>
          <a:bodyPr/>
          <a:lstStyle/>
          <a:p>
            <a:pPr>
              <a:defRPr/>
            </a:pPr>
            <a:fld id="{6B84E62D-176C-9142-810A-78677DFD97BF}" type="slidenum">
              <a:rPr lang="en-US"/>
              <a:pPr>
                <a:defRPr/>
              </a:pPr>
              <a:t>34</a:t>
            </a:fld>
            <a:endParaRPr lang="en-US"/>
          </a:p>
        </p:txBody>
      </p:sp>
      <p:sp>
        <p:nvSpPr>
          <p:cNvPr id="48130" name="Rectangle 2" descr="Large confetti"/>
          <p:cNvSpPr>
            <a:spLocks noGrp="1" noChangeArrowheads="1"/>
          </p:cNvSpPr>
          <p:nvPr>
            <p:ph type="title"/>
          </p:nvPr>
        </p:nvSpPr>
        <p:spPr/>
        <p:txBody>
          <a:bodyPr/>
          <a:lstStyle/>
          <a:p>
            <a:pPr eaLnBrk="1" hangingPunct="1">
              <a:defRPr/>
            </a:pPr>
            <a:r>
              <a:rPr lang="en-US" smtClean="0">
                <a:cs typeface="+mj-cs"/>
              </a:rPr>
              <a:t>The Role of Standards</a:t>
            </a:r>
          </a:p>
        </p:txBody>
      </p:sp>
      <p:sp>
        <p:nvSpPr>
          <p:cNvPr id="48131" name="Rectangle 3"/>
          <p:cNvSpPr>
            <a:spLocks noGrp="1" noChangeArrowheads="1"/>
          </p:cNvSpPr>
          <p:nvPr>
            <p:ph type="body" idx="1"/>
          </p:nvPr>
        </p:nvSpPr>
        <p:spPr>
          <a:xfrm>
            <a:off x="685800" y="1905000"/>
            <a:ext cx="8153400" cy="4191000"/>
          </a:xfrm>
        </p:spPr>
        <p:txBody>
          <a:bodyPr/>
          <a:lstStyle/>
          <a:p>
            <a:pPr eaLnBrk="1" hangingPunct="1">
              <a:lnSpc>
                <a:spcPct val="90000"/>
              </a:lnSpc>
              <a:defRPr/>
            </a:pPr>
            <a:r>
              <a:rPr lang="en-US" smtClean="0">
                <a:cs typeface="+mn-cs"/>
              </a:rPr>
              <a:t>Pedagogical trends come and go</a:t>
            </a:r>
          </a:p>
          <a:p>
            <a:pPr lvl="1" eaLnBrk="1" hangingPunct="1">
              <a:lnSpc>
                <a:spcPct val="90000"/>
              </a:lnSpc>
              <a:defRPr/>
            </a:pPr>
            <a:r>
              <a:rPr lang="en-US" smtClean="0"/>
              <a:t>Behaviorism, Cognitivism, Constructivism</a:t>
            </a:r>
          </a:p>
          <a:p>
            <a:pPr eaLnBrk="1" hangingPunct="1">
              <a:lnSpc>
                <a:spcPct val="90000"/>
              </a:lnSpc>
              <a:defRPr/>
            </a:pPr>
            <a:r>
              <a:rPr lang="en-US" smtClean="0">
                <a:cs typeface="+mn-cs"/>
              </a:rPr>
              <a:t>Technological trends come and go</a:t>
            </a:r>
          </a:p>
          <a:p>
            <a:pPr lvl="1" eaLnBrk="1" hangingPunct="1">
              <a:lnSpc>
                <a:spcPct val="90000"/>
              </a:lnSpc>
              <a:defRPr/>
            </a:pPr>
            <a:r>
              <a:rPr lang="en-US" smtClean="0"/>
              <a:t>Gopher, web, peer-to-peer</a:t>
            </a:r>
          </a:p>
          <a:p>
            <a:pPr eaLnBrk="1" hangingPunct="1">
              <a:lnSpc>
                <a:spcPct val="90000"/>
              </a:lnSpc>
              <a:defRPr/>
            </a:pPr>
            <a:r>
              <a:rPr lang="en-US" smtClean="0">
                <a:cs typeface="+mn-cs"/>
              </a:rPr>
              <a:t>Resources are </a:t>
            </a:r>
          </a:p>
          <a:p>
            <a:pPr lvl="1" eaLnBrk="1" hangingPunct="1">
              <a:lnSpc>
                <a:spcPct val="90000"/>
              </a:lnSpc>
              <a:defRPr/>
            </a:pPr>
            <a:r>
              <a:rPr lang="en-US" smtClean="0"/>
              <a:t>Used with all pedagogies</a:t>
            </a:r>
          </a:p>
          <a:p>
            <a:pPr lvl="1" eaLnBrk="1" hangingPunct="1">
              <a:lnSpc>
                <a:spcPct val="90000"/>
              </a:lnSpc>
              <a:defRPr/>
            </a:pPr>
            <a:r>
              <a:rPr lang="en-US" smtClean="0"/>
              <a:t>Deliverable via all technologies</a:t>
            </a:r>
          </a:p>
          <a:p>
            <a:pPr eaLnBrk="1" hangingPunct="1">
              <a:lnSpc>
                <a:spcPct val="90000"/>
              </a:lnSpc>
              <a:defRPr/>
            </a:pPr>
            <a:r>
              <a:rPr lang="en-US" smtClean="0">
                <a:cs typeface="+mn-cs"/>
              </a:rPr>
              <a:t>Open standards provide discovery stability</a:t>
            </a:r>
          </a:p>
          <a:p>
            <a:pPr eaLnBrk="1" hangingPunct="1">
              <a:lnSpc>
                <a:spcPct val="90000"/>
              </a:lnSpc>
              <a:defRPr/>
            </a:pPr>
            <a:endParaRPr lang="en-US" smtClean="0">
              <a:cs typeface="+mn-cs"/>
            </a:endParaRPr>
          </a:p>
        </p:txBody>
      </p:sp>
      <p:sp>
        <p:nvSpPr>
          <p:cNvPr id="48132" name="Rectangle 4"/>
          <p:cNvSpPr>
            <a:spLocks noChangeArrowheads="1"/>
          </p:cNvSpPr>
          <p:nvPr/>
        </p:nvSpPr>
        <p:spPr bwMode="auto">
          <a:xfrm>
            <a:off x="533400" y="6248400"/>
            <a:ext cx="1676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b"/>
          <a:lstStyle/>
          <a:p>
            <a:pPr algn="ctr" eaLnBrk="1" hangingPunct="1">
              <a:defRPr/>
            </a:pPr>
            <a:r>
              <a:rPr lang="en-US" sz="1400">
                <a:latin typeface="Arial" charset="0"/>
                <a:cs typeface="+mn-cs"/>
              </a:rPr>
              <a:t>David Wiley</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pPr>
              <a:defRPr/>
            </a:pPr>
            <a:r>
              <a:rPr lang="en-US"/>
              <a:t>National SMETE Digital Library</a:t>
            </a:r>
          </a:p>
        </p:txBody>
      </p:sp>
      <p:sp>
        <p:nvSpPr>
          <p:cNvPr id="7" name="Slide Number Placeholder 5"/>
          <p:cNvSpPr>
            <a:spLocks noGrp="1"/>
          </p:cNvSpPr>
          <p:nvPr>
            <p:ph type="sldNum" sz="quarter" idx="12"/>
          </p:nvPr>
        </p:nvSpPr>
        <p:spPr/>
        <p:txBody>
          <a:bodyPr/>
          <a:lstStyle/>
          <a:p>
            <a:pPr>
              <a:defRPr/>
            </a:pPr>
            <a:fld id="{FD998069-7738-BC4C-B52B-DF54323B7159}" type="slidenum">
              <a:rPr lang="en-US"/>
              <a:pPr>
                <a:defRPr/>
              </a:pPr>
              <a:t>35</a:t>
            </a:fld>
            <a:endParaRPr lang="en-US"/>
          </a:p>
        </p:txBody>
      </p:sp>
      <p:sp>
        <p:nvSpPr>
          <p:cNvPr id="49154" name="Rectangle 2" descr="Large confetti"/>
          <p:cNvSpPr>
            <a:spLocks noGrp="1" noChangeArrowheads="1"/>
          </p:cNvSpPr>
          <p:nvPr>
            <p:ph type="title"/>
          </p:nvPr>
        </p:nvSpPr>
        <p:spPr/>
        <p:txBody>
          <a:bodyPr/>
          <a:lstStyle/>
          <a:p>
            <a:pPr eaLnBrk="1" hangingPunct="1">
              <a:defRPr/>
            </a:pPr>
            <a:r>
              <a:rPr lang="en-US" smtClean="0">
                <a:cs typeface="+mj-cs"/>
              </a:rPr>
              <a:t>Future of EDLs</a:t>
            </a:r>
          </a:p>
        </p:txBody>
      </p:sp>
      <p:sp>
        <p:nvSpPr>
          <p:cNvPr id="49155" name="Rectangle 3"/>
          <p:cNvSpPr>
            <a:spLocks noGrp="1" noChangeArrowheads="1"/>
          </p:cNvSpPr>
          <p:nvPr>
            <p:ph type="body" idx="1"/>
          </p:nvPr>
        </p:nvSpPr>
        <p:spPr>
          <a:xfrm>
            <a:off x="685800" y="1905000"/>
            <a:ext cx="8077200" cy="4191000"/>
          </a:xfrm>
        </p:spPr>
        <p:txBody>
          <a:bodyPr/>
          <a:lstStyle/>
          <a:p>
            <a:pPr eaLnBrk="1" hangingPunct="1">
              <a:lnSpc>
                <a:spcPct val="90000"/>
              </a:lnSpc>
              <a:defRPr/>
            </a:pPr>
            <a:r>
              <a:rPr lang="en-US" smtClean="0">
                <a:cs typeface="+mn-cs"/>
              </a:rPr>
              <a:t>Carefully architected anarchy</a:t>
            </a:r>
          </a:p>
          <a:p>
            <a:pPr eaLnBrk="1" hangingPunct="1">
              <a:lnSpc>
                <a:spcPct val="90000"/>
              </a:lnSpc>
              <a:defRPr/>
            </a:pPr>
            <a:r>
              <a:rPr lang="en-US" smtClean="0">
                <a:cs typeface="+mn-cs"/>
              </a:rPr>
              <a:t>Massive online learning communities</a:t>
            </a:r>
          </a:p>
          <a:p>
            <a:pPr lvl="1" eaLnBrk="1" hangingPunct="1">
              <a:lnSpc>
                <a:spcPct val="90000"/>
              </a:lnSpc>
              <a:defRPr/>
            </a:pPr>
            <a:r>
              <a:rPr lang="en-US" smtClean="0"/>
              <a:t>Self-sustaining through collaborations</a:t>
            </a:r>
          </a:p>
          <a:p>
            <a:pPr lvl="1" eaLnBrk="1" hangingPunct="1">
              <a:lnSpc>
                <a:spcPct val="90000"/>
              </a:lnSpc>
              <a:defRPr/>
            </a:pPr>
            <a:r>
              <a:rPr lang="en-US" smtClean="0"/>
              <a:t>Expertise distributed among members</a:t>
            </a:r>
          </a:p>
          <a:p>
            <a:pPr lvl="1" eaLnBrk="1" hangingPunct="1">
              <a:lnSpc>
                <a:spcPct val="90000"/>
              </a:lnSpc>
              <a:defRPr/>
            </a:pPr>
            <a:r>
              <a:rPr lang="en-US" smtClean="0"/>
              <a:t>Authentic learning contexts / motivations</a:t>
            </a:r>
          </a:p>
          <a:p>
            <a:pPr eaLnBrk="1" hangingPunct="1">
              <a:lnSpc>
                <a:spcPct val="90000"/>
              </a:lnSpc>
              <a:defRPr/>
            </a:pPr>
            <a:r>
              <a:rPr lang="en-US" smtClean="0">
                <a:cs typeface="+mn-cs"/>
              </a:rPr>
              <a:t>Citizens create, store, find, and use artifacts</a:t>
            </a:r>
          </a:p>
          <a:p>
            <a:pPr eaLnBrk="1" hangingPunct="1">
              <a:lnSpc>
                <a:spcPct val="90000"/>
              </a:lnSpc>
              <a:defRPr/>
            </a:pPr>
            <a:r>
              <a:rPr lang="en-US" smtClean="0">
                <a:cs typeface="+mn-cs"/>
              </a:rPr>
              <a:t>EDLs by the people, for the people</a:t>
            </a:r>
          </a:p>
          <a:p>
            <a:pPr lvl="1" eaLnBrk="1" hangingPunct="1">
              <a:lnSpc>
                <a:spcPct val="90000"/>
              </a:lnSpc>
              <a:defRPr/>
            </a:pPr>
            <a:r>
              <a:rPr lang="en-US" smtClean="0"/>
              <a:t>Think Napster, Freenet, Gnutella</a:t>
            </a:r>
          </a:p>
        </p:txBody>
      </p:sp>
      <p:sp>
        <p:nvSpPr>
          <p:cNvPr id="49156" name="Rectangle 4"/>
          <p:cNvSpPr>
            <a:spLocks noChangeArrowheads="1"/>
          </p:cNvSpPr>
          <p:nvPr/>
        </p:nvSpPr>
        <p:spPr bwMode="auto">
          <a:xfrm>
            <a:off x="533400" y="6248400"/>
            <a:ext cx="1676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b"/>
          <a:lstStyle/>
          <a:p>
            <a:pPr algn="ctr" eaLnBrk="1" hangingPunct="1">
              <a:defRPr/>
            </a:pPr>
            <a:r>
              <a:rPr lang="en-US" sz="1400">
                <a:latin typeface="Arial" charset="0"/>
                <a:cs typeface="+mn-cs"/>
              </a:rPr>
              <a:t>David Wiley</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descr="Large confetti"/>
          <p:cNvSpPr>
            <a:spLocks noGrp="1" noChangeArrowheads="1"/>
          </p:cNvSpPr>
          <p:nvPr>
            <p:ph type="ctrTitle"/>
          </p:nvPr>
        </p:nvSpPr>
        <p:spPr/>
        <p:txBody>
          <a:bodyPr/>
          <a:lstStyle/>
          <a:p>
            <a:pPr eaLnBrk="1" hangingPunct="1">
              <a:defRPr/>
            </a:pPr>
            <a:r>
              <a:rPr lang="en-US" smtClean="0">
                <a:cs typeface="+mj-cs"/>
              </a:rPr>
              <a:t>National SMETE Digital Library</a:t>
            </a:r>
            <a:br>
              <a:rPr lang="en-US" smtClean="0">
                <a:cs typeface="+mj-cs"/>
              </a:rPr>
            </a:br>
            <a:r>
              <a:rPr lang="en-US" smtClean="0">
                <a:cs typeface="+mj-cs"/>
              </a:rPr>
              <a:t>K–12 Issues in Focus</a:t>
            </a:r>
          </a:p>
        </p:txBody>
      </p:sp>
      <p:sp>
        <p:nvSpPr>
          <p:cNvPr id="70659" name="Rectangle 3"/>
          <p:cNvSpPr>
            <a:spLocks noGrp="1" noChangeArrowheads="1"/>
          </p:cNvSpPr>
          <p:nvPr>
            <p:ph type="subTitle" idx="1"/>
          </p:nvPr>
        </p:nvSpPr>
        <p:spPr/>
        <p:txBody>
          <a:bodyPr/>
          <a:lstStyle/>
          <a:p>
            <a:pPr eaLnBrk="1" hangingPunct="1">
              <a:defRPr/>
            </a:pPr>
            <a:r>
              <a:rPr lang="en-US" smtClean="0">
                <a:cs typeface="+mn-cs"/>
              </a:rPr>
              <a:t>Beverly Hunter</a:t>
            </a:r>
          </a:p>
          <a:p>
            <a:pPr eaLnBrk="1" hangingPunct="1">
              <a:defRPr/>
            </a:pPr>
            <a:r>
              <a:rPr lang="en-US" smtClean="0">
                <a:cs typeface="+mn-cs"/>
              </a:rPr>
              <a:t>Marcia Mardis</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a:t>National SMETE Digital Library</a:t>
            </a:r>
          </a:p>
        </p:txBody>
      </p:sp>
      <p:sp>
        <p:nvSpPr>
          <p:cNvPr id="6" name="Slide Number Placeholder 5"/>
          <p:cNvSpPr>
            <a:spLocks noGrp="1"/>
          </p:cNvSpPr>
          <p:nvPr>
            <p:ph type="sldNum" sz="quarter" idx="12"/>
          </p:nvPr>
        </p:nvSpPr>
        <p:spPr/>
        <p:txBody>
          <a:bodyPr/>
          <a:lstStyle/>
          <a:p>
            <a:pPr>
              <a:defRPr/>
            </a:pPr>
            <a:fld id="{294DD44E-3271-9441-B531-99081CAD40DA}" type="slidenum">
              <a:rPr lang="en-US"/>
              <a:pPr>
                <a:defRPr/>
              </a:pPr>
              <a:t>38</a:t>
            </a:fld>
            <a:endParaRPr lang="en-US"/>
          </a:p>
        </p:txBody>
      </p:sp>
      <p:sp>
        <p:nvSpPr>
          <p:cNvPr id="24578" name="Rectangle 2" descr="Large confetti"/>
          <p:cNvSpPr>
            <a:spLocks noGrp="1" noChangeArrowheads="1"/>
          </p:cNvSpPr>
          <p:nvPr>
            <p:ph type="title"/>
          </p:nvPr>
        </p:nvSpPr>
        <p:spPr/>
        <p:txBody>
          <a:bodyPr/>
          <a:lstStyle/>
          <a:p>
            <a:pPr eaLnBrk="1" hangingPunct="1">
              <a:defRPr/>
            </a:pPr>
            <a:r>
              <a:rPr lang="en-US" smtClean="0">
                <a:cs typeface="+mj-cs"/>
              </a:rPr>
              <a:t>Getting Involved</a:t>
            </a:r>
          </a:p>
        </p:txBody>
      </p:sp>
      <p:sp>
        <p:nvSpPr>
          <p:cNvPr id="24579" name="Rectangle 3"/>
          <p:cNvSpPr>
            <a:spLocks noGrp="1" noChangeArrowheads="1"/>
          </p:cNvSpPr>
          <p:nvPr>
            <p:ph type="body" idx="1"/>
          </p:nvPr>
        </p:nvSpPr>
        <p:spPr/>
        <p:txBody>
          <a:bodyPr/>
          <a:lstStyle/>
          <a:p>
            <a:pPr eaLnBrk="1" hangingPunct="1">
              <a:defRPr/>
            </a:pPr>
            <a:r>
              <a:rPr lang="en-US" smtClean="0">
                <a:cs typeface="+mn-cs"/>
              </a:rPr>
              <a:t>Participate with a Workgroup</a:t>
            </a:r>
          </a:p>
          <a:p>
            <a:pPr lvl="1" eaLnBrk="1" hangingPunct="1">
              <a:defRPr/>
            </a:pPr>
            <a:r>
              <a:rPr lang="en-US" smtClean="0"/>
              <a:t>Go to </a:t>
            </a:r>
            <a:r>
              <a:rPr lang="en-US" smtClean="0">
                <a:hlinkClick r:id="rId2"/>
              </a:rPr>
              <a:t>www.smete.org/nsdl</a:t>
            </a:r>
            <a:r>
              <a:rPr lang="en-US" smtClean="0"/>
              <a:t> </a:t>
            </a:r>
          </a:p>
          <a:p>
            <a:pPr eaLnBrk="1" hangingPunct="1">
              <a:defRPr/>
            </a:pPr>
            <a:r>
              <a:rPr lang="en-US" smtClean="0">
                <a:cs typeface="+mn-cs"/>
              </a:rPr>
              <a:t>Partner with a Project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pPr>
              <a:defRPr/>
            </a:pPr>
            <a:r>
              <a:rPr lang="en-US"/>
              <a:t>National SMETE Digital Library</a:t>
            </a:r>
          </a:p>
        </p:txBody>
      </p:sp>
      <p:sp>
        <p:nvSpPr>
          <p:cNvPr id="7" name="Slide Number Placeholder 6"/>
          <p:cNvSpPr>
            <a:spLocks noGrp="1"/>
          </p:cNvSpPr>
          <p:nvPr>
            <p:ph type="sldNum" sz="quarter" idx="12"/>
          </p:nvPr>
        </p:nvSpPr>
        <p:spPr/>
        <p:txBody>
          <a:bodyPr/>
          <a:lstStyle/>
          <a:p>
            <a:pPr>
              <a:defRPr/>
            </a:pPr>
            <a:fld id="{46599D16-34FB-3140-9C0B-88AEC1B6BDFB}" type="slidenum">
              <a:rPr lang="en-US"/>
              <a:pPr>
                <a:defRPr/>
              </a:pPr>
              <a:t>4</a:t>
            </a:fld>
            <a:endParaRPr lang="en-US"/>
          </a:p>
        </p:txBody>
      </p:sp>
      <p:sp>
        <p:nvSpPr>
          <p:cNvPr id="29698" name="Rectangle 2" descr="Large confetti"/>
          <p:cNvSpPr>
            <a:spLocks noGrp="1" noChangeArrowheads="1"/>
          </p:cNvSpPr>
          <p:nvPr>
            <p:ph type="title"/>
          </p:nvPr>
        </p:nvSpPr>
        <p:spPr/>
        <p:txBody>
          <a:bodyPr/>
          <a:lstStyle/>
          <a:p>
            <a:pPr eaLnBrk="1" hangingPunct="1">
              <a:defRPr/>
            </a:pPr>
            <a:r>
              <a:rPr lang="en-US" smtClean="0">
                <a:cs typeface="+mj-cs"/>
              </a:rPr>
              <a:t>The National SMETE Digital Library at JCDL 2001</a:t>
            </a:r>
          </a:p>
        </p:txBody>
      </p:sp>
      <p:sp>
        <p:nvSpPr>
          <p:cNvPr id="29699" name="Rectangle 3"/>
          <p:cNvSpPr>
            <a:spLocks noGrp="1" noChangeArrowheads="1"/>
          </p:cNvSpPr>
          <p:nvPr>
            <p:ph type="body" sz="half" idx="1"/>
          </p:nvPr>
        </p:nvSpPr>
        <p:spPr/>
        <p:txBody>
          <a:bodyPr/>
          <a:lstStyle/>
          <a:p>
            <a:pPr eaLnBrk="1" hangingPunct="1">
              <a:buFontTx/>
              <a:buNone/>
              <a:defRPr/>
            </a:pPr>
            <a:r>
              <a:rPr lang="en-US" sz="1600" u="sng" smtClean="0">
                <a:cs typeface="+mn-cs"/>
              </a:rPr>
              <a:t>Papers (6 full and 4 short)</a:t>
            </a:r>
            <a:endParaRPr lang="en-US" sz="1200" i="1" smtClean="0">
              <a:cs typeface="+mn-cs"/>
            </a:endParaRPr>
          </a:p>
          <a:p>
            <a:pPr eaLnBrk="1" hangingPunct="1">
              <a:defRPr/>
            </a:pPr>
            <a:r>
              <a:rPr lang="en-US" sz="1200" i="1" smtClean="0">
                <a:cs typeface="+mn-cs"/>
              </a:rPr>
              <a:t>Linked Active Content: A Service for Digital Libraries for Education</a:t>
            </a:r>
          </a:p>
          <a:p>
            <a:pPr eaLnBrk="1" hangingPunct="1">
              <a:buFontTx/>
              <a:buNone/>
              <a:defRPr/>
            </a:pPr>
            <a:r>
              <a:rPr lang="en-US" sz="1200" b="0" smtClean="0">
                <a:cs typeface="+mn-cs"/>
              </a:rPr>
              <a:t>	David Yaron, D. Jeff Milton, Rebecca Freeland (Carnegie Mellon University)</a:t>
            </a:r>
          </a:p>
          <a:p>
            <a:pPr eaLnBrk="1" hangingPunct="1">
              <a:defRPr/>
            </a:pPr>
            <a:r>
              <a:rPr lang="en-US" sz="1200" i="1" smtClean="0">
                <a:cs typeface="+mn-cs"/>
              </a:rPr>
              <a:t>A Component Repository for Learning Objects A Progress Report</a:t>
            </a:r>
          </a:p>
          <a:p>
            <a:pPr eaLnBrk="1" hangingPunct="1">
              <a:buFontTx/>
              <a:buNone/>
              <a:defRPr/>
            </a:pPr>
            <a:r>
              <a:rPr lang="en-US" sz="1200" b="0" smtClean="0">
                <a:cs typeface="+mn-cs"/>
              </a:rPr>
              <a:t>	Jean R. Laleuf, Anne Morgan Spalter (Brown University)</a:t>
            </a:r>
          </a:p>
          <a:p>
            <a:pPr eaLnBrk="1" hangingPunct="1">
              <a:defRPr/>
            </a:pPr>
            <a:r>
              <a:rPr lang="en-US" sz="1200" i="1" smtClean="0">
                <a:cs typeface="+mn-cs"/>
              </a:rPr>
              <a:t>NBDL: A CIS Framework for NSDL*</a:t>
            </a:r>
          </a:p>
          <a:p>
            <a:pPr eaLnBrk="1" hangingPunct="1">
              <a:buFontTx/>
              <a:buNone/>
              <a:defRPr/>
            </a:pPr>
            <a:r>
              <a:rPr lang="en-US" sz="1200" smtClean="0">
                <a:cs typeface="+mn-cs"/>
              </a:rPr>
              <a:t>	</a:t>
            </a:r>
            <a:r>
              <a:rPr lang="en-US" sz="1200" b="0" smtClean="0">
                <a:cs typeface="+mn-cs"/>
              </a:rPr>
              <a:t>Joe Futrelle, C. Kevin Chang (University of Illinois, Urbana-Champaign) Su-Shing Chen (University of Missouri, Columbia)</a:t>
            </a:r>
            <a:endParaRPr lang="en-US" sz="1200" smtClean="0">
              <a:cs typeface="+mn-cs"/>
            </a:endParaRPr>
          </a:p>
          <a:p>
            <a:pPr eaLnBrk="1" hangingPunct="1">
              <a:defRPr/>
            </a:pPr>
            <a:r>
              <a:rPr lang="en-US" sz="1200" i="1" smtClean="0">
                <a:cs typeface="+mn-cs"/>
              </a:rPr>
              <a:t>Collaborative Design with Use Case Scenarios*</a:t>
            </a:r>
          </a:p>
          <a:p>
            <a:pPr eaLnBrk="1" hangingPunct="1">
              <a:buFontTx/>
              <a:buNone/>
              <a:defRPr/>
            </a:pPr>
            <a:r>
              <a:rPr lang="en-US" sz="1200" smtClean="0">
                <a:cs typeface="+mn-cs"/>
              </a:rPr>
              <a:t>	</a:t>
            </a:r>
            <a:r>
              <a:rPr lang="en-US" sz="1200" b="0" smtClean="0">
                <a:cs typeface="+mn-cs"/>
              </a:rPr>
              <a:t>Lynne Davis (University Corporation for Atmospheric Research) Melissa Dawe (University of Colorado, Boulder)</a:t>
            </a:r>
          </a:p>
          <a:p>
            <a:pPr eaLnBrk="1" hangingPunct="1">
              <a:defRPr/>
            </a:pPr>
            <a:r>
              <a:rPr lang="en-US" sz="1200" b="0" i="1" smtClean="0">
                <a:cs typeface="+mn-cs"/>
              </a:rPr>
              <a:t>Community Design of DLESE</a:t>
            </a:r>
            <a:r>
              <a:rPr lang="ja-JP" altLang="en-US" sz="1200" b="0" i="1" smtClean="0">
                <a:latin typeface="Arial"/>
                <a:cs typeface="+mn-cs"/>
              </a:rPr>
              <a:t>’</a:t>
            </a:r>
            <a:r>
              <a:rPr lang="en-US" sz="1200" b="0" i="1" smtClean="0">
                <a:cs typeface="+mn-cs"/>
              </a:rPr>
              <a:t>sCollections Review Policy: A Technological Frames Analysis</a:t>
            </a:r>
            <a:endParaRPr lang="en-US" sz="1200" b="0" smtClean="0">
              <a:cs typeface="+mn-cs"/>
            </a:endParaRPr>
          </a:p>
          <a:p>
            <a:pPr eaLnBrk="1" hangingPunct="1">
              <a:buFontTx/>
              <a:buNone/>
              <a:defRPr/>
            </a:pPr>
            <a:r>
              <a:rPr lang="en-US" sz="1200" b="0" smtClean="0">
                <a:cs typeface="+mn-cs"/>
              </a:rPr>
              <a:t>	Michael Khoo (University of Colorado, Boulder)</a:t>
            </a:r>
          </a:p>
        </p:txBody>
      </p:sp>
      <p:sp>
        <p:nvSpPr>
          <p:cNvPr id="29700" name="Rectangle 4"/>
          <p:cNvSpPr>
            <a:spLocks noGrp="1" noChangeArrowheads="1"/>
          </p:cNvSpPr>
          <p:nvPr>
            <p:ph type="body" sz="half" idx="2"/>
          </p:nvPr>
        </p:nvSpPr>
        <p:spPr>
          <a:xfrm>
            <a:off x="4572000" y="1949450"/>
            <a:ext cx="3810000" cy="3841750"/>
          </a:xfrm>
        </p:spPr>
        <p:txBody>
          <a:bodyPr/>
          <a:lstStyle/>
          <a:p>
            <a:pPr eaLnBrk="1" hangingPunct="1">
              <a:buFontTx/>
              <a:buNone/>
              <a:defRPr/>
            </a:pPr>
            <a:endParaRPr lang="en-US" sz="1200" i="1" smtClean="0">
              <a:cs typeface="+mn-cs"/>
            </a:endParaRPr>
          </a:p>
          <a:p>
            <a:pPr eaLnBrk="1" hangingPunct="1">
              <a:defRPr/>
            </a:pPr>
            <a:r>
              <a:rPr lang="en-US" sz="1200" i="1" smtClean="0">
                <a:cs typeface="+mn-cs"/>
              </a:rPr>
              <a:t>Design Principles for the Information Architecture of a SMET Education Digital Library</a:t>
            </a:r>
          </a:p>
          <a:p>
            <a:pPr eaLnBrk="1" hangingPunct="1">
              <a:buFontTx/>
              <a:buNone/>
              <a:defRPr/>
            </a:pPr>
            <a:r>
              <a:rPr lang="en-US" sz="1200" smtClean="0">
                <a:cs typeface="+mn-cs"/>
              </a:rPr>
              <a:t>	</a:t>
            </a:r>
            <a:r>
              <a:rPr lang="en-US" sz="1200" b="0" smtClean="0">
                <a:cs typeface="+mn-cs"/>
              </a:rPr>
              <a:t>Andy Dong, Alice Agogino (University of California, Berkeley)</a:t>
            </a:r>
          </a:p>
          <a:p>
            <a:pPr eaLnBrk="1" hangingPunct="1">
              <a:defRPr/>
            </a:pPr>
            <a:r>
              <a:rPr lang="en-US" sz="1200" i="1" smtClean="0">
                <a:cs typeface="+mn-cs"/>
              </a:rPr>
              <a:t>Developing Recommendation Services for a Digital Library with Uncertain and Changing Data*</a:t>
            </a:r>
          </a:p>
          <a:p>
            <a:pPr eaLnBrk="1" hangingPunct="1">
              <a:buFontTx/>
              <a:buNone/>
              <a:defRPr/>
            </a:pPr>
            <a:r>
              <a:rPr lang="en-US" sz="1200" b="0" smtClean="0">
                <a:cs typeface="+mn-cs"/>
              </a:rPr>
              <a:t>	Gary Geisler (University of North Carolina, Chapel Hill), David McArthur, Sarah Giersch (Eduprise)</a:t>
            </a:r>
          </a:p>
          <a:p>
            <a:pPr eaLnBrk="1" hangingPunct="1">
              <a:defRPr/>
            </a:pPr>
            <a:r>
              <a:rPr lang="en-US" sz="1200" i="1" smtClean="0">
                <a:cs typeface="+mn-cs"/>
              </a:rPr>
              <a:t>Designing a Digital Library for Young Children: An Intergenerational Partnership</a:t>
            </a:r>
          </a:p>
          <a:p>
            <a:pPr eaLnBrk="1" hangingPunct="1">
              <a:buFontTx/>
              <a:buNone/>
              <a:defRPr/>
            </a:pPr>
            <a:r>
              <a:rPr lang="en-US" sz="1200" b="0" smtClean="0">
                <a:cs typeface="+mn-cs"/>
              </a:rPr>
              <a:t>	Allison Druin, Ben Bederson, Juan Pablo Hourcade, Lisa Sherman, Glenda Revelle, Michele Platner, Stacy Weng (University of Maryland, College Park)</a:t>
            </a:r>
          </a:p>
          <a:p>
            <a:pPr eaLnBrk="1" hangingPunct="1">
              <a:defRPr/>
            </a:pPr>
            <a:r>
              <a:rPr lang="en-US" sz="1200" i="1" smtClean="0">
                <a:cs typeface="+mn-cs"/>
              </a:rPr>
              <a:t>Looking at Digital Library Usability from a Reuse Perspective</a:t>
            </a:r>
            <a:endParaRPr lang="en-US" sz="1200" b="0" i="1" smtClean="0">
              <a:cs typeface="+mn-cs"/>
            </a:endParaRPr>
          </a:p>
          <a:p>
            <a:pPr eaLnBrk="1" hangingPunct="1">
              <a:buFontTx/>
              <a:buNone/>
              <a:defRPr/>
            </a:pPr>
            <a:r>
              <a:rPr lang="en-US" sz="1200" b="0" smtClean="0">
                <a:cs typeface="+mn-cs"/>
              </a:rPr>
              <a:t>	Tamara Sumner, Melissa Dawe (University of Colorado, Boulder)</a:t>
            </a:r>
          </a:p>
          <a:p>
            <a:pPr eaLnBrk="1" hangingPunct="1">
              <a:buFontTx/>
              <a:buNone/>
              <a:defRPr/>
            </a:pPr>
            <a:endParaRPr lang="en-US" sz="1200" b="0" smtClean="0">
              <a:cs typeface="+mn-cs"/>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5"/>
          <p:cNvSpPr>
            <a:spLocks noGrp="1"/>
          </p:cNvSpPr>
          <p:nvPr>
            <p:ph type="ftr" sz="quarter" idx="11"/>
          </p:nvPr>
        </p:nvSpPr>
        <p:spPr/>
        <p:txBody>
          <a:bodyPr/>
          <a:lstStyle/>
          <a:p>
            <a:pPr>
              <a:defRPr/>
            </a:pPr>
            <a:r>
              <a:rPr lang="en-US"/>
              <a:t>National SMETE Digital Library</a:t>
            </a:r>
          </a:p>
        </p:txBody>
      </p:sp>
      <p:sp>
        <p:nvSpPr>
          <p:cNvPr id="8" name="Slide Number Placeholder 6"/>
          <p:cNvSpPr>
            <a:spLocks noGrp="1"/>
          </p:cNvSpPr>
          <p:nvPr>
            <p:ph type="sldNum" sz="quarter" idx="12"/>
          </p:nvPr>
        </p:nvSpPr>
        <p:spPr/>
        <p:txBody>
          <a:bodyPr/>
          <a:lstStyle/>
          <a:p>
            <a:pPr>
              <a:defRPr/>
            </a:pPr>
            <a:fld id="{10EC0150-E523-094C-A930-AEDF24D9C6A1}" type="slidenum">
              <a:rPr lang="en-US"/>
              <a:pPr>
                <a:defRPr/>
              </a:pPr>
              <a:t>5</a:t>
            </a:fld>
            <a:endParaRPr lang="en-US"/>
          </a:p>
        </p:txBody>
      </p:sp>
      <p:sp>
        <p:nvSpPr>
          <p:cNvPr id="30722" name="Rectangle 2" descr="Large confetti"/>
          <p:cNvSpPr>
            <a:spLocks noGrp="1" noChangeArrowheads="1"/>
          </p:cNvSpPr>
          <p:nvPr>
            <p:ph type="title"/>
          </p:nvPr>
        </p:nvSpPr>
        <p:spPr/>
        <p:txBody>
          <a:bodyPr/>
          <a:lstStyle/>
          <a:p>
            <a:pPr eaLnBrk="1" hangingPunct="1">
              <a:defRPr/>
            </a:pPr>
            <a:r>
              <a:rPr lang="en-US" smtClean="0">
                <a:cs typeface="+mj-cs"/>
              </a:rPr>
              <a:t>The National SMETE Digital Library at JCDL 2001 (continued)</a:t>
            </a:r>
          </a:p>
        </p:txBody>
      </p:sp>
      <p:sp>
        <p:nvSpPr>
          <p:cNvPr id="30723" name="Rectangle 3"/>
          <p:cNvSpPr>
            <a:spLocks noGrp="1" noChangeArrowheads="1"/>
          </p:cNvSpPr>
          <p:nvPr>
            <p:ph type="body" sz="half" idx="1"/>
          </p:nvPr>
        </p:nvSpPr>
        <p:spPr/>
        <p:txBody>
          <a:bodyPr/>
          <a:lstStyle/>
          <a:p>
            <a:pPr eaLnBrk="1" hangingPunct="1">
              <a:buFontTx/>
              <a:buNone/>
              <a:defRPr/>
            </a:pPr>
            <a:r>
              <a:rPr lang="en-US" sz="1600" u="sng" smtClean="0">
                <a:cs typeface="+mn-cs"/>
              </a:rPr>
              <a:t>Papers (continued)</a:t>
            </a:r>
            <a:endParaRPr lang="en-US" sz="1400" b="0" smtClean="0">
              <a:cs typeface="+mn-cs"/>
            </a:endParaRPr>
          </a:p>
          <a:p>
            <a:pPr eaLnBrk="1" hangingPunct="1">
              <a:defRPr/>
            </a:pPr>
            <a:r>
              <a:rPr lang="en-US" sz="1200" i="1" smtClean="0">
                <a:solidFill>
                  <a:srgbClr val="000000"/>
                </a:solidFill>
                <a:cs typeface="+mn-cs"/>
              </a:rPr>
              <a:t>Managing Change on the Web</a:t>
            </a:r>
            <a:endParaRPr lang="en-US" sz="1400" i="1" smtClean="0">
              <a:solidFill>
                <a:srgbClr val="000000"/>
              </a:solidFill>
              <a:cs typeface="+mn-cs"/>
            </a:endParaRPr>
          </a:p>
          <a:p>
            <a:pPr eaLnBrk="1" hangingPunct="1">
              <a:buFontTx/>
              <a:buNone/>
              <a:defRPr/>
            </a:pPr>
            <a:r>
              <a:rPr lang="en-US" sz="1200" b="0" smtClean="0">
                <a:solidFill>
                  <a:srgbClr val="000000"/>
                </a:solidFill>
                <a:cs typeface="+mn-cs"/>
              </a:rPr>
              <a:t>	Luis Francisco-Revilla, Frank Shipman, Richard Furuta, Unmil Karadkar, Avital Arora (Texas A&amp;M University)</a:t>
            </a:r>
            <a:endParaRPr lang="en-US" sz="1200" u="sng" smtClean="0">
              <a:cs typeface="+mn-cs"/>
            </a:endParaRPr>
          </a:p>
          <a:p>
            <a:pPr eaLnBrk="1" hangingPunct="1">
              <a:buFontTx/>
              <a:buNone/>
              <a:defRPr/>
            </a:pPr>
            <a:endParaRPr lang="en-US" sz="1200" u="sng" smtClean="0">
              <a:cs typeface="+mn-cs"/>
            </a:endParaRPr>
          </a:p>
          <a:p>
            <a:pPr eaLnBrk="1" hangingPunct="1">
              <a:buFontTx/>
              <a:buNone/>
              <a:defRPr/>
            </a:pPr>
            <a:r>
              <a:rPr lang="en-US" sz="1600" u="sng" smtClean="0">
                <a:cs typeface="+mn-cs"/>
              </a:rPr>
              <a:t>Panels (1)</a:t>
            </a:r>
            <a:endParaRPr lang="en-US" sz="1200" b="0" i="1" smtClean="0">
              <a:cs typeface="+mn-cs"/>
            </a:endParaRPr>
          </a:p>
          <a:p>
            <a:pPr eaLnBrk="1" hangingPunct="1">
              <a:defRPr/>
            </a:pPr>
            <a:r>
              <a:rPr lang="en-US" sz="1200" i="1" smtClean="0">
                <a:cs typeface="+mn-cs"/>
              </a:rPr>
              <a:t>The National SMETE Digital Library Program</a:t>
            </a:r>
            <a:endParaRPr lang="en-US" sz="1200" b="0" smtClean="0">
              <a:cs typeface="+mn-cs"/>
            </a:endParaRPr>
          </a:p>
          <a:p>
            <a:pPr eaLnBrk="1" hangingPunct="1">
              <a:buFontTx/>
              <a:buNone/>
              <a:defRPr/>
            </a:pPr>
            <a:r>
              <a:rPr lang="en-US" sz="1200" b="0" smtClean="0">
                <a:cs typeface="+mn-cs"/>
              </a:rPr>
              <a:t>	Brandon Muramatsu (SMETE.ORG, University of California at Berkeley), Jim Lightbourne (National SMETE Digital Library Program, National Science Foundation) Cathyrn Manduca (DLESE), Marcia Mardis (Merit Networks, TeacherLib NSDL Project), David Wiley (Utah State University)</a:t>
            </a:r>
          </a:p>
        </p:txBody>
      </p:sp>
      <p:sp>
        <p:nvSpPr>
          <p:cNvPr id="30724" name="Rectangle 4"/>
          <p:cNvSpPr>
            <a:spLocks noGrp="1" noChangeArrowheads="1"/>
          </p:cNvSpPr>
          <p:nvPr>
            <p:ph type="body" sz="half" idx="2"/>
          </p:nvPr>
        </p:nvSpPr>
        <p:spPr>
          <a:xfrm>
            <a:off x="4572000" y="1905000"/>
            <a:ext cx="3810000" cy="3841750"/>
          </a:xfrm>
        </p:spPr>
        <p:txBody>
          <a:bodyPr/>
          <a:lstStyle/>
          <a:p>
            <a:pPr eaLnBrk="1" hangingPunct="1">
              <a:buFontTx/>
              <a:buNone/>
              <a:defRPr/>
            </a:pPr>
            <a:r>
              <a:rPr lang="en-US" sz="1600" u="sng" smtClean="0">
                <a:cs typeface="+mn-cs"/>
              </a:rPr>
              <a:t>Posters (3)</a:t>
            </a:r>
            <a:endParaRPr lang="en-US" sz="1200" i="1" smtClean="0">
              <a:cs typeface="+mn-cs"/>
            </a:endParaRPr>
          </a:p>
          <a:p>
            <a:pPr eaLnBrk="1" hangingPunct="1">
              <a:defRPr/>
            </a:pPr>
            <a:r>
              <a:rPr lang="en-US" sz="1200" i="1" smtClean="0">
                <a:cs typeface="+mn-cs"/>
              </a:rPr>
              <a:t>Breaking the Metadata Generation Bottleneck: Preliminary Findings</a:t>
            </a:r>
          </a:p>
          <a:p>
            <a:pPr eaLnBrk="1" hangingPunct="1">
              <a:buFontTx/>
              <a:buNone/>
              <a:defRPr/>
            </a:pPr>
            <a:r>
              <a:rPr lang="en-US" sz="1200" b="0" smtClean="0">
                <a:cs typeface="+mn-cs"/>
              </a:rPr>
              <a:t>	Elizabeth D. Liddy (School of Information Studies, Syracuse University), Stuart Sutton (School of Library &amp; Information Science, University of Washington), Et al</a:t>
            </a:r>
          </a:p>
          <a:p>
            <a:pPr eaLnBrk="1" hangingPunct="1">
              <a:defRPr/>
            </a:pPr>
            <a:r>
              <a:rPr lang="en-US" sz="1200" i="1" smtClean="0">
                <a:cs typeface="+mn-cs"/>
              </a:rPr>
              <a:t>A National Digital Library for Undergraduate Mathematics and Science Teacher Preparation and Professional Development</a:t>
            </a:r>
          </a:p>
          <a:p>
            <a:pPr eaLnBrk="1" hangingPunct="1">
              <a:buFontTx/>
              <a:buNone/>
              <a:defRPr/>
            </a:pPr>
            <a:r>
              <a:rPr lang="en-US" sz="1200" b="0" smtClean="0">
                <a:cs typeface="+mn-cs"/>
              </a:rPr>
              <a:t>	Kimberly S. Roempler (Eisenhower National Clearinghouse, The Ohio State University)</a:t>
            </a:r>
          </a:p>
          <a:p>
            <a:pPr eaLnBrk="1" hangingPunct="1">
              <a:defRPr/>
            </a:pPr>
            <a:r>
              <a:rPr lang="en-US" sz="1200" i="1" smtClean="0">
                <a:cs typeface="+mn-cs"/>
              </a:rPr>
              <a:t>An Atmospheric Visualization Collection for the NSDL</a:t>
            </a:r>
          </a:p>
          <a:p>
            <a:pPr eaLnBrk="1" hangingPunct="1">
              <a:buFontTx/>
              <a:buNone/>
              <a:defRPr/>
            </a:pPr>
            <a:r>
              <a:rPr lang="en-US" sz="1200" b="0" smtClean="0">
                <a:cs typeface="+mn-cs"/>
              </a:rPr>
              <a:t>	Keith Andrew (Eastern Illinois University), Christopher Klaus (Argonne National Laboratory), Gerald Mace (University of Utah)</a:t>
            </a:r>
            <a:endParaRPr lang="en-US" sz="2400" smtClean="0">
              <a:cs typeface="+mn-cs"/>
            </a:endParaRPr>
          </a:p>
        </p:txBody>
      </p:sp>
      <p:sp>
        <p:nvSpPr>
          <p:cNvPr id="30725" name="Text Box 5"/>
          <p:cNvSpPr txBox="1">
            <a:spLocks noChangeArrowheads="1"/>
          </p:cNvSpPr>
          <p:nvPr/>
        </p:nvSpPr>
        <p:spPr bwMode="auto">
          <a:xfrm>
            <a:off x="1066800" y="5791200"/>
            <a:ext cx="69405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a:defRPr/>
            </a:pPr>
            <a:r>
              <a:rPr lang="en-US" sz="1800" b="1">
                <a:latin typeface="Arial" charset="0"/>
                <a:cs typeface="+mn-cs"/>
              </a:rPr>
              <a:t>Plus a number of other education related digital library papers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a:t>National SMETE Digital Library</a:t>
            </a:r>
          </a:p>
        </p:txBody>
      </p:sp>
      <p:sp>
        <p:nvSpPr>
          <p:cNvPr id="6" name="Slide Number Placeholder 5"/>
          <p:cNvSpPr>
            <a:spLocks noGrp="1"/>
          </p:cNvSpPr>
          <p:nvPr>
            <p:ph type="sldNum" sz="quarter" idx="12"/>
          </p:nvPr>
        </p:nvSpPr>
        <p:spPr/>
        <p:txBody>
          <a:bodyPr/>
          <a:lstStyle/>
          <a:p>
            <a:pPr>
              <a:defRPr/>
            </a:pPr>
            <a:fld id="{D7B18B70-8A34-9D40-9776-1140D89AFFB7}" type="slidenum">
              <a:rPr lang="en-US"/>
              <a:pPr>
                <a:defRPr/>
              </a:pPr>
              <a:t>6</a:t>
            </a:fld>
            <a:endParaRPr lang="en-US"/>
          </a:p>
        </p:txBody>
      </p:sp>
      <p:sp>
        <p:nvSpPr>
          <p:cNvPr id="72706" name="Rectangle 2" descr="Large confetti"/>
          <p:cNvSpPr>
            <a:spLocks noGrp="1" noChangeArrowheads="1"/>
          </p:cNvSpPr>
          <p:nvPr>
            <p:ph type="title"/>
          </p:nvPr>
        </p:nvSpPr>
        <p:spPr/>
        <p:txBody>
          <a:bodyPr/>
          <a:lstStyle/>
          <a:p>
            <a:pPr eaLnBrk="1" hangingPunct="1">
              <a:defRPr/>
            </a:pPr>
            <a:r>
              <a:rPr lang="en-US" smtClean="0">
                <a:cs typeface="+mj-cs"/>
              </a:rPr>
              <a:t>The Goals</a:t>
            </a:r>
          </a:p>
        </p:txBody>
      </p:sp>
      <p:sp>
        <p:nvSpPr>
          <p:cNvPr id="72707" name="Rectangle 3"/>
          <p:cNvSpPr>
            <a:spLocks noGrp="1" noChangeArrowheads="1"/>
          </p:cNvSpPr>
          <p:nvPr>
            <p:ph type="body" idx="1"/>
          </p:nvPr>
        </p:nvSpPr>
        <p:spPr/>
        <p:txBody>
          <a:bodyPr/>
          <a:lstStyle/>
          <a:p>
            <a:pPr eaLnBrk="1" hangingPunct="1">
              <a:defRPr/>
            </a:pPr>
            <a:r>
              <a:rPr lang="en-US" smtClean="0">
                <a:cs typeface="+mn-cs"/>
              </a:rPr>
              <a:t>Introduction to the National SMETE Digital Library Program</a:t>
            </a:r>
          </a:p>
          <a:p>
            <a:pPr eaLnBrk="1" hangingPunct="1">
              <a:defRPr/>
            </a:pPr>
            <a:r>
              <a:rPr lang="en-US" smtClean="0">
                <a:cs typeface="+mn-cs"/>
              </a:rPr>
              <a:t>Background and discussion on community development and involvement in the National SMETE Digital Library</a:t>
            </a:r>
          </a:p>
          <a:p>
            <a:pPr eaLnBrk="1" hangingPunct="1">
              <a:defRPr/>
            </a:pPr>
            <a:r>
              <a:rPr lang="en-US" smtClean="0">
                <a:cs typeface="+mn-cs"/>
              </a:rPr>
              <a:t>Activities of two workgroups</a:t>
            </a:r>
          </a:p>
          <a:p>
            <a:pPr eaLnBrk="1" hangingPunct="1">
              <a:defRPr/>
            </a:pPr>
            <a:r>
              <a:rPr lang="en-US" smtClean="0">
                <a:cs typeface="+mn-cs"/>
              </a:rPr>
              <a:t>Time for questions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a:t>National SMETE Digital Library</a:t>
            </a:r>
          </a:p>
        </p:txBody>
      </p:sp>
      <p:sp>
        <p:nvSpPr>
          <p:cNvPr id="6" name="Slide Number Placeholder 5"/>
          <p:cNvSpPr>
            <a:spLocks noGrp="1"/>
          </p:cNvSpPr>
          <p:nvPr>
            <p:ph type="sldNum" sz="quarter" idx="12"/>
          </p:nvPr>
        </p:nvSpPr>
        <p:spPr/>
        <p:txBody>
          <a:bodyPr/>
          <a:lstStyle/>
          <a:p>
            <a:pPr>
              <a:defRPr/>
            </a:pPr>
            <a:fld id="{CA2A1C26-3091-D246-A531-4DD02D09F849}" type="slidenum">
              <a:rPr lang="en-US"/>
              <a:pPr>
                <a:defRPr/>
              </a:pPr>
              <a:t>7</a:t>
            </a:fld>
            <a:endParaRPr lang="en-US"/>
          </a:p>
        </p:txBody>
      </p:sp>
      <p:sp>
        <p:nvSpPr>
          <p:cNvPr id="21506" name="Rectangle 2" descr="Large confetti"/>
          <p:cNvSpPr>
            <a:spLocks noGrp="1" noChangeArrowheads="1"/>
          </p:cNvSpPr>
          <p:nvPr>
            <p:ph type="title"/>
          </p:nvPr>
        </p:nvSpPr>
        <p:spPr/>
        <p:txBody>
          <a:bodyPr/>
          <a:lstStyle/>
          <a:p>
            <a:pPr eaLnBrk="1" hangingPunct="1">
              <a:defRPr/>
            </a:pPr>
            <a:r>
              <a:rPr lang="en-US" smtClean="0">
                <a:cs typeface="+mj-cs"/>
              </a:rPr>
              <a:t>The Process</a:t>
            </a:r>
          </a:p>
        </p:txBody>
      </p:sp>
      <p:sp>
        <p:nvSpPr>
          <p:cNvPr id="21507" name="Rectangle 3"/>
          <p:cNvSpPr>
            <a:spLocks noGrp="1" noChangeArrowheads="1"/>
          </p:cNvSpPr>
          <p:nvPr>
            <p:ph type="body" idx="1"/>
          </p:nvPr>
        </p:nvSpPr>
        <p:spPr/>
        <p:txBody>
          <a:bodyPr/>
          <a:lstStyle/>
          <a:p>
            <a:pPr eaLnBrk="1" hangingPunct="1">
              <a:defRPr/>
            </a:pPr>
            <a:r>
              <a:rPr lang="en-US" smtClean="0">
                <a:cs typeface="+mn-cs"/>
              </a:rPr>
              <a:t>Panelists will speak 15-20 minutes</a:t>
            </a:r>
          </a:p>
          <a:p>
            <a:pPr eaLnBrk="1" hangingPunct="1">
              <a:defRPr/>
            </a:pPr>
            <a:r>
              <a:rPr lang="en-US" smtClean="0">
                <a:cs typeface="+mn-cs"/>
              </a:rPr>
              <a:t>Will take a couple questions after each panelists</a:t>
            </a:r>
          </a:p>
          <a:p>
            <a:pPr eaLnBrk="1" hangingPunct="1">
              <a:defRPr/>
            </a:pPr>
            <a:r>
              <a:rPr lang="en-US" smtClean="0">
                <a:cs typeface="+mn-cs"/>
              </a:rPr>
              <a:t>Time for questions at the conclusion of the talks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descr="Large confetti"/>
          <p:cNvSpPr>
            <a:spLocks noGrp="1" noChangeArrowheads="1"/>
          </p:cNvSpPr>
          <p:nvPr>
            <p:ph type="ctrTitle"/>
          </p:nvPr>
        </p:nvSpPr>
        <p:spPr/>
        <p:txBody>
          <a:bodyPr/>
          <a:lstStyle/>
          <a:p>
            <a:pPr eaLnBrk="1" hangingPunct="1">
              <a:defRPr/>
            </a:pPr>
            <a:r>
              <a:rPr lang="en-US" smtClean="0">
                <a:cs typeface="+mj-cs"/>
              </a:rPr>
              <a:t>The National SMETE Digital Library Program at NSF</a:t>
            </a:r>
          </a:p>
        </p:txBody>
      </p:sp>
      <p:sp>
        <p:nvSpPr>
          <p:cNvPr id="26627" name="Rectangle 3"/>
          <p:cNvSpPr>
            <a:spLocks noGrp="1" noChangeArrowheads="1"/>
          </p:cNvSpPr>
          <p:nvPr>
            <p:ph type="subTitle" idx="1"/>
          </p:nvPr>
        </p:nvSpPr>
        <p:spPr/>
        <p:txBody>
          <a:bodyPr/>
          <a:lstStyle/>
          <a:p>
            <a:pPr eaLnBrk="1" hangingPunct="1">
              <a:defRPr/>
            </a:pPr>
            <a:r>
              <a:rPr lang="en-US" smtClean="0">
                <a:cs typeface="+mn-cs"/>
              </a:rPr>
              <a:t>Jim Lightbourne</a:t>
            </a:r>
          </a:p>
          <a:p>
            <a:pPr eaLnBrk="1" hangingPunct="1">
              <a:defRPr/>
            </a:pPr>
            <a:r>
              <a:rPr lang="en-US" smtClean="0">
                <a:cs typeface="+mn-cs"/>
              </a:rPr>
              <a:t>National Science Foundation</a:t>
            </a:r>
          </a:p>
          <a:p>
            <a:pPr eaLnBrk="1" hangingPunct="1">
              <a:defRPr/>
            </a:pPr>
            <a:r>
              <a:rPr lang="en-US" smtClean="0">
                <a:cs typeface="+mn-cs"/>
              </a:rPr>
              <a:t>jhlightb@nsf.gov</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Tree>
  </p:cSld>
  <p:clrMapOvr>
    <a:masterClrMapping/>
  </p:clrMapOvr>
</p:sld>
</file>

<file path=ppt/theme/theme1.xml><?xml version="1.0" encoding="utf-8"?>
<a:theme xmlns:a="http://schemas.openxmlformats.org/drawingml/2006/main" name="Ricepaper">
  <a:themeElements>
    <a:clrScheme name="">
      <a:dk1>
        <a:srgbClr val="00264C"/>
      </a:dk1>
      <a:lt1>
        <a:srgbClr val="FFFFE9"/>
      </a:lt1>
      <a:dk2>
        <a:srgbClr val="333333"/>
      </a:dk2>
      <a:lt2>
        <a:srgbClr val="333333"/>
      </a:lt2>
      <a:accent1>
        <a:srgbClr val="78C0B2"/>
      </a:accent1>
      <a:accent2>
        <a:srgbClr val="262D4C"/>
      </a:accent2>
      <a:accent3>
        <a:srgbClr val="FFFFF2"/>
      </a:accent3>
      <a:accent4>
        <a:srgbClr val="001F40"/>
      </a:accent4>
      <a:accent5>
        <a:srgbClr val="BEDCD5"/>
      </a:accent5>
      <a:accent6>
        <a:srgbClr val="212844"/>
      </a:accent6>
      <a:hlink>
        <a:srgbClr val="00264C"/>
      </a:hlink>
      <a:folHlink>
        <a:srgbClr val="4D4D4D"/>
      </a:folHlink>
    </a:clrScheme>
    <a:fontScheme name="Ricepaper">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charset="0"/>
            <a:ea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charset="0"/>
            <a:ea typeface="ＭＳ Ｐゴシック" charset="0"/>
          </a:defRPr>
        </a:defPPr>
      </a:lstStyle>
    </a:lnDef>
  </a:objectDefaults>
  <a:extraClrSchemeLst>
    <a:extraClrScheme>
      <a:clrScheme name="Ricepaper 1">
        <a:dk1>
          <a:srgbClr val="9D9475"/>
        </a:dk1>
        <a:lt1>
          <a:srgbClr val="333333"/>
        </a:lt1>
        <a:dk2>
          <a:srgbClr val="333300"/>
        </a:dk2>
        <a:lt2>
          <a:srgbClr val="333333"/>
        </a:lt2>
        <a:accent1>
          <a:srgbClr val="B3C39F"/>
        </a:accent1>
        <a:accent2>
          <a:srgbClr val="DCD9CE"/>
        </a:accent2>
        <a:accent3>
          <a:srgbClr val="ADADAA"/>
        </a:accent3>
        <a:accent4>
          <a:srgbClr val="2A2A2A"/>
        </a:accent4>
        <a:accent5>
          <a:srgbClr val="D6DECD"/>
        </a:accent5>
        <a:accent6>
          <a:srgbClr val="C7C4BA"/>
        </a:accent6>
        <a:hlink>
          <a:srgbClr val="CC9900"/>
        </a:hlink>
        <a:folHlink>
          <a:srgbClr val="ADA68B"/>
        </a:folHlink>
      </a:clrScheme>
      <a:clrMap bg1="dk2" tx1="lt1" bg2="dk1" tx2="lt2" accent1="accent1" accent2="accent2" accent3="accent3" accent4="accent4" accent5="accent5" accent6="accent6" hlink="hlink" folHlink="folHlink"/>
    </a:extraClrScheme>
    <a:extraClrScheme>
      <a:clrScheme name="Ricepaper 2">
        <a:dk1>
          <a:srgbClr val="00264C"/>
        </a:dk1>
        <a:lt1>
          <a:srgbClr val="FFFFE9"/>
        </a:lt1>
        <a:dk2>
          <a:srgbClr val="333333"/>
        </a:dk2>
        <a:lt2>
          <a:srgbClr val="333333"/>
        </a:lt2>
        <a:accent1>
          <a:srgbClr val="78C0B2"/>
        </a:accent1>
        <a:accent2>
          <a:srgbClr val="262D4C"/>
        </a:accent2>
        <a:accent3>
          <a:srgbClr val="FFFFF2"/>
        </a:accent3>
        <a:accent4>
          <a:srgbClr val="001F40"/>
        </a:accent4>
        <a:accent5>
          <a:srgbClr val="BEDCD5"/>
        </a:accent5>
        <a:accent6>
          <a:srgbClr val="212844"/>
        </a:accent6>
        <a:hlink>
          <a:srgbClr val="598BBD"/>
        </a:hlink>
        <a:folHlink>
          <a:srgbClr val="4D4D4D"/>
        </a:folHlink>
      </a:clrScheme>
      <a:clrMap bg1="lt1" tx1="dk1" bg2="lt2" tx2="dk2" accent1="accent1" accent2="accent2" accent3="accent3" accent4="accent4" accent5="accent5" accent6="accent6" hlink="hlink" folHlink="folHlink"/>
    </a:extraClrScheme>
    <a:extraClrScheme>
      <a:clrScheme name="Ricepaper 3">
        <a:dk1>
          <a:srgbClr val="000000"/>
        </a:dk1>
        <a:lt1>
          <a:srgbClr val="F8F8F8"/>
        </a:lt1>
        <a:dk2>
          <a:srgbClr val="333333"/>
        </a:dk2>
        <a:lt2>
          <a:srgbClr val="5F5F5F"/>
        </a:lt2>
        <a:accent1>
          <a:srgbClr val="DDDDDD"/>
        </a:accent1>
        <a:accent2>
          <a:srgbClr val="808080"/>
        </a:accent2>
        <a:accent3>
          <a:srgbClr val="FBFBFB"/>
        </a:accent3>
        <a:accent4>
          <a:srgbClr val="000000"/>
        </a:accent4>
        <a:accent5>
          <a:srgbClr val="EBEBEB"/>
        </a:accent5>
        <a:accent6>
          <a:srgbClr val="737373"/>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Ricepaper 4">
        <a:dk1>
          <a:srgbClr val="00264C"/>
        </a:dk1>
        <a:lt1>
          <a:srgbClr val="FFFFFF"/>
        </a:lt1>
        <a:dk2>
          <a:srgbClr val="333333"/>
        </a:dk2>
        <a:lt2>
          <a:srgbClr val="2E697E"/>
        </a:lt2>
        <a:accent1>
          <a:srgbClr val="BAC8AA"/>
        </a:accent1>
        <a:accent2>
          <a:srgbClr val="6E9883"/>
        </a:accent2>
        <a:accent3>
          <a:srgbClr val="FFFFFF"/>
        </a:accent3>
        <a:accent4>
          <a:srgbClr val="001F40"/>
        </a:accent4>
        <a:accent5>
          <a:srgbClr val="D9E0D2"/>
        </a:accent5>
        <a:accent6>
          <a:srgbClr val="638976"/>
        </a:accent6>
        <a:hlink>
          <a:srgbClr val="CC9900"/>
        </a:hlink>
        <a:folHlink>
          <a:srgbClr val="7DAECF"/>
        </a:folHlink>
      </a:clrScheme>
      <a:clrMap bg1="lt1" tx1="dk1" bg2="lt2" tx2="dk2" accent1="accent1" accent2="accent2" accent3="accent3" accent4="accent4" accent5="accent5" accent6="accent6" hlink="hlink" folHlink="folHlink"/>
    </a:extraClrScheme>
    <a:extraClrScheme>
      <a:clrScheme name="Ricepaper 5">
        <a:dk1>
          <a:srgbClr val="20374E"/>
        </a:dk1>
        <a:lt1>
          <a:srgbClr val="DCE4D2"/>
        </a:lt1>
        <a:dk2>
          <a:srgbClr val="333333"/>
        </a:dk2>
        <a:lt2>
          <a:srgbClr val="524C46"/>
        </a:lt2>
        <a:accent1>
          <a:srgbClr val="C9C491"/>
        </a:accent1>
        <a:accent2>
          <a:srgbClr val="8A776A"/>
        </a:accent2>
        <a:accent3>
          <a:srgbClr val="EBEFE5"/>
        </a:accent3>
        <a:accent4>
          <a:srgbClr val="1A2D41"/>
        </a:accent4>
        <a:accent5>
          <a:srgbClr val="E1DEC7"/>
        </a:accent5>
        <a:accent6>
          <a:srgbClr val="7D6B5F"/>
        </a:accent6>
        <a:hlink>
          <a:srgbClr val="67895F"/>
        </a:hlink>
        <a:folHlink>
          <a:srgbClr val="4D4D4D"/>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NEEDS G3:Applications (Mac OS 9):Microsoft Office 2001:Templates:Presentations:Designs:Shimmer</Template>
  <TotalTime>323</TotalTime>
  <Words>1357</Words>
  <Application>Microsoft Macintosh PowerPoint</Application>
  <PresentationFormat>On-screen Show (4:3)</PresentationFormat>
  <Paragraphs>322</Paragraphs>
  <Slides>38</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38</vt:i4>
      </vt:variant>
    </vt:vector>
  </HeadingPairs>
  <TitlesOfParts>
    <vt:vector size="44" baseType="lpstr">
      <vt:lpstr>Times</vt:lpstr>
      <vt:lpstr>ＭＳ Ｐゴシック</vt:lpstr>
      <vt:lpstr>Arial</vt:lpstr>
      <vt:lpstr>Wingdings</vt:lpstr>
      <vt:lpstr>Times New Roman</vt:lpstr>
      <vt:lpstr>Ricepaper</vt:lpstr>
      <vt:lpstr>The National SMETE Digital Library</vt:lpstr>
      <vt:lpstr>Outline</vt:lpstr>
      <vt:lpstr>The Terminology</vt:lpstr>
      <vt:lpstr>The National SMETE Digital Library at JCDL 2001</vt:lpstr>
      <vt:lpstr>The National SMETE Digital Library at JCDL 2001 (continued)</vt:lpstr>
      <vt:lpstr>The Goals</vt:lpstr>
      <vt:lpstr>The Process</vt:lpstr>
      <vt:lpstr>The National SMETE Digital Library Program at NSF</vt:lpstr>
      <vt:lpstr>PowerPoint Presentation</vt:lpstr>
      <vt:lpstr>Pathways to Progress: A Basis for Collaboration</vt:lpstr>
      <vt:lpstr>A Framework for Collaboration</vt:lpstr>
      <vt:lpstr>The Community Process</vt:lpstr>
      <vt:lpstr>Why does the National SMETE Digital Library Program have Governance?</vt:lpstr>
      <vt:lpstr>Interim Governing Structure</vt:lpstr>
      <vt:lpstr>National SMETE Digital Library Whitepaper: Pathways to Progress</vt:lpstr>
      <vt:lpstr>A Community Vision</vt:lpstr>
      <vt:lpstr>A SMET Education Digital Library </vt:lpstr>
      <vt:lpstr>Shared Values Underpinning Development</vt:lpstr>
      <vt:lpstr>Next Steps</vt:lpstr>
      <vt:lpstr>National SMETE Digital Library Services in Focus</vt:lpstr>
      <vt:lpstr>Who or What is Services?</vt:lpstr>
      <vt:lpstr>One View of National SMETE Digital Library Interrelation</vt:lpstr>
      <vt:lpstr>Collaborative Role of Services</vt:lpstr>
      <vt:lpstr>Collaborative Role of Services (cont.)</vt:lpstr>
      <vt:lpstr>Collaborative Role of Services (cont.)</vt:lpstr>
      <vt:lpstr>Collaborative Role of Services (cont.)</vt:lpstr>
      <vt:lpstr>Unique Activities of Services</vt:lpstr>
      <vt:lpstr>Standards Workgroup</vt:lpstr>
      <vt:lpstr>Standards Activities</vt:lpstr>
      <vt:lpstr>Standards Research Activities</vt:lpstr>
      <vt:lpstr>Learning Objects</vt:lpstr>
      <vt:lpstr>Learning Objects (continued)</vt:lpstr>
      <vt:lpstr>Educational-Digital Libraries (EDL) in Trouble?</vt:lpstr>
      <vt:lpstr>The Role of Standards</vt:lpstr>
      <vt:lpstr>Future of EDLs</vt:lpstr>
      <vt:lpstr>National SMETE Digital Library K–12 Issues in Focus</vt:lpstr>
      <vt:lpstr>PowerPoint Presentation</vt:lpstr>
      <vt:lpstr>Getting Involved</vt:lpstr>
    </vt:vector>
  </TitlesOfParts>
  <Manager/>
  <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National SMETE Digital Library</dc:title>
  <dc:subject/>
  <dc:creator>Brandon Muramatsu, Jim Lightbourne, Beverly Hunter, Cathy Manduca, Marcia Mardis, David Wiley </dc:creator>
  <cp:keywords/>
  <dc:description>This work is licensed under a Creative Commons Attribution-Noncommercial-ShareAlike 3.0 United States License (http://creativecommons.org/licenses/by-nc-sa/3.0/us/)</dc:description>
  <cp:lastModifiedBy>Brandon Muramatsu</cp:lastModifiedBy>
  <cp:revision>36</cp:revision>
  <dcterms:created xsi:type="dcterms:W3CDTF">2001-06-26T01:58:33Z</dcterms:created>
  <dcterms:modified xsi:type="dcterms:W3CDTF">2013-12-30T05:16:46Z</dcterms:modified>
  <cp:category/>
</cp:coreProperties>
</file>