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86" r:id="rId2"/>
    <p:sldId id="302" r:id="rId3"/>
    <p:sldId id="305" r:id="rId4"/>
    <p:sldId id="287" r:id="rId5"/>
    <p:sldId id="303" r:id="rId6"/>
    <p:sldId id="297" r:id="rId7"/>
    <p:sldId id="276" r:id="rId8"/>
    <p:sldId id="288" r:id="rId9"/>
    <p:sldId id="298" r:id="rId10"/>
    <p:sldId id="273" r:id="rId11"/>
    <p:sldId id="285" r:id="rId12"/>
    <p:sldId id="307" r:id="rId13"/>
    <p:sldId id="308" r:id="rId14"/>
    <p:sldId id="306" r:id="rId15"/>
    <p:sldId id="289" r:id="rId16"/>
    <p:sldId id="293" r:id="rId17"/>
    <p:sldId id="294" r:id="rId18"/>
    <p:sldId id="304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80" y="1408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3159BDE-362B-D147-9363-F9F1F50D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9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9BABC99-362E-8345-B6CC-89AAB361B935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63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8A8D0C-EB60-1542-892D-CEA0DA1BCACC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587F-44C2-3C46-94D3-7A26723E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D79D-BE7E-0A40-B800-EC99BD16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5CAD-895C-E746-AC00-9B0BDE7C4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0922-805F-9046-BFBC-DEB2ED31C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882A-8F95-1242-979F-16DE9066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55BB-9BAA-2C4A-8A71-3CDB41DD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9451-2C08-404C-A2C3-179A51BF2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C181-0FF9-5642-B7D8-EC922474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EEC9-FFD5-6341-954E-9B9A9F4FB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7DA8-A02D-0B46-86A7-BB8084FF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52B9-B89B-EF4A-8457-87A15491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F6F8B43B-DE32-7B45-9658-4EB8F14D0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66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jpeg"/><Relationship Id="rId6" Type="http://schemas.openxmlformats.org/officeDocument/2006/relationships/image" Target="../media/image14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31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Steps Toward A National Digital Library for Science, Mathematics, Engineering and Technology Education</a:t>
            </a:r>
            <a:endParaRPr lang="en-US">
              <a:latin typeface="Arial Narrow" charset="0"/>
            </a:endParaRP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r>
              <a:rPr lang="en-US" sz="2400" b="0">
                <a:solidFill>
                  <a:schemeClr val="bg1"/>
                </a:solidFill>
                <a:latin typeface="Arial" charset="0"/>
              </a:rPr>
              <a:t>Alice Agogino, Gene Klotz, Len Simutis, Flora McMartin, Brandon Muramatsu, Robby Robson</a:t>
            </a:r>
          </a:p>
          <a:p>
            <a:r>
              <a:rPr lang="en-US" sz="2400" b="0">
                <a:solidFill>
                  <a:schemeClr val="bg1"/>
                </a:solidFill>
                <a:latin typeface="Arial" charset="0"/>
              </a:rPr>
              <a:t>January 20, 2000</a:t>
            </a:r>
          </a:p>
        </p:txBody>
      </p:sp>
      <p:sp>
        <p:nvSpPr>
          <p:cNvPr id="14340" name="Rectangle 1030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2860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charset="0"/>
                <a:cs typeface="Arial" charset="0"/>
              </a:rPr>
              <a:t>Originally Published 2000. Republished 2013. This work is licensed under a Creative Commons Attribution-Noncommercial-Share Alike 3.0 United States License (http://creativecommons.org/licenses/by-nc-sa/3.0/us/)/.</a:t>
            </a:r>
          </a:p>
        </p:txBody>
      </p:sp>
      <p:pic>
        <p:nvPicPr>
          <p:cNvPr id="14342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0" y="228600"/>
            <a:ext cx="28194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www.smete.org</a:t>
            </a:r>
            <a:endParaRPr lang="en-US">
              <a:latin typeface="Arial" charset="0"/>
            </a:endParaRP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r>
              <a:rPr lang="en-US">
                <a:latin typeface="Arial" charset="0"/>
              </a:rPr>
              <a:t>SMETE Digital Library Prototype Under Development based on NEEDS Infrastructure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User Comments (user-based reviews)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Adopted IEEE/IMS Metadata</a:t>
            </a:r>
          </a:p>
          <a:p>
            <a:r>
              <a:rPr lang="en-US">
                <a:latin typeface="Arial" charset="0"/>
              </a:rPr>
              <a:t>Expanded Collections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Expanding into Chemistry, 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Physics, and Mathematics</a:t>
            </a:r>
          </a:p>
          <a:p>
            <a:r>
              <a:rPr lang="en-US">
                <a:latin typeface="Arial" charset="0"/>
              </a:rPr>
              <a:t>Working with Partners</a:t>
            </a:r>
            <a:endParaRPr lang="en-US" sz="30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Eisenhower National Clearinghouse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Math Forum at Swarthmore College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Math Metadata Task Force</a:t>
            </a: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5603" name="Text Box 1028"/>
          <p:cNvSpPr txBox="1">
            <a:spLocks noChangeArrowheads="1"/>
          </p:cNvSpPr>
          <p:nvPr/>
        </p:nvSpPr>
        <p:spPr bwMode="auto">
          <a:xfrm>
            <a:off x="5943600" y="2971800"/>
            <a:ext cx="2913063" cy="2308225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>
                <a:solidFill>
                  <a:srgbClr val="006666"/>
                </a:solidFill>
                <a:latin typeface="Arial" charset="0"/>
              </a:rPr>
              <a:t>Total Collection</a:t>
            </a:r>
            <a:r>
              <a:rPr lang="en-US" b="0" u="sng">
                <a:solidFill>
                  <a:srgbClr val="006666"/>
                </a:solidFill>
                <a:latin typeface="Arial" charset="0"/>
              </a:rPr>
              <a:t>     </a:t>
            </a:r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Engineering	58%</a:t>
            </a:r>
          </a:p>
          <a:p>
            <a:r>
              <a:rPr lang="en-US" b="0">
                <a:latin typeface="Arial" charset="0"/>
              </a:rPr>
              <a:t>Chemistry	21%</a:t>
            </a:r>
          </a:p>
          <a:p>
            <a:r>
              <a:rPr lang="en-US" b="0">
                <a:latin typeface="Arial" charset="0"/>
              </a:rPr>
              <a:t>Physics	14%</a:t>
            </a:r>
          </a:p>
          <a:p>
            <a:r>
              <a:rPr lang="en-US" b="0">
                <a:latin typeface="Arial" charset="0"/>
              </a:rPr>
              <a:t>Math		5%</a:t>
            </a:r>
          </a:p>
          <a:p>
            <a:r>
              <a:rPr lang="en-US" b="0">
                <a:latin typeface="Arial" charset="0"/>
              </a:rPr>
              <a:t>Other		2%</a:t>
            </a:r>
          </a:p>
        </p:txBody>
      </p:sp>
      <p:sp>
        <p:nvSpPr>
          <p:cNvPr id="25604" name="Line 102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1039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228600"/>
            <a:ext cx="3048000" cy="914400"/>
          </a:xfrm>
        </p:spPr>
        <p:txBody>
          <a:bodyPr/>
          <a:lstStyle/>
          <a:p>
            <a:r>
              <a:rPr lang="en-US" sz="2700">
                <a:latin typeface="Arial" charset="0"/>
              </a:rPr>
              <a:t>Example Record: </a:t>
            </a:r>
            <a:br>
              <a:rPr lang="en-US" sz="2700">
                <a:latin typeface="Arial" charset="0"/>
              </a:rPr>
            </a:br>
            <a:r>
              <a:rPr lang="en-US" sz="2700">
                <a:latin typeface="Arial" charset="0"/>
              </a:rPr>
              <a:t>www.smete.org</a:t>
            </a:r>
            <a:endParaRPr lang="en-US" sz="2400">
              <a:latin typeface="Arial" charset="0"/>
            </a:endParaRPr>
          </a:p>
        </p:txBody>
      </p:sp>
      <p:sp>
        <p:nvSpPr>
          <p:cNvPr id="26626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7" name="Picture 15" descr="screenshot2.jpg                                                00000002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985000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9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UI-info2.tif                                                   0002EB02Suede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6425"/>
            <a:ext cx="67818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UI-review/comment4.tif                                         0002EB02Suede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2200"/>
            <a:ext cx="7239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Development of Best Practices of using metadata for the Mathematics community</a:t>
            </a:r>
          </a:p>
          <a:p>
            <a:r>
              <a:rPr lang="en-US">
                <a:latin typeface="Arial" charset="0"/>
              </a:rPr>
              <a:t>Development of subject thesaurus for range of mathematics resources</a:t>
            </a:r>
          </a:p>
        </p:txBody>
      </p:sp>
      <p:pic>
        <p:nvPicPr>
          <p:cNvPr id="29699" name="Picture 4" descr="logo_ammtf.jpg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365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191000" y="381000"/>
            <a:ext cx="4227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www.mathmetadata.org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SMETE Information Portal Needs Assessment</a:t>
            </a:r>
            <a:endParaRPr lang="en-US">
              <a:latin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Purpose:</a:t>
            </a:r>
            <a:endParaRPr lang="en-US" b="0">
              <a:latin typeface="Arial" charset="0"/>
            </a:endParaRPr>
          </a:p>
          <a:p>
            <a:pPr>
              <a:buFontTx/>
              <a:buNone/>
            </a:pPr>
            <a:r>
              <a:rPr lang="en-US" sz="2300" b="0">
                <a:latin typeface="Arial" charset="0"/>
              </a:rPr>
              <a:t>	</a:t>
            </a:r>
            <a:r>
              <a:rPr lang="en-US" sz="2300" b="0">
                <a:solidFill>
                  <a:schemeClr val="tx1"/>
                </a:solidFill>
                <a:latin typeface="Arial" charset="0"/>
              </a:rPr>
              <a:t>To understand the math and science communities of educators and examine their needs in order to design services and structures to support users from multiple communities.</a:t>
            </a:r>
          </a:p>
          <a:p>
            <a:pPr>
              <a:buFontTx/>
              <a:buNone/>
            </a:pPr>
            <a:endParaRPr lang="en-US" sz="2600" b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</a:rPr>
              <a:t>Research Questions:</a:t>
            </a:r>
            <a:endParaRPr lang="en-US" b="0">
              <a:solidFill>
                <a:schemeClr val="tx1"/>
              </a:solidFill>
              <a:latin typeface="Arial" charset="0"/>
            </a:endParaRPr>
          </a:p>
          <a:p>
            <a:r>
              <a:rPr lang="en-US" sz="2300" b="0">
                <a:solidFill>
                  <a:schemeClr val="tx1"/>
                </a:solidFill>
                <a:latin typeface="Arial" charset="0"/>
              </a:rPr>
              <a:t>What services, features &amp; programs are integral to success?</a:t>
            </a:r>
          </a:p>
          <a:p>
            <a:r>
              <a:rPr lang="en-US" sz="2300" b="0">
                <a:solidFill>
                  <a:schemeClr val="tx1"/>
                </a:solidFill>
                <a:latin typeface="Arial" charset="0"/>
              </a:rPr>
              <a:t>What do users expect with regards to quality of the holdings?</a:t>
            </a:r>
          </a:p>
          <a:p>
            <a:r>
              <a:rPr lang="en-US" sz="2300" b="0">
                <a:solidFill>
                  <a:schemeClr val="tx1"/>
                </a:solidFill>
                <a:latin typeface="Arial" charset="0"/>
              </a:rPr>
              <a:t>Who makes up the SMETE digital library community?</a:t>
            </a:r>
            <a:endParaRPr lang="en-US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33400" y="5561013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Arial" charset="0"/>
                <a:cs typeface="Times" charset="0"/>
              </a:rPr>
              <a:t>American Association of Physics Teachers, American Mathematical Society, American Association for the Advancement of Science, members of the NSF Chemistry Consortia and the NSF Engineering Education Coalitions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Translating Findings into Services &amp; Features</a:t>
            </a:r>
            <a:endParaRPr lang="en-US">
              <a:latin typeface="Arial" charset="0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Quality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System to rapidly identify the quality of holding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Place to comment about a learning object or regarding something of interest to the community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Reviewers should include experts in pedagogy and content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02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Translating Findings into Services &amp; Features</a:t>
            </a:r>
            <a:endParaRPr lang="en-US">
              <a:latin typeface="Arial" charset="0"/>
            </a:endParaRPr>
          </a:p>
        </p:txBody>
      </p:sp>
      <p:sp>
        <p:nvSpPr>
          <p:cNvPr id="3277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Community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Embedded structures for developing and maintaining communication links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Developing community should be on par with building content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Build on discipline based communities to establish connection to a broader community</a:t>
            </a:r>
            <a:endParaRPr lang="en-US" sz="2600">
              <a:latin typeface="Arial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</a:rPr>
              <a:t>Content</a:t>
            </a:r>
          </a:p>
          <a:p>
            <a:r>
              <a:rPr lang="en-US" sz="2600" b="0">
                <a:solidFill>
                  <a:schemeClr val="tx1"/>
                </a:solidFill>
                <a:latin typeface="Arial" charset="0"/>
              </a:rPr>
              <a:t>Useful content and community interaction will ensure user participation as authors, reviewers, adapters/adopters, and consumers</a:t>
            </a:r>
            <a:endParaRPr lang="en-US" sz="2600" b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3794" name="Picture 3" descr="mf.logo.gif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114550"/>
            <a:ext cx="16748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eisenhower.gif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57550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enc.gif  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 needs.jpg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71750"/>
            <a:ext cx="278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33400" y="3638550"/>
            <a:ext cx="2789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www.needs.org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5943600" y="3867150"/>
            <a:ext cx="2400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www.enc.org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2667000" y="4248150"/>
            <a:ext cx="36020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www.mathforum.org</a:t>
            </a:r>
          </a:p>
        </p:txBody>
      </p:sp>
      <p:pic>
        <p:nvPicPr>
          <p:cNvPr id="33801" name="Picture 11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572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3121025" y="1462088"/>
            <a:ext cx="2822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www.smete.org</a:t>
            </a:r>
          </a:p>
        </p:txBody>
      </p:sp>
      <p:pic>
        <p:nvPicPr>
          <p:cNvPr id="33803" name="Picture 13" descr="logo_ammtf.jpg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365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2438400" y="6096000"/>
            <a:ext cx="4227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www.mathmetadata.org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Contact Information</a:t>
            </a:r>
            <a:endParaRPr lang="en-US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>
              <a:solidFill>
                <a:schemeClr val="bg1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Brandon Muramatsu, Project Director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</a:rPr>
              <a:t>mura@needs.org</a:t>
            </a:r>
            <a:endParaRPr lang="en-US">
              <a:solidFill>
                <a:schemeClr val="bg1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n-US" sz="2000" b="0">
              <a:solidFill>
                <a:schemeClr val="bg1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</a:rPr>
              <a:t>3115 Etcheverry Hall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</a:rPr>
              <a:t>University of California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</a:rPr>
              <a:t>Berkeley, CA 94720-1750</a:t>
            </a:r>
          </a:p>
          <a:p>
            <a:pPr algn="ctr">
              <a:buFontTx/>
              <a:buNone/>
            </a:pPr>
            <a:r>
              <a:rPr lang="en-US" sz="2400" b="0">
                <a:solidFill>
                  <a:schemeClr val="bg1"/>
                </a:solidFill>
                <a:latin typeface="Arial" charset="0"/>
              </a:rPr>
              <a:t>(510) 643-1817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http://www.smete.org/smete/info/presentations/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NSF Program Solicitation</a:t>
            </a:r>
          </a:p>
          <a:p>
            <a:r>
              <a:rPr lang="en-US">
                <a:latin typeface="Arial" charset="0"/>
              </a:rPr>
              <a:t>Vision</a:t>
            </a:r>
          </a:p>
          <a:p>
            <a:r>
              <a:rPr lang="en-US">
                <a:latin typeface="Arial" charset="0"/>
              </a:rPr>
              <a:t>Background on NEEDS</a:t>
            </a:r>
          </a:p>
          <a:p>
            <a:r>
              <a:rPr lang="en-US">
                <a:latin typeface="Arial" charset="0"/>
              </a:rPr>
              <a:t>Prototype NSDL: www.smete.org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28725" y="5791200"/>
            <a:ext cx="6500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>
                <a:solidFill>
                  <a:srgbClr val="006666"/>
                </a:solidFill>
                <a:latin typeface="Arial" charset="0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sz="2200">
                <a:solidFill>
                  <a:srgbClr val="006666"/>
                </a:solidFill>
                <a:latin typeface="Arial" charset="0"/>
              </a:rPr>
              <a:t>http://www.smete.org/smete/info/presentations/</a:t>
            </a:r>
            <a:endParaRPr lang="en-US" sz="2200">
              <a:solidFill>
                <a:srgbClr val="0066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NSF Program Solicitation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National Science Foundation Program Solicitation (NSF 00-44):</a:t>
            </a:r>
          </a:p>
          <a:p>
            <a:pPr>
              <a:buFontTx/>
              <a:buNone/>
            </a:pPr>
            <a:endParaRPr lang="en-US" sz="1400">
              <a:latin typeface="Arial" charset="0"/>
            </a:endParaRPr>
          </a:p>
          <a:p>
            <a:pPr>
              <a:buFontTx/>
              <a:buNone/>
            </a:pPr>
            <a:r>
              <a:rPr lang="en-US" sz="2400">
                <a:latin typeface="Arial" charset="0"/>
              </a:rPr>
              <a:t>	NATIONAL SCIENCE, MATHEMATICS, ENGINEERING, AND TECHNOLOGY EDUCATION DIGITAL LIBRARY (NSDL)</a:t>
            </a:r>
          </a:p>
          <a:p>
            <a:pPr>
              <a:buFontTx/>
              <a:buNone/>
            </a:pPr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Over the last four to five years, NSF has investigated the development of a NSDL</a:t>
            </a:r>
          </a:p>
          <a:p>
            <a:r>
              <a:rPr lang="en-US" sz="2400">
                <a:latin typeface="Arial" charset="0"/>
              </a:rPr>
              <a:t>Numerous NSF and NRC reports recommend the development of a system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Vision of NSDL ...</a:t>
            </a:r>
            <a:endParaRPr lang="en-US" sz="2400" b="0">
              <a:solidFill>
                <a:schemeClr val="hlink"/>
              </a:solidFill>
              <a:latin typeface="Arial Black" charset="0"/>
            </a:endParaRPr>
          </a:p>
        </p:txBody>
      </p:sp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2133600"/>
          </a:xfrm>
          <a:noFill/>
        </p:spPr>
        <p:txBody>
          <a:bodyPr/>
          <a:lstStyle/>
          <a:p>
            <a:pPr marL="236538" indent="-236538">
              <a:spcBef>
                <a:spcPct val="0"/>
              </a:spcBef>
              <a:buFontTx/>
              <a:buNone/>
            </a:pPr>
            <a:r>
              <a:rPr lang="en-US" b="0" i="1">
                <a:solidFill>
                  <a:schemeClr val="tx1"/>
                </a:solidFill>
                <a:latin typeface="Arial" charset="0"/>
              </a:rPr>
              <a:t>	“… a network of learning environments and resources for Science, Mathematics, Engineering and Technology education, will ultimately meet the needs of students and teachers at all levels—K-12, undergraduate, graduate, and lifelong learning—in both individual and collaborative settings.”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9458" name="Picture 17" descr="mf.logo.gif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114550"/>
            <a:ext cx="16748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8" descr="eisenhower.gif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57550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9" descr=" needs.jpg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71750"/>
            <a:ext cx="278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20"/>
          <p:cNvSpPr txBox="1">
            <a:spLocks noChangeArrowheads="1"/>
          </p:cNvSpPr>
          <p:nvPr/>
        </p:nvSpPr>
        <p:spPr bwMode="auto">
          <a:xfrm>
            <a:off x="533400" y="3638550"/>
            <a:ext cx="2789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www.needs.org</a:t>
            </a:r>
          </a:p>
        </p:txBody>
      </p:sp>
      <p:sp>
        <p:nvSpPr>
          <p:cNvPr id="19462" name="Text Box 21"/>
          <p:cNvSpPr txBox="1">
            <a:spLocks noChangeArrowheads="1"/>
          </p:cNvSpPr>
          <p:nvPr/>
        </p:nvSpPr>
        <p:spPr bwMode="auto">
          <a:xfrm>
            <a:off x="2667000" y="4248150"/>
            <a:ext cx="36020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www.mathforum.org</a:t>
            </a:r>
          </a:p>
        </p:txBody>
      </p:sp>
      <p:pic>
        <p:nvPicPr>
          <p:cNvPr id="19463" name="Picture 22" descr="logo_ammtf.jpg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365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23"/>
          <p:cNvSpPr txBox="1">
            <a:spLocks noChangeArrowheads="1"/>
          </p:cNvSpPr>
          <p:nvPr/>
        </p:nvSpPr>
        <p:spPr bwMode="auto">
          <a:xfrm>
            <a:off x="2438400" y="6096000"/>
            <a:ext cx="4227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www.mathmetadata.org</a:t>
            </a:r>
          </a:p>
        </p:txBody>
      </p:sp>
      <p:pic>
        <p:nvPicPr>
          <p:cNvPr id="19465" name="Picture 24" descr="enc.gif    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286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5943600" y="3867150"/>
            <a:ext cx="2400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 Black" charset="0"/>
              </a:rPr>
              <a:t>www.enc.org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tIns="44450" rIns="90487" bIns="44450" anchor="b"/>
          <a:lstStyle/>
          <a:p>
            <a:endParaRPr lang="en-US"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772400" cy="4114800"/>
          </a:xfrm>
        </p:spPr>
        <p:txBody>
          <a:bodyPr lIns="90487" tIns="44450" rIns="90487" bIns="44450"/>
          <a:lstStyle/>
          <a:p>
            <a:endParaRPr lang="en-US">
              <a:latin typeface="Arial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8575" y="1635125"/>
            <a:ext cx="2479675" cy="34925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ea typeface="+mn-ea"/>
                <a:cs typeface="+mn-cs"/>
              </a:rPr>
              <a:t>Delivery</a:t>
            </a:r>
            <a:endParaRPr lang="en-US" alt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Classrooms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Small Study Groups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Libraries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Anywhere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545263" y="1612900"/>
            <a:ext cx="2516187" cy="35147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ea typeface="+mn-ea"/>
                <a:cs typeface="+mn-cs"/>
              </a:rPr>
              <a:t>Development</a:t>
            </a:r>
            <a:endParaRPr lang="en-US" altLang="en-US" sz="2000">
              <a:latin typeface="Arial" charset="0"/>
              <a:ea typeface="+mn-ea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Courseware Studios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Faculty Offices &amp; 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Libraries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2"/>
              <a:buChar char="n"/>
              <a:defRPr/>
            </a:pPr>
            <a:r>
              <a:rPr lang="en-US" altLang="en-US" sz="2000">
                <a:latin typeface="Arial" charset="0"/>
                <a:ea typeface="+mn-ea"/>
                <a:cs typeface="+mn-cs"/>
              </a:rPr>
              <a:t>Anywhere</a:t>
            </a:r>
          </a:p>
        </p:txBody>
      </p:sp>
      <p:pic>
        <p:nvPicPr>
          <p:cNvPr id="2048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667000"/>
            <a:ext cx="2224087" cy="2430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Line 7"/>
          <p:cNvSpPr>
            <a:spLocks noChangeShapeType="1"/>
          </p:cNvSpPr>
          <p:nvPr/>
        </p:nvSpPr>
        <p:spPr bwMode="auto">
          <a:xfrm flipH="1" flipV="1">
            <a:off x="2514600" y="3452813"/>
            <a:ext cx="1277938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5334000" y="3452813"/>
            <a:ext cx="1219200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2651125" y="1724025"/>
            <a:ext cx="38814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Helvetica" charset="0"/>
              </a:rPr>
              <a:t>Three Components Connected</a:t>
            </a:r>
            <a:br>
              <a:rPr lang="en-US" sz="2000">
                <a:solidFill>
                  <a:schemeClr val="tx2"/>
                </a:solidFill>
                <a:latin typeface="Helvetica" charset="0"/>
              </a:rPr>
            </a:br>
            <a:r>
              <a:rPr lang="en-US" sz="2000">
                <a:solidFill>
                  <a:schemeClr val="tx2"/>
                </a:solidFill>
                <a:latin typeface="Helvetica" charset="0"/>
              </a:rPr>
              <a:t>Through the Internet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533400" y="5486400"/>
            <a:ext cx="800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We are building upon our experience with NEEDS as the foundation for the SMETE Information Portal, coupled with on-going research.</a:t>
            </a:r>
          </a:p>
          <a:p>
            <a:endParaRPr lang="en-US" b="0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1" name="Object 2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Image" r:id="rId5" imgW="5082951" imgH="1270289" progId="Photoshop.Image.5">
                  <p:embed/>
                </p:oleObj>
              </mc:Choice>
              <mc:Fallback>
                <p:oleObj name="Image" r:id="rId5" imgW="5082951" imgH="1270289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334000" y="304800"/>
            <a:ext cx="3182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latin typeface="Arial" charset="0"/>
              </a:rPr>
              <a:t>www.needs.org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The Premier Award for Excellence in Engineering Education Courseware</a:t>
            </a:r>
            <a:endParaRPr lang="en-US">
              <a:latin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A national competition to identify and reward the authors of high-quality, non-commercial courseware designed to enhance engineering education</a:t>
            </a:r>
          </a:p>
          <a:p>
            <a:pPr lvl="1"/>
            <a:r>
              <a:rPr lang="en-US" sz="2200">
                <a:solidFill>
                  <a:schemeClr val="tx2"/>
                </a:solidFill>
                <a:latin typeface="Arial" charset="0"/>
                <a:ea typeface="ＭＳ Ｐゴシック" charset="0"/>
              </a:rPr>
              <a:t>The </a:t>
            </a:r>
            <a:r>
              <a:rPr lang="en-US" sz="2200" i="1">
                <a:solidFill>
                  <a:schemeClr val="tx2"/>
                </a:solidFill>
                <a:latin typeface="Arial" charset="0"/>
                <a:ea typeface="ＭＳ Ｐゴシック" charset="0"/>
              </a:rPr>
              <a:t>Premier Award</a:t>
            </a:r>
            <a:r>
              <a:rPr lang="en-US" sz="2200">
                <a:solidFill>
                  <a:schemeClr val="tx2"/>
                </a:solidFill>
                <a:latin typeface="Arial" charset="0"/>
                <a:ea typeface="ＭＳ Ｐゴシック" charset="0"/>
              </a:rPr>
              <a:t> is about the entire experience of using the courseware by learners, not just the courseware itself</a:t>
            </a:r>
            <a:endParaRPr lang="en-US" sz="22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</a:rPr>
              <a:t>A dissemination system to distribute the Premier Courseware (via CD’s and presentation at engineering education conferences)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3581400" y="5257800"/>
            <a:ext cx="2209800" cy="1524000"/>
            <a:chOff x="4368" y="3360"/>
            <a:chExt cx="1392" cy="960"/>
          </a:xfrm>
        </p:grpSpPr>
        <p:sp>
          <p:nvSpPr>
            <p:cNvPr id="22533" name="Rectangle 6"/>
            <p:cNvSpPr>
              <a:spLocks noChangeArrowheads="1"/>
            </p:cNvSpPr>
            <p:nvPr/>
          </p:nvSpPr>
          <p:spPr bwMode="auto">
            <a:xfrm>
              <a:off x="4368" y="3360"/>
              <a:ext cx="1392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22534" name="Object 2"/>
            <p:cNvGraphicFramePr>
              <a:graphicFrameLocks noChangeAspect="1"/>
            </p:cNvGraphicFramePr>
            <p:nvPr/>
          </p:nvGraphicFramePr>
          <p:xfrm>
            <a:off x="4991" y="3408"/>
            <a:ext cx="76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Image" r:id="rId3" imgW="2033180" imgH="2414402" progId="Photoshop.Image.5">
                    <p:embed/>
                  </p:oleObj>
                </mc:Choice>
                <mc:Fallback>
                  <p:oleObj name="Image" r:id="rId3" imgW="2033180" imgH="2414402" progId="Photoshop.Image.5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1" y="3408"/>
                          <a:ext cx="76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5" name="Picture 8" descr="Wiley2.pict                                                    000100B3NEEDS G3                       ABA78158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456"/>
              <a:ext cx="59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28600"/>
            <a:ext cx="3124200" cy="914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Prototype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Project Goals</a:t>
            </a:r>
            <a:endParaRPr lang="en-US">
              <a:latin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Expand partnerships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Math Forum at Swarthmore College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University of California Nexus K–12 project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Collaborate with partners to develop a prototype SMETE Digital Library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test interoperability of federated searches and shared services with partners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expand requirements analysis to include K–12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develop criteria and standards to assess the impact of learning objects across disciplines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implement community feedback systems and evaluate services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9" descr="info_portal4.jpg                                               00004B30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17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banner_portal-large.jpg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6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Building a SMETE Information Portal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r>
              <a:rPr lang="en-US">
                <a:latin typeface="Arial" charset="0"/>
              </a:rPr>
              <a:t>Searching for learning resources</a:t>
            </a:r>
          </a:p>
          <a:p>
            <a:r>
              <a:rPr lang="en-US">
                <a:latin typeface="Arial" charset="0"/>
              </a:rPr>
              <a:t>Cataloging (adding) learning resources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Standards, IEEE and IMS</a:t>
            </a:r>
          </a:p>
          <a:p>
            <a:r>
              <a:rPr lang="en-US">
                <a:latin typeface="Arial" charset="0"/>
              </a:rPr>
              <a:t>Evaluating the quality of learning resources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“User” reviews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“Expert” reviews</a:t>
            </a:r>
          </a:p>
          <a:p>
            <a:r>
              <a:rPr lang="en-US">
                <a:latin typeface="Arial" charset="0"/>
              </a:rPr>
              <a:t>Forming a community of users in SMETE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Suede:Applications:Words/Numbers:Microsoft Office 98:Templates:Blank Presentation</Template>
  <TotalTime>1572</TotalTime>
  <Words>610</Words>
  <Application>Microsoft Macintosh PowerPoint</Application>
  <PresentationFormat>On-screen Show (4:3)</PresentationFormat>
  <Paragraphs>121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</vt:lpstr>
      <vt:lpstr>ＭＳ Ｐゴシック</vt:lpstr>
      <vt:lpstr>Arial</vt:lpstr>
      <vt:lpstr>Arial Narrow</vt:lpstr>
      <vt:lpstr>Arial Black</vt:lpstr>
      <vt:lpstr>Monotype Sorts</vt:lpstr>
      <vt:lpstr>Helvetica</vt:lpstr>
      <vt:lpstr>Blank Presentation</vt:lpstr>
      <vt:lpstr>Adobe Photoshop Image</vt:lpstr>
      <vt:lpstr>Steps Toward A National Digital Library for Science, Mathematics, Engineering and Technology Education</vt:lpstr>
      <vt:lpstr>Outline</vt:lpstr>
      <vt:lpstr>NSF Program Solicitation</vt:lpstr>
      <vt:lpstr>Vision of NSDL ...</vt:lpstr>
      <vt:lpstr>PowerPoint Presentation</vt:lpstr>
      <vt:lpstr>PowerPoint Presentation</vt:lpstr>
      <vt:lpstr>The Premier Award for Excellence in Engineering Education Courseware</vt:lpstr>
      <vt:lpstr>Prototype Project Goals</vt:lpstr>
      <vt:lpstr>Building a SMETE Information Portal</vt:lpstr>
      <vt:lpstr>www.smete.org</vt:lpstr>
      <vt:lpstr>Example Record:  www.smete.org</vt:lpstr>
      <vt:lpstr>PowerPoint Presentation</vt:lpstr>
      <vt:lpstr>PowerPoint Presentation</vt:lpstr>
      <vt:lpstr>PowerPoint Presentation</vt:lpstr>
      <vt:lpstr>SMETE Information Portal Needs Assessment</vt:lpstr>
      <vt:lpstr>Translating Findings into Services &amp; Features</vt:lpstr>
      <vt:lpstr>Translating Findings into Services &amp; Features</vt:lpstr>
      <vt:lpstr>PowerPoint Presentation</vt:lpstr>
      <vt:lpstr>Contact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Toward a National Digital Library for Science, Mathematics, Engineering and Techology Education</dc:title>
  <dc:subject/>
  <dc:creator>Brandon Muramatsu, Alice Agogino, Gene Klotz, Len Simutis, Flora McMartin, Robby Robson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103</cp:revision>
  <cp:lastPrinted>2009-12-27T21:10:56Z</cp:lastPrinted>
  <dcterms:created xsi:type="dcterms:W3CDTF">1999-06-02T23:16:11Z</dcterms:created>
  <dcterms:modified xsi:type="dcterms:W3CDTF">2013-12-30T05:18:29Z</dcterms:modified>
  <cp:category/>
</cp:coreProperties>
</file>