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embeddings/oleObject1.bin" ContentType="application/vnd.openxmlformats-officedocument.oleObject"/>
  <Override PartName="/ppt/notesSlides/notesSlide1.xml" ContentType="application/vnd.openxmlformats-officedocument.presentationml.notesSlide+xml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6"/>
  </p:notesMasterIdLst>
  <p:handoutMasterIdLst>
    <p:handoutMasterId r:id="rId17"/>
  </p:handoutMasterIdLst>
  <p:sldIdLst>
    <p:sldId id="286" r:id="rId3"/>
    <p:sldId id="352" r:id="rId4"/>
    <p:sldId id="351" r:id="rId5"/>
    <p:sldId id="378" r:id="rId6"/>
    <p:sldId id="379" r:id="rId7"/>
    <p:sldId id="380" r:id="rId8"/>
    <p:sldId id="382" r:id="rId9"/>
    <p:sldId id="384" r:id="rId10"/>
    <p:sldId id="386" r:id="rId11"/>
    <p:sldId id="396" r:id="rId12"/>
    <p:sldId id="397" r:id="rId13"/>
    <p:sldId id="387" r:id="rId14"/>
    <p:sldId id="38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93499"/>
    <a:srgbClr val="CC6600"/>
    <a:srgbClr val="FFFF99"/>
    <a:srgbClr val="4D4D4D"/>
    <a:srgbClr val="66FF99"/>
    <a:srgbClr val="000099"/>
    <a:srgbClr val="1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76" y="-80"/>
      </p:cViewPr>
      <p:guideLst>
        <p:guide orient="horz" pos="816"/>
        <p:guide pos="3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712997C-FBA2-FF4C-B59E-30304E82B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89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A060560F-9022-9545-8895-5B6807574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84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26C07ED-1376-BE42-A583-841C71C0ABFD}" type="slidenum">
              <a:rPr lang="en-US" sz="1200" b="0"/>
              <a:pPr/>
              <a:t>3</a:t>
            </a:fld>
            <a:endParaRPr lang="en-US" sz="1200" b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r>
              <a:rPr lang="en-US">
                <a:latin typeface="Times" charset="0"/>
                <a:ea typeface="ＭＳ Ｐゴシック" charset="0"/>
                <a:cs typeface="ＭＳ Ｐゴシック" charset="0"/>
              </a:rPr>
              <a:t> Digital National Library</a:t>
            </a:r>
          </a:p>
          <a:p>
            <a:r>
              <a:rPr lang="en-US" b="1">
                <a:latin typeface="Times" charset="0"/>
                <a:ea typeface="ＭＳ Ｐゴシック" charset="0"/>
                <a:cs typeface="ＭＳ Ｐゴシック" charset="0"/>
              </a:rPr>
              <a:t>One program currently under development at NSF is the development of a digital library to support Science, Mathematics, Engineering, and Technology Education.</a:t>
            </a:r>
          </a:p>
        </p:txBody>
      </p:sp>
      <p:sp>
        <p:nvSpPr>
          <p:cNvPr id="30723" name="Rectangle 3"/>
          <p:cNvSpPr>
            <a:spLocks noChangeArrowheads="1" noTextEdit="1"/>
          </p:cNvSpPr>
          <p:nvPr>
            <p:ph type="sldImg"/>
          </p:nvPr>
        </p:nvSpPr>
        <p:spPr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A7DD7C2-5184-3740-B05B-8704F9A903D8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32770" name="Rectangle 2"/>
          <p:cNvSpPr>
            <a:spLocks noChangeArrowheads="1"/>
          </p:cNvSpPr>
          <p:nvPr>
            <p:ph type="sldImg"/>
          </p:nvPr>
        </p:nvSpPr>
        <p:spPr>
          <a:xfrm>
            <a:off x="1155700" y="682625"/>
            <a:ext cx="4545013" cy="3408363"/>
          </a:xfrm>
          <a:solidFill>
            <a:srgbClr val="FFFFFF"/>
          </a:solidFill>
          <a:ln/>
        </p:spPr>
      </p:sp>
      <p:sp>
        <p:nvSpPr>
          <p:cNvPr id="32771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18000"/>
            <a:ext cx="5029200" cy="416401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50" tIns="44975" rIns="89950" bIns="44975"/>
          <a:lstStyle/>
          <a:p>
            <a:endParaRPr lang="en-GB" sz="1400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E431C87-C28B-854D-963A-B869FD6EFA7E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34818" name="Rectangle 2"/>
          <p:cNvSpPr>
            <a:spLocks noChangeArrowheads="1"/>
          </p:cNvSpPr>
          <p:nvPr>
            <p:ph type="sldImg"/>
          </p:nvPr>
        </p:nvSpPr>
        <p:spPr>
          <a:xfrm>
            <a:off x="1155700" y="682625"/>
            <a:ext cx="4545013" cy="3408363"/>
          </a:xfrm>
          <a:solidFill>
            <a:srgbClr val="FFFFFF"/>
          </a:solidFill>
          <a:ln/>
        </p:spPr>
      </p:sp>
      <p:sp>
        <p:nvSpPr>
          <p:cNvPr id="34819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18000"/>
            <a:ext cx="5029200" cy="41640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50" tIns="44975" rIns="89950" bIns="44975"/>
          <a:lstStyle/>
          <a:p>
            <a:r>
              <a:rPr lang="en-US" sz="1400">
                <a:latin typeface="Times" charset="0"/>
                <a:ea typeface="ＭＳ Ｐゴシック" charset="0"/>
                <a:cs typeface="ＭＳ Ｐゴシック" charset="0"/>
              </a:rPr>
              <a:t>DUE thinking began in late 1995, early 1996.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0C1967F-F7AC-7447-AD7E-05E55B264DB0}" type="slidenum">
              <a:rPr lang="en-US" sz="1200" b="0"/>
              <a:pPr/>
              <a:t>6</a:t>
            </a:fld>
            <a:endParaRPr lang="en-US" sz="1200" b="0"/>
          </a:p>
        </p:txBody>
      </p:sp>
      <p:sp>
        <p:nvSpPr>
          <p:cNvPr id="36866" name="Rectangle 2"/>
          <p:cNvSpPr>
            <a:spLocks noChangeArrowheads="1"/>
          </p:cNvSpPr>
          <p:nvPr>
            <p:ph type="sldImg"/>
          </p:nvPr>
        </p:nvSpPr>
        <p:spPr>
          <a:xfrm>
            <a:off x="1157288" y="682625"/>
            <a:ext cx="4545012" cy="3408363"/>
          </a:xfrm>
          <a:solidFill>
            <a:srgbClr val="FFFFFF"/>
          </a:solidFill>
          <a:ln/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18000"/>
            <a:ext cx="5029200" cy="416401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3884" tIns="46942" rIns="93884" bIns="46942"/>
          <a:lstStyle/>
          <a:p>
            <a:endParaRPr lang="en-GB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2EFAA49-6E97-4D4C-B5DE-09E23100BAB0}" type="slidenum">
              <a:rPr lang="en-US" sz="1200" b="0"/>
              <a:pPr/>
              <a:t>7</a:t>
            </a:fld>
            <a:endParaRPr lang="en-US" sz="1200" b="0"/>
          </a:p>
        </p:txBody>
      </p:sp>
      <p:sp>
        <p:nvSpPr>
          <p:cNvPr id="38914" name="Rectangle 2"/>
          <p:cNvSpPr>
            <a:spLocks noChangeArrowheads="1"/>
          </p:cNvSpPr>
          <p:nvPr>
            <p:ph type="sldImg"/>
          </p:nvPr>
        </p:nvSpPr>
        <p:spPr>
          <a:xfrm>
            <a:off x="1155700" y="682625"/>
            <a:ext cx="4545013" cy="3408363"/>
          </a:xfrm>
          <a:solidFill>
            <a:srgbClr val="FFFFFF"/>
          </a:solidFill>
          <a:ln/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18000"/>
            <a:ext cx="5029200" cy="416401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950" tIns="44975" rIns="89950" bIns="44975"/>
          <a:lstStyle/>
          <a:p>
            <a:r>
              <a:rPr lang="en-US" sz="1400">
                <a:latin typeface="Times" charset="0"/>
                <a:ea typeface="ＭＳ Ｐゴシック" charset="0"/>
                <a:cs typeface="ＭＳ Ｐゴシック" charset="0"/>
              </a:rPr>
              <a:t>Building on the Collier quotation, our vision is to create, develop, and sustain a Learning Environments and Resources Network for SMET Education.</a:t>
            </a:r>
          </a:p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6929BD5-D567-DC4A-B317-C39A93532AD5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40962" name="Rectangle 2"/>
          <p:cNvSpPr>
            <a:spLocks noChangeArrowheads="1"/>
          </p:cNvSpPr>
          <p:nvPr>
            <p:ph type="sldImg"/>
          </p:nvPr>
        </p:nvSpPr>
        <p:spPr>
          <a:xfrm>
            <a:off x="1155700" y="682625"/>
            <a:ext cx="4545013" cy="3408363"/>
          </a:xfrm>
          <a:solidFill>
            <a:srgbClr val="FFFFFF"/>
          </a:solidFill>
          <a:ln/>
        </p:spPr>
      </p:sp>
      <p:sp>
        <p:nvSpPr>
          <p:cNvPr id="40963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18000"/>
            <a:ext cx="5029200" cy="416401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50" tIns="44975" rIns="89950" bIns="44975"/>
          <a:lstStyle/>
          <a:p>
            <a:endParaRPr lang="en-GB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87A791F-E5C7-AE49-B592-36A91BE2B210}" type="slidenum">
              <a:rPr lang="en-US" sz="1200" b="0"/>
              <a:pPr/>
              <a:t>9</a:t>
            </a:fld>
            <a:endParaRPr lang="en-US" sz="1200" b="0"/>
          </a:p>
        </p:txBody>
      </p:sp>
      <p:sp>
        <p:nvSpPr>
          <p:cNvPr id="43010" name="Rectangle 2"/>
          <p:cNvSpPr>
            <a:spLocks noChangeArrowheads="1"/>
          </p:cNvSpPr>
          <p:nvPr>
            <p:ph type="sldImg"/>
          </p:nvPr>
        </p:nvSpPr>
        <p:spPr>
          <a:xfrm>
            <a:off x="1155700" y="682625"/>
            <a:ext cx="4545013" cy="3408363"/>
          </a:xfrm>
          <a:solidFill>
            <a:srgbClr val="FFFFFF"/>
          </a:solidFill>
          <a:ln/>
        </p:spPr>
      </p:sp>
      <p:sp>
        <p:nvSpPr>
          <p:cNvPr id="43011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18000"/>
            <a:ext cx="5029200" cy="416401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50" tIns="44975" rIns="89950" bIns="44975"/>
          <a:lstStyle/>
          <a:p>
            <a:endParaRPr lang="en-GB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42E2CAE-E276-4B4B-8D3D-44ABBBF21E08}" type="slidenum">
              <a:rPr lang="en-US" sz="1200" b="0"/>
              <a:pPr/>
              <a:t>10</a:t>
            </a:fld>
            <a:endParaRPr lang="en-US" sz="1200" b="0"/>
          </a:p>
        </p:txBody>
      </p:sp>
      <p:sp>
        <p:nvSpPr>
          <p:cNvPr id="45058" name="Rectangle 2"/>
          <p:cNvSpPr>
            <a:spLocks noChangeArrowheads="1"/>
          </p:cNvSpPr>
          <p:nvPr>
            <p:ph type="sldImg"/>
          </p:nvPr>
        </p:nvSpPr>
        <p:spPr>
          <a:xfrm>
            <a:off x="1155700" y="682625"/>
            <a:ext cx="4545013" cy="3408363"/>
          </a:xfrm>
          <a:solidFill>
            <a:srgbClr val="FFFFFF"/>
          </a:solidFill>
          <a:ln/>
        </p:spPr>
      </p:sp>
      <p:sp>
        <p:nvSpPr>
          <p:cNvPr id="45059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18000"/>
            <a:ext cx="5029200" cy="416401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50" tIns="44975" rIns="89950" bIns="44975"/>
          <a:lstStyle/>
          <a:p>
            <a:endParaRPr lang="en-GB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43A2E1E-58E8-7244-BFC4-2118EE1D051F}" type="slidenum">
              <a:rPr lang="en-US" sz="1200" b="0"/>
              <a:pPr/>
              <a:t>11</a:t>
            </a:fld>
            <a:endParaRPr lang="en-US" sz="1200" b="0"/>
          </a:p>
        </p:txBody>
      </p:sp>
      <p:sp>
        <p:nvSpPr>
          <p:cNvPr id="47106" name="Rectangle 2"/>
          <p:cNvSpPr>
            <a:spLocks noChangeArrowheads="1"/>
          </p:cNvSpPr>
          <p:nvPr>
            <p:ph type="sldImg"/>
          </p:nvPr>
        </p:nvSpPr>
        <p:spPr>
          <a:xfrm>
            <a:off x="1155700" y="682625"/>
            <a:ext cx="4545013" cy="3408363"/>
          </a:xfrm>
          <a:solidFill>
            <a:srgbClr val="FFFFFF"/>
          </a:solidFill>
          <a:ln/>
        </p:spPr>
      </p:sp>
      <p:sp>
        <p:nvSpPr>
          <p:cNvPr id="47107" name="Rectangle 3"/>
          <p:cNvSpPr>
            <a:spLocks noChangeArrowheads="1"/>
          </p:cNvSpPr>
          <p:nvPr>
            <p:ph type="body" idx="1"/>
          </p:nvPr>
        </p:nvSpPr>
        <p:spPr>
          <a:xfrm>
            <a:off x="914400" y="4318000"/>
            <a:ext cx="5029200" cy="4164013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950" tIns="44975" rIns="89950" bIns="44975"/>
          <a:lstStyle/>
          <a:p>
            <a:endParaRPr lang="en-GB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E2397-7CA0-674F-B61D-F64E550F7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48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9352C-69A5-9249-9F90-F08C0B0F5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EF4FD-1668-CA47-AC20-5316F2764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6EC0E-B9F2-0A4E-A336-BACC0234F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4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F4A28-4109-9841-AA02-07C979F15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01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B7C1E-0300-BF43-B7B1-03B4E3ACC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02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C5FE-9CD3-2346-B01E-83A88713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68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7463F-6051-3244-AEE1-7C9A57DA6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6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B7E1-8C8A-D74C-8370-422DFBB49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745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3FB51-3ACE-974E-B740-7550D5B354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91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1ACDA-8FB0-E640-BD70-DD660C87F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10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2E976-B723-A64A-A2A7-5903CE827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77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1226-0D73-5945-AC92-82DFAD36E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24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11267-ABF0-334E-9050-E506F4D04D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38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810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810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C08D4-D9B2-FC41-9156-A25F2F068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81CF7-CEB9-5047-B7BE-DCD1199F1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8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4BB69-22E5-9641-A66E-851C8770E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5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7CCA5-21EA-7F4B-B5FE-C32013020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2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69F12-3F3A-884D-B89B-F508B382A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8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3F7CF-F117-4540-B84B-200DFEF737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70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BC25F-CA58-BD42-8657-598DD88C7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1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B9E69-5BB2-044E-8610-E8E204BF8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28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924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7924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A7971132-BAC2-0C4D-91E9-7FBF55C8E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pitchFamily="-10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pitchFamily="-10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pitchFamily="-10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1C3F99"/>
          </a:solidFill>
          <a:latin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1C3F99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1C3F99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8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8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latin typeface="Times New Roman" charset="0"/>
              </a:defRPr>
            </a:lvl1pPr>
          </a:lstStyle>
          <a:p>
            <a:pPr>
              <a:defRPr/>
            </a:pPr>
            <a:fld id="{6BA53D3F-9442-A140-A9AF-2E85C1346B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15240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1348"/>
              </a:gs>
              <a:gs pos="100000">
                <a:srgbClr val="0640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 rot="-5400000">
            <a:off x="-1819276" y="2052638"/>
            <a:ext cx="4584701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Gatineau" charset="0"/>
              </a:rPr>
              <a:t>National Science Foundation</a:t>
            </a:r>
          </a:p>
        </p:txBody>
      </p:sp>
      <p:pic>
        <p:nvPicPr>
          <p:cNvPr id="13321" name="Picture 9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246813"/>
            <a:ext cx="6096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1143000"/>
          </a:xfrm>
        </p:spPr>
        <p:txBody>
          <a:bodyPr/>
          <a:lstStyle/>
          <a:p>
            <a:pPr algn="ctr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Background and History of</a:t>
            </a:r>
            <a:br>
              <a:rPr lang="en-US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National Science Foundation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b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altLang="ja-JP">
                <a:latin typeface="Arial" charset="0"/>
                <a:ea typeface="ＭＳ Ｐゴシック" charset="0"/>
                <a:cs typeface="ＭＳ Ｐゴシック" charset="0"/>
              </a:rPr>
              <a:t>National SMETE Digital Library Program</a:t>
            </a:r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Rectangle 6"/>
          <p:cNvSpPr>
            <a:spLocks noChangeArrowheads="1"/>
          </p:cNvSpPr>
          <p:nvPr/>
        </p:nvSpPr>
        <p:spPr bwMode="auto">
          <a:xfrm>
            <a:off x="1371600" y="41910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endParaRPr lang="en-US" b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7651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3886200" cy="2286000"/>
          </a:xfrm>
        </p:spPr>
        <p:txBody>
          <a:bodyPr/>
          <a:lstStyle/>
          <a:p>
            <a:pPr>
              <a:lnSpc>
                <a:spcPct val="7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Core Integration Track</a:t>
            </a:r>
          </a:p>
          <a:p>
            <a:pPr>
              <a:lnSpc>
                <a:spcPct val="7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Collections Track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Services Track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Targeted Research Track</a:t>
            </a:r>
          </a:p>
        </p:txBody>
      </p:sp>
      <p:sp>
        <p:nvSpPr>
          <p:cNvPr id="44034" name="Oval 5"/>
          <p:cNvSpPr>
            <a:spLocks noChangeArrowheads="1"/>
          </p:cNvSpPr>
          <p:nvPr/>
        </p:nvSpPr>
        <p:spPr bwMode="auto">
          <a:xfrm>
            <a:off x="5410200" y="2133600"/>
            <a:ext cx="3200400" cy="3200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5" name="Oval 6"/>
          <p:cNvSpPr>
            <a:spLocks noChangeArrowheads="1"/>
          </p:cNvSpPr>
          <p:nvPr/>
        </p:nvSpPr>
        <p:spPr bwMode="auto">
          <a:xfrm>
            <a:off x="5410200" y="2209800"/>
            <a:ext cx="3276600" cy="32766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6" name="Oval 7"/>
          <p:cNvSpPr>
            <a:spLocks noChangeArrowheads="1"/>
          </p:cNvSpPr>
          <p:nvPr/>
        </p:nvSpPr>
        <p:spPr bwMode="auto">
          <a:xfrm>
            <a:off x="5334000" y="2057400"/>
            <a:ext cx="3352800" cy="3352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Text Box 8"/>
          <p:cNvSpPr txBox="1">
            <a:spLocks noChangeArrowheads="1"/>
          </p:cNvSpPr>
          <p:nvPr/>
        </p:nvSpPr>
        <p:spPr bwMode="auto">
          <a:xfrm>
            <a:off x="6019800" y="2895600"/>
            <a:ext cx="1981200" cy="161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3600" i="1">
                <a:latin typeface="Arial" charset="0"/>
              </a:rPr>
              <a:t>NSDL</a:t>
            </a:r>
            <a:endParaRPr lang="en-US" sz="2800" b="0">
              <a:latin typeface="Arial" charset="0"/>
            </a:endParaRP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operational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800" b="0">
                <a:latin typeface="Arial" charset="0"/>
              </a:rPr>
              <a:t>by 2002</a:t>
            </a:r>
          </a:p>
        </p:txBody>
      </p:sp>
      <p:sp>
        <p:nvSpPr>
          <p:cNvPr id="44038" name="AutoShape 9"/>
          <p:cNvSpPr>
            <a:spLocks noChangeArrowheads="1"/>
          </p:cNvSpPr>
          <p:nvPr/>
        </p:nvSpPr>
        <p:spPr bwMode="auto">
          <a:xfrm>
            <a:off x="4648200" y="3581400"/>
            <a:ext cx="609600" cy="6096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NSDL Program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z="2300" i="1">
                <a:latin typeface="Arial" charset="0"/>
                <a:ea typeface="ＭＳ Ｐゴシック" charset="0"/>
                <a:cs typeface="ＭＳ Ｐゴシック" charset="0"/>
              </a:rPr>
              <a:t>Core Integration: </a:t>
            </a:r>
            <a:r>
              <a:rPr lang="en-US" sz="2300" b="0">
                <a:latin typeface="Arial" charset="0"/>
                <a:ea typeface="ＭＳ Ｐゴシック" charset="0"/>
                <a:cs typeface="ＭＳ Ｐゴシック" charset="0"/>
              </a:rPr>
              <a:t>to coordinate a distributed alliance of resource collection and service providers, and to ensure reliable and extensible access to and usability of the resulting network of learning environments and resources</a:t>
            </a:r>
            <a:r>
              <a:rPr lang="en-US" sz="2300" i="1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3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sz="2300" i="1">
                <a:latin typeface="Arial" charset="0"/>
                <a:ea typeface="ＭＳ Ｐゴシック" charset="0"/>
                <a:cs typeface="ＭＳ Ｐゴシック" charset="0"/>
              </a:rPr>
              <a:t>Collections: </a:t>
            </a:r>
            <a:r>
              <a:rPr lang="en-US" sz="2300" b="0">
                <a:latin typeface="Arial" charset="0"/>
                <a:ea typeface="ＭＳ Ｐゴシック" charset="0"/>
                <a:cs typeface="ＭＳ Ｐゴシック" charset="0"/>
              </a:rPr>
              <a:t>to aggregate and actively manage a subset of the digital library</a:t>
            </a:r>
            <a:r>
              <a:rPr lang="ja-JP" altLang="en-US" sz="2300" b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300" b="0">
                <a:latin typeface="Arial" charset="0"/>
                <a:ea typeface="ＭＳ Ｐゴシック" charset="0"/>
                <a:cs typeface="ＭＳ Ｐゴシック" charset="0"/>
              </a:rPr>
              <a:t>s content within a coherent theme or specialty</a:t>
            </a:r>
          </a:p>
          <a:p>
            <a:pPr>
              <a:lnSpc>
                <a:spcPct val="110000"/>
              </a:lnSpc>
            </a:pPr>
            <a:r>
              <a:rPr lang="en-US" sz="2300" i="1">
                <a:latin typeface="Arial" charset="0"/>
                <a:ea typeface="ＭＳ Ｐゴシック" charset="0"/>
                <a:cs typeface="ＭＳ Ｐゴシック" charset="0"/>
              </a:rPr>
              <a:t>Services: </a:t>
            </a:r>
            <a:r>
              <a:rPr lang="en-US" sz="2300" b="0">
                <a:latin typeface="Arial" charset="0"/>
                <a:ea typeface="ＭＳ Ｐゴシック" charset="0"/>
                <a:cs typeface="ＭＳ Ｐゴシック" charset="0"/>
              </a:rPr>
              <a:t>to increase the impact, reach, efficiency, and value of the digital library in its fully operational form</a:t>
            </a:r>
          </a:p>
          <a:p>
            <a:pPr>
              <a:lnSpc>
                <a:spcPct val="110000"/>
              </a:lnSpc>
            </a:pPr>
            <a:r>
              <a:rPr lang="en-US" sz="2300" i="1">
                <a:latin typeface="Arial" charset="0"/>
                <a:ea typeface="ＭＳ Ｐゴシック" charset="0"/>
                <a:cs typeface="ＭＳ Ｐゴシック" charset="0"/>
              </a:rPr>
              <a:t>Targeted Research: </a:t>
            </a:r>
            <a:r>
              <a:rPr lang="en-US" sz="2300" b="0">
                <a:latin typeface="Arial" charset="0"/>
                <a:ea typeface="ＭＳ Ｐゴシック" charset="0"/>
                <a:cs typeface="ＭＳ Ｐゴシック" charset="0"/>
              </a:rPr>
              <a:t>to have immediate impact on one or more of the other three tracks</a:t>
            </a:r>
          </a:p>
        </p:txBody>
      </p:sp>
      <p:sp>
        <p:nvSpPr>
          <p:cNvPr id="460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Expectation of Tracks: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>90 proposals requesting ~ $59 M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>29 projects ~ $14 M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6 Core Integration pilot projects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13 Collections track projects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9 Services track projects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ea typeface="ＭＳ Ｐゴシック" charset="0"/>
              </a:rPr>
              <a:t>1 Targeted Research track project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813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Overview of FY2000 Projects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Several formal collaborative projects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All feature multiple PIs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11 with explicit K-12 linkages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6 with strong potential K-12 links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Heading towards Pre-K to gray</a:t>
            </a:r>
          </a:p>
          <a:p>
            <a:pPr>
              <a:lnSpc>
                <a:spcPct val="90000"/>
              </a:lnSpc>
            </a:pP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Current domains: engineering, life sciences, geosciences, mathematics</a:t>
            </a:r>
          </a:p>
        </p:txBody>
      </p:sp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Overview, continued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914400"/>
          </a:xfrm>
        </p:spPr>
        <p:txBody>
          <a:bodyPr/>
          <a:lstStyle/>
          <a:p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Vision...</a:t>
            </a:r>
            <a:endParaRPr lang="en-US" sz="2400" b="0">
              <a:solidFill>
                <a:schemeClr val="hlink"/>
              </a:solidFill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686800" cy="2133600"/>
          </a:xfrm>
          <a:noFill/>
        </p:spPr>
        <p:txBody>
          <a:bodyPr/>
          <a:lstStyle/>
          <a:p>
            <a:pPr marL="236538" indent="-236538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ja-JP" altLang="en-US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… a network of learning environments and resources for Science, Mathematics, Engineering and Technology education, will ultimately meet the needs of students and teachers at all levels—K-12, undergraduate, graduate, and lifelong learning—in both individual and collaborative settings.</a:t>
            </a:r>
            <a:r>
              <a:rPr lang="ja-JP" altLang="en-US" b="0" 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sz="2400" i="1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3657600" y="5486400"/>
            <a:ext cx="408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>
                <a:latin typeface="Arial" charset="0"/>
              </a:rPr>
              <a:t>National Science Foundation</a:t>
            </a:r>
          </a:p>
        </p:txBody>
      </p:sp>
      <p:graphicFrame>
        <p:nvGraphicFramePr>
          <p:cNvPr id="28676" name="Object 2"/>
          <p:cNvGraphicFramePr>
            <a:graphicFrameLocks noChangeAspect="1"/>
          </p:cNvGraphicFramePr>
          <p:nvPr/>
        </p:nvGraphicFramePr>
        <p:xfrm>
          <a:off x="7772400" y="5181600"/>
          <a:ext cx="987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Bitmap Image" r:id="rId3" imgW="971591" imgH="1009918" progId="Paint.Picture">
                  <p:embed/>
                </p:oleObj>
              </mc:Choice>
              <mc:Fallback>
                <p:oleObj name="Bitmap Image" r:id="rId3" imgW="971591" imgH="100991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081039"/>
                          </a:clrFrom>
                          <a:clrTo>
                            <a:srgbClr val="081039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9874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Line 7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1C3F99"/>
            </a:solidFill>
            <a:round/>
            <a:headEnd/>
            <a:tailEnd/>
          </a:ln>
          <a:effectLst>
            <a:prstShdw prst="shdw17" dist="17961" dir="2700000">
              <a:srgbClr val="11265C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b"/>
          <a:lstStyle/>
          <a:p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Towards A National SMETE Digital Library...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819400"/>
            <a:ext cx="8172450" cy="3429000"/>
          </a:xfrm>
          <a:noFill/>
        </p:spPr>
        <p:txBody>
          <a:bodyPr lIns="90487" tIns="44450" rIns="90487" bIns="44450"/>
          <a:lstStyle/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April 1996 - NSF Committee Meeting (LIBUSE)</a:t>
            </a:r>
          </a:p>
          <a:p>
            <a:pPr lvl="1">
              <a:lnSpc>
                <a:spcPct val="90000"/>
              </a:lnSpc>
            </a:pPr>
            <a:r>
              <a:rPr lang="ja-JP" altLang="en-US" sz="2000">
                <a:latin typeface="Arial" charset="0"/>
                <a:ea typeface="ＭＳ Ｐゴシック" charset="0"/>
              </a:rPr>
              <a:t>“</a:t>
            </a:r>
            <a:r>
              <a:rPr lang="en-US" altLang="ja-JP" sz="2000">
                <a:latin typeface="Arial" charset="0"/>
                <a:ea typeface="ＭＳ Ｐゴシック" charset="0"/>
              </a:rPr>
              <a:t>Towards a National Library for Undergraduate Science Education Resources in Science, Mathematics, Engineering and Technology</a:t>
            </a:r>
            <a:r>
              <a:rPr lang="ja-JP" altLang="en-US" sz="2000">
                <a:latin typeface="Arial" charset="0"/>
                <a:ea typeface="ＭＳ Ｐゴシック" charset="0"/>
              </a:rPr>
              <a:t>”</a:t>
            </a:r>
            <a:endParaRPr lang="en-US" altLang="ja-JP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August 1997 National Research Council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Digital National Library for SME&amp;T Education Workshop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July 1998 National Science Foundation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SMETE-Lib Workshop</a:t>
            </a:r>
          </a:p>
          <a:p>
            <a:pPr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January 1999 National Science Foundation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Digital Libraries and Education Workshop</a:t>
            </a:r>
          </a:p>
        </p:txBody>
      </p:sp>
      <p:sp>
        <p:nvSpPr>
          <p:cNvPr id="29699" name="Line 4"/>
          <p:cNvSpPr>
            <a:spLocks noChangeShapeType="1"/>
          </p:cNvSpPr>
          <p:nvPr/>
        </p:nvSpPr>
        <p:spPr bwMode="auto">
          <a:xfrm>
            <a:off x="0" y="1295400"/>
            <a:ext cx="9144000" cy="0"/>
          </a:xfrm>
          <a:prstGeom prst="line">
            <a:avLst/>
          </a:prstGeom>
          <a:noFill/>
          <a:ln w="28575">
            <a:solidFill>
              <a:srgbClr val="1C3F99"/>
            </a:solidFill>
            <a:round/>
            <a:headEnd/>
            <a:tailEnd/>
          </a:ln>
          <a:effectLst>
            <a:prstShdw prst="shdw17" dist="17961" dir="2700000">
              <a:srgbClr val="11265C">
                <a:alpha val="74997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533400" y="1524000"/>
            <a:ext cx="8229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tx2"/>
                </a:solidFill>
                <a:latin typeface="Arial" charset="0"/>
              </a:rPr>
              <a:t>NSF should establish and fund a National Science, Mathematics, Engineering and Technology Education Digital Library</a:t>
            </a:r>
          </a:p>
        </p:txBody>
      </p: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7772400" y="5181600"/>
          <a:ext cx="9874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Bitmap Image" r:id="rId4" imgW="971591" imgH="1009918" progId="Paint.Picture">
                  <p:embed/>
                </p:oleObj>
              </mc:Choice>
              <mc:Fallback>
                <p:oleObj name="Bitmap Image" r:id="rId4" imgW="971591" imgH="1009918" progId="Paint.Picture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081039"/>
                          </a:clrFrom>
                          <a:clrTo>
                            <a:srgbClr val="081039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5181600"/>
                        <a:ext cx="9874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95400"/>
            <a:ext cx="8305800" cy="1143000"/>
          </a:xfrm>
        </p:spPr>
        <p:txBody>
          <a:bodyPr/>
          <a:lstStyle/>
          <a:p>
            <a:r>
              <a:rPr lang="en-US" b="0">
                <a:latin typeface="Arial" charset="0"/>
                <a:ea typeface="ＭＳ Ｐゴシック" charset="0"/>
                <a:cs typeface="ＭＳ Ｐゴシック" charset="0"/>
              </a:rPr>
              <a:t>The National SMET Education </a:t>
            </a:r>
            <a:br>
              <a:rPr lang="en-US" b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b="0">
                <a:latin typeface="Arial" charset="0"/>
                <a:ea typeface="ＭＳ Ｐゴシック" charset="0"/>
                <a:cs typeface="ＭＳ Ｐゴシック" charset="0"/>
              </a:rPr>
              <a:t>Digital Library (NSDL) Program:</a:t>
            </a:r>
            <a:br>
              <a:rPr lang="en-US" b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b="0">
                <a:latin typeface="Arial" charset="0"/>
                <a:ea typeface="ＭＳ Ｐゴシック" charset="0"/>
                <a:cs typeface="ＭＳ Ｐゴシック" charset="0"/>
              </a:rPr>
              <a:t>Past, Present, and Future</a:t>
            </a:r>
            <a:endParaRPr lang="en-US" sz="2800" b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962400"/>
            <a:ext cx="8001000" cy="1219200"/>
          </a:xfrm>
        </p:spPr>
        <p:txBody>
          <a:bodyPr/>
          <a:lstStyle/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Adapted from Lee Zia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NSDL Program Manager</a:t>
            </a:r>
          </a:p>
          <a:p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National Science Foundation</a:t>
            </a:r>
            <a:endParaRPr lang="en-US" sz="1400" b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1400" b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400" b="0">
                <a:latin typeface="Arial" charset="0"/>
                <a:ea typeface="ＭＳ Ｐゴシック" charset="0"/>
                <a:cs typeface="ＭＳ Ｐゴシック" charset="0"/>
              </a:rPr>
              <a:t>Presentation from the NSDL Program Grantees Conference</a:t>
            </a:r>
          </a:p>
          <a:p>
            <a:r>
              <a:rPr lang="en-US" sz="1400" b="0">
                <a:latin typeface="Arial" charset="0"/>
                <a:ea typeface="ＭＳ Ｐゴシック" charset="0"/>
                <a:cs typeface="ＭＳ Ｐゴシック" charset="0"/>
              </a:rPr>
              <a:t>September 23, 2000, Arlington, VA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Line 3"/>
          <p:cNvSpPr>
            <a:spLocks noChangeShapeType="1"/>
          </p:cNvSpPr>
          <p:nvPr/>
        </p:nvSpPr>
        <p:spPr bwMode="auto">
          <a:xfrm>
            <a:off x="1676400" y="5791200"/>
            <a:ext cx="1981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Line 4"/>
          <p:cNvSpPr>
            <a:spLocks noChangeShapeType="1"/>
          </p:cNvSpPr>
          <p:nvPr/>
        </p:nvSpPr>
        <p:spPr bwMode="auto">
          <a:xfrm>
            <a:off x="1371600" y="5715000"/>
            <a:ext cx="2057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14400" y="5822950"/>
            <a:ext cx="7467600" cy="577850"/>
            <a:chOff x="720" y="3446"/>
            <a:chExt cx="2448" cy="612"/>
          </a:xfrm>
        </p:grpSpPr>
        <p:sp>
          <p:nvSpPr>
            <p:cNvPr id="33822" name="Text Box 6"/>
            <p:cNvSpPr txBox="1">
              <a:spLocks noChangeArrowheads="1"/>
            </p:cNvSpPr>
            <p:nvPr/>
          </p:nvSpPr>
          <p:spPr bwMode="auto">
            <a:xfrm>
              <a:off x="720" y="3638"/>
              <a:ext cx="2160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GB" sz="2000" b="0">
                <a:latin typeface="Times New Roman" charset="0"/>
              </a:endParaRPr>
            </a:p>
          </p:txBody>
        </p:sp>
        <p:sp>
          <p:nvSpPr>
            <p:cNvPr id="33823" name="Text Box 7"/>
            <p:cNvSpPr txBox="1">
              <a:spLocks noChangeArrowheads="1"/>
            </p:cNvSpPr>
            <p:nvPr/>
          </p:nvSpPr>
          <p:spPr bwMode="auto">
            <a:xfrm>
              <a:off x="720" y="3446"/>
              <a:ext cx="2448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latin typeface="Times New Roman" charset="0"/>
                </a:rPr>
                <a:t>Digital Libraries Initiative (DLI 1) - NSF/NASA/ARPA, FY 94-97</a:t>
              </a:r>
            </a:p>
          </p:txBody>
        </p:sp>
        <p:sp>
          <p:nvSpPr>
            <p:cNvPr id="33824" name="Rectangle 8"/>
            <p:cNvSpPr>
              <a:spLocks noChangeArrowheads="1"/>
            </p:cNvSpPr>
            <p:nvPr/>
          </p:nvSpPr>
          <p:spPr bwMode="auto">
            <a:xfrm>
              <a:off x="720" y="3446"/>
              <a:ext cx="2304" cy="44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796" name="Rectangle 9"/>
          <p:cNvSpPr>
            <a:spLocks noChangeArrowheads="1"/>
          </p:cNvSpPr>
          <p:nvPr/>
        </p:nvSpPr>
        <p:spPr bwMode="auto">
          <a:xfrm>
            <a:off x="5562600" y="26670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Line 10"/>
          <p:cNvSpPr>
            <a:spLocks noChangeShapeType="1"/>
          </p:cNvSpPr>
          <p:nvPr/>
        </p:nvSpPr>
        <p:spPr bwMode="auto">
          <a:xfrm>
            <a:off x="6400800" y="3200400"/>
            <a:ext cx="4572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914400" y="4381500"/>
            <a:ext cx="6172200" cy="495300"/>
            <a:chOff x="576" y="1680"/>
            <a:chExt cx="1968" cy="624"/>
          </a:xfrm>
        </p:grpSpPr>
        <p:sp>
          <p:nvSpPr>
            <p:cNvPr id="33819" name="Text Box 12"/>
            <p:cNvSpPr txBox="1">
              <a:spLocks noChangeArrowheads="1"/>
            </p:cNvSpPr>
            <p:nvPr/>
          </p:nvSpPr>
          <p:spPr bwMode="auto">
            <a:xfrm>
              <a:off x="576" y="1920"/>
              <a:ext cx="1680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50000"/>
                </a:spcBef>
              </a:pPr>
              <a:endParaRPr lang="en-GB" sz="2000" b="0">
                <a:latin typeface="Times New Roman" charset="0"/>
              </a:endParaRPr>
            </a:p>
          </p:txBody>
        </p:sp>
        <p:sp>
          <p:nvSpPr>
            <p:cNvPr id="33820" name="Text Box 13"/>
            <p:cNvSpPr txBox="1">
              <a:spLocks noChangeArrowheads="1"/>
            </p:cNvSpPr>
            <p:nvPr/>
          </p:nvSpPr>
          <p:spPr bwMode="auto">
            <a:xfrm>
              <a:off x="576" y="1684"/>
              <a:ext cx="1968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latin typeface="Times New Roman" charset="0"/>
                </a:rPr>
                <a:t>DLI 2 - NSF, et al., initiated in FY 98, continuing</a:t>
              </a:r>
            </a:p>
          </p:txBody>
        </p:sp>
        <p:sp>
          <p:nvSpPr>
            <p:cNvPr id="33821" name="Rectangle 14"/>
            <p:cNvSpPr>
              <a:spLocks noChangeArrowheads="1"/>
            </p:cNvSpPr>
            <p:nvPr/>
          </p:nvSpPr>
          <p:spPr bwMode="auto">
            <a:xfrm>
              <a:off x="576" y="1680"/>
              <a:ext cx="1728" cy="57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914400" y="3505200"/>
            <a:ext cx="4038600" cy="701675"/>
            <a:chOff x="576" y="1776"/>
            <a:chExt cx="2544" cy="442"/>
          </a:xfrm>
        </p:grpSpPr>
        <p:sp>
          <p:nvSpPr>
            <p:cNvPr id="33816" name="Rectangle 16"/>
            <p:cNvSpPr>
              <a:spLocks noChangeArrowheads="1"/>
            </p:cNvSpPr>
            <p:nvPr/>
          </p:nvSpPr>
          <p:spPr bwMode="auto">
            <a:xfrm>
              <a:off x="576" y="1824"/>
              <a:ext cx="182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7" name="Text Box 17"/>
            <p:cNvSpPr txBox="1">
              <a:spLocks noChangeArrowheads="1"/>
            </p:cNvSpPr>
            <p:nvPr/>
          </p:nvSpPr>
          <p:spPr bwMode="auto">
            <a:xfrm>
              <a:off x="576" y="1968"/>
              <a:ext cx="206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latin typeface="Times New Roman" charset="0"/>
                </a:rPr>
                <a:t>in UG Education FY 98-99 </a:t>
              </a:r>
            </a:p>
          </p:txBody>
        </p:sp>
        <p:sp>
          <p:nvSpPr>
            <p:cNvPr id="33818" name="Text Box 18"/>
            <p:cNvSpPr txBox="1">
              <a:spLocks noChangeArrowheads="1"/>
            </p:cNvSpPr>
            <p:nvPr/>
          </p:nvSpPr>
          <p:spPr bwMode="auto">
            <a:xfrm>
              <a:off x="576" y="1776"/>
              <a:ext cx="25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latin typeface="Times New Roman" charset="0"/>
                </a:rPr>
                <a:t>DLI 2 Special Emphasis</a:t>
              </a:r>
              <a:r>
                <a:rPr lang="en-US" sz="1500" b="0">
                  <a:latin typeface="Times New Roman" charset="0"/>
                </a:rPr>
                <a:t> </a:t>
              </a:r>
              <a:endParaRPr lang="en-US" sz="2000" b="0">
                <a:latin typeface="Times New Roman" charset="0"/>
              </a:endParaRP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810000" y="1524000"/>
            <a:ext cx="5035550" cy="1447800"/>
            <a:chOff x="2400" y="960"/>
            <a:chExt cx="3172" cy="912"/>
          </a:xfrm>
        </p:grpSpPr>
        <p:sp>
          <p:nvSpPr>
            <p:cNvPr id="33810" name="Text Box 20"/>
            <p:cNvSpPr txBox="1">
              <a:spLocks noChangeArrowheads="1"/>
            </p:cNvSpPr>
            <p:nvPr/>
          </p:nvSpPr>
          <p:spPr bwMode="auto">
            <a:xfrm>
              <a:off x="2640" y="1152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latin typeface="Times New Roman" charset="0"/>
                </a:rPr>
                <a:t>NSDL Program</a:t>
              </a:r>
            </a:p>
          </p:txBody>
        </p:sp>
        <p:sp>
          <p:nvSpPr>
            <p:cNvPr id="33811" name="Text Box 21"/>
            <p:cNvSpPr txBox="1">
              <a:spLocks noChangeArrowheads="1"/>
            </p:cNvSpPr>
            <p:nvPr/>
          </p:nvSpPr>
          <p:spPr bwMode="auto">
            <a:xfrm>
              <a:off x="2640" y="1334"/>
              <a:ext cx="1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2000" b="0">
                  <a:latin typeface="Times New Roman" charset="0"/>
                </a:rPr>
                <a:t>NSF: FY 00-02</a:t>
              </a:r>
            </a:p>
          </p:txBody>
        </p:sp>
        <p:sp>
          <p:nvSpPr>
            <p:cNvPr id="33812" name="Rectangle 22"/>
            <p:cNvSpPr>
              <a:spLocks noChangeArrowheads="1"/>
            </p:cNvSpPr>
            <p:nvPr/>
          </p:nvSpPr>
          <p:spPr bwMode="auto">
            <a:xfrm>
              <a:off x="2400" y="1152"/>
              <a:ext cx="1584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3" name="AutoShape 23"/>
            <p:cNvSpPr>
              <a:spLocks noChangeArrowheads="1"/>
            </p:cNvSpPr>
            <p:nvPr/>
          </p:nvSpPr>
          <p:spPr bwMode="auto">
            <a:xfrm>
              <a:off x="4080" y="1344"/>
              <a:ext cx="240" cy="96"/>
            </a:xfrm>
            <a:prstGeom prst="rightArrow">
              <a:avLst>
                <a:gd name="adj1" fmla="val 50000"/>
                <a:gd name="adj2" fmla="val 62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4" name="Oval 24"/>
            <p:cNvSpPr>
              <a:spLocks noChangeArrowheads="1"/>
            </p:cNvSpPr>
            <p:nvPr/>
          </p:nvSpPr>
          <p:spPr bwMode="auto">
            <a:xfrm>
              <a:off x="4368" y="960"/>
              <a:ext cx="1200" cy="912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15" name="Text Box 25"/>
            <p:cNvSpPr txBox="1">
              <a:spLocks noChangeArrowheads="1"/>
            </p:cNvSpPr>
            <p:nvPr/>
          </p:nvSpPr>
          <p:spPr bwMode="auto">
            <a:xfrm>
              <a:off x="4368" y="1162"/>
              <a:ext cx="120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DL Operational</a:t>
              </a:r>
            </a:p>
            <a:p>
              <a:pPr algn="ctr">
                <a:lnSpc>
                  <a:spcPct val="110000"/>
                </a:lnSpc>
                <a:spcBef>
                  <a:spcPct val="20000"/>
                </a:spcBef>
              </a:pPr>
              <a:r>
                <a:rPr lang="en-US" sz="2000">
                  <a:latin typeface="Times New Roman" charset="0"/>
                </a:rPr>
                <a:t>Fall, 2002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3733800" y="4953000"/>
            <a:ext cx="4648200" cy="1066800"/>
            <a:chOff x="2352" y="3120"/>
            <a:chExt cx="2928" cy="672"/>
          </a:xfrm>
        </p:grpSpPr>
        <p:sp>
          <p:nvSpPr>
            <p:cNvPr id="33806" name="Line 27"/>
            <p:cNvSpPr>
              <a:spLocks noChangeShapeType="1"/>
            </p:cNvSpPr>
            <p:nvPr/>
          </p:nvSpPr>
          <p:spPr bwMode="auto">
            <a:xfrm>
              <a:off x="5088" y="3792"/>
              <a:ext cx="1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7" name="Line 28"/>
            <p:cNvSpPr>
              <a:spLocks noChangeShapeType="1"/>
            </p:cNvSpPr>
            <p:nvPr/>
          </p:nvSpPr>
          <p:spPr bwMode="auto">
            <a:xfrm flipV="1">
              <a:off x="5280" y="3360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Line 29"/>
            <p:cNvSpPr>
              <a:spLocks noChangeShapeType="1"/>
            </p:cNvSpPr>
            <p:nvPr/>
          </p:nvSpPr>
          <p:spPr bwMode="auto">
            <a:xfrm flipH="1">
              <a:off x="2352" y="3360"/>
              <a:ext cx="292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9" name="Line 30"/>
            <p:cNvSpPr>
              <a:spLocks noChangeShapeType="1"/>
            </p:cNvSpPr>
            <p:nvPr/>
          </p:nvSpPr>
          <p:spPr bwMode="auto">
            <a:xfrm flipV="1">
              <a:off x="2352" y="3120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2397125" y="2743200"/>
            <a:ext cx="3927475" cy="609600"/>
            <a:chOff x="1510" y="1728"/>
            <a:chExt cx="2474" cy="384"/>
          </a:xfrm>
        </p:grpSpPr>
        <p:sp>
          <p:nvSpPr>
            <p:cNvPr id="33804" name="Rectangle 32"/>
            <p:cNvSpPr>
              <a:spLocks noChangeArrowheads="1"/>
            </p:cNvSpPr>
            <p:nvPr/>
          </p:nvSpPr>
          <p:spPr bwMode="auto">
            <a:xfrm>
              <a:off x="1536" y="1728"/>
              <a:ext cx="2448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5" name="Text Box 33"/>
            <p:cNvSpPr txBox="1">
              <a:spLocks noChangeArrowheads="1"/>
            </p:cNvSpPr>
            <p:nvPr/>
          </p:nvSpPr>
          <p:spPr bwMode="auto">
            <a:xfrm>
              <a:off x="1510" y="1748"/>
              <a:ext cx="2474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en-US" sz="2000" b="0">
                  <a:latin typeface="Times New Roman" charset="0"/>
                </a:rPr>
                <a:t>DLs &amp; UG Earth Systems Education</a:t>
              </a:r>
            </a:p>
            <a:p>
              <a:pPr>
                <a:lnSpc>
                  <a:spcPct val="70000"/>
                </a:lnSpc>
                <a:spcBef>
                  <a:spcPct val="20000"/>
                </a:spcBef>
              </a:pPr>
              <a:r>
                <a:rPr lang="en-US" sz="2000" b="0">
                  <a:latin typeface="Times New Roman" charset="0"/>
                </a:rPr>
                <a:t>initiated FY 99, continuing</a:t>
              </a:r>
              <a:endParaRPr lang="en-US" b="0">
                <a:latin typeface="Times New Roman" charset="0"/>
              </a:endParaRPr>
            </a:p>
          </p:txBody>
        </p:sp>
      </p:grpSp>
      <p:sp>
        <p:nvSpPr>
          <p:cNvPr id="33803" name="Rectangle 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Programmatic History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Background Reports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Information Technology: Its Impact on Undergraduate Education in Science, Mathematics, Engineering, and Technology</a:t>
            </a:r>
            <a:r>
              <a:rPr lang="en-US" sz="2000" b="0">
                <a:latin typeface="Arial" charset="0"/>
                <a:ea typeface="ＭＳ Ｐゴシック" charset="0"/>
                <a:cs typeface="ＭＳ Ｐゴシック" charset="0"/>
              </a:rPr>
              <a:t> (NSF 98-82), April 18-20, 1996 </a:t>
            </a:r>
          </a:p>
          <a:p>
            <a:pPr>
              <a:lnSpc>
                <a:spcPct val="90000"/>
              </a:lnSpc>
            </a:pPr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Developing a Digital National Library for Undergraduate Science, Mathematics, Engineering, and Technology Education</a:t>
            </a:r>
            <a:r>
              <a:rPr lang="en-US" sz="2000" b="0">
                <a:latin typeface="Arial" charset="0"/>
                <a:ea typeface="ＭＳ Ｐゴシック" charset="0"/>
                <a:cs typeface="ＭＳ Ｐゴシック" charset="0"/>
              </a:rPr>
              <a:t>, NRC Workshop, August 7-8, 1997 </a:t>
            </a:r>
          </a:p>
          <a:p>
            <a:pPr>
              <a:lnSpc>
                <a:spcPct val="90000"/>
              </a:lnSpc>
            </a:pPr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Report of the SMETE Library Workshop</a:t>
            </a:r>
            <a:r>
              <a:rPr lang="en-US" sz="2000" b="0">
                <a:latin typeface="Arial" charset="0"/>
                <a:ea typeface="ＭＳ Ｐゴシック" charset="0"/>
                <a:cs typeface="ＭＳ Ｐゴシック" charset="0"/>
              </a:rPr>
              <a:t> (NSF 99-112), July 21-23, 1998 </a:t>
            </a:r>
          </a:p>
          <a:p>
            <a:pPr>
              <a:lnSpc>
                <a:spcPct val="90000"/>
              </a:lnSpc>
            </a:pPr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Serving the Needs of Pre-College Science and Mathematics Education: Impact of a Digital National Library on Teacher Education and Practice</a:t>
            </a:r>
            <a:r>
              <a:rPr lang="en-US" sz="2000" b="0">
                <a:latin typeface="Arial" charset="0"/>
                <a:ea typeface="ＭＳ Ｐゴシック" charset="0"/>
                <a:cs typeface="ＭＳ Ｐゴシック" charset="0"/>
              </a:rPr>
              <a:t>,  NRC workshop, September 24-25, 1998 </a:t>
            </a:r>
          </a:p>
          <a:p>
            <a:pPr>
              <a:lnSpc>
                <a:spcPct val="90000"/>
              </a:lnSpc>
            </a:pPr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Digital Libraries and Education Working Meeting</a:t>
            </a:r>
            <a:r>
              <a:rPr lang="en-US" sz="2000" b="0">
                <a:latin typeface="Arial" charset="0"/>
                <a:ea typeface="ＭＳ Ｐゴシック" charset="0"/>
                <a:cs typeface="ＭＳ Ｐゴシック" charset="0"/>
              </a:rPr>
              <a:t>, January 4-6, 1999</a:t>
            </a:r>
          </a:p>
          <a:p>
            <a:pPr>
              <a:lnSpc>
                <a:spcPct val="90000"/>
              </a:lnSpc>
            </a:pPr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Portal to the Future: A Digital Library for Earth System Education</a:t>
            </a:r>
            <a:r>
              <a:rPr lang="en-US" sz="2000" b="0">
                <a:latin typeface="Arial" charset="0"/>
                <a:ea typeface="ＭＳ Ｐゴシック" charset="0"/>
                <a:cs typeface="ＭＳ Ｐゴシック" charset="0"/>
              </a:rPr>
              <a:t>, Workshop Report, August 8-11, 1999 </a:t>
            </a:r>
          </a:p>
          <a:p>
            <a:pPr>
              <a:lnSpc>
                <a:spcPct val="90000"/>
              </a:lnSpc>
            </a:pPr>
            <a:r>
              <a:rPr lang="en-US" sz="2000" b="0" i="1">
                <a:latin typeface="Arial" charset="0"/>
                <a:ea typeface="ＭＳ Ｐゴシック" charset="0"/>
                <a:cs typeface="ＭＳ Ｐゴシック" charset="0"/>
              </a:rPr>
              <a:t>The Digital Libraries Initiative: Update and Discussion, </a:t>
            </a:r>
            <a:r>
              <a:rPr lang="en-US" sz="2000" b="0">
                <a:latin typeface="Arial" charset="0"/>
                <a:ea typeface="ＭＳ Ｐゴシック" charset="0"/>
                <a:cs typeface="ＭＳ Ｐゴシック" charset="0"/>
              </a:rPr>
              <a:t>ASIS Bulletin, October, 1999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743200"/>
            <a:ext cx="80010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0">
                <a:latin typeface="Arial" charset="0"/>
                <a:ea typeface="ＭＳ Ｐゴシック" charset="0"/>
                <a:cs typeface="ＭＳ Ｐゴシック" charset="0"/>
              </a:rPr>
              <a:t>Designed to meet the needs of learners, in both individual and collaborative settings</a:t>
            </a:r>
          </a:p>
          <a:p>
            <a:pPr>
              <a:lnSpc>
                <a:spcPct val="90000"/>
              </a:lnSpc>
            </a:pPr>
            <a:r>
              <a:rPr lang="en-US" sz="2600" b="0">
                <a:latin typeface="Arial" charset="0"/>
                <a:ea typeface="ＭＳ Ｐゴシック" charset="0"/>
                <a:cs typeface="ＭＳ Ｐゴシック" charset="0"/>
              </a:rPr>
              <a:t>Constructed to enable dynamic use of a broad array of materials for learning, primarily in digital format</a:t>
            </a:r>
          </a:p>
          <a:p>
            <a:pPr>
              <a:lnSpc>
                <a:spcPct val="90000"/>
              </a:lnSpc>
            </a:pPr>
            <a:r>
              <a:rPr lang="en-US" sz="2600" b="0">
                <a:latin typeface="Arial" charset="0"/>
                <a:ea typeface="ＭＳ Ｐゴシック" charset="0"/>
                <a:cs typeface="ＭＳ Ｐゴシック" charset="0"/>
              </a:rPr>
              <a:t>Managed actively to promote reliable anytime - anywhere access to quality collections and services, available both within and without the network</a:t>
            </a:r>
          </a:p>
          <a:p>
            <a:pPr>
              <a:lnSpc>
                <a:spcPct val="90000"/>
              </a:lnSpc>
            </a:pPr>
            <a:endParaRPr lang="en-US" sz="2600" b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789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Vision</a:t>
            </a:r>
          </a:p>
        </p:txBody>
      </p:sp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1981200" y="1447800"/>
            <a:ext cx="5791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/>
            <a:r>
              <a:rPr lang="en-US" i="1">
                <a:latin typeface="Arial" charset="0"/>
              </a:rPr>
              <a:t>A Learning Environment and Resource Network for SMET Education (LEARNS)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09800"/>
            <a:ext cx="8001000" cy="1752600"/>
          </a:xfrm>
        </p:spPr>
        <p:txBody>
          <a:bodyPr/>
          <a:lstStyle/>
          <a:p>
            <a:pPr marL="1608138" indent="-1608138" algn="l">
              <a:lnSpc>
                <a:spcPct val="90000"/>
              </a:lnSpc>
            </a:pPr>
            <a:r>
              <a:rPr lang="en-US" sz="2600" i="1">
                <a:latin typeface="Arial" charset="0"/>
                <a:ea typeface="ＭＳ Ｐゴシック" charset="0"/>
                <a:cs typeface="ＭＳ Ｐゴシック" charset="0"/>
              </a:rPr>
              <a:t>Users:	</a:t>
            </a:r>
            <a:r>
              <a:rPr lang="en-US" sz="2600" b="0">
                <a:latin typeface="Arial" charset="0"/>
                <a:ea typeface="ＭＳ Ｐゴシック" charset="0"/>
                <a:cs typeface="ＭＳ Ｐゴシック" charset="0"/>
              </a:rPr>
              <a:t>students, educators, life-long learners</a:t>
            </a:r>
            <a:br>
              <a:rPr lang="en-US" sz="2600" b="0"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60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1608138" indent="-1608138" algn="l">
              <a:lnSpc>
                <a:spcPct val="90000"/>
              </a:lnSpc>
            </a:pPr>
            <a:r>
              <a:rPr lang="en-US" sz="2600" i="1">
                <a:latin typeface="Arial" charset="0"/>
                <a:ea typeface="ＭＳ Ｐゴシック" charset="0"/>
                <a:cs typeface="ＭＳ Ｐゴシック" charset="0"/>
              </a:rPr>
              <a:t>Content:</a:t>
            </a: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600" b="0">
                <a:latin typeface="Arial" charset="0"/>
                <a:ea typeface="ＭＳ Ｐゴシック" charset="0"/>
                <a:cs typeface="ＭＳ Ｐゴシック" charset="0"/>
              </a:rPr>
              <a:t>structured learning materials; large real-time or archived datasets; audio, images, animations; primary sources; digital learning objects (e.g. applets); interactive (virtual, remote) laboratories; ...</a:t>
            </a:r>
            <a:endParaRPr lang="en-US" sz="2600" b="0">
              <a:solidFill>
                <a:srgbClr val="008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1608138" indent="-1608138" algn="l">
              <a:lnSpc>
                <a:spcPct val="90000"/>
              </a:lnSpc>
            </a:pPr>
            <a:endParaRPr lang="en-US" sz="2600">
              <a:solidFill>
                <a:srgbClr val="008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1608138" indent="-1608138" algn="l">
              <a:lnSpc>
                <a:spcPct val="90000"/>
              </a:lnSpc>
            </a:pPr>
            <a:r>
              <a:rPr lang="en-US" sz="2600" i="1">
                <a:latin typeface="Arial" charset="0"/>
                <a:ea typeface="ＭＳ Ｐゴシック" charset="0"/>
                <a:cs typeface="ＭＳ Ｐゴシック" charset="0"/>
              </a:rPr>
              <a:t>Tools:</a:t>
            </a:r>
            <a:r>
              <a:rPr lang="en-US" sz="260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600" b="0">
                <a:latin typeface="Arial" charset="0"/>
                <a:ea typeface="ＭＳ Ｐゴシック" charset="0"/>
                <a:cs typeface="ＭＳ Ｐゴシック" charset="0"/>
              </a:rPr>
              <a:t>search; refer; validate; integrate; create; customize; publish; share; notify; collaborate; ...</a:t>
            </a:r>
            <a:endParaRPr lang="en-US" sz="2400" b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99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38100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NSDL Connects: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05000"/>
            <a:ext cx="31242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Environments for</a:t>
            </a: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Communication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Collaboration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Creation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Validation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Evaluation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Recognition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...</a:t>
            </a: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5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1981200"/>
            <a:ext cx="30480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Discovery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Stability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Reliability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Reusability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Interoperability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Customizability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0">
                <a:latin typeface="Arial" charset="0"/>
                <a:ea typeface="ＭＳ Ｐゴシック" charset="0"/>
                <a:cs typeface="ＭＳ Ｐゴシック" charset="0"/>
              </a:rPr>
              <a:t>...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2400" i="1">
                <a:latin typeface="Arial" charset="0"/>
                <a:ea typeface="ＭＳ Ｐゴシック" charset="0"/>
                <a:cs typeface="ＭＳ Ｐゴシック" charset="0"/>
              </a:rPr>
              <a:t>of Resources</a:t>
            </a: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1447800" y="5943600"/>
            <a:ext cx="6629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endParaRPr lang="en-GB" sz="3200" b="0">
              <a:latin typeface="Times New Roman" charset="0"/>
            </a:endParaRP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4343400" y="3519488"/>
            <a:ext cx="106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AND</a:t>
            </a:r>
            <a:endParaRPr lang="en-US" b="0">
              <a:latin typeface="Arial" charset="0"/>
            </a:endParaRP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The NSDL Enables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27" grpId="0" autoUpdateAnimBg="0"/>
      <p:bldP spid="205828" grpId="0" autoUpdateAnimBg="0"/>
      <p:bldP spid="205830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6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Suede:Applications:Words/Numbers:Microsoft Office 98:Templates:Blank Presentation</Template>
  <TotalTime>301</TotalTime>
  <Words>723</Words>
  <Application>Microsoft Macintosh PowerPoint</Application>
  <PresentationFormat>On-screen Show (4:3)</PresentationFormat>
  <Paragraphs>109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Times</vt:lpstr>
      <vt:lpstr>ＭＳ Ｐゴシック</vt:lpstr>
      <vt:lpstr>Arial</vt:lpstr>
      <vt:lpstr>Times New Roman</vt:lpstr>
      <vt:lpstr>Gatineau</vt:lpstr>
      <vt:lpstr>Arial Narrow</vt:lpstr>
      <vt:lpstr>Arial Black</vt:lpstr>
      <vt:lpstr>Blank Presentation</vt:lpstr>
      <vt:lpstr>Blank</vt:lpstr>
      <vt:lpstr>Bitmap Image</vt:lpstr>
      <vt:lpstr>Background and History of the National Science Foundation’s National SMETE Digital Library Program</vt:lpstr>
      <vt:lpstr>Vision...</vt:lpstr>
      <vt:lpstr>Towards A National SMETE Digital Library...</vt:lpstr>
      <vt:lpstr>The National SMET Education  Digital Library (NSDL) Program: Past, Present, and Future</vt:lpstr>
      <vt:lpstr>Programmatic History</vt:lpstr>
      <vt:lpstr>Background Reports</vt:lpstr>
      <vt:lpstr>Vision</vt:lpstr>
      <vt:lpstr>The NSDL Connects:</vt:lpstr>
      <vt:lpstr>The NSDL Enables</vt:lpstr>
      <vt:lpstr>The NSDL Program</vt:lpstr>
      <vt:lpstr>Expectation of Tracks:</vt:lpstr>
      <vt:lpstr>Overview of FY2000 Projects</vt:lpstr>
      <vt:lpstr>Overview, continued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National Science, Mathematics, Engineering and Technical Education Digital Library at  WWW.SMETE.ORG </dc:title>
  <dc:subject/>
  <dc:creator>Brandon Muramatsy &amp; Lee Zia</dc:creator>
  <cp:keywords/>
  <dc:description>NSF slides in the public domain, other slides licensed under a Creative Commons Attribution-NonCommercial-ShareAlike 3.0-US License_x000d_http://creativecommons.org/licenses/by-nc-sa/3.0/us/</dc:description>
  <cp:lastModifiedBy>Brandon Muramatsu</cp:lastModifiedBy>
  <cp:revision>42</cp:revision>
  <cp:lastPrinted>2000-07-17T18:03:43Z</cp:lastPrinted>
  <dcterms:created xsi:type="dcterms:W3CDTF">2000-07-16T22:01:48Z</dcterms:created>
  <dcterms:modified xsi:type="dcterms:W3CDTF">2013-12-30T05:18:41Z</dcterms:modified>
  <cp:category/>
</cp:coreProperties>
</file>