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ppt/embeddings/oleObject4.bin" ContentType="application/vnd.openxmlformats-officedocument.oleObject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notesSlides/notesSlide4.xml" ContentType="application/vnd.openxmlformats-officedocument.presentationml.notesSlide+xml"/>
  <Override PartName="/ppt/embeddings/oleObject6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86" r:id="rId2"/>
    <p:sldId id="312" r:id="rId3"/>
    <p:sldId id="313" r:id="rId4"/>
    <p:sldId id="314" r:id="rId5"/>
    <p:sldId id="276" r:id="rId6"/>
    <p:sldId id="305" r:id="rId7"/>
    <p:sldId id="306" r:id="rId8"/>
    <p:sldId id="307" r:id="rId9"/>
    <p:sldId id="308" r:id="rId10"/>
    <p:sldId id="309" r:id="rId11"/>
    <p:sldId id="310" r:id="rId12"/>
    <p:sldId id="31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32" y="-80"/>
      </p:cViewPr>
      <p:guideLst>
        <p:guide orient="horz" pos="816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cs typeface="+mn-cs"/>
              </a:defRPr>
            </a:lvl1pPr>
          </a:lstStyle>
          <a:p>
            <a:pPr>
              <a:defRPr/>
            </a:pPr>
            <a:fld id="{7BB4633C-AD2A-CB44-B9C5-9152D39BA8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555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35BDD9-1633-F64D-BAE4-1E54AC0D7BDB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29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D8B132-A63B-E94C-A62B-460E9080E2A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FD1362-A75D-0B44-9140-392550582742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mtClean="0">
                <a:cs typeface="+mn-cs"/>
              </a:rPr>
              <a:t> Premier Award Criteria (cont.)</a:t>
            </a:r>
          </a:p>
          <a:p>
            <a:pPr>
              <a:defRPr/>
            </a:pPr>
            <a:r>
              <a:rPr lang="en-US" altLang="en-US" b="1" smtClean="0">
                <a:cs typeface="+mn-cs"/>
              </a:rPr>
              <a:t>See the previous page for additional information.</a:t>
            </a:r>
          </a:p>
        </p:txBody>
      </p:sp>
      <p:sp>
        <p:nvSpPr>
          <p:cNvPr id="716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7EBB7A-3549-EB4E-BC00-675275668518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mtClean="0">
                <a:cs typeface="+mn-cs"/>
              </a:rPr>
              <a:t> Premier Award Criteria (cont.)</a:t>
            </a:r>
          </a:p>
          <a:p>
            <a:pPr>
              <a:defRPr/>
            </a:pPr>
            <a:r>
              <a:rPr lang="en-US" altLang="en-US" b="1" smtClean="0">
                <a:cs typeface="+mn-cs"/>
              </a:rPr>
              <a:t>See the previous page for additional information.</a:t>
            </a:r>
          </a:p>
        </p:txBody>
      </p:sp>
      <p:sp>
        <p:nvSpPr>
          <p:cNvPr id="73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555A76-76C9-AB4C-BD2D-4CDA9F5435F3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75778" name="Rectangle 1026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75779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89388D-E748-5647-8E67-55CC853EFFF0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778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88BAB4-33C2-AA4F-B882-B8C6C864BABF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mtClean="0">
                <a:cs typeface="+mn-cs"/>
              </a:rPr>
              <a:t> 1998 Premier Award Competition</a:t>
            </a:r>
          </a:p>
          <a:p>
            <a:pPr>
              <a:defRPr/>
            </a:pPr>
            <a:r>
              <a:rPr lang="en-US" altLang="en-US" b="1" smtClean="0">
                <a:cs typeface="+mn-cs"/>
              </a:rPr>
              <a:t>We are now accepting submissions for the 1998 Premier Award Competition. Full submission information can be found at http://www.needs.org/premier/1998/.</a:t>
            </a: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58642-1DA7-564C-B693-9EC62B935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02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C5B-8ECE-1443-B0D6-65B9672F71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35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55C2F-46E2-0D44-BB1F-559B747DB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76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BF27-D41C-894E-99F9-C3176F4BEE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5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423EB-0C8F-BE49-A966-1733C58BA9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69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24A8-AD0B-1642-9D27-F6DC905E1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37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9E6D0-CD8D-3A4C-B24E-D68FD75A7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19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21388-7809-7B4A-8B18-011AB63498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06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B5B7B-F014-AE4E-A612-7BA69F85D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08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F53C4-DDE0-FC4F-8126-AA42DBD077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69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A41BE-17B3-5745-BA96-77755637F5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40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cs typeface="+mn-cs"/>
              </a:defRPr>
            </a:lvl1pPr>
          </a:lstStyle>
          <a:p>
            <a:pPr>
              <a:defRPr/>
            </a:pPr>
            <a:fld id="{95642DC5-D9FF-A84D-892C-6D721DA4E6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6666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4.png"/><Relationship Id="rId5" Type="http://schemas.openxmlformats.org/officeDocument/2006/relationships/oleObject" Target="../embeddings/oleObject7.bin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4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4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4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8" descr="NonK.pct                                                       00011EF6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altLang="en-US" sz="3600" smtClean="0">
                <a:solidFill>
                  <a:schemeClr val="bg1"/>
                </a:solidFill>
                <a:cs typeface="+mj-cs"/>
              </a:rPr>
              <a:t>NEEDS—The National Engineering Education Delivery System</a:t>
            </a:r>
            <a:br>
              <a:rPr lang="en-US" altLang="en-US" sz="3600" smtClean="0">
                <a:solidFill>
                  <a:schemeClr val="bg1"/>
                </a:solidFill>
                <a:cs typeface="+mj-cs"/>
              </a:rPr>
            </a:br>
            <a:endParaRPr lang="en-US" altLang="en-US" smtClean="0">
              <a:latin typeface="Arial Narrow" charset="0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  <a:cs typeface="+mn-cs"/>
              </a:rPr>
              <a:t>Evaluation Criteria and </a:t>
            </a:r>
            <a:br>
              <a:rPr lang="en-US" altLang="en-US" smtClean="0">
                <a:solidFill>
                  <a:schemeClr val="bg1"/>
                </a:solidFill>
                <a:cs typeface="+mn-cs"/>
              </a:rPr>
            </a:br>
            <a:r>
              <a:rPr lang="en-US" altLang="en-US" i="1" smtClean="0">
                <a:solidFill>
                  <a:schemeClr val="bg1"/>
                </a:solidFill>
                <a:cs typeface="+mn-cs"/>
              </a:rPr>
              <a:t>Premier Award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altLang="en-US" b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4384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FFFFFF"/>
                </a:solidFill>
                <a:latin typeface="Arial" charset="0"/>
                <a:cs typeface="Arial" charset="0"/>
              </a:rPr>
              <a:t>Originally Published 1999.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3078" name="Picture 7" descr="88x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6370638" cy="4648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altLang="en-US" sz="2400" smtClean="0">
                <a:cs typeface="+mn-cs"/>
              </a:rPr>
              <a:t>Della Steam Plant</a:t>
            </a:r>
          </a:p>
          <a:p>
            <a:pPr lvl="1">
              <a:defRPr/>
            </a:pPr>
            <a:r>
              <a:rPr lang="en-US" altLang="en-US" sz="2100" smtClean="0"/>
              <a:t>By P. K. Raju and Chetan Sankar</a:t>
            </a:r>
          </a:p>
          <a:p>
            <a:pPr lvl="1">
              <a:buFontTx/>
              <a:buNone/>
              <a:defRPr/>
            </a:pPr>
            <a:r>
              <a:rPr lang="en-US" altLang="en-US" sz="2100" smtClean="0"/>
              <a:t>	at Auburn University</a:t>
            </a:r>
            <a:endParaRPr lang="en-US" altLang="en-US" sz="2200" smtClean="0"/>
          </a:p>
          <a:p>
            <a:pPr>
              <a:defRPr/>
            </a:pPr>
            <a:r>
              <a:rPr lang="en-US" altLang="en-US" sz="2400" smtClean="0">
                <a:cs typeface="+mn-cs"/>
              </a:rPr>
              <a:t>MDSolids</a:t>
            </a:r>
          </a:p>
          <a:p>
            <a:pPr lvl="1">
              <a:defRPr/>
            </a:pPr>
            <a:r>
              <a:rPr lang="en-US" altLang="en-US" sz="2100" smtClean="0"/>
              <a:t>By Timothy Philpot at Murray State University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SEVE-UNH</a:t>
            </a:r>
          </a:p>
          <a:p>
            <a:pPr lvl="1">
              <a:defRPr/>
            </a:pPr>
            <a:r>
              <a:rPr lang="en-US" altLang="en-US" sz="2100" smtClean="0"/>
              <a:t>Robert M. Henry at the University of</a:t>
            </a:r>
          </a:p>
          <a:p>
            <a:pPr lvl="1">
              <a:buFontTx/>
              <a:buNone/>
              <a:defRPr/>
            </a:pPr>
            <a:r>
              <a:rPr lang="en-US" altLang="en-US" sz="2100" smtClean="0"/>
              <a:t>	New Hampshire</a:t>
            </a:r>
            <a:endParaRPr lang="en-US" altLang="en-US" smtClean="0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5943600" y="4038600"/>
            <a:ext cx="22860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2200" u="sng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Distribution</a:t>
            </a:r>
            <a:endParaRPr lang="en-US" altLang="en-US" sz="220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en-US" altLang="en-US" sz="22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2000 CD-ROMs</a:t>
            </a:r>
          </a:p>
        </p:txBody>
      </p:sp>
      <p:pic>
        <p:nvPicPr>
          <p:cNvPr id="16387" name="Picture 8" descr="Premier98 pic.pict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31194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533400" y="5486400"/>
            <a:ext cx="451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See http://www.needs.org/premier/1998/</a:t>
            </a:r>
          </a:p>
          <a:p>
            <a:pPr algn="ctr"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for more info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Premier Courseware of 1998</a:t>
            </a:r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1" name="Picture 16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altLang="en-US" sz="2400" smtClean="0">
                <a:cs typeface="+mn-cs"/>
              </a:rPr>
              <a:t>Virtual Disk Drive </a:t>
            </a:r>
          </a:p>
          <a:p>
            <a:pPr>
              <a:buFontTx/>
              <a:buNone/>
              <a:defRPr/>
            </a:pPr>
            <a:r>
              <a:rPr lang="en-US" altLang="en-US" sz="2400" smtClean="0">
                <a:cs typeface="+mn-cs"/>
              </a:rPr>
              <a:t>	Design Studio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Drill Dissection and	  	                Bicycle Dissection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Mars Navigator</a:t>
            </a:r>
            <a:endParaRPr lang="en-US" altLang="en-US" sz="2000" smtClean="0">
              <a:cs typeface="+mn-cs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533400" y="3810000"/>
            <a:ext cx="632460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1800" u="sng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Distribution - 3000 CD-ROMs</a:t>
            </a:r>
            <a:endParaRPr lang="en-US" altLang="en-US" sz="180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100 Copies to Authors</a:t>
            </a:r>
          </a:p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650 Copies to FIE `97 Participants</a:t>
            </a:r>
          </a:p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300 Copies to Engineering Deans</a:t>
            </a:r>
          </a:p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400 Copies to ASEE `98 Participants</a:t>
            </a:r>
          </a:p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200 Copies to ICEE `98 Participants</a:t>
            </a:r>
          </a:p>
          <a:p>
            <a:pPr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200 Copies to FIE `98 Participants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5086350" y="3597275"/>
            <a:ext cx="404177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See</a:t>
            </a:r>
          </a:p>
          <a:p>
            <a:pPr algn="ctr"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http://www.needs.org/premier/1997/</a:t>
            </a:r>
          </a:p>
          <a:p>
            <a:pPr algn="ctr">
              <a:defRPr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for more info</a:t>
            </a:r>
          </a:p>
        </p:txBody>
      </p:sp>
      <p:pic>
        <p:nvPicPr>
          <p:cNvPr id="7680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52600"/>
            <a:ext cx="3200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437" name="Picture 10" descr="Premier97 pic.pict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163" y="4800600"/>
            <a:ext cx="31194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1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Premier Courseware of 1997</a:t>
            </a:r>
          </a:p>
        </p:txBody>
      </p:sp>
      <p:sp>
        <p:nvSpPr>
          <p:cNvPr id="18439" name="Line 12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40" name="Picture 13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z="2400" smtClean="0">
                <a:cs typeface="+mn-cs"/>
              </a:rPr>
              <a:t>Two entries selected as the Premier Courseware of 1999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Official announcement to be made at FIE 1999, San Juan, Puerto Rico on Saturday, November 13, 1999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838200" y="3962400"/>
            <a:ext cx="662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>
                <a:solidFill>
                  <a:schemeClr val="tx2"/>
                </a:solidFill>
                <a:latin typeface="Arial" charset="0"/>
                <a:cs typeface="+mn-cs"/>
              </a:rPr>
              <a:t>See http://www.needs.org/premier/1999/ for more info</a:t>
            </a:r>
          </a:p>
        </p:txBody>
      </p:sp>
      <p:sp>
        <p:nvSpPr>
          <p:cNvPr id="7886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Premier Courseware of 1999</a:t>
            </a:r>
          </a:p>
        </p:txBody>
      </p:sp>
      <p:sp>
        <p:nvSpPr>
          <p:cNvPr id="20484" name="Line 1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Picture 16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6" name="Group 17"/>
          <p:cNvGrpSpPr>
            <a:grpSpLocks/>
          </p:cNvGrpSpPr>
          <p:nvPr/>
        </p:nvGrpSpPr>
        <p:grpSpPr bwMode="auto">
          <a:xfrm>
            <a:off x="6400800" y="5326063"/>
            <a:ext cx="2209800" cy="1524000"/>
            <a:chOff x="4368" y="3360"/>
            <a:chExt cx="1392" cy="960"/>
          </a:xfrm>
        </p:grpSpPr>
        <p:sp>
          <p:nvSpPr>
            <p:cNvPr id="78866" name="Rectangle 18"/>
            <p:cNvSpPr>
              <a:spLocks noChangeArrowheads="1"/>
            </p:cNvSpPr>
            <p:nvPr/>
          </p:nvSpPr>
          <p:spPr bwMode="auto">
            <a:xfrm>
              <a:off x="4368" y="3360"/>
              <a:ext cx="1392" cy="9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b="0">
                <a:solidFill>
                  <a:srgbClr val="FFFFFF"/>
                </a:solidFill>
                <a:cs typeface="+mn-cs"/>
              </a:endParaRPr>
            </a:p>
          </p:txBody>
        </p:sp>
        <p:graphicFrame>
          <p:nvGraphicFramePr>
            <p:cNvPr id="20488" name="Object 19"/>
            <p:cNvGraphicFramePr>
              <a:graphicFrameLocks noChangeAspect="1"/>
            </p:cNvGraphicFramePr>
            <p:nvPr/>
          </p:nvGraphicFramePr>
          <p:xfrm>
            <a:off x="4991" y="3408"/>
            <a:ext cx="766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0" name="Image" r:id="rId5" imgW="2033180" imgH="2414402" progId="Photoshop.Image.5">
                    <p:embed/>
                  </p:oleObj>
                </mc:Choice>
                <mc:Fallback>
                  <p:oleObj name="Image" r:id="rId5" imgW="2033180" imgH="2414402" progId="Photoshop.Image.5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1" y="3408"/>
                          <a:ext cx="766" cy="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0489" name="Picture 20" descr="Wiley2.pict                                                    000100B3NEEDS G3                       ABA78158: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4" y="3456"/>
              <a:ext cx="59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NEEDS—The National Engineering</a:t>
            </a:r>
            <a:br>
              <a:rPr lang="en-US" altLang="en-US" smtClean="0">
                <a:cs typeface="+mj-cs"/>
              </a:rPr>
            </a:br>
            <a:r>
              <a:rPr lang="en-US" altLang="en-US" smtClean="0">
                <a:cs typeface="+mj-cs"/>
              </a:rPr>
              <a:t>Education Delivery System</a:t>
            </a:r>
            <a:endParaRPr lang="en-US" altLang="en-US" sz="2400" smtClean="0">
              <a:cs typeface="+mj-cs"/>
            </a:endParaRPr>
          </a:p>
        </p:txBody>
      </p:sp>
      <p:sp>
        <p:nvSpPr>
          <p:cNvPr id="80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An Established Dissemination Tool</a:t>
            </a:r>
            <a:endParaRPr lang="en-US" altLang="en-US" sz="2400" smtClean="0">
              <a:cs typeface="+mn-cs"/>
            </a:endParaRPr>
          </a:p>
          <a:p>
            <a:pPr lvl="1">
              <a:defRPr/>
            </a:pPr>
            <a:r>
              <a:rPr lang="en-US" altLang="en-US" sz="2400" smtClean="0"/>
              <a:t>National program developed within the Engineering Coalitions program (1990-1999)</a:t>
            </a:r>
          </a:p>
          <a:p>
            <a:pPr lvl="1">
              <a:defRPr/>
            </a:pPr>
            <a:r>
              <a:rPr lang="en-US" altLang="en-US" sz="2400" smtClean="0"/>
              <a:t>Courseware readily searchable and accessible</a:t>
            </a:r>
          </a:p>
          <a:p>
            <a:pPr lvl="1">
              <a:defRPr/>
            </a:pPr>
            <a:r>
              <a:rPr lang="en-US" altLang="en-US" sz="2400" smtClean="0"/>
              <a:t>Expanding to include Science, Mathematics, Engineering and Technology Education (SMETE)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Established Quality Review Programs</a:t>
            </a:r>
          </a:p>
          <a:p>
            <a:pPr lvl="1">
              <a:defRPr/>
            </a:pPr>
            <a:r>
              <a:rPr lang="en-US" altLang="en-US" sz="2400" smtClean="0"/>
              <a:t>Criteria for evaluating courseware</a:t>
            </a:r>
          </a:p>
          <a:p>
            <a:pPr lvl="1">
              <a:defRPr/>
            </a:pPr>
            <a:r>
              <a:rPr lang="en-US" altLang="en-US" sz="2400" i="1" smtClean="0"/>
              <a:t>The Premier Award for Excellence in Engineering Education Courseware</a:t>
            </a:r>
            <a:endParaRPr lang="en-US" altLang="en-US" sz="2400" smtClean="0"/>
          </a:p>
          <a:p>
            <a:pPr lvl="1">
              <a:defRPr/>
            </a:pPr>
            <a:r>
              <a:rPr lang="en-US" altLang="en-US" sz="2400" smtClean="0"/>
              <a:t>New user-based review mechanisms</a:t>
            </a:r>
            <a:endParaRPr lang="en-US" altLang="en-US" smtClean="0"/>
          </a:p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4099" name="Line 1028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1029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altLang="en-US" smtClean="0">
                <a:cs typeface="+mj-cs"/>
              </a:rPr>
              <a:t>NEEDS</a:t>
            </a:r>
          </a:p>
        </p:txBody>
      </p:sp>
      <p:sp>
        <p:nvSpPr>
          <p:cNvPr id="81923" name="Freeform 3"/>
          <p:cNvSpPr>
            <a:spLocks/>
          </p:cNvSpPr>
          <p:nvPr/>
        </p:nvSpPr>
        <p:spPr bwMode="auto">
          <a:xfrm>
            <a:off x="3200400" y="381000"/>
            <a:ext cx="5497513" cy="3673475"/>
          </a:xfrm>
          <a:custGeom>
            <a:avLst/>
            <a:gdLst>
              <a:gd name="T0" fmla="*/ 3219 w 3463"/>
              <a:gd name="T1" fmla="*/ 93 h 2314"/>
              <a:gd name="T2" fmla="*/ 3129 w 3463"/>
              <a:gd name="T3" fmla="*/ 300 h 2314"/>
              <a:gd name="T4" fmla="*/ 2932 w 3463"/>
              <a:gd name="T5" fmla="*/ 493 h 2314"/>
              <a:gd name="T6" fmla="*/ 2763 w 3463"/>
              <a:gd name="T7" fmla="*/ 665 h 2314"/>
              <a:gd name="T8" fmla="*/ 2581 w 3463"/>
              <a:gd name="T9" fmla="*/ 689 h 2314"/>
              <a:gd name="T10" fmla="*/ 2515 w 3463"/>
              <a:gd name="T11" fmla="*/ 586 h 2314"/>
              <a:gd name="T12" fmla="*/ 2444 w 3463"/>
              <a:gd name="T13" fmla="*/ 399 h 2314"/>
              <a:gd name="T14" fmla="*/ 2347 w 3463"/>
              <a:gd name="T15" fmla="*/ 537 h 2314"/>
              <a:gd name="T16" fmla="*/ 2299 w 3463"/>
              <a:gd name="T17" fmla="*/ 791 h 2314"/>
              <a:gd name="T18" fmla="*/ 2297 w 3463"/>
              <a:gd name="T19" fmla="*/ 483 h 2314"/>
              <a:gd name="T20" fmla="*/ 2278 w 3463"/>
              <a:gd name="T21" fmla="*/ 405 h 2314"/>
              <a:gd name="T22" fmla="*/ 2445 w 3463"/>
              <a:gd name="T23" fmla="*/ 384 h 2314"/>
              <a:gd name="T24" fmla="*/ 2355 w 3463"/>
              <a:gd name="T25" fmla="*/ 315 h 2314"/>
              <a:gd name="T26" fmla="*/ 2182 w 3463"/>
              <a:gd name="T27" fmla="*/ 291 h 2314"/>
              <a:gd name="T28" fmla="*/ 2036 w 3463"/>
              <a:gd name="T29" fmla="*/ 367 h 2314"/>
              <a:gd name="T30" fmla="*/ 1951 w 3463"/>
              <a:gd name="T31" fmla="*/ 246 h 2314"/>
              <a:gd name="T32" fmla="*/ 928 w 3463"/>
              <a:gd name="T33" fmla="*/ 155 h 2314"/>
              <a:gd name="T34" fmla="*/ 263 w 3463"/>
              <a:gd name="T35" fmla="*/ 53 h 2314"/>
              <a:gd name="T36" fmla="*/ 251 w 3463"/>
              <a:gd name="T37" fmla="*/ 197 h 2314"/>
              <a:gd name="T38" fmla="*/ 213 w 3463"/>
              <a:gd name="T39" fmla="*/ 107 h 2314"/>
              <a:gd name="T40" fmla="*/ 163 w 3463"/>
              <a:gd name="T41" fmla="*/ 216 h 2314"/>
              <a:gd name="T42" fmla="*/ 91 w 3463"/>
              <a:gd name="T43" fmla="*/ 477 h 2314"/>
              <a:gd name="T44" fmla="*/ 18 w 3463"/>
              <a:gd name="T45" fmla="*/ 900 h 2314"/>
              <a:gd name="T46" fmla="*/ 83 w 3463"/>
              <a:gd name="T47" fmla="*/ 1064 h 2314"/>
              <a:gd name="T48" fmla="*/ 109 w 3463"/>
              <a:gd name="T49" fmla="*/ 1238 h 2314"/>
              <a:gd name="T50" fmla="*/ 157 w 3463"/>
              <a:gd name="T51" fmla="*/ 1388 h 2314"/>
              <a:gd name="T52" fmla="*/ 264 w 3463"/>
              <a:gd name="T53" fmla="*/ 1489 h 2314"/>
              <a:gd name="T54" fmla="*/ 405 w 3463"/>
              <a:gd name="T55" fmla="*/ 1603 h 2314"/>
              <a:gd name="T56" fmla="*/ 655 w 3463"/>
              <a:gd name="T57" fmla="*/ 1739 h 2314"/>
              <a:gd name="T58" fmla="*/ 964 w 3463"/>
              <a:gd name="T59" fmla="*/ 1789 h 2314"/>
              <a:gd name="T60" fmla="*/ 1214 w 3463"/>
              <a:gd name="T61" fmla="*/ 1979 h 2314"/>
              <a:gd name="T62" fmla="*/ 1424 w 3463"/>
              <a:gd name="T63" fmla="*/ 1987 h 2314"/>
              <a:gd name="T64" fmla="*/ 1569 w 3463"/>
              <a:gd name="T65" fmla="*/ 2197 h 2314"/>
              <a:gd name="T66" fmla="*/ 1772 w 3463"/>
              <a:gd name="T67" fmla="*/ 2274 h 2314"/>
              <a:gd name="T68" fmla="*/ 1831 w 3463"/>
              <a:gd name="T69" fmla="*/ 2089 h 2314"/>
              <a:gd name="T70" fmla="*/ 2088 w 3463"/>
              <a:gd name="T71" fmla="*/ 1975 h 2314"/>
              <a:gd name="T72" fmla="*/ 2245 w 3463"/>
              <a:gd name="T73" fmla="*/ 1973 h 2314"/>
              <a:gd name="T74" fmla="*/ 2353 w 3463"/>
              <a:gd name="T75" fmla="*/ 1966 h 2314"/>
              <a:gd name="T76" fmla="*/ 2263 w 3463"/>
              <a:gd name="T77" fmla="*/ 1895 h 2314"/>
              <a:gd name="T78" fmla="*/ 2397 w 3463"/>
              <a:gd name="T79" fmla="*/ 1814 h 2314"/>
              <a:gd name="T80" fmla="*/ 2582 w 3463"/>
              <a:gd name="T81" fmla="*/ 1838 h 2314"/>
              <a:gd name="T82" fmla="*/ 2742 w 3463"/>
              <a:gd name="T83" fmla="*/ 1871 h 2314"/>
              <a:gd name="T84" fmla="*/ 2822 w 3463"/>
              <a:gd name="T85" fmla="*/ 2029 h 2314"/>
              <a:gd name="T86" fmla="*/ 2896 w 3463"/>
              <a:gd name="T87" fmla="*/ 2128 h 2314"/>
              <a:gd name="T88" fmla="*/ 3058 w 3463"/>
              <a:gd name="T89" fmla="*/ 2116 h 2314"/>
              <a:gd name="T90" fmla="*/ 2905 w 3463"/>
              <a:gd name="T91" fmla="*/ 1792 h 2314"/>
              <a:gd name="T92" fmla="*/ 2941 w 3463"/>
              <a:gd name="T93" fmla="*/ 1546 h 2314"/>
              <a:gd name="T94" fmla="*/ 3174 w 3463"/>
              <a:gd name="T95" fmla="*/ 1165 h 2314"/>
              <a:gd name="T96" fmla="*/ 3159 w 3463"/>
              <a:gd name="T97" fmla="*/ 1169 h 2314"/>
              <a:gd name="T98" fmla="*/ 3111 w 3463"/>
              <a:gd name="T99" fmla="*/ 1078 h 2314"/>
              <a:gd name="T100" fmla="*/ 3066 w 3463"/>
              <a:gd name="T101" fmla="*/ 881 h 2314"/>
              <a:gd name="T102" fmla="*/ 3131 w 3463"/>
              <a:gd name="T103" fmla="*/ 869 h 2314"/>
              <a:gd name="T104" fmla="*/ 3310 w 3463"/>
              <a:gd name="T105" fmla="*/ 636 h 2314"/>
              <a:gd name="T106" fmla="*/ 3305 w 3463"/>
              <a:gd name="T107" fmla="*/ 594 h 2314"/>
              <a:gd name="T108" fmla="*/ 3338 w 3463"/>
              <a:gd name="T109" fmla="*/ 499 h 2314"/>
              <a:gd name="T110" fmla="*/ 3316 w 3463"/>
              <a:gd name="T111" fmla="*/ 428 h 2314"/>
              <a:gd name="T112" fmla="*/ 3427 w 3463"/>
              <a:gd name="T113" fmla="*/ 263 h 2314"/>
              <a:gd name="T114" fmla="*/ 3350 w 3463"/>
              <a:gd name="T115" fmla="*/ 54 h 2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63" h="2314">
                <a:moveTo>
                  <a:pt x="3337" y="13"/>
                </a:moveTo>
                <a:lnTo>
                  <a:pt x="3318" y="0"/>
                </a:lnTo>
                <a:lnTo>
                  <a:pt x="3299" y="0"/>
                </a:lnTo>
                <a:lnTo>
                  <a:pt x="3287" y="2"/>
                </a:lnTo>
                <a:lnTo>
                  <a:pt x="3278" y="18"/>
                </a:lnTo>
                <a:lnTo>
                  <a:pt x="3263" y="13"/>
                </a:lnTo>
                <a:lnTo>
                  <a:pt x="3252" y="18"/>
                </a:lnTo>
                <a:lnTo>
                  <a:pt x="3244" y="41"/>
                </a:lnTo>
                <a:lnTo>
                  <a:pt x="3219" y="93"/>
                </a:lnTo>
                <a:lnTo>
                  <a:pt x="3231" y="125"/>
                </a:lnTo>
                <a:lnTo>
                  <a:pt x="3222" y="163"/>
                </a:lnTo>
                <a:lnTo>
                  <a:pt x="3230" y="179"/>
                </a:lnTo>
                <a:lnTo>
                  <a:pt x="3229" y="210"/>
                </a:lnTo>
                <a:lnTo>
                  <a:pt x="3225" y="238"/>
                </a:lnTo>
                <a:lnTo>
                  <a:pt x="3209" y="242"/>
                </a:lnTo>
                <a:lnTo>
                  <a:pt x="3198" y="226"/>
                </a:lnTo>
                <a:lnTo>
                  <a:pt x="3174" y="287"/>
                </a:lnTo>
                <a:lnTo>
                  <a:pt x="3129" y="300"/>
                </a:lnTo>
                <a:lnTo>
                  <a:pt x="3069" y="320"/>
                </a:lnTo>
                <a:lnTo>
                  <a:pt x="3026" y="331"/>
                </a:lnTo>
                <a:lnTo>
                  <a:pt x="2992" y="364"/>
                </a:lnTo>
                <a:lnTo>
                  <a:pt x="2970" y="399"/>
                </a:lnTo>
                <a:lnTo>
                  <a:pt x="2950" y="400"/>
                </a:lnTo>
                <a:lnTo>
                  <a:pt x="2928" y="438"/>
                </a:lnTo>
                <a:lnTo>
                  <a:pt x="2938" y="452"/>
                </a:lnTo>
                <a:lnTo>
                  <a:pt x="2943" y="483"/>
                </a:lnTo>
                <a:lnTo>
                  <a:pt x="2932" y="493"/>
                </a:lnTo>
                <a:lnTo>
                  <a:pt x="2917" y="516"/>
                </a:lnTo>
                <a:lnTo>
                  <a:pt x="2901" y="522"/>
                </a:lnTo>
                <a:lnTo>
                  <a:pt x="2895" y="537"/>
                </a:lnTo>
                <a:lnTo>
                  <a:pt x="2866" y="542"/>
                </a:lnTo>
                <a:lnTo>
                  <a:pt x="2826" y="543"/>
                </a:lnTo>
                <a:lnTo>
                  <a:pt x="2794" y="564"/>
                </a:lnTo>
                <a:lnTo>
                  <a:pt x="2798" y="599"/>
                </a:lnTo>
                <a:lnTo>
                  <a:pt x="2789" y="627"/>
                </a:lnTo>
                <a:lnTo>
                  <a:pt x="2763" y="665"/>
                </a:lnTo>
                <a:lnTo>
                  <a:pt x="2730" y="701"/>
                </a:lnTo>
                <a:lnTo>
                  <a:pt x="2696" y="714"/>
                </a:lnTo>
                <a:lnTo>
                  <a:pt x="2686" y="740"/>
                </a:lnTo>
                <a:lnTo>
                  <a:pt x="2619" y="770"/>
                </a:lnTo>
                <a:lnTo>
                  <a:pt x="2582" y="761"/>
                </a:lnTo>
                <a:lnTo>
                  <a:pt x="2575" y="752"/>
                </a:lnTo>
                <a:lnTo>
                  <a:pt x="2592" y="734"/>
                </a:lnTo>
                <a:lnTo>
                  <a:pt x="2594" y="710"/>
                </a:lnTo>
                <a:lnTo>
                  <a:pt x="2581" y="689"/>
                </a:lnTo>
                <a:lnTo>
                  <a:pt x="2594" y="680"/>
                </a:lnTo>
                <a:lnTo>
                  <a:pt x="2614" y="683"/>
                </a:lnTo>
                <a:lnTo>
                  <a:pt x="2611" y="638"/>
                </a:lnTo>
                <a:lnTo>
                  <a:pt x="2607" y="601"/>
                </a:lnTo>
                <a:lnTo>
                  <a:pt x="2596" y="567"/>
                </a:lnTo>
                <a:lnTo>
                  <a:pt x="2578" y="552"/>
                </a:lnTo>
                <a:lnTo>
                  <a:pt x="2554" y="543"/>
                </a:lnTo>
                <a:lnTo>
                  <a:pt x="2534" y="558"/>
                </a:lnTo>
                <a:lnTo>
                  <a:pt x="2515" y="586"/>
                </a:lnTo>
                <a:lnTo>
                  <a:pt x="2496" y="579"/>
                </a:lnTo>
                <a:lnTo>
                  <a:pt x="2504" y="566"/>
                </a:lnTo>
                <a:lnTo>
                  <a:pt x="2513" y="558"/>
                </a:lnTo>
                <a:lnTo>
                  <a:pt x="2525" y="549"/>
                </a:lnTo>
                <a:lnTo>
                  <a:pt x="2543" y="525"/>
                </a:lnTo>
                <a:lnTo>
                  <a:pt x="2529" y="477"/>
                </a:lnTo>
                <a:lnTo>
                  <a:pt x="2525" y="440"/>
                </a:lnTo>
                <a:lnTo>
                  <a:pt x="2496" y="433"/>
                </a:lnTo>
                <a:lnTo>
                  <a:pt x="2444" y="399"/>
                </a:lnTo>
                <a:lnTo>
                  <a:pt x="2414" y="414"/>
                </a:lnTo>
                <a:lnTo>
                  <a:pt x="2408" y="431"/>
                </a:lnTo>
                <a:lnTo>
                  <a:pt x="2415" y="445"/>
                </a:lnTo>
                <a:lnTo>
                  <a:pt x="2399" y="452"/>
                </a:lnTo>
                <a:lnTo>
                  <a:pt x="2399" y="480"/>
                </a:lnTo>
                <a:lnTo>
                  <a:pt x="2385" y="480"/>
                </a:lnTo>
                <a:lnTo>
                  <a:pt x="2363" y="502"/>
                </a:lnTo>
                <a:lnTo>
                  <a:pt x="2355" y="519"/>
                </a:lnTo>
                <a:lnTo>
                  <a:pt x="2347" y="537"/>
                </a:lnTo>
                <a:lnTo>
                  <a:pt x="2346" y="581"/>
                </a:lnTo>
                <a:lnTo>
                  <a:pt x="2342" y="630"/>
                </a:lnTo>
                <a:lnTo>
                  <a:pt x="2353" y="658"/>
                </a:lnTo>
                <a:lnTo>
                  <a:pt x="2368" y="704"/>
                </a:lnTo>
                <a:lnTo>
                  <a:pt x="2368" y="758"/>
                </a:lnTo>
                <a:lnTo>
                  <a:pt x="2355" y="821"/>
                </a:lnTo>
                <a:lnTo>
                  <a:pt x="2329" y="826"/>
                </a:lnTo>
                <a:lnTo>
                  <a:pt x="2313" y="814"/>
                </a:lnTo>
                <a:lnTo>
                  <a:pt x="2299" y="791"/>
                </a:lnTo>
                <a:lnTo>
                  <a:pt x="2285" y="758"/>
                </a:lnTo>
                <a:lnTo>
                  <a:pt x="2287" y="716"/>
                </a:lnTo>
                <a:lnTo>
                  <a:pt x="2287" y="686"/>
                </a:lnTo>
                <a:lnTo>
                  <a:pt x="2274" y="660"/>
                </a:lnTo>
                <a:lnTo>
                  <a:pt x="2276" y="604"/>
                </a:lnTo>
                <a:lnTo>
                  <a:pt x="2283" y="560"/>
                </a:lnTo>
                <a:lnTo>
                  <a:pt x="2286" y="537"/>
                </a:lnTo>
                <a:lnTo>
                  <a:pt x="2310" y="499"/>
                </a:lnTo>
                <a:lnTo>
                  <a:pt x="2297" y="483"/>
                </a:lnTo>
                <a:lnTo>
                  <a:pt x="2285" y="490"/>
                </a:lnTo>
                <a:lnTo>
                  <a:pt x="2276" y="512"/>
                </a:lnTo>
                <a:lnTo>
                  <a:pt x="2247" y="545"/>
                </a:lnTo>
                <a:lnTo>
                  <a:pt x="2263" y="517"/>
                </a:lnTo>
                <a:lnTo>
                  <a:pt x="2265" y="498"/>
                </a:lnTo>
                <a:lnTo>
                  <a:pt x="2259" y="474"/>
                </a:lnTo>
                <a:lnTo>
                  <a:pt x="2263" y="453"/>
                </a:lnTo>
                <a:lnTo>
                  <a:pt x="2276" y="433"/>
                </a:lnTo>
                <a:lnTo>
                  <a:pt x="2278" y="405"/>
                </a:lnTo>
                <a:lnTo>
                  <a:pt x="2285" y="389"/>
                </a:lnTo>
                <a:lnTo>
                  <a:pt x="2289" y="415"/>
                </a:lnTo>
                <a:lnTo>
                  <a:pt x="2315" y="417"/>
                </a:lnTo>
                <a:lnTo>
                  <a:pt x="2329" y="400"/>
                </a:lnTo>
                <a:lnTo>
                  <a:pt x="2355" y="388"/>
                </a:lnTo>
                <a:lnTo>
                  <a:pt x="2382" y="385"/>
                </a:lnTo>
                <a:lnTo>
                  <a:pt x="2393" y="396"/>
                </a:lnTo>
                <a:lnTo>
                  <a:pt x="2414" y="391"/>
                </a:lnTo>
                <a:lnTo>
                  <a:pt x="2445" y="384"/>
                </a:lnTo>
                <a:lnTo>
                  <a:pt x="2462" y="382"/>
                </a:lnTo>
                <a:lnTo>
                  <a:pt x="2465" y="367"/>
                </a:lnTo>
                <a:lnTo>
                  <a:pt x="2467" y="367"/>
                </a:lnTo>
                <a:lnTo>
                  <a:pt x="2454" y="349"/>
                </a:lnTo>
                <a:lnTo>
                  <a:pt x="2435" y="341"/>
                </a:lnTo>
                <a:lnTo>
                  <a:pt x="2405" y="330"/>
                </a:lnTo>
                <a:lnTo>
                  <a:pt x="2379" y="330"/>
                </a:lnTo>
                <a:lnTo>
                  <a:pt x="2363" y="327"/>
                </a:lnTo>
                <a:lnTo>
                  <a:pt x="2355" y="315"/>
                </a:lnTo>
                <a:lnTo>
                  <a:pt x="2324" y="310"/>
                </a:lnTo>
                <a:lnTo>
                  <a:pt x="2297" y="316"/>
                </a:lnTo>
                <a:lnTo>
                  <a:pt x="2276" y="320"/>
                </a:lnTo>
                <a:lnTo>
                  <a:pt x="2257" y="341"/>
                </a:lnTo>
                <a:lnTo>
                  <a:pt x="2229" y="327"/>
                </a:lnTo>
                <a:lnTo>
                  <a:pt x="2207" y="316"/>
                </a:lnTo>
                <a:lnTo>
                  <a:pt x="2180" y="330"/>
                </a:lnTo>
                <a:lnTo>
                  <a:pt x="2162" y="322"/>
                </a:lnTo>
                <a:lnTo>
                  <a:pt x="2182" y="291"/>
                </a:lnTo>
                <a:lnTo>
                  <a:pt x="2176" y="280"/>
                </a:lnTo>
                <a:lnTo>
                  <a:pt x="2166" y="284"/>
                </a:lnTo>
                <a:lnTo>
                  <a:pt x="2139" y="320"/>
                </a:lnTo>
                <a:lnTo>
                  <a:pt x="2118" y="347"/>
                </a:lnTo>
                <a:lnTo>
                  <a:pt x="2098" y="378"/>
                </a:lnTo>
                <a:lnTo>
                  <a:pt x="2068" y="374"/>
                </a:lnTo>
                <a:lnTo>
                  <a:pt x="2057" y="340"/>
                </a:lnTo>
                <a:lnTo>
                  <a:pt x="2046" y="341"/>
                </a:lnTo>
                <a:lnTo>
                  <a:pt x="2036" y="367"/>
                </a:lnTo>
                <a:lnTo>
                  <a:pt x="2001" y="368"/>
                </a:lnTo>
                <a:lnTo>
                  <a:pt x="2038" y="316"/>
                </a:lnTo>
                <a:lnTo>
                  <a:pt x="2126" y="257"/>
                </a:lnTo>
                <a:lnTo>
                  <a:pt x="2131" y="242"/>
                </a:lnTo>
                <a:lnTo>
                  <a:pt x="2083" y="244"/>
                </a:lnTo>
                <a:lnTo>
                  <a:pt x="2033" y="225"/>
                </a:lnTo>
                <a:lnTo>
                  <a:pt x="2015" y="251"/>
                </a:lnTo>
                <a:lnTo>
                  <a:pt x="1977" y="236"/>
                </a:lnTo>
                <a:lnTo>
                  <a:pt x="1951" y="246"/>
                </a:lnTo>
                <a:lnTo>
                  <a:pt x="1935" y="216"/>
                </a:lnTo>
                <a:lnTo>
                  <a:pt x="1892" y="218"/>
                </a:lnTo>
                <a:lnTo>
                  <a:pt x="1879" y="232"/>
                </a:lnTo>
                <a:lnTo>
                  <a:pt x="1831" y="198"/>
                </a:lnTo>
                <a:lnTo>
                  <a:pt x="1824" y="166"/>
                </a:lnTo>
                <a:lnTo>
                  <a:pt x="1770" y="154"/>
                </a:lnTo>
                <a:lnTo>
                  <a:pt x="1794" y="198"/>
                </a:lnTo>
                <a:lnTo>
                  <a:pt x="978" y="169"/>
                </a:lnTo>
                <a:lnTo>
                  <a:pt x="928" y="155"/>
                </a:lnTo>
                <a:lnTo>
                  <a:pt x="841" y="143"/>
                </a:lnTo>
                <a:lnTo>
                  <a:pt x="731" y="125"/>
                </a:lnTo>
                <a:lnTo>
                  <a:pt x="593" y="111"/>
                </a:lnTo>
                <a:lnTo>
                  <a:pt x="541" y="100"/>
                </a:lnTo>
                <a:lnTo>
                  <a:pt x="466" y="87"/>
                </a:lnTo>
                <a:lnTo>
                  <a:pt x="412" y="74"/>
                </a:lnTo>
                <a:lnTo>
                  <a:pt x="269" y="27"/>
                </a:lnTo>
                <a:lnTo>
                  <a:pt x="260" y="32"/>
                </a:lnTo>
                <a:lnTo>
                  <a:pt x="263" y="53"/>
                </a:lnTo>
                <a:lnTo>
                  <a:pt x="272" y="77"/>
                </a:lnTo>
                <a:lnTo>
                  <a:pt x="264" y="89"/>
                </a:lnTo>
                <a:lnTo>
                  <a:pt x="255" y="98"/>
                </a:lnTo>
                <a:lnTo>
                  <a:pt x="260" y="116"/>
                </a:lnTo>
                <a:lnTo>
                  <a:pt x="282" y="154"/>
                </a:lnTo>
                <a:lnTo>
                  <a:pt x="264" y="179"/>
                </a:lnTo>
                <a:lnTo>
                  <a:pt x="255" y="212"/>
                </a:lnTo>
                <a:lnTo>
                  <a:pt x="232" y="212"/>
                </a:lnTo>
                <a:lnTo>
                  <a:pt x="251" y="197"/>
                </a:lnTo>
                <a:lnTo>
                  <a:pt x="258" y="179"/>
                </a:lnTo>
                <a:lnTo>
                  <a:pt x="253" y="163"/>
                </a:lnTo>
                <a:lnTo>
                  <a:pt x="242" y="158"/>
                </a:lnTo>
                <a:lnTo>
                  <a:pt x="246" y="146"/>
                </a:lnTo>
                <a:lnTo>
                  <a:pt x="263" y="151"/>
                </a:lnTo>
                <a:lnTo>
                  <a:pt x="263" y="141"/>
                </a:lnTo>
                <a:lnTo>
                  <a:pt x="253" y="113"/>
                </a:lnTo>
                <a:lnTo>
                  <a:pt x="240" y="111"/>
                </a:lnTo>
                <a:lnTo>
                  <a:pt x="213" y="107"/>
                </a:lnTo>
                <a:lnTo>
                  <a:pt x="193" y="85"/>
                </a:lnTo>
                <a:lnTo>
                  <a:pt x="179" y="74"/>
                </a:lnTo>
                <a:lnTo>
                  <a:pt x="163" y="67"/>
                </a:lnTo>
                <a:lnTo>
                  <a:pt x="152" y="87"/>
                </a:lnTo>
                <a:lnTo>
                  <a:pt x="159" y="118"/>
                </a:lnTo>
                <a:lnTo>
                  <a:pt x="163" y="144"/>
                </a:lnTo>
                <a:lnTo>
                  <a:pt x="160" y="177"/>
                </a:lnTo>
                <a:lnTo>
                  <a:pt x="159" y="205"/>
                </a:lnTo>
                <a:lnTo>
                  <a:pt x="163" y="216"/>
                </a:lnTo>
                <a:lnTo>
                  <a:pt x="173" y="238"/>
                </a:lnTo>
                <a:lnTo>
                  <a:pt x="163" y="253"/>
                </a:lnTo>
                <a:lnTo>
                  <a:pt x="163" y="266"/>
                </a:lnTo>
                <a:lnTo>
                  <a:pt x="165" y="289"/>
                </a:lnTo>
                <a:lnTo>
                  <a:pt x="150" y="297"/>
                </a:lnTo>
                <a:lnTo>
                  <a:pt x="139" y="348"/>
                </a:lnTo>
                <a:lnTo>
                  <a:pt x="128" y="394"/>
                </a:lnTo>
                <a:lnTo>
                  <a:pt x="112" y="441"/>
                </a:lnTo>
                <a:lnTo>
                  <a:pt x="91" y="477"/>
                </a:lnTo>
                <a:lnTo>
                  <a:pt x="72" y="525"/>
                </a:lnTo>
                <a:lnTo>
                  <a:pt x="52" y="555"/>
                </a:lnTo>
                <a:lnTo>
                  <a:pt x="52" y="626"/>
                </a:lnTo>
                <a:lnTo>
                  <a:pt x="52" y="689"/>
                </a:lnTo>
                <a:lnTo>
                  <a:pt x="45" y="714"/>
                </a:lnTo>
                <a:lnTo>
                  <a:pt x="25" y="754"/>
                </a:lnTo>
                <a:lnTo>
                  <a:pt x="0" y="797"/>
                </a:lnTo>
                <a:lnTo>
                  <a:pt x="25" y="853"/>
                </a:lnTo>
                <a:lnTo>
                  <a:pt x="18" y="900"/>
                </a:lnTo>
                <a:lnTo>
                  <a:pt x="11" y="932"/>
                </a:lnTo>
                <a:lnTo>
                  <a:pt x="32" y="988"/>
                </a:lnTo>
                <a:lnTo>
                  <a:pt x="47" y="1024"/>
                </a:lnTo>
                <a:lnTo>
                  <a:pt x="69" y="1040"/>
                </a:lnTo>
                <a:lnTo>
                  <a:pt x="90" y="1014"/>
                </a:lnTo>
                <a:lnTo>
                  <a:pt x="96" y="1031"/>
                </a:lnTo>
                <a:lnTo>
                  <a:pt x="103" y="1044"/>
                </a:lnTo>
                <a:lnTo>
                  <a:pt x="81" y="1047"/>
                </a:lnTo>
                <a:lnTo>
                  <a:pt x="83" y="1064"/>
                </a:lnTo>
                <a:lnTo>
                  <a:pt x="63" y="1054"/>
                </a:lnTo>
                <a:lnTo>
                  <a:pt x="66" y="1089"/>
                </a:lnTo>
                <a:lnTo>
                  <a:pt x="75" y="1119"/>
                </a:lnTo>
                <a:lnTo>
                  <a:pt x="78" y="1143"/>
                </a:lnTo>
                <a:lnTo>
                  <a:pt x="105" y="1137"/>
                </a:lnTo>
                <a:lnTo>
                  <a:pt x="101" y="1148"/>
                </a:lnTo>
                <a:lnTo>
                  <a:pt x="78" y="1165"/>
                </a:lnTo>
                <a:lnTo>
                  <a:pt x="78" y="1202"/>
                </a:lnTo>
                <a:lnTo>
                  <a:pt x="109" y="1238"/>
                </a:lnTo>
                <a:lnTo>
                  <a:pt x="121" y="1251"/>
                </a:lnTo>
                <a:lnTo>
                  <a:pt x="113" y="1265"/>
                </a:lnTo>
                <a:lnTo>
                  <a:pt x="123" y="1287"/>
                </a:lnTo>
                <a:lnTo>
                  <a:pt x="128" y="1313"/>
                </a:lnTo>
                <a:lnTo>
                  <a:pt x="136" y="1329"/>
                </a:lnTo>
                <a:lnTo>
                  <a:pt x="141" y="1349"/>
                </a:lnTo>
                <a:lnTo>
                  <a:pt x="142" y="1369"/>
                </a:lnTo>
                <a:lnTo>
                  <a:pt x="136" y="1382"/>
                </a:lnTo>
                <a:lnTo>
                  <a:pt x="157" y="1388"/>
                </a:lnTo>
                <a:lnTo>
                  <a:pt x="176" y="1390"/>
                </a:lnTo>
                <a:lnTo>
                  <a:pt x="193" y="1385"/>
                </a:lnTo>
                <a:lnTo>
                  <a:pt x="213" y="1388"/>
                </a:lnTo>
                <a:lnTo>
                  <a:pt x="219" y="1407"/>
                </a:lnTo>
                <a:lnTo>
                  <a:pt x="223" y="1422"/>
                </a:lnTo>
                <a:lnTo>
                  <a:pt x="244" y="1447"/>
                </a:lnTo>
                <a:lnTo>
                  <a:pt x="253" y="1457"/>
                </a:lnTo>
                <a:lnTo>
                  <a:pt x="263" y="1477"/>
                </a:lnTo>
                <a:lnTo>
                  <a:pt x="264" y="1489"/>
                </a:lnTo>
                <a:lnTo>
                  <a:pt x="284" y="1502"/>
                </a:lnTo>
                <a:lnTo>
                  <a:pt x="301" y="1519"/>
                </a:lnTo>
                <a:lnTo>
                  <a:pt x="318" y="1548"/>
                </a:lnTo>
                <a:lnTo>
                  <a:pt x="322" y="1585"/>
                </a:lnTo>
                <a:lnTo>
                  <a:pt x="320" y="1605"/>
                </a:lnTo>
                <a:lnTo>
                  <a:pt x="338" y="1609"/>
                </a:lnTo>
                <a:lnTo>
                  <a:pt x="358" y="1603"/>
                </a:lnTo>
                <a:lnTo>
                  <a:pt x="376" y="1602"/>
                </a:lnTo>
                <a:lnTo>
                  <a:pt x="405" y="1603"/>
                </a:lnTo>
                <a:lnTo>
                  <a:pt x="432" y="1605"/>
                </a:lnTo>
                <a:lnTo>
                  <a:pt x="471" y="1605"/>
                </a:lnTo>
                <a:lnTo>
                  <a:pt x="495" y="1609"/>
                </a:lnTo>
                <a:lnTo>
                  <a:pt x="500" y="1625"/>
                </a:lnTo>
                <a:lnTo>
                  <a:pt x="494" y="1641"/>
                </a:lnTo>
                <a:lnTo>
                  <a:pt x="524" y="1663"/>
                </a:lnTo>
                <a:lnTo>
                  <a:pt x="555" y="1680"/>
                </a:lnTo>
                <a:lnTo>
                  <a:pt x="612" y="1713"/>
                </a:lnTo>
                <a:lnTo>
                  <a:pt x="655" y="1739"/>
                </a:lnTo>
                <a:lnTo>
                  <a:pt x="702" y="1758"/>
                </a:lnTo>
                <a:lnTo>
                  <a:pt x="750" y="1777"/>
                </a:lnTo>
                <a:lnTo>
                  <a:pt x="781" y="1779"/>
                </a:lnTo>
                <a:lnTo>
                  <a:pt x="809" y="1776"/>
                </a:lnTo>
                <a:lnTo>
                  <a:pt x="852" y="1781"/>
                </a:lnTo>
                <a:lnTo>
                  <a:pt x="880" y="1786"/>
                </a:lnTo>
                <a:lnTo>
                  <a:pt x="910" y="1783"/>
                </a:lnTo>
                <a:lnTo>
                  <a:pt x="939" y="1791"/>
                </a:lnTo>
                <a:lnTo>
                  <a:pt x="964" y="1789"/>
                </a:lnTo>
                <a:lnTo>
                  <a:pt x="967" y="1752"/>
                </a:lnTo>
                <a:lnTo>
                  <a:pt x="1011" y="1757"/>
                </a:lnTo>
                <a:lnTo>
                  <a:pt x="1063" y="1758"/>
                </a:lnTo>
                <a:lnTo>
                  <a:pt x="1105" y="1812"/>
                </a:lnTo>
                <a:lnTo>
                  <a:pt x="1155" y="1858"/>
                </a:lnTo>
                <a:lnTo>
                  <a:pt x="1184" y="1893"/>
                </a:lnTo>
                <a:lnTo>
                  <a:pt x="1185" y="1923"/>
                </a:lnTo>
                <a:lnTo>
                  <a:pt x="1195" y="1957"/>
                </a:lnTo>
                <a:lnTo>
                  <a:pt x="1214" y="1979"/>
                </a:lnTo>
                <a:lnTo>
                  <a:pt x="1235" y="2001"/>
                </a:lnTo>
                <a:lnTo>
                  <a:pt x="1295" y="2042"/>
                </a:lnTo>
                <a:lnTo>
                  <a:pt x="1316" y="2036"/>
                </a:lnTo>
                <a:lnTo>
                  <a:pt x="1328" y="2024"/>
                </a:lnTo>
                <a:lnTo>
                  <a:pt x="1335" y="1999"/>
                </a:lnTo>
                <a:lnTo>
                  <a:pt x="1341" y="1979"/>
                </a:lnTo>
                <a:lnTo>
                  <a:pt x="1364" y="1978"/>
                </a:lnTo>
                <a:lnTo>
                  <a:pt x="1390" y="1979"/>
                </a:lnTo>
                <a:lnTo>
                  <a:pt x="1424" y="1987"/>
                </a:lnTo>
                <a:lnTo>
                  <a:pt x="1443" y="2003"/>
                </a:lnTo>
                <a:lnTo>
                  <a:pt x="1468" y="2014"/>
                </a:lnTo>
                <a:lnTo>
                  <a:pt x="1475" y="2034"/>
                </a:lnTo>
                <a:lnTo>
                  <a:pt x="1488" y="2066"/>
                </a:lnTo>
                <a:lnTo>
                  <a:pt x="1500" y="2097"/>
                </a:lnTo>
                <a:lnTo>
                  <a:pt x="1514" y="2121"/>
                </a:lnTo>
                <a:lnTo>
                  <a:pt x="1540" y="2137"/>
                </a:lnTo>
                <a:lnTo>
                  <a:pt x="1560" y="2162"/>
                </a:lnTo>
                <a:lnTo>
                  <a:pt x="1569" y="2197"/>
                </a:lnTo>
                <a:lnTo>
                  <a:pt x="1576" y="2224"/>
                </a:lnTo>
                <a:lnTo>
                  <a:pt x="1593" y="2272"/>
                </a:lnTo>
                <a:lnTo>
                  <a:pt x="1616" y="2277"/>
                </a:lnTo>
                <a:lnTo>
                  <a:pt x="1642" y="2289"/>
                </a:lnTo>
                <a:lnTo>
                  <a:pt x="1669" y="2296"/>
                </a:lnTo>
                <a:lnTo>
                  <a:pt x="1703" y="2298"/>
                </a:lnTo>
                <a:lnTo>
                  <a:pt x="1723" y="2313"/>
                </a:lnTo>
                <a:lnTo>
                  <a:pt x="1770" y="2310"/>
                </a:lnTo>
                <a:lnTo>
                  <a:pt x="1772" y="2274"/>
                </a:lnTo>
                <a:lnTo>
                  <a:pt x="1746" y="2247"/>
                </a:lnTo>
                <a:lnTo>
                  <a:pt x="1741" y="2208"/>
                </a:lnTo>
                <a:lnTo>
                  <a:pt x="1760" y="2182"/>
                </a:lnTo>
                <a:lnTo>
                  <a:pt x="1759" y="2153"/>
                </a:lnTo>
                <a:lnTo>
                  <a:pt x="1766" y="2146"/>
                </a:lnTo>
                <a:lnTo>
                  <a:pt x="1768" y="2124"/>
                </a:lnTo>
                <a:lnTo>
                  <a:pt x="1784" y="2113"/>
                </a:lnTo>
                <a:lnTo>
                  <a:pt x="1815" y="2089"/>
                </a:lnTo>
                <a:lnTo>
                  <a:pt x="1831" y="2089"/>
                </a:lnTo>
                <a:lnTo>
                  <a:pt x="1869" y="2063"/>
                </a:lnTo>
                <a:lnTo>
                  <a:pt x="1892" y="2039"/>
                </a:lnTo>
                <a:lnTo>
                  <a:pt x="1929" y="2014"/>
                </a:lnTo>
                <a:lnTo>
                  <a:pt x="1920" y="1983"/>
                </a:lnTo>
                <a:lnTo>
                  <a:pt x="1929" y="1975"/>
                </a:lnTo>
                <a:lnTo>
                  <a:pt x="1939" y="2008"/>
                </a:lnTo>
                <a:lnTo>
                  <a:pt x="1990" y="1960"/>
                </a:lnTo>
                <a:lnTo>
                  <a:pt x="2032" y="1961"/>
                </a:lnTo>
                <a:lnTo>
                  <a:pt x="2088" y="1975"/>
                </a:lnTo>
                <a:lnTo>
                  <a:pt x="2132" y="1967"/>
                </a:lnTo>
                <a:lnTo>
                  <a:pt x="2153" y="1965"/>
                </a:lnTo>
                <a:lnTo>
                  <a:pt x="2142" y="1943"/>
                </a:lnTo>
                <a:lnTo>
                  <a:pt x="2161" y="1945"/>
                </a:lnTo>
                <a:lnTo>
                  <a:pt x="2174" y="1963"/>
                </a:lnTo>
                <a:lnTo>
                  <a:pt x="2174" y="1978"/>
                </a:lnTo>
                <a:lnTo>
                  <a:pt x="2216" y="1981"/>
                </a:lnTo>
                <a:lnTo>
                  <a:pt x="2236" y="1983"/>
                </a:lnTo>
                <a:lnTo>
                  <a:pt x="2245" y="1973"/>
                </a:lnTo>
                <a:lnTo>
                  <a:pt x="2260" y="1990"/>
                </a:lnTo>
                <a:lnTo>
                  <a:pt x="2274" y="1994"/>
                </a:lnTo>
                <a:lnTo>
                  <a:pt x="2291" y="1990"/>
                </a:lnTo>
                <a:lnTo>
                  <a:pt x="2278" y="1965"/>
                </a:lnTo>
                <a:lnTo>
                  <a:pt x="2298" y="1963"/>
                </a:lnTo>
                <a:lnTo>
                  <a:pt x="2310" y="1970"/>
                </a:lnTo>
                <a:lnTo>
                  <a:pt x="2328" y="1986"/>
                </a:lnTo>
                <a:lnTo>
                  <a:pt x="2341" y="1981"/>
                </a:lnTo>
                <a:lnTo>
                  <a:pt x="2353" y="1966"/>
                </a:lnTo>
                <a:lnTo>
                  <a:pt x="2345" y="1945"/>
                </a:lnTo>
                <a:lnTo>
                  <a:pt x="2327" y="1939"/>
                </a:lnTo>
                <a:lnTo>
                  <a:pt x="2316" y="1927"/>
                </a:lnTo>
                <a:lnTo>
                  <a:pt x="2324" y="1906"/>
                </a:lnTo>
                <a:lnTo>
                  <a:pt x="2323" y="1886"/>
                </a:lnTo>
                <a:lnTo>
                  <a:pt x="2305" y="1886"/>
                </a:lnTo>
                <a:lnTo>
                  <a:pt x="2287" y="1906"/>
                </a:lnTo>
                <a:lnTo>
                  <a:pt x="2286" y="1880"/>
                </a:lnTo>
                <a:lnTo>
                  <a:pt x="2263" y="1895"/>
                </a:lnTo>
                <a:lnTo>
                  <a:pt x="2245" y="1902"/>
                </a:lnTo>
                <a:lnTo>
                  <a:pt x="2237" y="1888"/>
                </a:lnTo>
                <a:lnTo>
                  <a:pt x="2254" y="1865"/>
                </a:lnTo>
                <a:lnTo>
                  <a:pt x="2310" y="1878"/>
                </a:lnTo>
                <a:lnTo>
                  <a:pt x="2323" y="1853"/>
                </a:lnTo>
                <a:lnTo>
                  <a:pt x="2352" y="1844"/>
                </a:lnTo>
                <a:lnTo>
                  <a:pt x="2385" y="1853"/>
                </a:lnTo>
                <a:lnTo>
                  <a:pt x="2397" y="1844"/>
                </a:lnTo>
                <a:lnTo>
                  <a:pt x="2397" y="1814"/>
                </a:lnTo>
                <a:lnTo>
                  <a:pt x="2414" y="1851"/>
                </a:lnTo>
                <a:lnTo>
                  <a:pt x="2419" y="1865"/>
                </a:lnTo>
                <a:lnTo>
                  <a:pt x="2444" y="1850"/>
                </a:lnTo>
                <a:lnTo>
                  <a:pt x="2464" y="1826"/>
                </a:lnTo>
                <a:lnTo>
                  <a:pt x="2473" y="1841"/>
                </a:lnTo>
                <a:lnTo>
                  <a:pt x="2489" y="1847"/>
                </a:lnTo>
                <a:lnTo>
                  <a:pt x="2515" y="1835"/>
                </a:lnTo>
                <a:lnTo>
                  <a:pt x="2571" y="1824"/>
                </a:lnTo>
                <a:lnTo>
                  <a:pt x="2582" y="1838"/>
                </a:lnTo>
                <a:lnTo>
                  <a:pt x="2596" y="1855"/>
                </a:lnTo>
                <a:lnTo>
                  <a:pt x="2618" y="1860"/>
                </a:lnTo>
                <a:lnTo>
                  <a:pt x="2640" y="1862"/>
                </a:lnTo>
                <a:lnTo>
                  <a:pt x="2666" y="1851"/>
                </a:lnTo>
                <a:lnTo>
                  <a:pt x="2683" y="1833"/>
                </a:lnTo>
                <a:lnTo>
                  <a:pt x="2697" y="1827"/>
                </a:lnTo>
                <a:lnTo>
                  <a:pt x="2708" y="1835"/>
                </a:lnTo>
                <a:lnTo>
                  <a:pt x="2722" y="1851"/>
                </a:lnTo>
                <a:lnTo>
                  <a:pt x="2742" y="1871"/>
                </a:lnTo>
                <a:lnTo>
                  <a:pt x="2762" y="1878"/>
                </a:lnTo>
                <a:lnTo>
                  <a:pt x="2778" y="1881"/>
                </a:lnTo>
                <a:lnTo>
                  <a:pt x="2795" y="1901"/>
                </a:lnTo>
                <a:lnTo>
                  <a:pt x="2807" y="1923"/>
                </a:lnTo>
                <a:lnTo>
                  <a:pt x="2821" y="1939"/>
                </a:lnTo>
                <a:lnTo>
                  <a:pt x="2815" y="1970"/>
                </a:lnTo>
                <a:lnTo>
                  <a:pt x="2816" y="1996"/>
                </a:lnTo>
                <a:lnTo>
                  <a:pt x="2816" y="2014"/>
                </a:lnTo>
                <a:lnTo>
                  <a:pt x="2822" y="2029"/>
                </a:lnTo>
                <a:lnTo>
                  <a:pt x="2831" y="2031"/>
                </a:lnTo>
                <a:lnTo>
                  <a:pt x="2836" y="2004"/>
                </a:lnTo>
                <a:lnTo>
                  <a:pt x="2849" y="2019"/>
                </a:lnTo>
                <a:lnTo>
                  <a:pt x="2838" y="2041"/>
                </a:lnTo>
                <a:lnTo>
                  <a:pt x="2836" y="2059"/>
                </a:lnTo>
                <a:lnTo>
                  <a:pt x="2847" y="2068"/>
                </a:lnTo>
                <a:lnTo>
                  <a:pt x="2869" y="2092"/>
                </a:lnTo>
                <a:lnTo>
                  <a:pt x="2887" y="2097"/>
                </a:lnTo>
                <a:lnTo>
                  <a:pt x="2896" y="2128"/>
                </a:lnTo>
                <a:lnTo>
                  <a:pt x="2907" y="2134"/>
                </a:lnTo>
                <a:lnTo>
                  <a:pt x="2923" y="2167"/>
                </a:lnTo>
                <a:lnTo>
                  <a:pt x="2946" y="2179"/>
                </a:lnTo>
                <a:lnTo>
                  <a:pt x="2967" y="2188"/>
                </a:lnTo>
                <a:lnTo>
                  <a:pt x="2981" y="2214"/>
                </a:lnTo>
                <a:lnTo>
                  <a:pt x="3012" y="2208"/>
                </a:lnTo>
                <a:lnTo>
                  <a:pt x="3053" y="2199"/>
                </a:lnTo>
                <a:lnTo>
                  <a:pt x="3064" y="2149"/>
                </a:lnTo>
                <a:lnTo>
                  <a:pt x="3058" y="2116"/>
                </a:lnTo>
                <a:lnTo>
                  <a:pt x="3058" y="2060"/>
                </a:lnTo>
                <a:lnTo>
                  <a:pt x="3047" y="2044"/>
                </a:lnTo>
                <a:lnTo>
                  <a:pt x="3026" y="2016"/>
                </a:lnTo>
                <a:lnTo>
                  <a:pt x="3008" y="1986"/>
                </a:lnTo>
                <a:lnTo>
                  <a:pt x="2991" y="1947"/>
                </a:lnTo>
                <a:lnTo>
                  <a:pt x="2975" y="1903"/>
                </a:lnTo>
                <a:lnTo>
                  <a:pt x="2950" y="1862"/>
                </a:lnTo>
                <a:lnTo>
                  <a:pt x="2930" y="1833"/>
                </a:lnTo>
                <a:lnTo>
                  <a:pt x="2905" y="1792"/>
                </a:lnTo>
                <a:lnTo>
                  <a:pt x="2887" y="1757"/>
                </a:lnTo>
                <a:lnTo>
                  <a:pt x="2880" y="1727"/>
                </a:lnTo>
                <a:lnTo>
                  <a:pt x="2878" y="1704"/>
                </a:lnTo>
                <a:lnTo>
                  <a:pt x="2881" y="1684"/>
                </a:lnTo>
                <a:lnTo>
                  <a:pt x="2885" y="1676"/>
                </a:lnTo>
                <a:lnTo>
                  <a:pt x="2887" y="1628"/>
                </a:lnTo>
                <a:lnTo>
                  <a:pt x="2910" y="1584"/>
                </a:lnTo>
                <a:lnTo>
                  <a:pt x="2905" y="1556"/>
                </a:lnTo>
                <a:lnTo>
                  <a:pt x="2941" y="1546"/>
                </a:lnTo>
                <a:lnTo>
                  <a:pt x="2986" y="1497"/>
                </a:lnTo>
                <a:lnTo>
                  <a:pt x="3010" y="1418"/>
                </a:lnTo>
                <a:lnTo>
                  <a:pt x="3068" y="1390"/>
                </a:lnTo>
                <a:lnTo>
                  <a:pt x="3102" y="1316"/>
                </a:lnTo>
                <a:lnTo>
                  <a:pt x="3159" y="1294"/>
                </a:lnTo>
                <a:lnTo>
                  <a:pt x="3187" y="1238"/>
                </a:lnTo>
                <a:lnTo>
                  <a:pt x="3187" y="1198"/>
                </a:lnTo>
                <a:lnTo>
                  <a:pt x="3188" y="1164"/>
                </a:lnTo>
                <a:lnTo>
                  <a:pt x="3174" y="1165"/>
                </a:lnTo>
                <a:lnTo>
                  <a:pt x="3174" y="1223"/>
                </a:lnTo>
                <a:lnTo>
                  <a:pt x="3140" y="1265"/>
                </a:lnTo>
                <a:lnTo>
                  <a:pt x="3092" y="1276"/>
                </a:lnTo>
                <a:lnTo>
                  <a:pt x="3138" y="1251"/>
                </a:lnTo>
                <a:lnTo>
                  <a:pt x="3111" y="1238"/>
                </a:lnTo>
                <a:lnTo>
                  <a:pt x="3138" y="1232"/>
                </a:lnTo>
                <a:lnTo>
                  <a:pt x="3154" y="1233"/>
                </a:lnTo>
                <a:lnTo>
                  <a:pt x="3162" y="1200"/>
                </a:lnTo>
                <a:lnTo>
                  <a:pt x="3159" y="1169"/>
                </a:lnTo>
                <a:lnTo>
                  <a:pt x="3135" y="1169"/>
                </a:lnTo>
                <a:lnTo>
                  <a:pt x="3098" y="1185"/>
                </a:lnTo>
                <a:lnTo>
                  <a:pt x="3100" y="1155"/>
                </a:lnTo>
                <a:lnTo>
                  <a:pt x="3119" y="1167"/>
                </a:lnTo>
                <a:lnTo>
                  <a:pt x="3151" y="1151"/>
                </a:lnTo>
                <a:lnTo>
                  <a:pt x="3156" y="1136"/>
                </a:lnTo>
                <a:lnTo>
                  <a:pt x="3133" y="1127"/>
                </a:lnTo>
                <a:lnTo>
                  <a:pt x="3136" y="1092"/>
                </a:lnTo>
                <a:lnTo>
                  <a:pt x="3111" y="1078"/>
                </a:lnTo>
                <a:lnTo>
                  <a:pt x="3103" y="1090"/>
                </a:lnTo>
                <a:lnTo>
                  <a:pt x="3095" y="1065"/>
                </a:lnTo>
                <a:lnTo>
                  <a:pt x="3098" y="1039"/>
                </a:lnTo>
                <a:lnTo>
                  <a:pt x="3102" y="1011"/>
                </a:lnTo>
                <a:lnTo>
                  <a:pt x="3058" y="991"/>
                </a:lnTo>
                <a:lnTo>
                  <a:pt x="3070" y="985"/>
                </a:lnTo>
                <a:lnTo>
                  <a:pt x="3060" y="925"/>
                </a:lnTo>
                <a:lnTo>
                  <a:pt x="3058" y="891"/>
                </a:lnTo>
                <a:lnTo>
                  <a:pt x="3066" y="881"/>
                </a:lnTo>
                <a:lnTo>
                  <a:pt x="3068" y="931"/>
                </a:lnTo>
                <a:lnTo>
                  <a:pt x="3084" y="964"/>
                </a:lnTo>
                <a:lnTo>
                  <a:pt x="3109" y="996"/>
                </a:lnTo>
                <a:lnTo>
                  <a:pt x="3109" y="1057"/>
                </a:lnTo>
                <a:lnTo>
                  <a:pt x="3136" y="1062"/>
                </a:lnTo>
                <a:lnTo>
                  <a:pt x="3159" y="1000"/>
                </a:lnTo>
                <a:lnTo>
                  <a:pt x="3158" y="913"/>
                </a:lnTo>
                <a:lnTo>
                  <a:pt x="3129" y="888"/>
                </a:lnTo>
                <a:lnTo>
                  <a:pt x="3131" y="869"/>
                </a:lnTo>
                <a:lnTo>
                  <a:pt x="3165" y="889"/>
                </a:lnTo>
                <a:lnTo>
                  <a:pt x="3183" y="844"/>
                </a:lnTo>
                <a:lnTo>
                  <a:pt x="3185" y="806"/>
                </a:lnTo>
                <a:lnTo>
                  <a:pt x="3185" y="740"/>
                </a:lnTo>
                <a:lnTo>
                  <a:pt x="3169" y="720"/>
                </a:lnTo>
                <a:lnTo>
                  <a:pt x="3176" y="704"/>
                </a:lnTo>
                <a:lnTo>
                  <a:pt x="3189" y="722"/>
                </a:lnTo>
                <a:lnTo>
                  <a:pt x="3260" y="681"/>
                </a:lnTo>
                <a:lnTo>
                  <a:pt x="3310" y="636"/>
                </a:lnTo>
                <a:lnTo>
                  <a:pt x="3272" y="632"/>
                </a:lnTo>
                <a:lnTo>
                  <a:pt x="3219" y="667"/>
                </a:lnTo>
                <a:lnTo>
                  <a:pt x="3185" y="683"/>
                </a:lnTo>
                <a:lnTo>
                  <a:pt x="3209" y="648"/>
                </a:lnTo>
                <a:lnTo>
                  <a:pt x="3233" y="632"/>
                </a:lnTo>
                <a:lnTo>
                  <a:pt x="3247" y="638"/>
                </a:lnTo>
                <a:lnTo>
                  <a:pt x="3286" y="615"/>
                </a:lnTo>
                <a:lnTo>
                  <a:pt x="3294" y="594"/>
                </a:lnTo>
                <a:lnTo>
                  <a:pt x="3305" y="594"/>
                </a:lnTo>
                <a:lnTo>
                  <a:pt x="3319" y="583"/>
                </a:lnTo>
                <a:lnTo>
                  <a:pt x="3337" y="561"/>
                </a:lnTo>
                <a:lnTo>
                  <a:pt x="3366" y="574"/>
                </a:lnTo>
                <a:lnTo>
                  <a:pt x="3380" y="558"/>
                </a:lnTo>
                <a:lnTo>
                  <a:pt x="3393" y="537"/>
                </a:lnTo>
                <a:lnTo>
                  <a:pt x="3380" y="510"/>
                </a:lnTo>
                <a:lnTo>
                  <a:pt x="3362" y="493"/>
                </a:lnTo>
                <a:lnTo>
                  <a:pt x="3352" y="492"/>
                </a:lnTo>
                <a:lnTo>
                  <a:pt x="3338" y="499"/>
                </a:lnTo>
                <a:lnTo>
                  <a:pt x="3352" y="522"/>
                </a:lnTo>
                <a:lnTo>
                  <a:pt x="3358" y="536"/>
                </a:lnTo>
                <a:lnTo>
                  <a:pt x="3342" y="535"/>
                </a:lnTo>
                <a:lnTo>
                  <a:pt x="3324" y="508"/>
                </a:lnTo>
                <a:lnTo>
                  <a:pt x="3306" y="513"/>
                </a:lnTo>
                <a:lnTo>
                  <a:pt x="3310" y="493"/>
                </a:lnTo>
                <a:lnTo>
                  <a:pt x="3318" y="472"/>
                </a:lnTo>
                <a:lnTo>
                  <a:pt x="3303" y="469"/>
                </a:lnTo>
                <a:lnTo>
                  <a:pt x="3316" y="428"/>
                </a:lnTo>
                <a:lnTo>
                  <a:pt x="3312" y="403"/>
                </a:lnTo>
                <a:lnTo>
                  <a:pt x="3329" y="385"/>
                </a:lnTo>
                <a:lnTo>
                  <a:pt x="3319" y="359"/>
                </a:lnTo>
                <a:lnTo>
                  <a:pt x="3337" y="347"/>
                </a:lnTo>
                <a:lnTo>
                  <a:pt x="3356" y="331"/>
                </a:lnTo>
                <a:lnTo>
                  <a:pt x="3373" y="325"/>
                </a:lnTo>
                <a:lnTo>
                  <a:pt x="3380" y="284"/>
                </a:lnTo>
                <a:lnTo>
                  <a:pt x="3399" y="284"/>
                </a:lnTo>
                <a:lnTo>
                  <a:pt x="3427" y="263"/>
                </a:lnTo>
                <a:lnTo>
                  <a:pt x="3440" y="242"/>
                </a:lnTo>
                <a:lnTo>
                  <a:pt x="3462" y="222"/>
                </a:lnTo>
                <a:lnTo>
                  <a:pt x="3459" y="195"/>
                </a:lnTo>
                <a:lnTo>
                  <a:pt x="3428" y="181"/>
                </a:lnTo>
                <a:lnTo>
                  <a:pt x="3411" y="154"/>
                </a:lnTo>
                <a:lnTo>
                  <a:pt x="3378" y="154"/>
                </a:lnTo>
                <a:lnTo>
                  <a:pt x="3364" y="121"/>
                </a:lnTo>
                <a:lnTo>
                  <a:pt x="3359" y="87"/>
                </a:lnTo>
                <a:lnTo>
                  <a:pt x="3350" y="54"/>
                </a:lnTo>
                <a:lnTo>
                  <a:pt x="3337" y="13"/>
                </a:lnTo>
              </a:path>
            </a:pathLst>
          </a:custGeom>
          <a:solidFill>
            <a:srgbClr val="006666"/>
          </a:solidFill>
          <a:ln w="254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894013" y="1590675"/>
            <a:ext cx="128905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Berkeley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7288213" y="2003425"/>
            <a:ext cx="11493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Virginia</a:t>
            </a:r>
          </a:p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Tech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2811463" y="1943100"/>
            <a:ext cx="127476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Stanford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3783013" y="2308225"/>
            <a:ext cx="13049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Northern</a:t>
            </a:r>
          </a:p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Arizona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080000" y="2386013"/>
            <a:ext cx="15335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Oklahoma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7670800" y="1624013"/>
            <a:ext cx="101917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UMBC</a:t>
            </a:r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3400" y="4038600"/>
            <a:ext cx="8610600" cy="18335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tabLst>
                <a:tab pos="577850" algn="l"/>
              </a:tabLst>
              <a:defRPr/>
            </a:pPr>
            <a:r>
              <a:rPr lang="en-US" altLang="en-US" sz="2400" smtClean="0">
                <a:cs typeface="+mn-cs"/>
              </a:rPr>
              <a:t>National digital library developed within the 			Engineering Coalitions program (1990-1999)</a:t>
            </a:r>
          </a:p>
          <a:p>
            <a:pPr>
              <a:lnSpc>
                <a:spcPct val="90000"/>
              </a:lnSpc>
              <a:tabLst>
                <a:tab pos="577850" algn="l"/>
              </a:tabLst>
              <a:defRPr/>
            </a:pPr>
            <a:r>
              <a:rPr lang="en-US" altLang="en-US" sz="2400" smtClean="0">
                <a:cs typeface="+mn-cs"/>
              </a:rPr>
              <a:t>Established Quality Review Programs</a:t>
            </a:r>
          </a:p>
          <a:p>
            <a:pPr>
              <a:lnSpc>
                <a:spcPct val="90000"/>
              </a:lnSpc>
              <a:tabLst>
                <a:tab pos="577850" algn="l"/>
              </a:tabLst>
              <a:defRPr/>
            </a:pPr>
            <a:r>
              <a:rPr lang="en-US" altLang="en-US" sz="2400" smtClean="0">
                <a:cs typeface="+mn-cs"/>
              </a:rPr>
              <a:t>Expanding to include Science, Mathematics, 			Engineering and Technology Education (SMETE)</a:t>
            </a:r>
          </a:p>
          <a:p>
            <a:pPr>
              <a:lnSpc>
                <a:spcPct val="90000"/>
              </a:lnSpc>
              <a:tabLst>
                <a:tab pos="577850" algn="l"/>
              </a:tabLst>
              <a:defRPr/>
            </a:pPr>
            <a:r>
              <a:rPr lang="en-US" altLang="en-US" sz="2400" smtClean="0">
                <a:cs typeface="+mn-cs"/>
              </a:rPr>
              <a:t>Developing digital learning spaces for </a:t>
            </a:r>
          </a:p>
          <a:p>
            <a:pPr>
              <a:lnSpc>
                <a:spcPct val="90000"/>
              </a:lnSpc>
              <a:buFontTx/>
              <a:buNone/>
              <a:tabLst>
                <a:tab pos="577850" algn="l"/>
              </a:tabLst>
              <a:defRPr/>
            </a:pPr>
            <a:r>
              <a:rPr lang="en-US" altLang="en-US" sz="2400" smtClean="0">
                <a:cs typeface="+mn-cs"/>
              </a:rPr>
              <a:t>	SMETE teaching &amp; learning communities</a:t>
            </a:r>
            <a:endParaRPr lang="en-US" altLang="en-US" sz="2000" smtClean="0">
              <a:solidFill>
                <a:schemeClr val="tx1"/>
              </a:solidFill>
              <a:cs typeface="+mn-cs"/>
            </a:endParaRPr>
          </a:p>
        </p:txBody>
      </p:sp>
      <p:graphicFrame>
        <p:nvGraphicFramePr>
          <p:cNvPr id="5130" name="Object 11"/>
          <p:cNvGraphicFramePr>
            <a:graphicFrameLocks noChangeAspect="1"/>
          </p:cNvGraphicFramePr>
          <p:nvPr/>
        </p:nvGraphicFramePr>
        <p:xfrm>
          <a:off x="76200" y="76200"/>
          <a:ext cx="50831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Image" r:id="rId4" imgW="5082951" imgH="1270289" progId="Photoshop.Image.5">
                  <p:embed/>
                </p:oleObj>
              </mc:Choice>
              <mc:Fallback>
                <p:oleObj name="Image" r:id="rId4" imgW="5082951" imgH="1270289" progId="Photoshop.Image.5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76200"/>
                        <a:ext cx="5083175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smtClean="0">
                <a:cs typeface="+mj-cs"/>
              </a:rPr>
              <a:t>www.needs.org</a:t>
            </a:r>
            <a:endParaRPr lang="en-US" altLang="en-US" sz="2400" smtClean="0">
              <a:cs typeface="+mj-cs"/>
            </a:endParaRPr>
          </a:p>
        </p:txBody>
      </p:sp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1" name="Picture 7" descr="&#10;needs.pict                                                     00000C1ECA.transfer                    AB89E6CB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342188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 altLang="en-US" sz="2800" smtClean="0">
                <a:cs typeface="+mj-cs"/>
              </a:rPr>
              <a:t>The Premier Award for Excellence in Engineering Education Courseware</a:t>
            </a:r>
            <a:endParaRPr lang="en-US" altLang="en-US" smtClean="0"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smtClean="0">
                <a:cs typeface="+mn-cs"/>
              </a:rPr>
              <a:t>A national competition to identify and reward the authors of high-quality, non-commercial courseware designed to enhance engineering education</a:t>
            </a:r>
          </a:p>
          <a:p>
            <a:pPr lvl="1">
              <a:defRPr/>
            </a:pPr>
            <a:r>
              <a:rPr lang="en-US" altLang="en-US" sz="2200" smtClean="0">
                <a:solidFill>
                  <a:schemeClr val="tx2"/>
                </a:solidFill>
              </a:rPr>
              <a:t>The </a:t>
            </a:r>
            <a:r>
              <a:rPr lang="en-US" altLang="en-US" sz="2200" i="1" smtClean="0">
                <a:solidFill>
                  <a:schemeClr val="tx2"/>
                </a:solidFill>
              </a:rPr>
              <a:t>Premier Award</a:t>
            </a:r>
            <a:r>
              <a:rPr lang="en-US" altLang="en-US" sz="2200" smtClean="0">
                <a:solidFill>
                  <a:schemeClr val="tx2"/>
                </a:solidFill>
              </a:rPr>
              <a:t> is about the entire experience of using the courseware by learners, not just the courseware itself</a:t>
            </a:r>
            <a:endParaRPr lang="en-US" altLang="en-US" sz="2200" smtClean="0"/>
          </a:p>
          <a:p>
            <a:pPr>
              <a:defRPr/>
            </a:pPr>
            <a:r>
              <a:rPr lang="en-US" altLang="en-US" sz="2400" smtClean="0">
                <a:cs typeface="+mn-cs"/>
              </a:rPr>
              <a:t>A dissemination system to distribute the Premier Courseware (via CD</a:t>
            </a:r>
            <a:r>
              <a:rPr lang="ja-JP" altLang="en-US" sz="2400" smtClean="0">
                <a:latin typeface="Arial"/>
                <a:cs typeface="+mn-cs"/>
              </a:rPr>
              <a:t>’</a:t>
            </a:r>
            <a:r>
              <a:rPr lang="en-US" altLang="en-US" sz="2400" smtClean="0">
                <a:cs typeface="+mn-cs"/>
              </a:rPr>
              <a:t>s, ASEE Prism ads, presentations at FIE and ASEE)</a:t>
            </a:r>
          </a:p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6" name="Group 13"/>
          <p:cNvGrpSpPr>
            <a:grpSpLocks/>
          </p:cNvGrpSpPr>
          <p:nvPr/>
        </p:nvGrpSpPr>
        <p:grpSpPr bwMode="auto">
          <a:xfrm>
            <a:off x="6400800" y="5326063"/>
            <a:ext cx="2209800" cy="1524000"/>
            <a:chOff x="4368" y="3360"/>
            <a:chExt cx="1392" cy="960"/>
          </a:xfrm>
        </p:grpSpPr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4368" y="3360"/>
              <a:ext cx="1392" cy="9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b="0">
                <a:solidFill>
                  <a:srgbClr val="FFFFFF"/>
                </a:solidFill>
                <a:cs typeface="+mn-cs"/>
              </a:endParaRPr>
            </a:p>
          </p:txBody>
        </p:sp>
        <p:graphicFrame>
          <p:nvGraphicFramePr>
            <p:cNvPr id="8199" name="Object 15"/>
            <p:cNvGraphicFramePr>
              <a:graphicFrameLocks noChangeAspect="1"/>
            </p:cNvGraphicFramePr>
            <p:nvPr/>
          </p:nvGraphicFramePr>
          <p:xfrm>
            <a:off x="4991" y="3408"/>
            <a:ext cx="766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1" name="Image" r:id="rId3" imgW="2033180" imgH="2414402" progId="Photoshop.Image.5">
                    <p:embed/>
                  </p:oleObj>
                </mc:Choice>
                <mc:Fallback>
                  <p:oleObj name="Image" r:id="rId3" imgW="2033180" imgH="2414402" progId="Photoshop.Image.5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1" y="3408"/>
                          <a:ext cx="766" cy="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8200" name="Picture 16" descr="Wiley2.pict                                                    000100B3NEEDS G3                       ABA78158: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4" y="3456"/>
              <a:ext cx="59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7" name="Picture 17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en-US" sz="2400" smtClean="0">
                <a:cs typeface="+mn-cs"/>
              </a:rPr>
              <a:t>Why Create the </a:t>
            </a:r>
            <a:r>
              <a:rPr lang="en-US" altLang="en-US" sz="2400" i="1" smtClean="0">
                <a:cs typeface="+mn-cs"/>
              </a:rPr>
              <a:t>Premier Award</a:t>
            </a:r>
            <a:r>
              <a:rPr lang="en-US" altLang="en-US" sz="2400" smtClean="0">
                <a:cs typeface="+mn-cs"/>
              </a:rPr>
              <a:t>?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en-US" smtClean="0"/>
              <a:t>Establish NEEDS as a source of quality learning materials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en-US" smtClean="0"/>
              <a:t>Provide recognition to developers for time and intellectual</a:t>
            </a:r>
            <a:endParaRPr lang="en-US" altLang="en-US" sz="2200" smtClean="0"/>
          </a:p>
          <a:p>
            <a:pPr>
              <a:defRPr/>
            </a:pPr>
            <a:r>
              <a:rPr lang="en-US" altLang="en-US" sz="2400" smtClean="0">
                <a:cs typeface="+mn-cs"/>
              </a:rPr>
              <a:t>How do we decide the </a:t>
            </a:r>
            <a:r>
              <a:rPr lang="en-US" altLang="en-US" sz="2400" i="1" smtClean="0">
                <a:cs typeface="+mn-cs"/>
              </a:rPr>
              <a:t>Premier Award</a:t>
            </a:r>
            <a:r>
              <a:rPr lang="en-US" altLang="en-US" sz="2400" smtClean="0">
                <a:cs typeface="+mn-cs"/>
              </a:rPr>
              <a:t>?</a:t>
            </a:r>
          </a:p>
          <a:p>
            <a:pPr lvl="1">
              <a:defRPr/>
            </a:pPr>
            <a:r>
              <a:rPr lang="en-US" altLang="en-US" smtClean="0"/>
              <a:t>A rigorous, on-site 2-day review process with 6-10 judges (engineering content experts, instructional designers, students and publishers)</a:t>
            </a:r>
            <a:endParaRPr lang="en-US" altLang="en-US" sz="2800" smtClean="0"/>
          </a:p>
          <a:p>
            <a:pPr lvl="1">
              <a:defRPr/>
            </a:pPr>
            <a:r>
              <a:rPr lang="en-US" altLang="en-US" smtClean="0"/>
              <a:t>Apply the Premier Award Criteria</a:t>
            </a:r>
          </a:p>
        </p:txBody>
      </p:sp>
      <p:sp>
        <p:nvSpPr>
          <p:cNvPr id="9218" name="Line 9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About the </a:t>
            </a:r>
            <a:r>
              <a:rPr lang="en-US" altLang="en-US" i="1" smtClean="0">
                <a:cs typeface="+mj-cs"/>
              </a:rPr>
              <a:t>Premier Award</a:t>
            </a:r>
            <a:endParaRPr lang="en-US" altLang="en-US" smtClean="0">
              <a:cs typeface="+mj-cs"/>
            </a:endParaRPr>
          </a:p>
        </p:txBody>
      </p:sp>
      <p:grpSp>
        <p:nvGrpSpPr>
          <p:cNvPr id="9220" name="Group 13"/>
          <p:cNvGrpSpPr>
            <a:grpSpLocks/>
          </p:cNvGrpSpPr>
          <p:nvPr/>
        </p:nvGrpSpPr>
        <p:grpSpPr bwMode="auto">
          <a:xfrm>
            <a:off x="6400800" y="5326063"/>
            <a:ext cx="2209800" cy="1524000"/>
            <a:chOff x="4368" y="3360"/>
            <a:chExt cx="1392" cy="960"/>
          </a:xfrm>
        </p:grpSpPr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4368" y="3360"/>
              <a:ext cx="1392" cy="9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b="0">
                <a:solidFill>
                  <a:srgbClr val="FFFFFF"/>
                </a:solidFill>
                <a:cs typeface="+mn-cs"/>
              </a:endParaRPr>
            </a:p>
          </p:txBody>
        </p:sp>
        <p:graphicFrame>
          <p:nvGraphicFramePr>
            <p:cNvPr id="9223" name="Object 15"/>
            <p:cNvGraphicFramePr>
              <a:graphicFrameLocks noChangeAspect="1"/>
            </p:cNvGraphicFramePr>
            <p:nvPr/>
          </p:nvGraphicFramePr>
          <p:xfrm>
            <a:off x="4991" y="3408"/>
            <a:ext cx="766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5" name="Image" r:id="rId3" imgW="2033180" imgH="2414402" progId="Photoshop.Image.5">
                    <p:embed/>
                  </p:oleObj>
                </mc:Choice>
                <mc:Fallback>
                  <p:oleObj name="Image" r:id="rId3" imgW="2033180" imgH="2414402" progId="Photoshop.Image.5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1" y="3408"/>
                          <a:ext cx="766" cy="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9224" name="Picture 16" descr="Wiley2.pict                                                    000100B3NEEDS G3                       ABA78158: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4" y="3456"/>
              <a:ext cx="59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21" name="Picture 17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798638"/>
            <a:ext cx="7772400" cy="40259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en-US" sz="2400" smtClean="0">
                <a:cs typeface="+mn-cs"/>
              </a:rPr>
              <a:t>Instructional Design</a:t>
            </a:r>
          </a:p>
          <a:p>
            <a:pPr lvl="1">
              <a:defRPr/>
            </a:pPr>
            <a:r>
              <a:rPr lang="en-US" altLang="en-US" smtClean="0"/>
              <a:t>Will students learn from the courseware?</a:t>
            </a:r>
            <a:r>
              <a:rPr lang="en-US" altLang="en-US" sz="2200" smtClean="0"/>
              <a:t> 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Software Design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en-US" smtClean="0"/>
              <a:t>Is it well designed and usable?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Engineering Content</a:t>
            </a:r>
          </a:p>
          <a:p>
            <a:pPr lvl="1">
              <a:defRPr/>
            </a:pPr>
            <a:r>
              <a:rPr lang="en-US" altLang="en-US" smtClean="0"/>
              <a:t>Is the content error free?</a:t>
            </a:r>
          </a:p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endParaRPr lang="en-US" altLang="en-US" smtClean="0">
              <a:cs typeface="+mn-cs"/>
            </a:endParaRPr>
          </a:p>
          <a:p>
            <a:pPr>
              <a:defRPr/>
            </a:pPr>
            <a:endParaRPr lang="en-US" altLang="en-US" sz="2400" smtClean="0">
              <a:cs typeface="+mn-cs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762000" y="4879975"/>
            <a:ext cx="7772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altLang="en-US">
                <a:solidFill>
                  <a:schemeClr val="tx2"/>
                </a:solidFill>
                <a:latin typeface="Arial" charset="0"/>
                <a:cs typeface="+mn-cs"/>
              </a:rPr>
              <a:t>We recognize that all the categories are interwoven.</a:t>
            </a:r>
          </a:p>
        </p:txBody>
      </p:sp>
      <p:sp>
        <p:nvSpPr>
          <p:cNvPr id="10243" name="Line 17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i="1" smtClean="0">
                <a:cs typeface="+mj-cs"/>
              </a:rPr>
              <a:t>Premier Award</a:t>
            </a:r>
            <a:r>
              <a:rPr lang="en-US" altLang="en-US" smtClean="0">
                <a:cs typeface="+mj-cs"/>
              </a:rPr>
              <a:t> Criteria</a:t>
            </a:r>
            <a:endParaRPr lang="en-US" altLang="en-US" i="1" smtClean="0">
              <a:cs typeface="+mj-cs"/>
            </a:endParaRPr>
          </a:p>
        </p:txBody>
      </p:sp>
      <p:grpSp>
        <p:nvGrpSpPr>
          <p:cNvPr id="10245" name="Group 19"/>
          <p:cNvGrpSpPr>
            <a:grpSpLocks/>
          </p:cNvGrpSpPr>
          <p:nvPr/>
        </p:nvGrpSpPr>
        <p:grpSpPr bwMode="auto">
          <a:xfrm>
            <a:off x="6400800" y="5326063"/>
            <a:ext cx="2209800" cy="1524000"/>
            <a:chOff x="4368" y="3360"/>
            <a:chExt cx="1392" cy="960"/>
          </a:xfrm>
        </p:grpSpPr>
        <p:sp>
          <p:nvSpPr>
            <p:cNvPr id="68628" name="Rectangle 20"/>
            <p:cNvSpPr>
              <a:spLocks noChangeArrowheads="1"/>
            </p:cNvSpPr>
            <p:nvPr/>
          </p:nvSpPr>
          <p:spPr bwMode="auto">
            <a:xfrm>
              <a:off x="4368" y="3360"/>
              <a:ext cx="1392" cy="9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b="0">
                <a:solidFill>
                  <a:srgbClr val="FFFFFF"/>
                </a:solidFill>
                <a:cs typeface="+mn-cs"/>
              </a:endParaRPr>
            </a:p>
          </p:txBody>
        </p:sp>
        <p:graphicFrame>
          <p:nvGraphicFramePr>
            <p:cNvPr id="10248" name="Object 21"/>
            <p:cNvGraphicFramePr>
              <a:graphicFrameLocks noChangeAspect="1"/>
            </p:cNvGraphicFramePr>
            <p:nvPr/>
          </p:nvGraphicFramePr>
          <p:xfrm>
            <a:off x="4991" y="3408"/>
            <a:ext cx="766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0" name="Image" r:id="rId4" imgW="2033180" imgH="2414402" progId="Photoshop.Image.5">
                    <p:embed/>
                  </p:oleObj>
                </mc:Choice>
                <mc:Fallback>
                  <p:oleObj name="Image" r:id="rId4" imgW="2033180" imgH="2414402" progId="Photoshop.Image.5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1" y="3408"/>
                          <a:ext cx="766" cy="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249" name="Picture 22" descr="Wiley2.pict                                                    000100B3NEEDS G3                       ABA78158: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4" y="3456"/>
              <a:ext cx="59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6" name="Picture 23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z="2400" smtClean="0">
                <a:cs typeface="+mn-cs"/>
              </a:rPr>
              <a:t>Instructional Design:</a:t>
            </a:r>
            <a:endParaRPr lang="en-US" altLang="en-US" sz="2000" smtClean="0">
              <a:cs typeface="+mn-cs"/>
            </a:endParaRPr>
          </a:p>
          <a:p>
            <a:pPr lvl="1">
              <a:defRPr/>
            </a:pPr>
            <a:r>
              <a:rPr lang="en-US" altLang="en-US" sz="2200" smtClean="0"/>
              <a:t>Interactivity</a:t>
            </a:r>
          </a:p>
          <a:p>
            <a:pPr lvl="1">
              <a:defRPr/>
            </a:pPr>
            <a:r>
              <a:rPr lang="en-US" altLang="en-US" sz="2200" smtClean="0"/>
              <a:t>Cognition/conceptual change</a:t>
            </a:r>
          </a:p>
          <a:p>
            <a:pPr lvl="1">
              <a:defRPr/>
            </a:pPr>
            <a:r>
              <a:rPr lang="en-US" altLang="en-US" sz="2200" smtClean="0"/>
              <a:t>Content</a:t>
            </a:r>
          </a:p>
          <a:p>
            <a:pPr lvl="1">
              <a:defRPr/>
            </a:pPr>
            <a:r>
              <a:rPr lang="en-US" altLang="en-US" sz="2200" smtClean="0"/>
              <a:t>Multimedia use</a:t>
            </a:r>
          </a:p>
          <a:p>
            <a:pPr lvl="1">
              <a:defRPr/>
            </a:pPr>
            <a:r>
              <a:rPr lang="en-US" altLang="en-US" sz="2200" smtClean="0"/>
              <a:t>Instructional use/adaptability 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Software Design:</a:t>
            </a:r>
            <a:endParaRPr lang="en-US" altLang="en-US" sz="2000" smtClean="0">
              <a:cs typeface="+mn-cs"/>
            </a:endParaRPr>
          </a:p>
          <a:p>
            <a:pPr lvl="1">
              <a:defRPr/>
            </a:pPr>
            <a:r>
              <a:rPr lang="en-US" altLang="en-US" sz="2200" smtClean="0"/>
              <a:t>Engagement</a:t>
            </a:r>
          </a:p>
          <a:p>
            <a:pPr lvl="1">
              <a:defRPr/>
            </a:pPr>
            <a:r>
              <a:rPr lang="en-US" altLang="en-US" sz="2200" smtClean="0"/>
              <a:t>User interface and navigation</a:t>
            </a:r>
          </a:p>
          <a:p>
            <a:pPr lvl="1">
              <a:defRPr/>
            </a:pPr>
            <a:r>
              <a:rPr lang="en-US" altLang="en-US" sz="2200" smtClean="0"/>
              <a:t>Technical reliability</a:t>
            </a:r>
          </a:p>
        </p:txBody>
      </p:sp>
      <p:sp>
        <p:nvSpPr>
          <p:cNvPr id="12290" name="Line 9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Evaluation Criteria</a:t>
            </a:r>
          </a:p>
        </p:txBody>
      </p:sp>
      <p:grpSp>
        <p:nvGrpSpPr>
          <p:cNvPr id="12292" name="Group 16"/>
          <p:cNvGrpSpPr>
            <a:grpSpLocks/>
          </p:cNvGrpSpPr>
          <p:nvPr/>
        </p:nvGrpSpPr>
        <p:grpSpPr bwMode="auto">
          <a:xfrm>
            <a:off x="6400800" y="5326063"/>
            <a:ext cx="2209800" cy="1524000"/>
            <a:chOff x="4368" y="3360"/>
            <a:chExt cx="1392" cy="960"/>
          </a:xfrm>
        </p:grpSpPr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4368" y="3360"/>
              <a:ext cx="1392" cy="9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b="0">
                <a:solidFill>
                  <a:srgbClr val="FFFFFF"/>
                </a:solidFill>
                <a:cs typeface="+mn-cs"/>
              </a:endParaRPr>
            </a:p>
          </p:txBody>
        </p:sp>
        <p:graphicFrame>
          <p:nvGraphicFramePr>
            <p:cNvPr id="12295" name="Object 18"/>
            <p:cNvGraphicFramePr>
              <a:graphicFrameLocks noChangeAspect="1"/>
            </p:cNvGraphicFramePr>
            <p:nvPr/>
          </p:nvGraphicFramePr>
          <p:xfrm>
            <a:off x="4991" y="3408"/>
            <a:ext cx="766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7" name="Image" r:id="rId4" imgW="2033180" imgH="2414402" progId="Photoshop.Image.5">
                    <p:embed/>
                  </p:oleObj>
                </mc:Choice>
                <mc:Fallback>
                  <p:oleObj name="Image" r:id="rId4" imgW="2033180" imgH="2414402" progId="Photoshop.Image.5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1" y="3408"/>
                          <a:ext cx="766" cy="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2296" name="Picture 19" descr="Wiley2.pict                                                    000100B3NEEDS G3                       ABA78158: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4" y="3456"/>
              <a:ext cx="59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293" name="Picture 20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z="2400" smtClean="0">
                <a:cs typeface="+mn-cs"/>
              </a:rPr>
              <a:t>Engineering Content:</a:t>
            </a:r>
          </a:p>
          <a:p>
            <a:pPr lvl="1">
              <a:defRPr/>
            </a:pPr>
            <a:r>
              <a:rPr lang="en-US" altLang="en-US" sz="2200" smtClean="0"/>
              <a:t>Accuracy of content</a:t>
            </a:r>
          </a:p>
          <a:p>
            <a:pPr lvl="1">
              <a:defRPr/>
            </a:pPr>
            <a:r>
              <a:rPr lang="en-US" altLang="en-US" sz="2200" smtClean="0"/>
              <a:t>Organization of content</a:t>
            </a:r>
          </a:p>
          <a:p>
            <a:pPr lvl="1">
              <a:defRPr/>
            </a:pPr>
            <a:r>
              <a:rPr lang="en-US" altLang="en-US" sz="2200" smtClean="0"/>
              <a:t>Consistency with learning objectives</a:t>
            </a:r>
          </a:p>
        </p:txBody>
      </p:sp>
      <p:sp>
        <p:nvSpPr>
          <p:cNvPr id="14338" name="Line 9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39" name="Group 10"/>
          <p:cNvGrpSpPr>
            <a:grpSpLocks/>
          </p:cNvGrpSpPr>
          <p:nvPr/>
        </p:nvGrpSpPr>
        <p:grpSpPr bwMode="auto">
          <a:xfrm>
            <a:off x="6400800" y="5326063"/>
            <a:ext cx="2209800" cy="1524000"/>
            <a:chOff x="4368" y="3360"/>
            <a:chExt cx="1392" cy="960"/>
          </a:xfrm>
        </p:grpSpPr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4368" y="3360"/>
              <a:ext cx="1392" cy="9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altLang="en-US" b="0">
                <a:solidFill>
                  <a:srgbClr val="FFFFFF"/>
                </a:solidFill>
                <a:cs typeface="+mn-cs"/>
              </a:endParaRPr>
            </a:p>
          </p:txBody>
        </p:sp>
        <p:graphicFrame>
          <p:nvGraphicFramePr>
            <p:cNvPr id="14343" name="Object 12"/>
            <p:cNvGraphicFramePr>
              <a:graphicFrameLocks noChangeAspect="1"/>
            </p:cNvGraphicFramePr>
            <p:nvPr/>
          </p:nvGraphicFramePr>
          <p:xfrm>
            <a:off x="4991" y="3408"/>
            <a:ext cx="766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5" name="Image" r:id="rId4" imgW="2033180" imgH="2414402" progId="Photoshop.Image.5">
                    <p:embed/>
                  </p:oleObj>
                </mc:Choice>
                <mc:Fallback>
                  <p:oleObj name="Image" r:id="rId4" imgW="2033180" imgH="2414402" progId="Photoshop.Image.5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1" y="3408"/>
                          <a:ext cx="766" cy="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4344" name="Picture 13" descr="Wiley2.pict                                                    000100B3NEEDS G3                       ABA78158: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4" y="3456"/>
              <a:ext cx="59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0" name="Picture 14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0463"/>
            <a:ext cx="1143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Evaluation Criteria, (cont.)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Suede:Applications:Words/Numbers:Microsoft Office 98:Templates:Blank Presentation</Template>
  <TotalTime>1290</TotalTime>
  <Words>584</Words>
  <Application>Microsoft Macintosh PowerPoint</Application>
  <PresentationFormat>On-screen Show (4:3)</PresentationFormat>
  <Paragraphs>107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</vt:lpstr>
      <vt:lpstr>ＭＳ Ｐゴシック</vt:lpstr>
      <vt:lpstr>Arial</vt:lpstr>
      <vt:lpstr>Arial Narrow</vt:lpstr>
      <vt:lpstr>Blank Presentation</vt:lpstr>
      <vt:lpstr>Adobe Photoshop Image</vt:lpstr>
      <vt:lpstr>NEEDS—The National Engineering Education Delivery System </vt:lpstr>
      <vt:lpstr>NEEDS—The National Engineering Education Delivery System</vt:lpstr>
      <vt:lpstr>NEEDS</vt:lpstr>
      <vt:lpstr>www.needs.org</vt:lpstr>
      <vt:lpstr>The Premier Award for Excellence in Engineering Education Courseware</vt:lpstr>
      <vt:lpstr>About the Premier Award</vt:lpstr>
      <vt:lpstr>Premier Award Criteria</vt:lpstr>
      <vt:lpstr>Evaluation Criteria</vt:lpstr>
      <vt:lpstr>Evaluation Criteria, (cont.)</vt:lpstr>
      <vt:lpstr>Premier Courseware of 1998</vt:lpstr>
      <vt:lpstr>Premier Courseware of 1997</vt:lpstr>
      <vt:lpstr>Premier Courseware of 1999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</dc:title>
  <dc:subject/>
  <dc:creator>Brandon Muramatsu, Flora McMartin, Alice Agogino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99</cp:revision>
  <cp:lastPrinted>1999-10-14T17:05:35Z</cp:lastPrinted>
  <dcterms:created xsi:type="dcterms:W3CDTF">1999-06-02T23:16:11Z</dcterms:created>
  <dcterms:modified xsi:type="dcterms:W3CDTF">2013-12-30T05:19:27Z</dcterms:modified>
  <cp:category/>
</cp:coreProperties>
</file>