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23"/>
  </p:notesMasterIdLst>
  <p:sldIdLst>
    <p:sldId id="317" r:id="rId2"/>
    <p:sldId id="320" r:id="rId3"/>
    <p:sldId id="323" r:id="rId4"/>
    <p:sldId id="318" r:id="rId5"/>
    <p:sldId id="319" r:id="rId6"/>
    <p:sldId id="322" r:id="rId7"/>
    <p:sldId id="321" r:id="rId8"/>
    <p:sldId id="324" r:id="rId9"/>
    <p:sldId id="325" r:id="rId10"/>
    <p:sldId id="326" r:id="rId11"/>
    <p:sldId id="327" r:id="rId12"/>
    <p:sldId id="328" r:id="rId13"/>
    <p:sldId id="315" r:id="rId14"/>
    <p:sldId id="316" r:id="rId15"/>
    <p:sldId id="330" r:id="rId16"/>
    <p:sldId id="256" r:id="rId17"/>
    <p:sldId id="313" r:id="rId18"/>
    <p:sldId id="314" r:id="rId19"/>
    <p:sldId id="298" r:id="rId20"/>
    <p:sldId id="291" r:id="rId21"/>
    <p:sldId id="331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5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2408" y="-112"/>
      </p:cViewPr>
      <p:guideLst>
        <p:guide orient="horz" pos="864"/>
        <p:guide pos="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E80A1F3B-13E5-DE49-ACDD-482087096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37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415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McMartin &amp; Muramatsu, August 6, 2001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EE5FE96-212D-144C-AB77-4DF200F4F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7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McMartin &amp; Muramatsu, August 6, 2001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AA8BBB5-4714-2544-859D-74699A0CC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05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McMartin &amp; Muramatsu, August 6, 2001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1C0DC3A-9DC7-744F-A865-514186F9B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3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McMartin &amp; Muramatsu, August 6, 2001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0811E24-E54E-D847-82BD-36014D112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5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McMartin &amp; Muramatsu, August 6, 2001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7D9A71B-5379-3E47-A5DE-B5C1B664D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1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McMartin &amp; Muramatsu, August 6, 2001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2819FC8-BAC3-F340-8112-6D0242DDD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7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McMartin &amp; Muramatsu, August 6, 2001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1FC779A-BF50-F149-945F-A3F5E7966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92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McMartin &amp; Muramatsu, August 6, 2001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D4E8691-28FF-BB4F-AD53-B3D03964F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4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McMartin &amp; Muramatsu, August 6, 2001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56FCAA5-25AC-A44B-B1A6-1EEACFE31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83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McMartin &amp; Muramatsu, August 6, 2001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C766054-E6EF-6144-9C48-7E17AAEC7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6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6172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Line 6"/>
          <p:cNvSpPr>
            <a:spLocks noChangeShapeType="1"/>
          </p:cNvSpPr>
          <p:nvPr userDrawn="1"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28575">
            <a:solidFill>
              <a:srgbClr val="305987"/>
            </a:solidFill>
            <a:round/>
            <a:headEnd/>
            <a:tailEnd/>
          </a:ln>
          <a:effectLst>
            <a:prstShdw prst="shdw17" dist="17961" dir="2700000">
              <a:srgbClr val="1D3551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52800" y="6553200"/>
            <a:ext cx="2743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305987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553200"/>
            <a:ext cx="28194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305987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McMartin &amp; Muramatsu, August 6, 2001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553200"/>
            <a:ext cx="2209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305987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FB88F502-834D-AE46-9CA8-A04CD8F69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05987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05987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05987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05987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05987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05987"/>
          </a:solidFill>
          <a:latin typeface="Arial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05987"/>
          </a:solidFill>
          <a:latin typeface="Arial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05987"/>
          </a:solidFill>
          <a:latin typeface="Arial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05987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305987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rgbClr val="30598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0598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0598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05987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05987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05987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05987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05987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Relationship Id="rId3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hyperlink" Target="http://www.maa.org/" TargetMode="External"/><Relationship Id="rId20" Type="http://schemas.openxmlformats.org/officeDocument/2006/relationships/hyperlink" Target="http://www.collegis.com/" TargetMode="External"/><Relationship Id="rId21" Type="http://schemas.openxmlformats.org/officeDocument/2006/relationships/hyperlink" Target="http://www.sun.com/" TargetMode="External"/><Relationship Id="rId10" Type="http://schemas.openxmlformats.org/officeDocument/2006/relationships/hyperlink" Target="http://www.cisco.com/" TargetMode="External"/><Relationship Id="rId11" Type="http://schemas.openxmlformats.org/officeDocument/2006/relationships/hyperlink" Target="http://www.mathforum.com/" TargetMode="External"/><Relationship Id="rId12" Type="http://schemas.openxmlformats.org/officeDocument/2006/relationships/hyperlink" Target="http://www.merit.edu/" TargetMode="External"/><Relationship Id="rId13" Type="http://schemas.openxmlformats.org/officeDocument/2006/relationships/hyperlink" Target="http://www.merlot.org/" TargetMode="External"/><Relationship Id="rId14" Type="http://schemas.openxmlformats.org/officeDocument/2006/relationships/hyperlink" Target="http://www.nacme.org/" TargetMode="External"/><Relationship Id="rId15" Type="http://schemas.openxmlformats.org/officeDocument/2006/relationships/hyperlink" Target="http://www.needs.org/" TargetMode="External"/><Relationship Id="rId16" Type="http://schemas.openxmlformats.org/officeDocument/2006/relationships/hyperlink" Target="http://www.ucop.edu/acadinit/tltc" TargetMode="External"/><Relationship Id="rId17" Type="http://schemas.openxmlformats.org/officeDocument/2006/relationships/hyperlink" Target="http://www.umbc.edu/engineering/me/wood.html" TargetMode="External"/><Relationship Id="rId18" Type="http://schemas.openxmlformats.org/officeDocument/2006/relationships/hyperlink" Target="http://ia.usu.edu/" TargetMode="External"/><Relationship Id="rId19" Type="http://schemas.openxmlformats.org/officeDocument/2006/relationships/hyperlink" Target="http://www.wiley.com/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ccessexcellence.org/" TargetMode="External"/><Relationship Id="rId3" Type="http://schemas.openxmlformats.org/officeDocument/2006/relationships/hyperlink" Target="http://www.nabt.org/" TargetMode="External"/><Relationship Id="rId4" Type="http://schemas.openxmlformats.org/officeDocument/2006/relationships/hyperlink" Target="http://www.aaas.org/" TargetMode="External"/><Relationship Id="rId5" Type="http://schemas.openxmlformats.org/officeDocument/2006/relationships/hyperlink" Target="http://www.bioquest.org/" TargetMode="External"/><Relationship Id="rId6" Type="http://schemas.openxmlformats.org/officeDocument/2006/relationships/hyperlink" Target="http://www.cni.org/" TargetMode="External"/><Relationship Id="rId7" Type="http://schemas.openxmlformats.org/officeDocument/2006/relationships/hyperlink" Target="http://www.dlese.org/" TargetMode="External"/><Relationship Id="rId8" Type="http://schemas.openxmlformats.org/officeDocument/2006/relationships/hyperlink" Target="http://www.enc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sz="3200" dirty="0" smtClean="0">
                <a:cs typeface="+mj-cs"/>
              </a:rPr>
              <a:t>Selecting and Adapting Learning Technologies to Improve</a:t>
            </a:r>
            <a:br>
              <a:rPr lang="en-US" sz="3200" dirty="0" smtClean="0">
                <a:cs typeface="+mj-cs"/>
              </a:rPr>
            </a:br>
            <a:r>
              <a:rPr lang="en-US" sz="3200" dirty="0" smtClean="0">
                <a:cs typeface="+mj-cs"/>
              </a:rPr>
              <a:t>Engineering Education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2600" b="0" smtClean="0">
                <a:cs typeface="+mn-cs"/>
              </a:rPr>
              <a:t>Flora McMartin, mcmartin@needs.org</a:t>
            </a:r>
          </a:p>
          <a:p>
            <a:pPr marL="0" indent="0" algn="ctr">
              <a:buFontTx/>
              <a:buNone/>
              <a:defRPr/>
            </a:pPr>
            <a:r>
              <a:rPr lang="en-US" sz="2600" b="0" smtClean="0">
                <a:cs typeface="+mn-cs"/>
              </a:rPr>
              <a:t>Brandon Muramatsu, mura@needs.org</a:t>
            </a:r>
          </a:p>
        </p:txBody>
      </p:sp>
      <p:sp>
        <p:nvSpPr>
          <p:cNvPr id="4099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28575">
            <a:solidFill>
              <a:srgbClr val="305987"/>
            </a:solidFill>
            <a:round/>
            <a:headEnd/>
            <a:tailEnd/>
          </a:ln>
          <a:effectLst>
            <a:prstShdw prst="shdw17" dist="17961" dir="2700000">
              <a:srgbClr val="1D3551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2438400" y="6477000"/>
            <a:ext cx="5562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800">
                <a:solidFill>
                  <a:srgbClr val="7F7F7F"/>
                </a:solidFill>
                <a:cs typeface="Arial" charset="0"/>
              </a:rPr>
              <a:t>Originally Published 2001. Republished 2013. This work is licensed under a Creative Commons Attribution-Noncommercial-Share Alike 3.0 United States License (http://creativecommons.org/licenses/by-nc-sa/3.0/us/)</a:t>
            </a:r>
          </a:p>
        </p:txBody>
      </p:sp>
      <p:pic>
        <p:nvPicPr>
          <p:cNvPr id="4101" name="Picture 7" descr="88x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553200"/>
            <a:ext cx="7381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McMartin &amp; Muramatsu, August 6, 2001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3078F17-DC4F-434A-AFC3-154E1F1A840B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i="1" smtClean="0">
                <a:cs typeface="+mj-cs"/>
              </a:rPr>
              <a:t>Premier Award</a:t>
            </a:r>
            <a:r>
              <a:rPr lang="en-US" smtClean="0">
                <a:cs typeface="+mj-cs"/>
              </a:rPr>
              <a:t> Selection Criteria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Instructional Design</a:t>
            </a:r>
          </a:p>
          <a:p>
            <a:pPr lvl="1">
              <a:defRPr/>
            </a:pPr>
            <a:r>
              <a:rPr lang="en-US" sz="2400" smtClean="0"/>
              <a:t>Will students learn from the courseware?</a:t>
            </a:r>
          </a:p>
          <a:p>
            <a:pPr lvl="1">
              <a:defRPr/>
            </a:pPr>
            <a:r>
              <a:rPr lang="en-US" sz="2400" smtClean="0"/>
              <a:t>Interactivity: Is the learner actively involved and does the interaction enhance learning?</a:t>
            </a:r>
          </a:p>
          <a:p>
            <a:pPr lvl="1">
              <a:defRPr/>
            </a:pPr>
            <a:r>
              <a:rPr lang="en-US" sz="2400" smtClean="0"/>
              <a:t>Cognition/Conceptual Change: Is learning significant and long lasting, allowing the construction of useful cognitive models?</a:t>
            </a:r>
          </a:p>
          <a:p>
            <a:pPr lvl="1">
              <a:defRPr/>
            </a:pPr>
            <a:r>
              <a:rPr lang="en-US" sz="2400" smtClean="0"/>
              <a:t>Content: Is the content well chosen and structured?</a:t>
            </a:r>
          </a:p>
          <a:p>
            <a:pPr lvl="1">
              <a:defRPr/>
            </a:pPr>
            <a:r>
              <a:rPr lang="en-US" sz="2400" smtClean="0"/>
              <a:t>Multimedia Use: Is multimedia used effectively to promote learning objectives and goals?</a:t>
            </a:r>
          </a:p>
          <a:p>
            <a:pPr lvl="1">
              <a:defRPr/>
            </a:pPr>
            <a:r>
              <a:rPr lang="en-US" sz="2400" smtClean="0"/>
              <a:t>Instructional Use/Adaptability: Can the software be used in a variety of settings?</a:t>
            </a:r>
            <a:endParaRPr lang="en-US" smtClean="0"/>
          </a:p>
        </p:txBody>
      </p:sp>
      <p:pic>
        <p:nvPicPr>
          <p:cNvPr id="13722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93688"/>
            <a:ext cx="15240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McMartin &amp; Muramatsu, August 6, 2001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DCBCF6-E25E-F544-A384-7DC544E7B99D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858000" cy="685800"/>
          </a:xfrm>
        </p:spPr>
        <p:txBody>
          <a:bodyPr/>
          <a:lstStyle/>
          <a:p>
            <a:pPr>
              <a:defRPr/>
            </a:pPr>
            <a:r>
              <a:rPr lang="en-US" i="1" smtClean="0">
                <a:cs typeface="+mj-cs"/>
              </a:rPr>
              <a:t>Premier Award</a:t>
            </a:r>
            <a:r>
              <a:rPr lang="en-US" smtClean="0">
                <a:cs typeface="+mj-cs"/>
              </a:rPr>
              <a:t> Selection Criteria, cont.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Software Design</a:t>
            </a:r>
          </a:p>
          <a:p>
            <a:pPr lvl="1">
              <a:defRPr/>
            </a:pPr>
            <a:r>
              <a:rPr lang="en-US" smtClean="0"/>
              <a:t>Is the software well designed and useable?</a:t>
            </a:r>
          </a:p>
          <a:p>
            <a:pPr lvl="1">
              <a:defRPr/>
            </a:pPr>
            <a:r>
              <a:rPr lang="en-US" smtClean="0"/>
              <a:t>Engagement: Does the software hold the interest of a diversity of learners?</a:t>
            </a:r>
          </a:p>
          <a:p>
            <a:pPr lvl="1">
              <a:defRPr/>
            </a:pPr>
            <a:r>
              <a:rPr lang="en-US" smtClean="0"/>
              <a:t>Learner interface and navigation: Is the software easy to use?</a:t>
            </a:r>
          </a:p>
          <a:p>
            <a:pPr lvl="1">
              <a:defRPr/>
            </a:pPr>
            <a:r>
              <a:rPr lang="en-US" smtClean="0"/>
              <a:t>Technical reliability: Is the software free from technical problems?</a:t>
            </a:r>
          </a:p>
        </p:txBody>
      </p:sp>
      <p:pic>
        <p:nvPicPr>
          <p:cNvPr id="13824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93688"/>
            <a:ext cx="15240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McMartin &amp; Muramatsu, August 6, 2001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F3E206C-8814-2044-8E60-2633FC3DAF57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781800" cy="685800"/>
          </a:xfrm>
        </p:spPr>
        <p:txBody>
          <a:bodyPr/>
          <a:lstStyle/>
          <a:p>
            <a:pPr>
              <a:defRPr/>
            </a:pPr>
            <a:r>
              <a:rPr lang="en-US" i="1" smtClean="0">
                <a:cs typeface="+mj-cs"/>
              </a:rPr>
              <a:t>Premier Award</a:t>
            </a:r>
            <a:r>
              <a:rPr lang="en-US" smtClean="0">
                <a:cs typeface="+mj-cs"/>
              </a:rPr>
              <a:t> Selection Criteria, cont.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Engineering Content</a:t>
            </a:r>
          </a:p>
          <a:p>
            <a:pPr lvl="1">
              <a:defRPr/>
            </a:pPr>
            <a:r>
              <a:rPr lang="en-US" smtClean="0"/>
              <a:t>Is the content appropriate and error-free?</a:t>
            </a:r>
          </a:p>
          <a:p>
            <a:pPr lvl="1">
              <a:defRPr/>
            </a:pPr>
            <a:r>
              <a:rPr lang="en-US" smtClean="0"/>
              <a:t>Accuracy of content: Is the content error-free?</a:t>
            </a:r>
          </a:p>
          <a:p>
            <a:pPr lvl="1">
              <a:defRPr/>
            </a:pPr>
            <a:r>
              <a:rPr lang="en-US" smtClean="0"/>
              <a:t>Organization of content: Is the content presented consistent with typical engineering instruction.</a:t>
            </a:r>
          </a:p>
          <a:p>
            <a:pPr lvl="1">
              <a:defRPr/>
            </a:pPr>
            <a:r>
              <a:rPr lang="en-US" smtClean="0"/>
              <a:t>Consistency with learning objectives: Does the content match the stated learning objectives?</a:t>
            </a:r>
          </a:p>
        </p:txBody>
      </p:sp>
      <p:pic>
        <p:nvPicPr>
          <p:cNvPr id="13926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93688"/>
            <a:ext cx="15240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McMartin &amp; Muramatsu, August 6, 2001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4468B00-FB5F-9844-97F8-FA74FB1DA2FA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600" smtClean="0">
                <a:cs typeface="+mj-cs"/>
              </a:rPr>
              <a:t>Premier Courseware of 1997 &amp; 1998</a:t>
            </a:r>
            <a:endParaRPr lang="en-US" smtClean="0">
              <a:cs typeface="+mj-cs"/>
            </a:endParaRP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609600" y="1600200"/>
            <a:ext cx="3886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600" b="1">
                <a:solidFill>
                  <a:srgbClr val="305987"/>
                </a:solidFill>
                <a:cs typeface="+mn-cs"/>
              </a:rPr>
              <a:t>Virtual Disk Drive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600" b="1">
                <a:solidFill>
                  <a:srgbClr val="305987"/>
                </a:solidFill>
                <a:cs typeface="+mn-cs"/>
              </a:rPr>
              <a:t>	Design Studio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600" b="1">
                <a:solidFill>
                  <a:srgbClr val="305987"/>
                </a:solidFill>
                <a:cs typeface="+mn-cs"/>
              </a:rPr>
              <a:t>Drill Dissection and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600" b="1">
                <a:solidFill>
                  <a:srgbClr val="305987"/>
                </a:solidFill>
                <a:cs typeface="+mn-cs"/>
              </a:rPr>
              <a:t>	Bicycle Dissection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600" b="1">
                <a:solidFill>
                  <a:srgbClr val="305987"/>
                </a:solidFill>
                <a:cs typeface="+mn-cs"/>
              </a:rPr>
              <a:t>Mars Navigator</a:t>
            </a: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228600" y="6143625"/>
            <a:ext cx="861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1">
                <a:solidFill>
                  <a:srgbClr val="71402E"/>
                </a:solidFill>
                <a:cs typeface="+mn-cs"/>
              </a:rPr>
              <a:t>For more info or to receive copies go to http://www.needs.org/engineering/premier/</a:t>
            </a:r>
          </a:p>
        </p:txBody>
      </p:sp>
      <p:pic>
        <p:nvPicPr>
          <p:cNvPr id="16390" name="Picture 5" descr="Premier97 pic.pict                                             000100B3NEEDS G3    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4113213"/>
            <a:ext cx="31194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4800600" y="1600200"/>
            <a:ext cx="396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600" b="1">
                <a:solidFill>
                  <a:srgbClr val="305987"/>
                </a:solidFill>
                <a:cs typeface="+mn-cs"/>
              </a:rPr>
              <a:t>Della Steam Plant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600" b="1">
                <a:solidFill>
                  <a:srgbClr val="305987"/>
                </a:solidFill>
                <a:cs typeface="+mn-cs"/>
              </a:rPr>
              <a:t>MDSolids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600" b="1">
                <a:solidFill>
                  <a:srgbClr val="305987"/>
                </a:solidFill>
                <a:cs typeface="+mn-cs"/>
              </a:rPr>
              <a:t>Structural Engineering Visual Encyclopedia - UNH</a:t>
            </a:r>
          </a:p>
        </p:txBody>
      </p:sp>
      <p:pic>
        <p:nvPicPr>
          <p:cNvPr id="16392" name="Picture 7" descr="Premier98 pic.pict                                             000100B3NEEDS G3    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13213"/>
            <a:ext cx="31194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6" name="Rectangle 8"/>
          <p:cNvSpPr>
            <a:spLocks noChangeArrowheads="1"/>
          </p:cNvSpPr>
          <p:nvPr/>
        </p:nvSpPr>
        <p:spPr bwMode="auto">
          <a:xfrm>
            <a:off x="914400" y="5808663"/>
            <a:ext cx="3352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3,800 CD-ROMs  Distributed</a:t>
            </a:r>
          </a:p>
        </p:txBody>
      </p:sp>
      <p:sp>
        <p:nvSpPr>
          <p:cNvPr id="124937" name="Rectangle 9"/>
          <p:cNvSpPr>
            <a:spLocks noChangeArrowheads="1"/>
          </p:cNvSpPr>
          <p:nvPr/>
        </p:nvSpPr>
        <p:spPr bwMode="auto">
          <a:xfrm>
            <a:off x="4876800" y="5808663"/>
            <a:ext cx="34290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1,950 CD-ROMs Distributed</a:t>
            </a:r>
          </a:p>
        </p:txBody>
      </p:sp>
      <p:pic>
        <p:nvPicPr>
          <p:cNvPr id="124939" name="Picture 1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93688"/>
            <a:ext cx="15240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McMartin &amp; Muramatsu, August 6, 2001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4A0B438-3D76-B145-A0E9-C0D0CD0ADF92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600" smtClean="0">
                <a:cs typeface="+mj-cs"/>
              </a:rPr>
              <a:t>Premier Courseware of 1999 &amp; 2000</a:t>
            </a:r>
            <a:endParaRPr lang="en-US" smtClean="0">
              <a:cs typeface="+mj-cs"/>
            </a:endParaRPr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609600" y="1600200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600" b="1">
                <a:solidFill>
                  <a:srgbClr val="305987"/>
                </a:solidFill>
                <a:cs typeface="+mn-cs"/>
              </a:rPr>
              <a:t>Engineering Graphics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600" b="1">
                <a:solidFill>
                  <a:srgbClr val="305987"/>
                </a:solidFill>
                <a:cs typeface="+mn-cs"/>
              </a:rPr>
              <a:t>Cracking Dams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600" b="1">
              <a:solidFill>
                <a:srgbClr val="305987"/>
              </a:solidFill>
              <a:cs typeface="+mn-cs"/>
            </a:endParaRPr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4572000" y="1600200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600" b="1">
                <a:solidFill>
                  <a:srgbClr val="305987"/>
                </a:solidFill>
                <a:cs typeface="+mn-cs"/>
              </a:rPr>
              <a:t>Project Links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600" b="1">
                <a:solidFill>
                  <a:srgbClr val="305987"/>
                </a:solidFill>
                <a:cs typeface="+mn-cs"/>
              </a:rPr>
              <a:t>West Point Bridge Designer</a:t>
            </a:r>
          </a:p>
        </p:txBody>
      </p:sp>
      <p:pic>
        <p:nvPicPr>
          <p:cNvPr id="17414" name="Picture 7" descr="combined-cover-cd-noname.pct                                   0003785ENEEDS G3                       B34A208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7975"/>
            <a:ext cx="28956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60" name="Rectangle 8"/>
          <p:cNvSpPr>
            <a:spLocks noChangeArrowheads="1"/>
          </p:cNvSpPr>
          <p:nvPr/>
        </p:nvSpPr>
        <p:spPr bwMode="auto">
          <a:xfrm>
            <a:off x="762000" y="5791200"/>
            <a:ext cx="34290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2,000 CD-ROMs Distributed</a:t>
            </a:r>
          </a:p>
        </p:txBody>
      </p:sp>
      <p:pic>
        <p:nvPicPr>
          <p:cNvPr id="17416" name="Picture 9" descr="Premier00-icon.jpg                                             00000010NEEDS G3    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5575"/>
            <a:ext cx="31242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62" name="Rectangle 10"/>
          <p:cNvSpPr>
            <a:spLocks noChangeArrowheads="1"/>
          </p:cNvSpPr>
          <p:nvPr/>
        </p:nvSpPr>
        <p:spPr bwMode="auto">
          <a:xfrm>
            <a:off x="4724400" y="5791200"/>
            <a:ext cx="34290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1400" b="1">
                <a:solidFill>
                  <a:srgbClr val="000000"/>
                </a:solidFill>
                <a:cs typeface="+mn-cs"/>
              </a:rPr>
              <a:t>1,600 CD-ROMs Distributed</a:t>
            </a:r>
          </a:p>
        </p:txBody>
      </p:sp>
      <p:sp>
        <p:nvSpPr>
          <p:cNvPr id="125963" name="Rectangle 11"/>
          <p:cNvSpPr>
            <a:spLocks noChangeArrowheads="1"/>
          </p:cNvSpPr>
          <p:nvPr/>
        </p:nvSpPr>
        <p:spPr bwMode="auto">
          <a:xfrm>
            <a:off x="228600" y="6143625"/>
            <a:ext cx="861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sz="1600" b="1">
                <a:solidFill>
                  <a:srgbClr val="71402E"/>
                </a:solidFill>
                <a:cs typeface="+mn-cs"/>
              </a:rPr>
              <a:t>For more info or to receive copies go to http://www.needs.org/engineering/premier/</a:t>
            </a:r>
          </a:p>
        </p:txBody>
      </p:sp>
      <p:pic>
        <p:nvPicPr>
          <p:cNvPr id="125965" name="Picture 1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93688"/>
            <a:ext cx="15240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McMartin &amp; Muramatsu, August 6, 2001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6CD595E-8416-3A47-B077-BA9220A2D68B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685800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Guidelines for Selecting Learning Technologies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Support Good Practices in Higher Education (Seven Principles)</a:t>
            </a:r>
          </a:p>
          <a:p>
            <a:pPr>
              <a:defRPr/>
            </a:pPr>
            <a:r>
              <a:rPr lang="en-US" smtClean="0">
                <a:cs typeface="+mn-cs"/>
              </a:rPr>
              <a:t>Support teaching goals and learning outcomes</a:t>
            </a:r>
          </a:p>
          <a:p>
            <a:pPr>
              <a:defRPr/>
            </a:pPr>
            <a:r>
              <a:rPr lang="en-US" smtClean="0">
                <a:cs typeface="+mn-cs"/>
              </a:rPr>
              <a:t>Use quality resources</a:t>
            </a:r>
          </a:p>
          <a:p>
            <a:pPr>
              <a:defRPr/>
            </a:pPr>
            <a:r>
              <a:rPr lang="en-US" smtClean="0">
                <a:cs typeface="+mn-cs"/>
              </a:rPr>
              <a:t>Consider (technical) support environment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7432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smtClean="0">
                <a:cs typeface="+mj-cs"/>
              </a:rPr>
              <a:t>The SMETE Open Federation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45720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2400" smtClean="0">
                <a:cs typeface="+mn-cs"/>
              </a:rPr>
              <a:t>Brandon Muramatsu</a:t>
            </a:r>
            <a:endParaRPr lang="en-US" sz="2600" smtClean="0">
              <a:cs typeface="+mn-cs"/>
            </a:endParaRPr>
          </a:p>
          <a:p>
            <a:pPr marL="0" indent="0" algn="ctr">
              <a:buFontTx/>
              <a:buNone/>
              <a:defRPr/>
            </a:pPr>
            <a:r>
              <a:rPr lang="en-US" sz="1800" b="0" smtClean="0">
                <a:cs typeface="+mn-cs"/>
              </a:rPr>
              <a:t>SMETE.ORG </a:t>
            </a:r>
          </a:p>
          <a:p>
            <a:pPr marL="0" indent="0" algn="ctr">
              <a:buFontTx/>
              <a:buNone/>
              <a:defRPr/>
            </a:pPr>
            <a:r>
              <a:rPr lang="en-US" sz="1800" b="0" smtClean="0">
                <a:cs typeface="+mn-cs"/>
              </a:rPr>
              <a:t>mura@smete.org</a:t>
            </a:r>
            <a:endParaRPr lang="en-US" sz="1800" smtClean="0">
              <a:cs typeface="+mn-cs"/>
            </a:endParaRPr>
          </a:p>
        </p:txBody>
      </p:sp>
      <p:pic>
        <p:nvPicPr>
          <p:cNvPr id="19459" name="Picture 5" descr="C:\Documents and Settings\administrator.BITS\Desktop\logo_ta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71628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McMartin &amp; Muramatsu, August 6, 2001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B4AE237-912A-9C47-970B-835F1E688734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Brief Background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305800" cy="5105400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To build a successful National SMETE Digital Library for deployment in Fall 2002…</a:t>
            </a:r>
          </a:p>
          <a:p>
            <a:pPr lvl="1">
              <a:defRPr/>
            </a:pPr>
            <a:r>
              <a:rPr lang="en-US" smtClean="0"/>
              <a:t>To focus on science, mathematics, engineering and technology at all levels</a:t>
            </a:r>
          </a:p>
          <a:p>
            <a:pPr lvl="1">
              <a:defRPr/>
            </a:pPr>
            <a:r>
              <a:rPr lang="en-US" smtClean="0"/>
              <a:t>And more important, it focuses on </a:t>
            </a:r>
            <a:r>
              <a:rPr lang="en-US" i="1" smtClean="0"/>
              <a:t>education</a:t>
            </a:r>
            <a:endParaRPr lang="en-US" smtClean="0"/>
          </a:p>
          <a:p>
            <a:pPr>
              <a:defRPr/>
            </a:pPr>
            <a:r>
              <a:rPr lang="en-US" smtClean="0">
                <a:cs typeface="+mn-cs"/>
              </a:rPr>
              <a:t>…we needed to develop a team…</a:t>
            </a:r>
          </a:p>
          <a:p>
            <a:pPr lvl="1">
              <a:defRPr/>
            </a:pPr>
            <a:r>
              <a:rPr lang="en-US" smtClean="0"/>
              <a:t>To overcome the challenges we face in developing a National SMETE Digital Library</a:t>
            </a:r>
          </a:p>
          <a:p>
            <a:pPr lvl="1">
              <a:defRPr/>
            </a:pPr>
            <a:r>
              <a:rPr lang="en-US" smtClean="0"/>
              <a:t>To cover target audiences and disciplines</a:t>
            </a:r>
          </a:p>
          <a:p>
            <a:pPr lvl="1">
              <a:defRPr/>
            </a:pPr>
            <a:r>
              <a:rPr lang="en-US" smtClean="0"/>
              <a:t>To share in the development efforts</a:t>
            </a:r>
          </a:p>
          <a:p>
            <a:pPr>
              <a:defRPr/>
            </a:pPr>
            <a:endParaRPr lang="en-US" smtClean="0">
              <a:cs typeface="+mn-cs"/>
            </a:endParaRPr>
          </a:p>
        </p:txBody>
      </p:sp>
      <p:pic>
        <p:nvPicPr>
          <p:cNvPr id="20485" name="Picture 5" descr="C:\Documents and Settings\administrator.BITS\Desktop\logo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"/>
            <a:ext cx="22098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McMartin &amp; Muramatsu, August 6, 2001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93EB473-9D07-6F41-A120-7FABD2BCB10E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Portal at www.smete.org</a:t>
            </a:r>
          </a:p>
        </p:txBody>
      </p:sp>
      <p:pic>
        <p:nvPicPr>
          <p:cNvPr id="21508" name="Picture 3" descr="&#10;portal.jpg                                                     00000010NEEDS G3    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518275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 descr="C:\Documents and Settings\administrator.BITS\Desktop\logo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"/>
            <a:ext cx="22098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76" name="Group 24"/>
          <p:cNvGraphicFramePr>
            <a:graphicFrameLocks noGrp="1"/>
          </p:cNvGraphicFramePr>
          <p:nvPr/>
        </p:nvGraphicFramePr>
        <p:xfrm>
          <a:off x="152400" y="152400"/>
          <a:ext cx="8839200" cy="6813550"/>
        </p:xfrm>
        <a:graphic>
          <a:graphicData uri="http://schemas.openxmlformats.org/drawingml/2006/table">
            <a:tbl>
              <a:tblPr/>
              <a:tblGrid>
                <a:gridCol w="2209800"/>
                <a:gridCol w="2209800"/>
                <a:gridCol w="2209800"/>
                <a:gridCol w="2209800"/>
              </a:tblGrid>
              <a:tr h="595341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SMETE Open Federation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7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 </a:t>
                      </a:r>
                    </a:p>
                  </a:txBody>
                  <a:tcPr marT="45722" marB="45722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7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Industry</a:t>
                      </a: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7C3"/>
                    </a:solidFill>
                  </a:tcPr>
                </a:tc>
              </a:tr>
              <a:tr h="62182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Access Excellence &amp; National Assoc. Biology Teachers (Biology Education Online)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  <a:hlinkClick r:id="rId2"/>
                        </a:rPr>
                        <a:t>www.accessexcellence.org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and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  <a:hlinkClick r:id="rId3"/>
                        </a:rPr>
                        <a:t>www.nabt.org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American Association for the Advancement of Science (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  <a:hlinkClick r:id="rId4"/>
                        </a:rPr>
                        <a:t>www.aaas.org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BioQUEST Curriculum Consortium (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  <a:hlinkClick r:id="rId5"/>
                        </a:rPr>
                        <a:t>www.bioquest.org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Coalition for Networked Information (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  <a:hlinkClick r:id="rId6"/>
                        </a:rPr>
                        <a:t>www.cni.org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CITIDEL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  <a:hlinkClick r:id="rId6"/>
                        </a:rPr>
                        <a:t>www.citidel.org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Digital Library for Earth Systems Education (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  <a:hlinkClick r:id="rId7"/>
                        </a:rPr>
                        <a:t>www.dlese.org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Eisenhower National Clearinghouse for Mathematics and Science Education (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  <a:hlinkClick r:id="rId8"/>
                        </a:rPr>
                        <a:t>www.enc.org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iLumina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(www.ilumina-project.org)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Mathematics Association of America (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  <a:hlinkClick r:id="rId9"/>
                        </a:rPr>
                        <a:t>www.maa.org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MathDL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  <a:hlinkClick r:id="rId10"/>
                        </a:rPr>
                        <a:t>www.mathdl.org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Math Forum (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  <a:hlinkClick r:id="rId11"/>
                        </a:rPr>
                        <a:t>www.mathforum.com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MERIT Network/Michigan State University (Michigan Teacher Network and TeacherLIB)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  <a:hlinkClick r:id="rId12"/>
                        </a:rPr>
                        <a:t>www.merit.edu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MERLOT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  <a:hlinkClick r:id="rId13"/>
                        </a:rPr>
                        <a:t>www.merlot.org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National Action Council for Minorities in Engineering (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  <a:hlinkClick r:id="rId14"/>
                        </a:rPr>
                        <a:t>www.nacme.org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NEEDS—National Engineering Education Delivery System* (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  <a:hlinkClick r:id="rId15"/>
                        </a:rPr>
                        <a:t>www.needs.org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)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2" marB="45722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Project Kaleidoscope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  <a:hlinkClick r:id="rId10"/>
                        </a:rPr>
                        <a:t>www.pkal.org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University of California Teaching and Learning with Technology Center (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  <a:hlinkClick r:id="rId16"/>
                        </a:rPr>
                        <a:t>www.ucop.edu/acadinit/tltc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University of Maryland Baltimore County (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  <a:hlinkClick r:id="rId17"/>
                        </a:rPr>
                        <a:t>www.umbc.edu/engineering/me/wood.html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Utah State University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  <a:hlinkClick r:id="rId18"/>
                        </a:rPr>
                        <a:t>ia.usu.edu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Virginia Tech*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  <a:hlinkClick r:id="rId12"/>
                        </a:rPr>
                        <a:t>www.vt.edu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&amp;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  <a:hlinkClick r:id="rId12"/>
                        </a:rPr>
                        <a:t>fox.cs.vt.edu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)</a:t>
                      </a:r>
                    </a:p>
                  </a:txBody>
                  <a:tcPr marT="45722" marB="45722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Autodesk*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  <a:hlinkClick r:id="rId10"/>
                        </a:rPr>
                        <a:t>www.autodesk.com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Cisco Systems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  <a:hlinkClick r:id="rId10"/>
                        </a:rPr>
                        <a:t>www.cisco.com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John Wiley &amp; Sons*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  <a:hlinkClick r:id="rId19"/>
                        </a:rPr>
                        <a:t>www.wiley.com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Collegis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  <a:hlinkClick r:id="rId20"/>
                        </a:rPr>
                        <a:t>http://www.collegis.com/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Mathworks*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  <a:hlinkClick r:id="rId10"/>
                        </a:rPr>
                        <a:t>www.mathworks.com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Microsoft Research*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  <a:hlinkClick r:id="rId10"/>
                        </a:rPr>
                        <a:t>research.microsoft.com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Sun Microsystems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  <a:hlinkClick r:id="rId21"/>
                        </a:rPr>
                        <a:t>www.sun.com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05987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*Involved with NEEDS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305987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McMartin &amp; Muramatsu, August 6, 2001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1A05AD1-BBC3-8646-BC04-8DFB60D6B7BF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Background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Information technologies provide the opportunity to </a:t>
            </a:r>
            <a:r>
              <a:rPr lang="ja-JP" altLang="en-US" smtClean="0">
                <a:latin typeface="Arial"/>
                <a:cs typeface="+mn-cs"/>
              </a:rPr>
              <a:t>“</a:t>
            </a:r>
            <a:r>
              <a:rPr lang="en-US" smtClean="0">
                <a:cs typeface="+mn-cs"/>
              </a:rPr>
              <a:t>re-think</a:t>
            </a:r>
            <a:r>
              <a:rPr lang="ja-JP" altLang="en-US" smtClean="0">
                <a:latin typeface="Arial"/>
                <a:cs typeface="+mn-cs"/>
              </a:rPr>
              <a:t>”</a:t>
            </a:r>
            <a:r>
              <a:rPr lang="en-US" smtClean="0">
                <a:cs typeface="+mn-cs"/>
              </a:rPr>
              <a:t> how we teach our classes</a:t>
            </a:r>
          </a:p>
          <a:p>
            <a:pPr lvl="1">
              <a:defRPr/>
            </a:pPr>
            <a:r>
              <a:rPr lang="en-US" smtClean="0"/>
              <a:t>Computers, Web and other learning technologies</a:t>
            </a:r>
          </a:p>
          <a:p>
            <a:pPr>
              <a:defRPr/>
            </a:pPr>
            <a:r>
              <a:rPr lang="en-US" smtClean="0">
                <a:cs typeface="+mn-cs"/>
              </a:rPr>
              <a:t>Builds upon the work of:</a:t>
            </a:r>
          </a:p>
          <a:p>
            <a:pPr lvl="1">
              <a:defRPr/>
            </a:pPr>
            <a:r>
              <a:rPr lang="en-US" smtClean="0"/>
              <a:t>The Engineering Education Coalitions</a:t>
            </a:r>
          </a:p>
          <a:p>
            <a:pPr lvl="1">
              <a:defRPr/>
            </a:pPr>
            <a:r>
              <a:rPr lang="en-US" smtClean="0"/>
              <a:t>NEEDS, a digital library for engineering education</a:t>
            </a:r>
          </a:p>
          <a:p>
            <a:pPr lvl="1">
              <a:defRPr/>
            </a:pPr>
            <a:r>
              <a:rPr lang="en-US" i="1" smtClean="0"/>
              <a:t>Premier Award for Excellence in Engineering Education Courseware</a:t>
            </a:r>
          </a:p>
          <a:p>
            <a:pPr lvl="1">
              <a:defRPr/>
            </a:pPr>
            <a:r>
              <a:rPr lang="en-US" smtClean="0"/>
              <a:t>National Institute for Science Education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McMartin &amp; Muramatsu, August 6, 2001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F86D6F8-A242-7841-B59D-57689E0C478D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153400" cy="5105400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The SMETE Open Federation is committed to providing a service</a:t>
            </a:r>
          </a:p>
          <a:p>
            <a:pPr lvl="1">
              <a:defRPr/>
            </a:pPr>
            <a:r>
              <a:rPr lang="en-US" smtClean="0"/>
              <a:t>to support learning</a:t>
            </a:r>
          </a:p>
          <a:p>
            <a:pPr lvl="1">
              <a:defRPr/>
            </a:pPr>
            <a:r>
              <a:rPr lang="en-US" smtClean="0"/>
              <a:t>across disciplines in science, mathematics, engineering and technology</a:t>
            </a:r>
          </a:p>
          <a:p>
            <a:pPr lvl="1">
              <a:defRPr/>
            </a:pPr>
            <a:r>
              <a:rPr lang="en-US" smtClean="0"/>
              <a:t>providing access to high-quality resources</a:t>
            </a:r>
          </a:p>
          <a:p>
            <a:pPr lvl="1">
              <a:defRPr/>
            </a:pPr>
            <a:r>
              <a:rPr lang="en-US" smtClean="0"/>
              <a:t>in support of education reform and cross-disciplinary learning</a:t>
            </a:r>
          </a:p>
          <a:p>
            <a:pPr lvl="1">
              <a:defRPr/>
            </a:pPr>
            <a:r>
              <a:rPr lang="en-US" smtClean="0"/>
              <a:t>from K-12 to higher education to professional development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600" smtClean="0">
                <a:cs typeface="+mj-cs"/>
              </a:rPr>
              <a:t>Vision</a:t>
            </a:r>
            <a:endParaRPr lang="en-US" smtClean="0">
              <a:cs typeface="+mj-cs"/>
            </a:endParaRPr>
          </a:p>
        </p:txBody>
      </p:sp>
      <p:pic>
        <p:nvPicPr>
          <p:cNvPr id="23557" name="Picture 7" descr="C:\Documents and Settings\administrator.BITS\Desktop\logo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"/>
            <a:ext cx="220980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McMartin &amp; Muramatsu, August 6, 2001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9EB5B2C-65C6-2A46-B9BC-41B70CB664C6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Contact Info</a:t>
            </a: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1300163" y="1752600"/>
            <a:ext cx="6513512" cy="283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305987"/>
                </a:solidFill>
                <a:cs typeface="+mn-cs"/>
              </a:rPr>
              <a:t>Brandon Muramatsu, Project Director</a:t>
            </a:r>
          </a:p>
          <a:p>
            <a:pPr algn="ctr">
              <a:defRPr/>
            </a:pPr>
            <a:r>
              <a:rPr lang="en-US" sz="2800" b="1">
                <a:solidFill>
                  <a:srgbClr val="305987"/>
                </a:solidFill>
                <a:cs typeface="+mn-cs"/>
              </a:rPr>
              <a:t>mura@needs.org</a:t>
            </a:r>
          </a:p>
          <a:p>
            <a:pPr algn="ctr">
              <a:defRPr/>
            </a:pPr>
            <a:endParaRPr lang="en-US" sz="2800">
              <a:cs typeface="+mn-cs"/>
            </a:endParaRPr>
          </a:p>
          <a:p>
            <a:pPr algn="ctr">
              <a:defRPr/>
            </a:pPr>
            <a:r>
              <a:rPr lang="en-US">
                <a:cs typeface="+mn-cs"/>
              </a:rPr>
              <a:t>University of California, Berkeley</a:t>
            </a:r>
          </a:p>
          <a:p>
            <a:pPr algn="ctr">
              <a:defRPr/>
            </a:pPr>
            <a:r>
              <a:rPr lang="en-US">
                <a:cs typeface="+mn-cs"/>
              </a:rPr>
              <a:t>3115 Etcheverry Hall</a:t>
            </a:r>
          </a:p>
          <a:p>
            <a:pPr algn="ctr">
              <a:defRPr/>
            </a:pPr>
            <a:r>
              <a:rPr lang="en-US">
                <a:cs typeface="+mn-cs"/>
              </a:rPr>
              <a:t>Berkeley, CA 94720-1750 USA</a:t>
            </a:r>
          </a:p>
          <a:p>
            <a:pPr algn="ctr">
              <a:defRPr/>
            </a:pPr>
            <a:r>
              <a:rPr lang="en-US">
                <a:cs typeface="+mn-cs"/>
              </a:rPr>
              <a:t>(510) 643-1817</a:t>
            </a:r>
            <a:endParaRPr lang="en-US" sz="2800"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McMartin &amp; Muramatsu, August 6, 2001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323F9DB-A203-B54C-8CCB-0A7F97A509F7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Background, continued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This presentation...</a:t>
            </a:r>
          </a:p>
          <a:p>
            <a:pPr lvl="1">
              <a:defRPr/>
            </a:pPr>
            <a:r>
              <a:rPr lang="en-US" smtClean="0"/>
              <a:t>Provides a number of models and processes for selecting and adapting learning technologies</a:t>
            </a:r>
          </a:p>
          <a:p>
            <a:pPr lvl="1">
              <a:defRPr/>
            </a:pPr>
            <a:r>
              <a:rPr lang="en-US" smtClean="0"/>
              <a:t>Forms the basis for a workshop at 2001 IEEE/ASEE Frontiers in Education Conference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McMartin &amp; Muramatsu, August 6, 2001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C1F9B14-2F17-4146-9714-7E6A91AC452D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Approach we will be discussing...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153400" cy="5105400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Provides processes and frameworks</a:t>
            </a:r>
          </a:p>
          <a:p>
            <a:pPr lvl="1">
              <a:defRPr/>
            </a:pPr>
            <a:r>
              <a:rPr lang="en-US" smtClean="0"/>
              <a:t>To help you understand what tools you might want to use</a:t>
            </a:r>
          </a:p>
          <a:p>
            <a:pPr lvl="1">
              <a:defRPr/>
            </a:pPr>
            <a:r>
              <a:rPr lang="en-US" smtClean="0"/>
              <a:t>To evaluate the quality of learning technologies</a:t>
            </a:r>
          </a:p>
          <a:p>
            <a:pPr lvl="1">
              <a:defRPr/>
            </a:pPr>
            <a:r>
              <a:rPr lang="en-US" smtClean="0"/>
              <a:t>Leading to selecting and adapting learning technologies for your courses</a:t>
            </a:r>
          </a:p>
          <a:p>
            <a:pPr>
              <a:defRPr/>
            </a:pPr>
            <a:r>
              <a:rPr lang="en-US" smtClean="0">
                <a:cs typeface="+mn-cs"/>
              </a:rPr>
              <a:t>Uses learning technologies as tools to improve teaching and learning</a:t>
            </a:r>
          </a:p>
          <a:p>
            <a:pPr lvl="1">
              <a:defRPr/>
            </a:pPr>
            <a:r>
              <a:rPr lang="en-US" smtClean="0"/>
              <a:t>Learning technologies provide a number of benefits … but … don</a:t>
            </a:r>
            <a:r>
              <a:rPr lang="ja-JP" altLang="en-US" smtClean="0">
                <a:latin typeface="Arial"/>
              </a:rPr>
              <a:t>’</a:t>
            </a:r>
            <a:r>
              <a:rPr lang="en-US" smtClean="0"/>
              <a:t>t use technology just because you can.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McMartin &amp; Muramatsu, August 6, 2001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6993846-72E4-6F4B-A1FF-BD8E80FB38DB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05800" cy="685800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Selecting Learning Technologies...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3124200" cy="5105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smtClean="0">
                <a:cs typeface="+mn-cs"/>
              </a:rPr>
              <a:t>	Begins with understanding the environment in which it will be used</a:t>
            </a:r>
          </a:p>
        </p:txBody>
      </p:sp>
      <p:grpSp>
        <p:nvGrpSpPr>
          <p:cNvPr id="8197" name="Group 4"/>
          <p:cNvGrpSpPr>
            <a:grpSpLocks/>
          </p:cNvGrpSpPr>
          <p:nvPr/>
        </p:nvGrpSpPr>
        <p:grpSpPr bwMode="auto">
          <a:xfrm>
            <a:off x="3403600" y="1641475"/>
            <a:ext cx="5435600" cy="4827588"/>
            <a:chOff x="1161" y="5377"/>
            <a:chExt cx="4680" cy="3909"/>
          </a:xfrm>
        </p:grpSpPr>
        <p:sp>
          <p:nvSpPr>
            <p:cNvPr id="8198" name="Text Box 5"/>
            <p:cNvSpPr txBox="1">
              <a:spLocks noChangeArrowheads="1"/>
            </p:cNvSpPr>
            <p:nvPr/>
          </p:nvSpPr>
          <p:spPr bwMode="auto">
            <a:xfrm>
              <a:off x="2601" y="5377"/>
              <a:ext cx="180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>
                  <a:latin typeface="Times" charset="0"/>
                </a:rPr>
                <a:t>Establish Course Goals</a:t>
              </a:r>
            </a:p>
          </p:txBody>
        </p:sp>
        <p:sp>
          <p:nvSpPr>
            <p:cNvPr id="8199" name="Text Box 6"/>
            <p:cNvSpPr txBox="1">
              <a:spLocks noChangeArrowheads="1"/>
            </p:cNvSpPr>
            <p:nvPr/>
          </p:nvSpPr>
          <p:spPr bwMode="auto">
            <a:xfrm>
              <a:off x="2241" y="6097"/>
              <a:ext cx="270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>
                  <a:latin typeface="Times" charset="0"/>
                </a:rPr>
                <a:t>Identify Student Learning Outcomes</a:t>
              </a:r>
            </a:p>
          </p:txBody>
        </p:sp>
        <p:sp>
          <p:nvSpPr>
            <p:cNvPr id="8200" name="Text Box 7"/>
            <p:cNvSpPr txBox="1">
              <a:spLocks noChangeArrowheads="1"/>
            </p:cNvSpPr>
            <p:nvPr/>
          </p:nvSpPr>
          <p:spPr bwMode="auto">
            <a:xfrm>
              <a:off x="2421" y="6817"/>
              <a:ext cx="23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>
                  <a:latin typeface="Times" charset="0"/>
                </a:rPr>
                <a:t>Design Learning Environment</a:t>
              </a:r>
            </a:p>
          </p:txBody>
        </p:sp>
        <p:sp>
          <p:nvSpPr>
            <p:cNvPr id="8201" name="Text Box 8"/>
            <p:cNvSpPr txBox="1">
              <a:spLocks noChangeArrowheads="1"/>
            </p:cNvSpPr>
            <p:nvPr/>
          </p:nvSpPr>
          <p:spPr bwMode="auto">
            <a:xfrm>
              <a:off x="1341" y="7537"/>
              <a:ext cx="1980" cy="6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>
                  <a:latin typeface="Times" charset="0"/>
                </a:rPr>
                <a:t>Design Learning Process</a:t>
              </a:r>
            </a:p>
            <a:p>
              <a:pPr algn="ctr"/>
              <a:r>
                <a:rPr lang="en-US" sz="1400">
                  <a:latin typeface="Times" charset="0"/>
                </a:rPr>
                <a:t>(e.g., individual or collaborative)</a:t>
              </a:r>
            </a:p>
          </p:txBody>
        </p:sp>
        <p:sp>
          <p:nvSpPr>
            <p:cNvPr id="8202" name="Text Box 9"/>
            <p:cNvSpPr txBox="1">
              <a:spLocks noChangeArrowheads="1"/>
            </p:cNvSpPr>
            <p:nvPr/>
          </p:nvSpPr>
          <p:spPr bwMode="auto">
            <a:xfrm>
              <a:off x="3681" y="7537"/>
              <a:ext cx="2160" cy="6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>
                  <a:latin typeface="Times" charset="0"/>
                </a:rPr>
                <a:t>Design Learning Activities</a:t>
              </a:r>
            </a:p>
            <a:p>
              <a:pPr algn="ctr"/>
              <a:r>
                <a:rPr lang="en-US" sz="1400">
                  <a:latin typeface="Times" charset="0"/>
                </a:rPr>
                <a:t>(e.g., computer or other non-computer</a:t>
              </a:r>
            </a:p>
          </p:txBody>
        </p:sp>
        <p:sp>
          <p:nvSpPr>
            <p:cNvPr id="8203" name="Text Box 10"/>
            <p:cNvSpPr txBox="1">
              <a:spLocks noChangeArrowheads="1"/>
            </p:cNvSpPr>
            <p:nvPr/>
          </p:nvSpPr>
          <p:spPr bwMode="auto">
            <a:xfrm>
              <a:off x="2421" y="8566"/>
              <a:ext cx="23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>
                  <a:latin typeface="Times" charset="0"/>
                </a:rPr>
                <a:t>Assess Student Learning</a:t>
              </a:r>
            </a:p>
          </p:txBody>
        </p:sp>
        <p:sp>
          <p:nvSpPr>
            <p:cNvPr id="8204" name="Line 11"/>
            <p:cNvSpPr>
              <a:spLocks noChangeShapeType="1"/>
            </p:cNvSpPr>
            <p:nvPr/>
          </p:nvSpPr>
          <p:spPr bwMode="auto">
            <a:xfrm>
              <a:off x="3501" y="5737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Line 12"/>
            <p:cNvSpPr>
              <a:spLocks noChangeShapeType="1"/>
            </p:cNvSpPr>
            <p:nvPr/>
          </p:nvSpPr>
          <p:spPr bwMode="auto">
            <a:xfrm>
              <a:off x="3501" y="6457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Line 13"/>
            <p:cNvSpPr>
              <a:spLocks noChangeShapeType="1"/>
            </p:cNvSpPr>
            <p:nvPr/>
          </p:nvSpPr>
          <p:spPr bwMode="auto">
            <a:xfrm>
              <a:off x="2601" y="7177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Line 14"/>
            <p:cNvSpPr>
              <a:spLocks noChangeShapeType="1"/>
            </p:cNvSpPr>
            <p:nvPr/>
          </p:nvSpPr>
          <p:spPr bwMode="auto">
            <a:xfrm>
              <a:off x="4581" y="7177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Line 15"/>
            <p:cNvSpPr>
              <a:spLocks noChangeShapeType="1"/>
            </p:cNvSpPr>
            <p:nvPr/>
          </p:nvSpPr>
          <p:spPr bwMode="auto">
            <a:xfrm>
              <a:off x="3501" y="8926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Line 16"/>
            <p:cNvSpPr>
              <a:spLocks noChangeShapeType="1"/>
            </p:cNvSpPr>
            <p:nvPr/>
          </p:nvSpPr>
          <p:spPr bwMode="auto">
            <a:xfrm flipH="1">
              <a:off x="1161" y="9286"/>
              <a:ext cx="23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Line 17"/>
            <p:cNvSpPr>
              <a:spLocks noChangeShapeType="1"/>
            </p:cNvSpPr>
            <p:nvPr/>
          </p:nvSpPr>
          <p:spPr bwMode="auto">
            <a:xfrm flipV="1">
              <a:off x="1161" y="5557"/>
              <a:ext cx="0" cy="37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Line 18"/>
            <p:cNvSpPr>
              <a:spLocks noChangeShapeType="1"/>
            </p:cNvSpPr>
            <p:nvPr/>
          </p:nvSpPr>
          <p:spPr bwMode="auto">
            <a:xfrm>
              <a:off x="1161" y="5557"/>
              <a:ext cx="1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Line 19"/>
            <p:cNvSpPr>
              <a:spLocks noChangeShapeType="1"/>
            </p:cNvSpPr>
            <p:nvPr/>
          </p:nvSpPr>
          <p:spPr bwMode="auto">
            <a:xfrm>
              <a:off x="2601" y="8206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20"/>
            <p:cNvSpPr>
              <a:spLocks noChangeShapeType="1"/>
            </p:cNvSpPr>
            <p:nvPr/>
          </p:nvSpPr>
          <p:spPr bwMode="auto">
            <a:xfrm>
              <a:off x="4581" y="8206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Line 21"/>
            <p:cNvSpPr>
              <a:spLocks noChangeShapeType="1"/>
            </p:cNvSpPr>
            <p:nvPr/>
          </p:nvSpPr>
          <p:spPr bwMode="auto">
            <a:xfrm>
              <a:off x="3321" y="7924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McMartin &amp; Muramatsu, August 6, 2001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DECCB92-8EB5-4D4E-804F-E82451DBD95B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Designing Learning Environments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Jon Jungck, et. al, suggests a model for selecting activities to achieve your learning objectives</a:t>
            </a:r>
          </a:p>
          <a:p>
            <a:pPr>
              <a:defRPr/>
            </a:pPr>
            <a:r>
              <a:rPr lang="en-US" smtClean="0">
                <a:cs typeface="+mn-cs"/>
              </a:rPr>
              <a:t>Three axes (on next slide)</a:t>
            </a:r>
          </a:p>
          <a:p>
            <a:pPr lvl="1">
              <a:defRPr/>
            </a:pPr>
            <a:r>
              <a:rPr lang="en-US" smtClean="0"/>
              <a:t>Learning Centeredness: emphasizes teaching and learning that transforms the student as </a:t>
            </a:r>
            <a:r>
              <a:rPr lang="ja-JP" altLang="en-US" smtClean="0">
                <a:latin typeface="Arial"/>
              </a:rPr>
              <a:t>“</a:t>
            </a:r>
            <a:r>
              <a:rPr lang="en-US" smtClean="0"/>
              <a:t>receiver</a:t>
            </a:r>
            <a:r>
              <a:rPr lang="ja-JP" altLang="en-US" smtClean="0">
                <a:latin typeface="Arial"/>
              </a:rPr>
              <a:t>”</a:t>
            </a:r>
            <a:r>
              <a:rPr lang="en-US" smtClean="0"/>
              <a:t> to </a:t>
            </a:r>
            <a:r>
              <a:rPr lang="ja-JP" altLang="en-US" smtClean="0">
                <a:latin typeface="Arial"/>
              </a:rPr>
              <a:t>“</a:t>
            </a:r>
            <a:r>
              <a:rPr lang="en-US" smtClean="0"/>
              <a:t>constructor</a:t>
            </a:r>
            <a:r>
              <a:rPr lang="ja-JP" altLang="en-US" smtClean="0">
                <a:latin typeface="Arial"/>
              </a:rPr>
              <a:t>”</a:t>
            </a:r>
            <a:r>
              <a:rPr lang="en-US" smtClean="0"/>
              <a:t> of knowledge</a:t>
            </a:r>
          </a:p>
          <a:p>
            <a:pPr lvl="1">
              <a:defRPr/>
            </a:pPr>
            <a:r>
              <a:rPr lang="en-US" smtClean="0"/>
              <a:t>Nature of Learning Task: emphasizes transformation of the task itself from simple to more complex activities</a:t>
            </a:r>
          </a:p>
          <a:p>
            <a:pPr lvl="1">
              <a:defRPr/>
            </a:pPr>
            <a:r>
              <a:rPr lang="en-US" smtClean="0"/>
              <a:t>Collaboration: emphasizes transformation from individual to group activities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1" name="Object 2"/>
          <p:cNvGraphicFramePr>
            <a:graphicFrameLocks noChangeAspect="1"/>
          </p:cNvGraphicFramePr>
          <p:nvPr>
            <p:ph type="title"/>
          </p:nvPr>
        </p:nvGraphicFramePr>
        <p:xfrm>
          <a:off x="1295400" y="76200"/>
          <a:ext cx="6537325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Document" r:id="rId3" imgW="9461500" imgH="9613900" progId="Word.Document.8">
                  <p:embed/>
                </p:oleObj>
              </mc:Choice>
              <mc:Fallback>
                <p:oleObj name="Document" r:id="rId3" imgW="9461500" imgH="96139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76200"/>
                        <a:ext cx="6537325" cy="662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McMartin &amp; Muramatsu, August 6, 2001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E088F17-8A61-8A42-919C-4BFD58BEFF68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7 Principles of Good Teaching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4495800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Encourages contact between students and faculty</a:t>
            </a:r>
          </a:p>
          <a:p>
            <a:pPr>
              <a:defRPr/>
            </a:pPr>
            <a:r>
              <a:rPr lang="en-US" smtClean="0">
                <a:cs typeface="+mn-cs"/>
              </a:rPr>
              <a:t>Develops reciprocity and cooperation among students</a:t>
            </a:r>
          </a:p>
          <a:p>
            <a:pPr>
              <a:defRPr/>
            </a:pPr>
            <a:r>
              <a:rPr lang="en-US" smtClean="0">
                <a:cs typeface="+mn-cs"/>
              </a:rPr>
              <a:t>Encourages active learning</a:t>
            </a:r>
          </a:p>
          <a:p>
            <a:pPr>
              <a:defRPr/>
            </a:pPr>
            <a:r>
              <a:rPr lang="en-US" smtClean="0">
                <a:cs typeface="+mn-cs"/>
              </a:rPr>
              <a:t>Gives prompt feedback</a:t>
            </a:r>
          </a:p>
          <a:p>
            <a:pPr>
              <a:defRPr/>
            </a:pPr>
            <a:r>
              <a:rPr lang="en-US" smtClean="0">
                <a:cs typeface="+mn-cs"/>
              </a:rPr>
              <a:t>Emphasizes time on task</a:t>
            </a:r>
          </a:p>
          <a:p>
            <a:pPr>
              <a:defRPr/>
            </a:pPr>
            <a:r>
              <a:rPr lang="en-US" smtClean="0">
                <a:cs typeface="+mn-cs"/>
              </a:rPr>
              <a:t>Communicates high expectations</a:t>
            </a:r>
          </a:p>
          <a:p>
            <a:pPr>
              <a:defRPr/>
            </a:pPr>
            <a:r>
              <a:rPr lang="en-US" smtClean="0">
                <a:cs typeface="+mn-cs"/>
              </a:rPr>
              <a:t>Respects divers talents and ways of learning</a:t>
            </a: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898525" y="5791200"/>
            <a:ext cx="79406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Chickering, A.W. &amp; Z. F. Gamson. (1991). </a:t>
            </a:r>
            <a:r>
              <a:rPr lang="ja-JP" altLang="en-US" sz="1400">
                <a:latin typeface="Arial"/>
                <a:cs typeface="+mn-cs"/>
              </a:rPr>
              <a:t>“</a:t>
            </a:r>
            <a:r>
              <a:rPr lang="en-US" sz="1400">
                <a:cs typeface="+mn-cs"/>
              </a:rPr>
              <a:t>Applying the Seven Principles for Good Practice in Undergraduate Education.</a:t>
            </a:r>
            <a:r>
              <a:rPr lang="ja-JP" altLang="en-US" sz="1400">
                <a:latin typeface="Arial"/>
                <a:cs typeface="+mn-cs"/>
              </a:rPr>
              <a:t>”</a:t>
            </a:r>
            <a:r>
              <a:rPr lang="en-US" sz="1400">
                <a:cs typeface="+mn-cs"/>
              </a:rPr>
              <a:t> New Directions for Teaching and Learning. Vol. 47. San Francisco: Jossey-Bass Inc.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McMartin &amp; Muramatsu, August 6, 2001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E8C0825-7CF0-8846-ACC0-6E5229DFA9CC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Evaluating Learning Technologies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Identifying high-quality learning materials based upon criteria developed for </a:t>
            </a:r>
            <a:r>
              <a:rPr lang="en-US" i="1" smtClean="0">
                <a:cs typeface="+mn-cs"/>
              </a:rPr>
              <a:t>Premier Award for Excellence in Engineering Education Courseware</a:t>
            </a:r>
          </a:p>
          <a:p>
            <a:pPr lvl="1">
              <a:defRPr/>
            </a:pPr>
            <a:r>
              <a:rPr lang="en-US" smtClean="0"/>
              <a:t>Developed with the help of a number of experts in the field</a:t>
            </a:r>
          </a:p>
          <a:p>
            <a:pPr lvl="1">
              <a:defRPr/>
            </a:pPr>
            <a:r>
              <a:rPr lang="en-US" smtClean="0"/>
              <a:t>Evolved over the last four years of competition</a:t>
            </a:r>
          </a:p>
          <a:p>
            <a:pPr lvl="1">
              <a:defRPr/>
            </a:pPr>
            <a:r>
              <a:rPr lang="en-US" smtClean="0"/>
              <a:t>Brings diverse viewpoints together -- content area experts, instructional designers, students and publishers</a:t>
            </a:r>
          </a:p>
        </p:txBody>
      </p:sp>
      <p:pic>
        <p:nvPicPr>
          <p:cNvPr id="13619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93688"/>
            <a:ext cx="15240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777777"/>
      </a:hlink>
      <a:folHlink>
        <a:srgbClr val="B2B2B2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1230</TotalTime>
  <Words>1368</Words>
  <Application>Microsoft Macintosh PowerPoint</Application>
  <PresentationFormat>On-screen Show (4:3)</PresentationFormat>
  <Paragraphs>233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ＭＳ Ｐゴシック</vt:lpstr>
      <vt:lpstr>Times</vt:lpstr>
      <vt:lpstr>Blank</vt:lpstr>
      <vt:lpstr>Microsoft Word Document</vt:lpstr>
      <vt:lpstr>Selecting and Adapting Learning Technologies to Improve Engineering Education</vt:lpstr>
      <vt:lpstr>Background</vt:lpstr>
      <vt:lpstr>Background, continued</vt:lpstr>
      <vt:lpstr>Approach we will be discussing...</vt:lpstr>
      <vt:lpstr>Selecting Learning Technologies...</vt:lpstr>
      <vt:lpstr>Designing Learning Environments</vt:lpstr>
      <vt:lpstr>PowerPoint Presentation</vt:lpstr>
      <vt:lpstr>7 Principles of Good Teaching</vt:lpstr>
      <vt:lpstr>Evaluating Learning Technologies</vt:lpstr>
      <vt:lpstr>Premier Award Selection Criteria</vt:lpstr>
      <vt:lpstr>Premier Award Selection Criteria, cont.</vt:lpstr>
      <vt:lpstr>Premier Award Selection Criteria, cont.</vt:lpstr>
      <vt:lpstr>Premier Courseware of 1997 &amp; 1998</vt:lpstr>
      <vt:lpstr>Premier Courseware of 1999 &amp; 2000</vt:lpstr>
      <vt:lpstr>Guidelines for Selecting Learning Technologies</vt:lpstr>
      <vt:lpstr>The SMETE Open Federation</vt:lpstr>
      <vt:lpstr>Brief Background</vt:lpstr>
      <vt:lpstr>Portal at www.smete.org</vt:lpstr>
      <vt:lpstr>PowerPoint Presentation</vt:lpstr>
      <vt:lpstr>Vision</vt:lpstr>
      <vt:lpstr>Contact Info</vt:lpstr>
    </vt:vector>
  </TitlesOfParts>
  <Manager/>
  <Company>UC Berkeley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Selecting and Adapting Learning Technologies to Improve Engineering Education</dc:title>
  <dc:subject/>
  <dc:creator>Flora McMartin and Brandon Muramatsu</dc:creator>
  <cp:keywords/>
  <dc:description>This work is licensed under a Creative Commons Attribution-Noncommercial-ShareAlike 3.0 United States License (http://creativecommons.org/licenses/by-nc-sa/3.0/us/)</dc:description>
  <cp:lastModifiedBy>Brandon Muramatsu</cp:lastModifiedBy>
  <cp:revision>151</cp:revision>
  <dcterms:created xsi:type="dcterms:W3CDTF">2001-01-05T01:21:45Z</dcterms:created>
  <dcterms:modified xsi:type="dcterms:W3CDTF">2013-12-30T05:19:55Z</dcterms:modified>
  <cp:category/>
</cp:coreProperties>
</file>