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17"/>
  </p:notesMasterIdLst>
  <p:sldIdLst>
    <p:sldId id="256" r:id="rId2"/>
    <p:sldId id="267" r:id="rId3"/>
    <p:sldId id="268" r:id="rId4"/>
    <p:sldId id="273" r:id="rId5"/>
    <p:sldId id="274" r:id="rId6"/>
    <p:sldId id="275" r:id="rId7"/>
    <p:sldId id="269" r:id="rId8"/>
    <p:sldId id="270" r:id="rId9"/>
    <p:sldId id="279" r:id="rId10"/>
    <p:sldId id="260" r:id="rId11"/>
    <p:sldId id="261" r:id="rId12"/>
    <p:sldId id="271" r:id="rId13"/>
    <p:sldId id="272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2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02ADA01-C615-C543-B2B1-482172262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DC5C6-35FF-8741-9FB3-36067136A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2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943CF-F4CB-F441-9FF4-856EF1F6F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8A119-4338-B246-A276-E36B732CE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6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C7473-9F95-CE4C-B062-37AAA01D8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7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2F5C-E108-CD48-A49B-912184734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1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814E1-91EB-1548-9C8E-BBCCA32CC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7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E498-A0A0-3E49-BB9B-5033B5BF4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7FED7-7A5F-064A-A3CD-BA20E7C6D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58BC3-8030-E848-912D-A2E26A250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9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0A317-51A7-AD4F-9456-2182BD4A8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5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6BFF-DF7C-E347-B4FB-CAF66CF25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5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533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983C924-28F5-8145-B640-BEEEFC6B7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1C3F99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1C3F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4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s.me.berkeley.edu/~bea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cs typeface="+mj-cs"/>
              </a:rPr>
              <a:t>Developing Engineering Courseware: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A Personal Perspective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and Lessons Learned from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the Synthesis Coalition,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NEEDS and the </a:t>
            </a:r>
            <a:r>
              <a:rPr lang="en-US" i="1" dirty="0" smtClean="0">
                <a:cs typeface="+mj-cs"/>
              </a:rPr>
              <a:t>Premier Award</a:t>
            </a:r>
            <a:endParaRPr lang="en-US" dirty="0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sz="2600" smtClean="0">
                <a:cs typeface="+mn-cs"/>
              </a:rPr>
              <a:t>Brandon Muramatsu</a:t>
            </a:r>
          </a:p>
          <a:p>
            <a:pPr>
              <a:defRPr/>
            </a:pPr>
            <a:r>
              <a:rPr lang="en-US" sz="2600" smtClean="0">
                <a:cs typeface="+mn-cs"/>
              </a:rPr>
              <a:t>Project Director</a:t>
            </a:r>
          </a:p>
          <a:p>
            <a:pPr>
              <a:defRPr/>
            </a:pPr>
            <a:r>
              <a:rPr lang="en-US" sz="1800" b="0" smtClean="0">
                <a:cs typeface="+mn-cs"/>
              </a:rPr>
              <a:t>mura@needs.org</a:t>
            </a:r>
            <a:endParaRPr lang="en-US" sz="1800" smtClean="0">
              <a:cs typeface="+mn-cs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cs typeface="Arial" charset="0"/>
              </a:rPr>
              <a:t>Originally Published 2002.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3076" name="Picture 7" descr="88x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4" descr="NonK.pct                                                       00011EF6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>
                <a:solidFill>
                  <a:schemeClr val="bg1"/>
                </a:solidFill>
                <a:cs typeface="+mj-cs"/>
              </a:rPr>
              <a:t>NEEDS—A Digital Library for Engineering Education</a:t>
            </a:r>
            <a:br>
              <a:rPr lang="en-US" smtClean="0">
                <a:solidFill>
                  <a:schemeClr val="bg1"/>
                </a:solidFill>
                <a:cs typeface="+mj-cs"/>
              </a:rPr>
            </a:br>
            <a:r>
              <a:rPr lang="en-US" smtClean="0">
                <a:solidFill>
                  <a:schemeClr val="bg1"/>
                </a:solidFill>
                <a:cs typeface="+mj-cs"/>
              </a:rPr>
              <a:t>www.needs.org</a:t>
            </a:r>
            <a:endParaRPr lang="en-US" smtClean="0"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NEEDS				www.needs.org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8575" y="1635125"/>
            <a:ext cx="2479675" cy="3492500"/>
          </a:xfrm>
          <a:prstGeom prst="rect">
            <a:avLst/>
          </a:prstGeom>
          <a:solidFill>
            <a:srgbClr val="E8E8E8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88900" tIns="46037" rIns="88900" bIns="46037"/>
          <a:lstStyle/>
          <a:p>
            <a:pPr marL="276225" indent="-276225" defTabSz="887413">
              <a:lnSpc>
                <a:spcPct val="88000"/>
              </a:lnSpc>
              <a:spcBef>
                <a:spcPct val="42000"/>
              </a:spcBef>
              <a:defRPr/>
            </a:pPr>
            <a:r>
              <a:rPr lang="en-US" sz="2000" b="1" u="sng">
                <a:cs typeface="+mn-cs"/>
              </a:rPr>
              <a:t>Delivery</a:t>
            </a:r>
            <a:endParaRPr lang="en-US" sz="2000" b="1"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Classrooms 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Instructional Labs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Small Study Groups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Residences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Libraries</a:t>
            </a:r>
            <a:endParaRPr lang="en-US" sz="2000" b="1"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50000"/>
              <a:buFont typeface="Monotype Sorts" charset="0"/>
              <a:buChar char="n"/>
              <a:defRPr/>
            </a:pPr>
            <a:r>
              <a:rPr lang="en-US" sz="2200" b="1">
                <a:cs typeface="+mn-cs"/>
              </a:rPr>
              <a:t>Anywhere</a:t>
            </a:r>
            <a:endParaRPr lang="en-US" sz="2000" b="1">
              <a:cs typeface="+mn-cs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545263" y="1612900"/>
            <a:ext cx="2516187" cy="3514725"/>
          </a:xfrm>
          <a:prstGeom prst="rect">
            <a:avLst/>
          </a:prstGeom>
          <a:solidFill>
            <a:srgbClr val="E8E8E8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88900" tIns="46037" rIns="88900" bIns="46037"/>
          <a:lstStyle/>
          <a:p>
            <a:pPr marL="276225" indent="-276225" defTabSz="887413">
              <a:lnSpc>
                <a:spcPct val="88000"/>
              </a:lnSpc>
              <a:spcBef>
                <a:spcPct val="42000"/>
              </a:spcBef>
              <a:defRPr/>
            </a:pPr>
            <a:r>
              <a:rPr lang="en-US" sz="2000" b="1" u="sng">
                <a:cs typeface="+mn-cs"/>
              </a:rPr>
              <a:t>Development</a:t>
            </a:r>
            <a:endParaRPr lang="en-US" sz="2000" b="1"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Courseware Studios 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Instructional Labs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Faculty Offices &amp; Residences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sz="2000" b="1">
                <a:solidFill>
                  <a:srgbClr val="4D4D4D"/>
                </a:solidFill>
                <a:cs typeface="+mn-cs"/>
              </a:rPr>
              <a:t>Libraries</a:t>
            </a:r>
            <a:endParaRPr lang="en-US" sz="2000" b="1"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50000"/>
              <a:buFont typeface="Monotype Sorts" charset="0"/>
              <a:buChar char="n"/>
              <a:defRPr/>
            </a:pPr>
            <a:r>
              <a:rPr lang="en-US" sz="2200" b="1">
                <a:cs typeface="+mn-cs"/>
              </a:rPr>
              <a:t>Anywhere</a:t>
            </a:r>
          </a:p>
        </p:txBody>
      </p:sp>
      <p:pic>
        <p:nvPicPr>
          <p:cNvPr id="8199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63" y="2667000"/>
            <a:ext cx="2224087" cy="243046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200" name="Line 8"/>
          <p:cNvSpPr>
            <a:spLocks noChangeShapeType="1"/>
          </p:cNvSpPr>
          <p:nvPr/>
        </p:nvSpPr>
        <p:spPr bwMode="auto">
          <a:xfrm flipH="1" flipV="1">
            <a:off x="2514600" y="3452813"/>
            <a:ext cx="1277938" cy="598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5334000" y="3452813"/>
            <a:ext cx="1219200" cy="598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962400" y="2133600"/>
            <a:ext cx="1311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000" b="1" u="sng">
                <a:solidFill>
                  <a:schemeClr val="tx2"/>
                </a:solidFill>
                <a:latin typeface="Helvetica" charset="0"/>
                <a:cs typeface="+mn-cs"/>
              </a:rPr>
              <a:t>Database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17525" y="5699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93725" y="5602288"/>
            <a:ext cx="8321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cs typeface="+mn-cs"/>
              </a:rPr>
              <a:t>NEEDS is the foundation for the National SMETE Digital </a:t>
            </a:r>
          </a:p>
          <a:p>
            <a:pPr>
              <a:defRPr/>
            </a:pPr>
            <a:r>
              <a:rPr lang="en-US" b="1">
                <a:cs typeface="+mn-cs"/>
              </a:rPr>
              <a:t>Library and Learning Community at www.smete.org.</a:t>
            </a:r>
          </a:p>
        </p:txBody>
      </p:sp>
      <p:pic>
        <p:nvPicPr>
          <p:cNvPr id="13325" name="Picture 14" descr="needs no text.jpg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8138"/>
            <a:ext cx="28194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324600" cy="9144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Why Develop the Digital Library in NEEDS?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5029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Need to share and distribute courseware beyond original developer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Saw potential to go beyond an index of resources and/or a repository of resources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(I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ll talk a bit more about this later in Educational Digital Libraries talk)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Need to determine metrics for quality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Need to provide mechanisms to recognize time and effort to develop courseware</a:t>
            </a:r>
          </a:p>
          <a:p>
            <a:pPr>
              <a:lnSpc>
                <a:spcPct val="90000"/>
              </a:lnSpc>
              <a:defRPr/>
            </a:pPr>
            <a:endParaRPr lang="en-US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smtClean="0">
              <a:cs typeface="+mn-cs"/>
            </a:endParaRPr>
          </a:p>
        </p:txBody>
      </p:sp>
      <p:pic>
        <p:nvPicPr>
          <p:cNvPr id="14340" name="Picture 4" descr="needs no text.jpg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6250"/>
            <a:ext cx="16938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i="1" smtClean="0">
                <a:cs typeface="+mj-cs"/>
              </a:rPr>
              <a:t>The Premier Award for Excellence in</a:t>
            </a:r>
            <a:br>
              <a:rPr lang="en-US" sz="2800" i="1" smtClean="0">
                <a:cs typeface="+mj-cs"/>
              </a:rPr>
            </a:br>
            <a:r>
              <a:rPr lang="en-US" sz="2800" i="1" smtClean="0">
                <a:cs typeface="+mj-cs"/>
              </a:rPr>
              <a:t>Engineering Education Courseware</a:t>
            </a:r>
            <a:endParaRPr lang="en-US" i="1" smtClean="0">
              <a:cs typeface="+mj-cs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600" smtClean="0">
                <a:cs typeface="+mn-cs"/>
              </a:rPr>
              <a:t>A national competition to identify and reward the authors of high-quality, non-commercial courseware designed to enhance engineering education.</a:t>
            </a:r>
            <a:endParaRPr lang="en-US" smtClean="0">
              <a:cs typeface="+mn-cs"/>
            </a:endParaRPr>
          </a:p>
          <a:p>
            <a:pPr lvl="1">
              <a:buFontTx/>
              <a:buNone/>
              <a:defRPr/>
            </a:pPr>
            <a:r>
              <a:rPr lang="en-US" smtClean="0"/>
              <a:t>	The </a:t>
            </a:r>
            <a:r>
              <a:rPr lang="en-US" i="1" smtClean="0"/>
              <a:t>Premier Award</a:t>
            </a:r>
            <a:r>
              <a:rPr lang="en-US" smtClean="0"/>
              <a:t> is about the entire experience of using the courseware by learners, not just the courseware itself</a:t>
            </a:r>
          </a:p>
          <a:p>
            <a:pPr>
              <a:defRPr/>
            </a:pPr>
            <a:r>
              <a:rPr lang="en-US" sz="2600" smtClean="0">
                <a:cs typeface="+mn-cs"/>
              </a:rPr>
              <a:t>A dissemination system to publicize and distribute the Premier Courseware</a:t>
            </a:r>
            <a:endParaRPr lang="en-US" smtClean="0">
              <a:cs typeface="+mn-cs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7242175" y="5326063"/>
          <a:ext cx="12160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Image" r:id="rId3" imgW="2033180" imgH="2414402" progId="Photoshop.Image.5">
                  <p:embed/>
                </p:oleObj>
              </mc:Choice>
              <mc:Fallback>
                <p:oleObj name="Image" r:id="rId3" imgW="2033180" imgH="2414402" progId="Photoshop.Image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5326063"/>
                        <a:ext cx="121602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6" descr="Wiley2.pict       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02263"/>
            <a:ext cx="949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 descr="TMW Logo 286.jpg                                               00092CFBNEEDS G3                       B34A208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54638"/>
            <a:ext cx="1828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9" descr="needs no text.jpg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6250"/>
            <a:ext cx="16938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0" descr="msreseach2.jpg   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96000"/>
            <a:ext cx="19034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1" descr="autodesk-color.jpg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410200"/>
            <a:ext cx="25146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NEEDS: Lessons Learned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4102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With respect to courseware development and re-usability…</a:t>
            </a:r>
          </a:p>
          <a:p>
            <a:pPr lvl="1">
              <a:defRPr/>
            </a:pPr>
            <a:r>
              <a:rPr lang="en-US" smtClean="0"/>
              <a:t>Many authors don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t design with distribution in mind</a:t>
            </a:r>
          </a:p>
          <a:p>
            <a:pPr lvl="1">
              <a:defRPr/>
            </a:pPr>
            <a:r>
              <a:rPr lang="en-US" smtClean="0"/>
              <a:t>Lack of the support materials demonstrate lack of understanding of pedagogy and use</a:t>
            </a:r>
          </a:p>
          <a:p>
            <a:pPr lvl="1">
              <a:defRPr/>
            </a:pPr>
            <a:r>
              <a:rPr lang="en-US" smtClean="0"/>
              <a:t>Materials aren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t well cataloged or even well described by author (on his/her website)</a:t>
            </a:r>
          </a:p>
          <a:p>
            <a:pPr lvl="1">
              <a:defRPr/>
            </a:pPr>
            <a:r>
              <a:rPr lang="en-US" smtClean="0"/>
              <a:t>Instructors (and students) are finding many new uses for materials</a:t>
            </a:r>
          </a:p>
          <a:p>
            <a:pPr lvl="1">
              <a:defRPr/>
            </a:pPr>
            <a:r>
              <a:rPr lang="en-US" smtClean="0"/>
              <a:t>Use through NEEDS show additional support structures needed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Premier Award: Lessons Learned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Supporting materials are critical in evaluating quality (and how to adopt/adapt) courseware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Instructor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s guides, etc.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Winning courseware develops higher level cognitive skills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Environment of use is important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Courseware should be adaptable to different learning environments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For example, classrooms, labs, self-study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Courseware should address different learning styles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Issues in Courseware Development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Personal Perspectives</a:t>
            </a:r>
          </a:p>
          <a:p>
            <a:pPr>
              <a:defRPr/>
            </a:pPr>
            <a:r>
              <a:rPr lang="en-US" smtClean="0">
                <a:cs typeface="+mn-cs"/>
              </a:rPr>
              <a:t>Experiences of the Synthesis Coalition</a:t>
            </a:r>
          </a:p>
          <a:p>
            <a:pPr>
              <a:defRPr/>
            </a:pPr>
            <a:r>
              <a:rPr lang="en-US" smtClean="0">
                <a:cs typeface="+mn-cs"/>
              </a:rPr>
              <a:t>Observations from NEEDS and the </a:t>
            </a:r>
            <a:r>
              <a:rPr lang="en-US" i="1" smtClean="0">
                <a:cs typeface="+mn-cs"/>
              </a:rPr>
              <a:t>Premier Award</a:t>
            </a:r>
            <a:endParaRPr lang="en-US" smtClean="0">
              <a:cs typeface="+mn-cs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Synthesis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NSF-funded Engineering Education Coalition</a:t>
            </a:r>
          </a:p>
          <a:p>
            <a:pPr>
              <a:defRPr/>
            </a:pPr>
            <a:r>
              <a:rPr lang="en-US" smtClean="0">
                <a:cs typeface="+mn-cs"/>
              </a:rPr>
              <a:t>8 Diverse Institutions</a:t>
            </a:r>
          </a:p>
          <a:p>
            <a:pPr lvl="1">
              <a:defRPr/>
            </a:pPr>
            <a:r>
              <a:rPr lang="en-US" smtClean="0"/>
              <a:t>Research, Undergraduate Teaching and Historically Black Colleges and Universities</a:t>
            </a:r>
          </a:p>
          <a:p>
            <a:pPr lvl="1">
              <a:defRPr/>
            </a:pPr>
            <a:r>
              <a:rPr lang="en-US" smtClean="0"/>
              <a:t>Geographically Distributed</a:t>
            </a:r>
          </a:p>
          <a:p>
            <a:pPr>
              <a:defRPr/>
            </a:pPr>
            <a:r>
              <a:rPr lang="en-US" smtClean="0">
                <a:cs typeface="+mn-cs"/>
              </a:rPr>
              <a:t>Developed a number of courseware modules to support reform efforts</a:t>
            </a:r>
          </a:p>
          <a:p>
            <a:pPr lvl="1">
              <a:buFontTx/>
              <a:buNone/>
              <a:defRPr/>
            </a:pPr>
            <a:endParaRPr lang="en-US" smtClean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Vibrating Beam: Background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Developed CD-ROM (and later Web) based courseware to support a senior mechanical engineering lab class in 1993-1995</a:t>
            </a:r>
          </a:p>
          <a:p>
            <a:pPr lvl="1">
              <a:defRPr/>
            </a:pPr>
            <a:r>
              <a:rPr lang="en-US" smtClean="0"/>
              <a:t>Based upon experiment designed in 1980</a:t>
            </a:r>
          </a:p>
          <a:p>
            <a:pPr lvl="1">
              <a:defRPr/>
            </a:pPr>
            <a:r>
              <a:rPr lang="en-US" smtClean="0"/>
              <a:t>Still in use in 2002</a:t>
            </a:r>
          </a:p>
          <a:p>
            <a:pPr lvl="2">
              <a:defRPr/>
            </a:pPr>
            <a:r>
              <a:rPr lang="en-US" smtClean="0"/>
              <a:t>See </a:t>
            </a:r>
            <a:r>
              <a:rPr lang="en-US" smtClean="0">
                <a:hlinkClick r:id="rId2"/>
              </a:rPr>
              <a:t>http://bits.me.berkeley.edu/~beam</a:t>
            </a:r>
            <a:endParaRPr lang="en-US" smtClean="0"/>
          </a:p>
          <a:p>
            <a:pPr lvl="1">
              <a:defRPr/>
            </a:pPr>
            <a:r>
              <a:rPr lang="en-US" smtClean="0"/>
              <a:t>Experiment design and redesign coupled with advanced data acquisition and courseware support higher-level conceptual analysis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Vibrating Beam: Lessons Learned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6482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Consider process</a:t>
            </a:r>
          </a:p>
          <a:p>
            <a:pPr lvl="1">
              <a:defRPr/>
            </a:pPr>
            <a:r>
              <a:rPr lang="en-US" smtClean="0"/>
              <a:t>Knew that courseware would need to work in multiple settings</a:t>
            </a:r>
          </a:p>
          <a:p>
            <a:pPr lvl="2">
              <a:defRPr/>
            </a:pPr>
            <a:r>
              <a:rPr lang="en-US" smtClean="0"/>
              <a:t>In a separate multimedia lab, in the physical lab, at home by students, and over the web</a:t>
            </a:r>
          </a:p>
          <a:p>
            <a:pPr lvl="1">
              <a:defRPr/>
            </a:pPr>
            <a:r>
              <a:rPr lang="en-US" smtClean="0"/>
              <a:t>Developed all materials in a modular manner to separate content from display</a:t>
            </a:r>
          </a:p>
          <a:p>
            <a:pPr lvl="2">
              <a:defRPr/>
            </a:pPr>
            <a:r>
              <a:rPr lang="en-US" smtClean="0"/>
              <a:t>Separate files for all text, graphics and video</a:t>
            </a:r>
          </a:p>
          <a:p>
            <a:pPr lvl="2">
              <a:defRPr/>
            </a:pP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Database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to track materials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Vibrating Beam: Lessons Learned 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5029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Rigorous process of separating content from display allows easy evolution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Courseware easily transferred to the Web in 1995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Video can be re-digitized and re-compressed to support advances in bandwidth and technology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(Well, that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s the theory…we haven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t actually done it because there hasn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t been demand)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Consider templates and shell to facilitate further development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(The template and shell exists but further work hasn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t been done because of lack of funding.)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Synthesis: Collaboration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Most projects required investigators at more than one coalition member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Board of Directors Goal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To use diversity as a strength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To transfer courses and courseware between institutions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Outcomes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Collaboration is difficult,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local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pressures compete with needs to collaborate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Something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special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required—high motivation, great need, etc.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Synthesis: Infrastructure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Early 1990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campus infrastructures were much different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Infrastructure Needs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Lack of Internet access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Lack of computers for development and/or delivery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Need for specialized hardware and software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Need for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experts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and training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Outcomes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Invested in infrastructure</a:t>
            </a:r>
          </a:p>
          <a:p>
            <a:pPr lvl="2">
              <a:lnSpc>
                <a:spcPct val="90000"/>
              </a:lnSpc>
              <a:defRPr/>
            </a:pPr>
            <a:r>
              <a:rPr lang="en-US" smtClean="0"/>
              <a:t>Invested in courseware development studios and staff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Muramatsu, January 25, 2002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Synthesis: Lessons Learned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41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Environment in which materials are developed is important</a:t>
            </a:r>
          </a:p>
          <a:p>
            <a:pPr>
              <a:lnSpc>
                <a:spcPct val="90000"/>
              </a:lnSpc>
              <a:defRPr/>
            </a:pP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Local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support necessary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Hardware and software, but not at the level of building a super-advanced facility that others can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t use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Most importantly expertise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Collaboration is difficult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Need to find common ground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Need to develop common vision and understand the big picture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Need to work toward that vision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1E41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1A3A8A"/>
      </a:accent6>
      <a:hlink>
        <a:srgbClr val="000000"/>
      </a:hlink>
      <a:folHlink>
        <a:srgbClr val="B2B2B2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844</Words>
  <Application>Microsoft Macintosh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ＭＳ Ｐゴシック</vt:lpstr>
      <vt:lpstr>Times</vt:lpstr>
      <vt:lpstr>Monotype Sorts</vt:lpstr>
      <vt:lpstr>Helvetica</vt:lpstr>
      <vt:lpstr>Blank</vt:lpstr>
      <vt:lpstr>Adobe Photoshop Image</vt:lpstr>
      <vt:lpstr>Developing Engineering Courseware: A Personal Perspective  and Lessons Learned from the Synthesis Coalition, NEEDS and the Premier Award</vt:lpstr>
      <vt:lpstr>Issues in Courseware Development</vt:lpstr>
      <vt:lpstr>Synthesis</vt:lpstr>
      <vt:lpstr>Vibrating Beam: Background</vt:lpstr>
      <vt:lpstr>Vibrating Beam: Lessons Learned</vt:lpstr>
      <vt:lpstr>Vibrating Beam: Lessons Learned (cont.)</vt:lpstr>
      <vt:lpstr>Synthesis: Collaboration</vt:lpstr>
      <vt:lpstr>Synthesis: Infrastructure</vt:lpstr>
      <vt:lpstr>Synthesis: Lessons Learned</vt:lpstr>
      <vt:lpstr>NEEDS—A Digital Library for Engineering Education www.needs.org</vt:lpstr>
      <vt:lpstr>NEEDS    www.needs.org</vt:lpstr>
      <vt:lpstr>Why Develop the Digital Library in NEEDS?</vt:lpstr>
      <vt:lpstr>The Premier Award for Excellence in Engineering Education Courseware</vt:lpstr>
      <vt:lpstr>NEEDS: Lessons Learned</vt:lpstr>
      <vt:lpstr>Premier Award: Lessons Learned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Engineering Courseware: A Personal Perspective  and Lessons Learned from the Synthesis Coalition, NEEDS and the Premier Award</dc:title>
  <dc:subject/>
  <dc:creator>Brandon Muramatsu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52</cp:revision>
  <dcterms:created xsi:type="dcterms:W3CDTF">2001-01-05T01:21:45Z</dcterms:created>
  <dcterms:modified xsi:type="dcterms:W3CDTF">2013-12-30T05:20:08Z</dcterms:modified>
  <cp:category/>
</cp:coreProperties>
</file>