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25"/>
  </p:notesMasterIdLst>
  <p:sldIdLst>
    <p:sldId id="256" r:id="rId2"/>
    <p:sldId id="280" r:id="rId3"/>
    <p:sldId id="268" r:id="rId4"/>
    <p:sldId id="279" r:id="rId5"/>
    <p:sldId id="260" r:id="rId6"/>
    <p:sldId id="261" r:id="rId7"/>
    <p:sldId id="271" r:id="rId8"/>
    <p:sldId id="276" r:id="rId9"/>
    <p:sldId id="281" r:id="rId10"/>
    <p:sldId id="272" r:id="rId11"/>
    <p:sldId id="277" r:id="rId12"/>
    <p:sldId id="283" r:id="rId13"/>
    <p:sldId id="284" r:id="rId14"/>
    <p:sldId id="286" r:id="rId15"/>
    <p:sldId id="285" r:id="rId16"/>
    <p:sldId id="287" r:id="rId17"/>
    <p:sldId id="289" r:id="rId18"/>
    <p:sldId id="291" r:id="rId19"/>
    <p:sldId id="288" r:id="rId20"/>
    <p:sldId id="292" r:id="rId21"/>
    <p:sldId id="293" r:id="rId22"/>
    <p:sldId id="282" r:id="rId23"/>
    <p:sldId id="29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91E4350-2F16-F140-9CB6-F34E9442C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E8C75-11C6-3944-B7B1-EE154E13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2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667C-F6BE-CE48-8A47-BD9D97263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6B74-F5B7-D944-B552-07D1EF699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5A97-3F70-804C-8413-89B4BF31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A683-CABF-5F4E-A9A6-2A5C965D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7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8648-A14B-5844-AB7C-D3E2FF021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D341F-0D83-8B44-AF0E-C421C271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9DCA-017B-0E45-BFF7-CC9B5D09F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3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5B6F9-65D0-4140-8B99-B1FE1105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B110-94E3-6847-8F75-500FF0E3D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9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EC7B1-9BBA-AA47-B283-45A873D1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77000"/>
            <a:ext cx="533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022E7-DAE6-0541-AE15-29F15F06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1C3F99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1C3F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4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hyperlink" Target="http://www.mathforum.org/" TargetMode="External"/><Relationship Id="rId21" Type="http://schemas.openxmlformats.org/officeDocument/2006/relationships/hyperlink" Target="http://www.merit.edu/" TargetMode="External"/><Relationship Id="rId22" Type="http://schemas.openxmlformats.org/officeDocument/2006/relationships/hyperlink" Target="http://mtn.merit.edu/" TargetMode="External"/><Relationship Id="rId23" Type="http://schemas.openxmlformats.org/officeDocument/2006/relationships/hyperlink" Target="http://www.merlot.org/" TargetMode="External"/><Relationship Id="rId24" Type="http://schemas.openxmlformats.org/officeDocument/2006/relationships/hyperlink" Target="http://www.ncsa.org/" TargetMode="External"/><Relationship Id="rId25" Type="http://schemas.openxmlformats.org/officeDocument/2006/relationships/hyperlink" Target="http://www.needs.org/" TargetMode="External"/><Relationship Id="rId26" Type="http://schemas.openxmlformats.org/officeDocument/2006/relationships/hyperlink" Target="http://www.pkal.org/" TargetMode="External"/><Relationship Id="rId27" Type="http://schemas.openxmlformats.org/officeDocument/2006/relationships/hyperlink" Target="http://www.cilt.org/" TargetMode="External"/><Relationship Id="rId28" Type="http://schemas.openxmlformats.org/officeDocument/2006/relationships/hyperlink" Target="http://www.escot.org/" TargetMode="External"/><Relationship Id="rId29" Type="http://schemas.openxmlformats.org/officeDocument/2006/relationships/hyperlink" Target="http://www.teacherlib.org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ccessexcellence.org/" TargetMode="External"/><Relationship Id="rId3" Type="http://schemas.openxmlformats.org/officeDocument/2006/relationships/hyperlink" Target="http://www.aaas.org/" TargetMode="External"/><Relationship Id="rId4" Type="http://schemas.openxmlformats.org/officeDocument/2006/relationships/hyperlink" Target="http://www.awis.org/" TargetMode="External"/><Relationship Id="rId5" Type="http://schemas.openxmlformats.org/officeDocument/2006/relationships/hyperlink" Target="http://www.accessexcellence.org/LC/BEOn/" TargetMode="External"/><Relationship Id="rId30" Type="http://schemas.openxmlformats.org/officeDocument/2006/relationships/hyperlink" Target="http://www.calstate.edu/" TargetMode="External"/><Relationship Id="rId31" Type="http://schemas.openxmlformats.org/officeDocument/2006/relationships/hyperlink" Target="http://www.csus.edu/" TargetMode="External"/><Relationship Id="rId32" Type="http://schemas.openxmlformats.org/officeDocument/2006/relationships/hyperlink" Target="http://www.emich.edu/" TargetMode="External"/><Relationship Id="rId9" Type="http://schemas.openxmlformats.org/officeDocument/2006/relationships/hyperlink" Target="http://www.cstc.org/" TargetMode="External"/><Relationship Id="rId6" Type="http://schemas.openxmlformats.org/officeDocument/2006/relationships/hyperlink" Target="http://www.bioquest.org/" TargetMode="External"/><Relationship Id="rId7" Type="http://schemas.openxmlformats.org/officeDocument/2006/relationships/hyperlink" Target="http://www.benproject.org/" TargetMode="External"/><Relationship Id="rId8" Type="http://schemas.openxmlformats.org/officeDocument/2006/relationships/hyperlink" Target="http://www.cni.org/" TargetMode="External"/><Relationship Id="rId33" Type="http://schemas.openxmlformats.org/officeDocument/2006/relationships/hyperlink" Target="http://www.uctltc.org/" TargetMode="External"/><Relationship Id="rId34" Type="http://schemas.openxmlformats.org/officeDocument/2006/relationships/hyperlink" Target="http://www.berkeley.edu/" TargetMode="External"/><Relationship Id="rId35" Type="http://schemas.openxmlformats.org/officeDocument/2006/relationships/hyperlink" Target="http://www.ucop.edu/acadinit/" TargetMode="External"/><Relationship Id="rId36" Type="http://schemas.openxmlformats.org/officeDocument/2006/relationships/hyperlink" Target="http://www.ufl.edu/" TargetMode="External"/><Relationship Id="rId10" Type="http://schemas.openxmlformats.org/officeDocument/2006/relationships/hyperlink" Target="http://www.dlese.org/" TargetMode="External"/><Relationship Id="rId11" Type="http://schemas.openxmlformats.org/officeDocument/2006/relationships/hyperlink" Target="http://www.edc.org/" TargetMode="External"/><Relationship Id="rId12" Type="http://schemas.openxmlformats.org/officeDocument/2006/relationships/hyperlink" Target="http://www.enc.org/" TargetMode="External"/><Relationship Id="rId13" Type="http://schemas.openxmlformats.org/officeDocument/2006/relationships/hyperlink" Target="http://ia.usu.edu/" TargetMode="External"/><Relationship Id="rId14" Type="http://schemas.openxmlformats.org/officeDocument/2006/relationships/hyperlink" Target="http://iu.berkeley.edu/" TargetMode="External"/><Relationship Id="rId15" Type="http://schemas.openxmlformats.org/officeDocument/2006/relationships/hyperlink" Target="http://scout.cs.wisc.edu/" TargetMode="External"/><Relationship Id="rId16" Type="http://schemas.openxmlformats.org/officeDocument/2006/relationships/hyperlink" Target="http://thelearningmatrix.enc.org/" TargetMode="External"/><Relationship Id="rId17" Type="http://schemas.openxmlformats.org/officeDocument/2006/relationships/hyperlink" Target="http://www.lon-capa.org/" TargetMode="External"/><Relationship Id="rId18" Type="http://schemas.openxmlformats.org/officeDocument/2006/relationships/hyperlink" Target="http://www.maa.org/" TargetMode="External"/><Relationship Id="rId19" Type="http://schemas.openxmlformats.org/officeDocument/2006/relationships/hyperlink" Target="http://www.mathdl.org/" TargetMode="External"/><Relationship Id="rId37" Type="http://schemas.openxmlformats.org/officeDocument/2006/relationships/hyperlink" Target="http://www.umbc.edu/" TargetMode="External"/><Relationship Id="rId38" Type="http://schemas.openxmlformats.org/officeDocument/2006/relationships/hyperlink" Target="http://www.usu.edu/" TargetMode="External"/><Relationship Id="rId39" Type="http://schemas.openxmlformats.org/officeDocument/2006/relationships/hyperlink" Target="http://www.vt.ed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a.usu.edu/" TargetMode="External"/><Relationship Id="rId3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Collaborative Models for the Creation of Online Teaching Material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2600" smtClean="0">
                <a:cs typeface="+mn-cs"/>
              </a:rPr>
              <a:t>Brandon Muramatsu</a:t>
            </a:r>
          </a:p>
          <a:p>
            <a:pPr>
              <a:defRPr/>
            </a:pPr>
            <a:r>
              <a:rPr lang="en-US" sz="2600" smtClean="0">
                <a:cs typeface="+mn-cs"/>
              </a:rPr>
              <a:t>Project Director</a:t>
            </a:r>
          </a:p>
          <a:p>
            <a:pPr>
              <a:defRPr/>
            </a:pPr>
            <a:r>
              <a:rPr lang="en-US" sz="1800" b="0" smtClean="0">
                <a:cs typeface="+mn-cs"/>
              </a:rPr>
              <a:t>NEEDS and SMETE Open Federation</a:t>
            </a:r>
            <a:endParaRPr lang="en-US" sz="1800" smtClean="0">
              <a:cs typeface="+mn-cs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2002.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14340" name="Picture 7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i="1" smtClean="0">
                <a:cs typeface="+mj-cs"/>
              </a:rPr>
              <a:t>The Premier Award for Excellence in</a:t>
            </a:r>
            <a:br>
              <a:rPr lang="en-US" sz="2800" i="1" smtClean="0">
                <a:cs typeface="+mj-cs"/>
              </a:rPr>
            </a:br>
            <a:r>
              <a:rPr lang="en-US" sz="2800" i="1" smtClean="0">
                <a:cs typeface="+mj-cs"/>
              </a:rPr>
              <a:t>Engineering Education Courseware</a:t>
            </a:r>
            <a:endParaRPr lang="en-US" i="1" smtClean="0">
              <a:cs typeface="+mj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>
                <a:cs typeface="+mn-cs"/>
              </a:rPr>
              <a:t>A national competition to identify and reward the authors of high-quality, non-commercial courseware designed to enhance engineering education.</a:t>
            </a:r>
            <a:endParaRPr lang="en-US" smtClean="0"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smtClean="0"/>
              <a:t>	The </a:t>
            </a:r>
            <a:r>
              <a:rPr lang="en-US" i="1" smtClean="0"/>
              <a:t>Premier Award</a:t>
            </a:r>
            <a:r>
              <a:rPr lang="en-US" smtClean="0"/>
              <a:t> is about the entire experience of using the courseware by learners, not just the courseware itself</a:t>
            </a:r>
          </a:p>
          <a:p>
            <a:pPr>
              <a:defRPr/>
            </a:pPr>
            <a:r>
              <a:rPr lang="en-US" sz="2600" smtClean="0">
                <a:cs typeface="+mn-cs"/>
              </a:rPr>
              <a:t>A dissemination system to publicize and distribute the Premier Courseware</a:t>
            </a:r>
            <a:endParaRPr lang="en-US" smtClean="0">
              <a:cs typeface="+mn-cs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7242175" y="5326063"/>
          <a:ext cx="12160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Image" r:id="rId3" imgW="2033180" imgH="2414402" progId="Photoshop.Image.5">
                  <p:embed/>
                </p:oleObj>
              </mc:Choice>
              <mc:Fallback>
                <p:oleObj name="Image" r:id="rId3" imgW="2033180" imgH="2414402" progId="Photoshop.Image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5326063"/>
                        <a:ext cx="12160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6" descr="Wiley2.pict       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02263"/>
            <a:ext cx="949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7" descr="TMW Logo 286.jpg                                               00092CFB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54638"/>
            <a:ext cx="1828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9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25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0" descr="msreseach2.jpg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96000"/>
            <a:ext cx="19034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1" descr="autodesk-color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10200"/>
            <a:ext cx="2514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400800" cy="914400"/>
          </a:xfrm>
        </p:spPr>
        <p:txBody>
          <a:bodyPr/>
          <a:lstStyle/>
          <a:p>
            <a:pPr>
              <a:defRPr/>
            </a:pPr>
            <a:r>
              <a:rPr lang="en-US" sz="2800" i="1" smtClean="0">
                <a:cs typeface="+mj-cs"/>
              </a:rPr>
              <a:t>Premier Award</a:t>
            </a:r>
            <a:r>
              <a:rPr lang="en-US" sz="2800" smtClean="0">
                <a:cs typeface="+mj-cs"/>
              </a:rPr>
              <a:t>: Lessons Learned for Developing Online Materials</a:t>
            </a:r>
            <a:endParaRPr lang="en-US" smtClean="0"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5410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Supporting materials are critical in evaluating quality (and how to adopt/adapt) courseware</a:t>
            </a:r>
          </a:p>
          <a:p>
            <a:pPr lvl="1">
              <a:defRPr/>
            </a:pPr>
            <a:r>
              <a:rPr lang="en-US" smtClean="0"/>
              <a:t>Instructor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guides, etc.</a:t>
            </a:r>
          </a:p>
          <a:p>
            <a:pPr>
              <a:defRPr/>
            </a:pPr>
            <a:r>
              <a:rPr lang="en-US" smtClean="0">
                <a:cs typeface="+mn-cs"/>
              </a:rPr>
              <a:t>Winning courseware develops higher level cognitive skills</a:t>
            </a:r>
          </a:p>
          <a:p>
            <a:pPr>
              <a:defRPr/>
            </a:pPr>
            <a:r>
              <a:rPr lang="en-US" smtClean="0">
                <a:cs typeface="+mn-cs"/>
              </a:rPr>
              <a:t>Courseware should be adaptable to different learning environments</a:t>
            </a:r>
          </a:p>
          <a:p>
            <a:pPr lvl="1">
              <a:defRPr/>
            </a:pPr>
            <a:r>
              <a:rPr lang="en-US" smtClean="0"/>
              <a:t>E.g., classrooms, labs, self-study</a:t>
            </a:r>
          </a:p>
          <a:p>
            <a:pPr>
              <a:defRPr/>
            </a:pPr>
            <a:r>
              <a:rPr lang="en-US" smtClean="0">
                <a:cs typeface="+mn-cs"/>
              </a:rPr>
              <a:t>Courseware should address 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different learning styles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4580" name="Picture 5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25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7242175" y="5326063"/>
          <a:ext cx="12160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Image" r:id="rId4" imgW="2033180" imgH="2414402" progId="Photoshop.Image.5">
                  <p:embed/>
                </p:oleObj>
              </mc:Choice>
              <mc:Fallback>
                <p:oleObj name="Image" r:id="rId4" imgW="2033180" imgH="2414402" progId="Photoshop.Image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5326063"/>
                        <a:ext cx="12160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The SMETE Open Federation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Developed to build a successful National SMETE (STEME) Digital Library for deployment in Fall 2002 in response to NSF…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That focuses on science, technology,engineering and mathematics at all levels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And more importantly, it focuses on </a:t>
            </a:r>
            <a:r>
              <a:rPr lang="en-US" i="1" u="sng" smtClean="0"/>
              <a:t>education</a:t>
            </a:r>
            <a:endParaRPr lang="en-US" u="sng" smtClean="0"/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…we needed to develop a team…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To overcome the challenges we face in developing a National SMETE Digital Library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To cover target audiences and disciplines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To share in the development efforts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</p:txBody>
      </p:sp>
      <p:pic>
        <p:nvPicPr>
          <p:cNvPr id="25604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51775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 SMETE Open Federation is committed to providing a service…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to support learning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across disciplines in science, mathematics, engineering and technology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providing access to high-quality 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in support of education reform and cross-disciplinary learning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from K-12 to higher education to professional development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by identifying and working with partners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Vision</a:t>
            </a:r>
          </a:p>
        </p:txBody>
      </p:sp>
      <p:pic>
        <p:nvPicPr>
          <p:cNvPr id="26628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Development Philosophy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The difference is </a:t>
            </a:r>
            <a:r>
              <a:rPr lang="en-US" i="1" smtClean="0">
                <a:cs typeface="+mn-cs"/>
              </a:rPr>
              <a:t>learning</a:t>
            </a:r>
            <a:r>
              <a:rPr lang="en-US" smtClean="0">
                <a:cs typeface="+mn-cs"/>
              </a:rPr>
              <a:t>, not just bibliographic information retrieval</a:t>
            </a:r>
          </a:p>
          <a:p>
            <a:pPr lvl="1">
              <a:defRPr/>
            </a:pPr>
            <a:r>
              <a:rPr lang="en-US" smtClean="0"/>
              <a:t>Teaching and learning require something more</a:t>
            </a:r>
          </a:p>
          <a:p>
            <a:pPr>
              <a:defRPr/>
            </a:pPr>
            <a:r>
              <a:rPr lang="en-US" smtClean="0">
                <a:cs typeface="+mn-cs"/>
              </a:rPr>
              <a:t>Guided by </a:t>
            </a:r>
            <a:r>
              <a:rPr lang="en-US" i="1" smtClean="0">
                <a:cs typeface="+mn-cs"/>
              </a:rPr>
              <a:t>user needs</a:t>
            </a:r>
            <a:r>
              <a:rPr lang="en-US" smtClean="0">
                <a:cs typeface="+mn-cs"/>
              </a:rPr>
              <a:t> and philosophy of education that is constructivist</a:t>
            </a:r>
          </a:p>
          <a:p>
            <a:pPr>
              <a:defRPr/>
            </a:pPr>
            <a:r>
              <a:rPr lang="en-US" smtClean="0">
                <a:cs typeface="+mn-cs"/>
              </a:rPr>
              <a:t>Link content to community and services</a:t>
            </a:r>
          </a:p>
          <a:p>
            <a:pPr>
              <a:defRPr/>
            </a:pPr>
            <a:r>
              <a:rPr lang="en-US" smtClean="0">
                <a:cs typeface="+mn-cs"/>
              </a:rPr>
              <a:t>Build integrative tools and incorporate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best of breed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tools from partners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7653" name="Picture 5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/>
        </p:nvGraphicFramePr>
        <p:xfrm>
          <a:off x="152400" y="152400"/>
          <a:ext cx="8839200" cy="6572357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4794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SMETE Open Federation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Universities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</a:tr>
              <a:tr h="6092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Access Excellence @ the National Health Museum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"/>
                        </a:rPr>
                        <a:t>www.accessexcellence.org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American Association for the Advancement of Science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"/>
                        </a:rPr>
                        <a:t>www.aaas.org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Association for Women in Science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4"/>
                        </a:rPr>
                        <a:t>www.awis.org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Biology Education Online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5"/>
                        </a:rPr>
                        <a:t>www.accessexcellence.org/LC/BEOn/)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BioQUEST Curriculum Consortium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6"/>
                        </a:rPr>
                        <a:t>www.bioquest.org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Biosci Ed Net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7"/>
                        </a:rPr>
                        <a:t>www.benproject.org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CITIDEL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8"/>
                        </a:rPr>
                        <a:t>www.citidel.org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Coalition for Networked Information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8"/>
                        </a:rPr>
                        <a:t>www.cni.org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Computer Science Teaching Center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9"/>
                        </a:rPr>
                        <a:t>www.cstc.org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Digital Library for Earth Systems Education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www.dlese.org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Education Development Center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1"/>
                        </a:rPr>
                        <a:t>www.edc.org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Eisenhower National Clearinghouse for Mathematics and Science Education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2"/>
                        </a:rPr>
                        <a:t>www.enc.org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iLumina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(www.ilumina-project.org)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Instructional Architect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3"/>
                        </a:rPr>
                        <a:t>ia.usu.edu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Interactive University (iu.berkeley.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4"/>
                        </a:rPr>
                        <a:t>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Internet Scout Project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5"/>
                        </a:rPr>
                        <a:t>scout.cs.wisc.edu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Learning Matrix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6"/>
                        </a:rPr>
                        <a:t>thelearningmatrix.enc.org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LearningOnline Network with CAPA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7"/>
                        </a:rPr>
                        <a:t>www.lon-capa.org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Mathematical Association of America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8"/>
                        </a:rPr>
                        <a:t>www.maa.org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Mathematical Sciences Digital Library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9"/>
                        </a:rPr>
                        <a:t>www.mathdl.org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 Forum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0"/>
                        </a:rPr>
                        <a:t>www.mathforum.org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MERIT Network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1"/>
                        </a:rPr>
                        <a:t>www.merit.edu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Michigan Teacher Network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2"/>
                        </a:rPr>
                        <a:t>mtn.merit.edu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MERLOT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3"/>
                        </a:rPr>
                        <a:t>www.merlot.org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National Center for Supercomputer Applications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4"/>
                        </a:rPr>
                        <a:t>www.ncsa.org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NEEDS—National Engineering Education Delivery System*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5"/>
                        </a:rPr>
                        <a:t>www.needs.org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Project Kaleidoscope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6"/>
                        </a:rPr>
                        <a:t>www.pkal.org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SRI International, Center for Technology in Learning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7"/>
                        </a:rPr>
                        <a:t>www.cilt.org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&amp;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8"/>
                        </a:rPr>
                        <a:t>www.escot.org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TeacherLIB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9"/>
                        </a:rPr>
                        <a:t>www.teacherlib.org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California State University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0"/>
                        </a:rPr>
                        <a:t>www.calstate.edu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California State University, Sacramento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1"/>
                        </a:rPr>
                        <a:t>www.csus.edu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Eastern Michigan University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2"/>
                        </a:rPr>
                        <a:t>www.emich.edu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California Teaching and Learning with Technology Center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3"/>
                        </a:rPr>
                        <a:t>www.uctltc.org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California at Berkeley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4"/>
                        </a:rPr>
                        <a:t>www.berkeley.edu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California Office of the President, Academic Initiatives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5"/>
                        </a:rPr>
                        <a:t>www.ucop.edu/acadinit/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Florida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6"/>
                        </a:rPr>
                        <a:t>www.ufl.edu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Maryland, Baltimore County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7"/>
                        </a:rPr>
                        <a:t>www.umbc.edu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Utah State University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8"/>
                        </a:rPr>
                        <a:t>www.usu.edu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C3F99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Virginia Tech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9"/>
                        </a:rPr>
                        <a:t>www.vt.edu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C3F99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Strengths of Partners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accent2"/>
                </a:solidFill>
                <a:cs typeface="+mn-cs"/>
              </a:rPr>
              <a:t>Partners with existing collections each have a decade of experience providing digital SMETE resources to their target audiences and disciplines</a:t>
            </a:r>
            <a:endParaRPr lang="en-US" smtClean="0">
              <a:solidFill>
                <a:schemeClr val="tx1"/>
              </a:solidFill>
              <a:cs typeface="+mn-cs"/>
            </a:endParaRPr>
          </a:p>
          <a:p>
            <a:pPr lvl="1">
              <a:defRPr/>
            </a:pPr>
            <a:r>
              <a:rPr lang="en-US" smtClean="0">
                <a:solidFill>
                  <a:schemeClr val="tx1"/>
                </a:solidFill>
              </a:rPr>
              <a:t>ENC, NEEDS, Math Forum, BioQUEST</a:t>
            </a:r>
          </a:p>
          <a:p>
            <a:pPr>
              <a:defRPr/>
            </a:pPr>
            <a:r>
              <a:rPr lang="en-US" smtClean="0">
                <a:solidFill>
                  <a:schemeClr val="accent2"/>
                </a:solidFill>
                <a:cs typeface="+mn-cs"/>
              </a:rPr>
              <a:t>Most partners each have more than a decade of experience as organizations promoting SMETE reform</a:t>
            </a:r>
            <a:endParaRPr lang="en-US" smtClean="0">
              <a:solidFill>
                <a:schemeClr val="tx1"/>
              </a:solidFill>
              <a:cs typeface="+mn-cs"/>
            </a:endParaRPr>
          </a:p>
          <a:p>
            <a:pPr lvl="1">
              <a:defRPr/>
            </a:pPr>
            <a:r>
              <a:rPr lang="en-US" smtClean="0">
                <a:solidFill>
                  <a:schemeClr val="tx1"/>
                </a:solidFill>
              </a:rPr>
              <a:t>AAAS, Project Kaleidoscope, Mathematical Association of America, SRI International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9701" name="Picture 5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We want to provide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seamless access to collections and services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lvl="1">
              <a:defRPr/>
            </a:pPr>
            <a:r>
              <a:rPr lang="en-US" smtClean="0"/>
              <a:t>Existing and new collections</a:t>
            </a:r>
          </a:p>
          <a:p>
            <a:pPr lvl="1">
              <a:defRPr/>
            </a:pPr>
            <a:r>
              <a:rPr lang="en-US" smtClean="0"/>
              <a:t>Existing and new services</a:t>
            </a:r>
          </a:p>
          <a:p>
            <a:pPr>
              <a:defRPr/>
            </a:pPr>
            <a:r>
              <a:rPr lang="en-US" smtClean="0">
                <a:cs typeface="+mn-cs"/>
              </a:rPr>
              <a:t>We recognize there are different types of agreements necessary to provide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seamless access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lvl="2">
              <a:defRPr/>
            </a:pPr>
            <a:r>
              <a:rPr lang="en-US" smtClean="0"/>
              <a:t>Social</a:t>
            </a:r>
          </a:p>
          <a:p>
            <a:pPr lvl="2">
              <a:defRPr/>
            </a:pPr>
            <a:r>
              <a:rPr lang="en-US" smtClean="0"/>
              <a:t>Technical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Making it All Work</a:t>
            </a:r>
          </a:p>
        </p:txBody>
      </p:sp>
      <p:pic>
        <p:nvPicPr>
          <p:cNvPr id="30724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On Working Together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029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Understand history and heritage of each organization</a:t>
            </a:r>
          </a:p>
          <a:p>
            <a:pPr lvl="1">
              <a:defRPr/>
            </a:pPr>
            <a:r>
              <a:rPr lang="en-US" smtClean="0"/>
              <a:t>Translation of terminology</a:t>
            </a:r>
          </a:p>
          <a:p>
            <a:pPr>
              <a:defRPr/>
            </a:pPr>
            <a:r>
              <a:rPr lang="en-US" smtClean="0">
                <a:cs typeface="+mn-cs"/>
              </a:rPr>
              <a:t>Communicating openly and honestly</a:t>
            </a:r>
          </a:p>
          <a:p>
            <a:pPr lvl="1">
              <a:defRPr/>
            </a:pPr>
            <a:r>
              <a:rPr lang="en-US" smtClean="0"/>
              <a:t>Not about competition, but rather collaboration</a:t>
            </a:r>
          </a:p>
          <a:p>
            <a:pPr>
              <a:defRPr/>
            </a:pPr>
            <a:r>
              <a:rPr lang="en-US" smtClean="0">
                <a:cs typeface="+mn-cs"/>
              </a:rPr>
              <a:t>Respect and preserve individual focus while achieving group goals</a:t>
            </a:r>
          </a:p>
          <a:p>
            <a:pPr>
              <a:defRPr/>
            </a:pPr>
            <a:r>
              <a:rPr lang="en-US" smtClean="0">
                <a:cs typeface="+mn-cs"/>
              </a:rPr>
              <a:t>Ready to work on a number of common projects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31749" name="Picture 5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Simultaneous search across multiple collections</a:t>
            </a:r>
          </a:p>
          <a:p>
            <a:pPr lvl="1">
              <a:defRPr/>
            </a:pPr>
            <a:r>
              <a:rPr lang="en-US" smtClean="0"/>
              <a:t>Partners running collections for quite some time</a:t>
            </a:r>
          </a:p>
          <a:p>
            <a:pPr lvl="1">
              <a:defRPr/>
            </a:pPr>
            <a:r>
              <a:rPr lang="en-US" smtClean="0"/>
              <a:t>Many had similar experiences with user needs</a:t>
            </a:r>
          </a:p>
          <a:p>
            <a:pPr lvl="2">
              <a:defRPr/>
            </a:pPr>
            <a:r>
              <a:rPr lang="en-US" smtClean="0"/>
              <a:t>How to describe resources, find resources, provide access to resources</a:t>
            </a:r>
          </a:p>
          <a:p>
            <a:pPr lvl="2">
              <a:defRPr/>
            </a:pPr>
            <a:r>
              <a:rPr lang="en-US" smtClean="0"/>
              <a:t>Desire to expand into other disciplines</a:t>
            </a:r>
          </a:p>
          <a:p>
            <a:pPr lvl="1">
              <a:defRPr/>
            </a:pPr>
            <a:r>
              <a:rPr lang="en-US" smtClean="0"/>
              <a:t>Many had similar infrastructures</a:t>
            </a:r>
          </a:p>
          <a:p>
            <a:pPr lvl="1">
              <a:defRPr/>
            </a:pPr>
            <a:r>
              <a:rPr lang="en-US" smtClean="0"/>
              <a:t>Technical implementation respects interests of partners</a:t>
            </a:r>
          </a:p>
        </p:txBody>
      </p:sp>
      <p:pic>
        <p:nvPicPr>
          <p:cNvPr id="32772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Collaborations and observations…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Synthesis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Collaboration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NEEDS and the </a:t>
            </a:r>
            <a:r>
              <a:rPr lang="en-US" i="1" smtClean="0"/>
              <a:t>Premier Award</a:t>
            </a:r>
            <a:endParaRPr lang="en-US" smtClean="0"/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Developing online materials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SMETE Open Federation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Collaboratively developing educational digital libraries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mtClean="0">
                <a:cs typeface="+mn-cs"/>
              </a:rPr>
              <a:t>Lessons learned will fall into two categories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Info about developing online learning materials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Info about collaborative development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Examples (cont.)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Building a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shared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service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Utah State University interested in providing pedagogical support to digital learning resources in SMETE Partner collections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Main portal at SMETE.ORG interested in providing value added services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USU Instructional Architect (</a:t>
            </a:r>
            <a:r>
              <a:rPr lang="en-US" smtClean="0">
                <a:hlinkClick r:id="rId2"/>
              </a:rPr>
              <a:t>ia.usu.edu</a:t>
            </a:r>
            <a:r>
              <a:rPr lang="en-US" smtClean="0"/>
              <a:t>) accesses resources at SMETE.ORG and allows the user to combine them into their own lesson plans (pedagogical support coming Spring 2002)</a:t>
            </a:r>
          </a:p>
        </p:txBody>
      </p:sp>
      <p:pic>
        <p:nvPicPr>
          <p:cNvPr id="33796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Examples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Comments and Reviews</a:t>
            </a:r>
          </a:p>
          <a:p>
            <a:pPr lvl="1">
              <a:defRPr/>
            </a:pPr>
            <a:r>
              <a:rPr lang="en-US" smtClean="0"/>
              <a:t>A number of collections have user comments (Amazon.com) and peer reviews</a:t>
            </a:r>
          </a:p>
          <a:p>
            <a:pPr lvl="2">
              <a:defRPr/>
            </a:pPr>
            <a:r>
              <a:rPr lang="en-US" smtClean="0"/>
              <a:t>Describing new and novel uses</a:t>
            </a:r>
          </a:p>
          <a:p>
            <a:pPr lvl="1">
              <a:defRPr/>
            </a:pPr>
            <a:r>
              <a:rPr lang="en-US" smtClean="0"/>
              <a:t>Fostering use of these features can lead to developing a community of users</a:t>
            </a:r>
          </a:p>
          <a:p>
            <a:pPr lvl="2">
              <a:defRPr/>
            </a:pPr>
            <a:r>
              <a:rPr lang="en-US" smtClean="0"/>
              <a:t>MERLOT has a number of thriving disciplinary communities</a:t>
            </a:r>
          </a:p>
        </p:txBody>
      </p:sp>
      <p:pic>
        <p:nvPicPr>
          <p:cNvPr id="34820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Lessons Learned from the Audience?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Info about developing online learning materials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www.needs.org/premier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www.merlot.org</a:t>
            </a:r>
            <a:endParaRPr lang="en-US" smtClean="0"/>
          </a:p>
          <a:p>
            <a:pPr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Info about collaborative development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Contact Info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300163" y="1752600"/>
            <a:ext cx="6513512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305987"/>
                </a:solidFill>
                <a:cs typeface="+mn-cs"/>
              </a:rPr>
              <a:t>Brandon Muramatsu, Project Director</a:t>
            </a:r>
          </a:p>
          <a:p>
            <a:pPr algn="ctr">
              <a:defRPr/>
            </a:pPr>
            <a:r>
              <a:rPr lang="en-US" sz="2800">
                <a:solidFill>
                  <a:srgbClr val="305987"/>
                </a:solidFill>
                <a:cs typeface="+mn-cs"/>
              </a:rPr>
              <a:t>mura@smete.org</a:t>
            </a:r>
          </a:p>
          <a:p>
            <a:pPr algn="ctr">
              <a:defRPr/>
            </a:pPr>
            <a:r>
              <a:rPr lang="en-US" sz="2800">
                <a:solidFill>
                  <a:srgbClr val="305987"/>
                </a:solidFill>
                <a:cs typeface="+mn-cs"/>
              </a:rPr>
              <a:t>mura@needs.org</a:t>
            </a:r>
            <a:endParaRPr lang="en-US" sz="2800" b="1">
              <a:solidFill>
                <a:srgbClr val="305987"/>
              </a:solidFill>
              <a:cs typeface="+mn-cs"/>
            </a:endParaRPr>
          </a:p>
          <a:p>
            <a:pPr algn="ctr">
              <a:defRPr/>
            </a:pPr>
            <a:endParaRPr lang="en-US" sz="2800">
              <a:cs typeface="+mn-cs"/>
            </a:endParaRPr>
          </a:p>
          <a:p>
            <a:pPr algn="ctr">
              <a:defRPr/>
            </a:pPr>
            <a:r>
              <a:rPr lang="en-US">
                <a:cs typeface="+mn-cs"/>
              </a:rPr>
              <a:t>University of California, Berkeley</a:t>
            </a:r>
          </a:p>
          <a:p>
            <a:pPr algn="ctr">
              <a:defRPr/>
            </a:pPr>
            <a:r>
              <a:rPr lang="en-US">
                <a:cs typeface="+mn-cs"/>
              </a:rPr>
              <a:t>3115 Etcheverry Hall</a:t>
            </a:r>
          </a:p>
          <a:p>
            <a:pPr algn="ctr">
              <a:defRPr/>
            </a:pPr>
            <a:r>
              <a:rPr lang="en-US">
                <a:cs typeface="+mn-cs"/>
              </a:rPr>
              <a:t>Berkeley, CA 94720-1750 USA</a:t>
            </a:r>
          </a:p>
          <a:p>
            <a:pPr algn="ctr">
              <a:defRPr/>
            </a:pPr>
            <a:r>
              <a:rPr lang="en-US">
                <a:cs typeface="+mn-cs"/>
              </a:rPr>
              <a:t>(510) 643-1817</a:t>
            </a:r>
            <a:endParaRPr lang="en-US" sz="2800">
              <a:cs typeface="+mn-cs"/>
            </a:endParaRPr>
          </a:p>
        </p:txBody>
      </p:sp>
      <p:pic>
        <p:nvPicPr>
          <p:cNvPr id="36868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2438"/>
            <a:ext cx="2209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Synthesis: Background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NSF-funded Engineering Education Coalition (1989-1998)</a:t>
            </a:r>
          </a:p>
          <a:p>
            <a:pPr>
              <a:defRPr/>
            </a:pPr>
            <a:r>
              <a:rPr lang="en-US" smtClean="0">
                <a:cs typeface="+mn-cs"/>
              </a:rPr>
              <a:t>8 Diverse Institutions</a:t>
            </a:r>
          </a:p>
          <a:p>
            <a:pPr lvl="1">
              <a:defRPr/>
            </a:pPr>
            <a:r>
              <a:rPr lang="en-US" smtClean="0"/>
              <a:t>Research, Undergraduate Teaching and Historically Black Colleges and Universities</a:t>
            </a:r>
          </a:p>
          <a:p>
            <a:pPr>
              <a:defRPr/>
            </a:pPr>
            <a:r>
              <a:rPr lang="en-US" smtClean="0">
                <a:cs typeface="+mn-cs"/>
              </a:rPr>
              <a:t>Geographically Distributed</a:t>
            </a:r>
          </a:p>
          <a:p>
            <a:pPr lvl="1">
              <a:defRPr/>
            </a:pPr>
            <a:r>
              <a:rPr lang="en-US" smtClean="0"/>
              <a:t>Challenges in meeting and communicating</a:t>
            </a:r>
          </a:p>
          <a:p>
            <a:pPr>
              <a:defRPr/>
            </a:pPr>
            <a:r>
              <a:rPr lang="en-US" smtClean="0">
                <a:cs typeface="+mn-cs"/>
              </a:rPr>
              <a:t>Developed a number of courseware modules to support reform efforts</a:t>
            </a:r>
          </a:p>
          <a:p>
            <a:pPr>
              <a:defRPr/>
            </a:pPr>
            <a:r>
              <a:rPr lang="en-US" smtClean="0">
                <a:cs typeface="+mn-cs"/>
              </a:rPr>
              <a:t>Developed NEEDS—A Digital Library for Engineering Education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Synthesis: Lessons Learned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pPr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Local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support necessary to develop materials in a distributed manner</a:t>
            </a:r>
          </a:p>
          <a:p>
            <a:pPr lvl="1">
              <a:defRPr/>
            </a:pPr>
            <a:r>
              <a:rPr lang="en-US" smtClean="0"/>
              <a:t>Hardware and software</a:t>
            </a:r>
          </a:p>
          <a:p>
            <a:pPr lvl="1">
              <a:defRPr/>
            </a:pPr>
            <a:r>
              <a:rPr lang="en-US" smtClean="0"/>
              <a:t>Most importantly expertise</a:t>
            </a:r>
          </a:p>
          <a:p>
            <a:pPr>
              <a:defRPr/>
            </a:pPr>
            <a:r>
              <a:rPr lang="en-US" smtClean="0">
                <a:cs typeface="+mn-cs"/>
              </a:rPr>
              <a:t>Collaboration is difficult</a:t>
            </a:r>
          </a:p>
          <a:p>
            <a:pPr lvl="1">
              <a:defRPr/>
            </a:pPr>
            <a:r>
              <a:rPr lang="en-US" smtClean="0"/>
              <a:t>Need to find common ground/shared understanding</a:t>
            </a:r>
          </a:p>
          <a:p>
            <a:pPr lvl="1">
              <a:defRPr/>
            </a:pPr>
            <a:r>
              <a:rPr lang="en-US" smtClean="0"/>
              <a:t>Need to develop </a:t>
            </a:r>
            <a:r>
              <a:rPr lang="en-US" b="1" smtClean="0"/>
              <a:t>common</a:t>
            </a:r>
            <a:r>
              <a:rPr lang="en-US" smtClean="0"/>
              <a:t> vision and work as a team</a:t>
            </a:r>
          </a:p>
          <a:p>
            <a:pPr lvl="1">
              <a:defRPr/>
            </a:pPr>
            <a:r>
              <a:rPr lang="en-US" smtClean="0"/>
              <a:t>Need to have a compelling reason to do so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NonK.pct                                                       00011EF6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solidFill>
                  <a:schemeClr val="bg1"/>
                </a:solidFill>
                <a:cs typeface="+mj-cs"/>
              </a:rPr>
              <a:t>NEEDS—A Digital Library for Engineering Education</a:t>
            </a:r>
            <a:br>
              <a:rPr lang="en-US" smtClean="0">
                <a:solidFill>
                  <a:schemeClr val="bg1"/>
                </a:solidFill>
                <a:cs typeface="+mj-cs"/>
              </a:rPr>
            </a:br>
            <a:r>
              <a:rPr lang="en-US" smtClean="0">
                <a:solidFill>
                  <a:schemeClr val="bg1"/>
                </a:solidFill>
                <a:cs typeface="+mj-cs"/>
              </a:rPr>
              <a:t>www.needs.org</a:t>
            </a:r>
            <a:endParaRPr lang="en-US" smtClean="0"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NEEDS				www.needs.org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575" y="1635125"/>
            <a:ext cx="2479675" cy="3492500"/>
          </a:xfrm>
          <a:prstGeom prst="rect">
            <a:avLst/>
          </a:prstGeom>
          <a:solidFill>
            <a:srgbClr val="E8E8E8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sz="2000" b="1" u="sng">
                <a:cs typeface="+mn-cs"/>
              </a:rPr>
              <a:t>Delivery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Classrooms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Small Study Groups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Libraries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sz="2200" b="1">
                <a:cs typeface="+mn-cs"/>
              </a:rPr>
              <a:t>Anywhere</a:t>
            </a:r>
            <a:endParaRPr lang="en-US" sz="2000" b="1">
              <a:cs typeface="+mn-cs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45263" y="1612900"/>
            <a:ext cx="2516187" cy="3514725"/>
          </a:xfrm>
          <a:prstGeom prst="rect">
            <a:avLst/>
          </a:prstGeom>
          <a:solidFill>
            <a:srgbClr val="E8E8E8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sz="2000" b="1" u="sng">
                <a:cs typeface="+mn-cs"/>
              </a:rPr>
              <a:t>Development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Courseware Studios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Faculty Offices &amp; 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Libraries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sz="2200" b="1">
                <a:cs typeface="+mn-cs"/>
              </a:rPr>
              <a:t>Anywhere</a:t>
            </a:r>
          </a:p>
        </p:txBody>
      </p:sp>
      <p:pic>
        <p:nvPicPr>
          <p:cNvPr id="819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2667000"/>
            <a:ext cx="2224087" cy="24304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2514600" y="3452813"/>
            <a:ext cx="1277938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5334000" y="3452813"/>
            <a:ext cx="1219200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962400" y="2133600"/>
            <a:ext cx="1311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000" b="1" u="sng">
                <a:solidFill>
                  <a:schemeClr val="tx2"/>
                </a:solidFill>
                <a:latin typeface="Helvetica" charset="0"/>
                <a:cs typeface="+mn-cs"/>
              </a:rPr>
              <a:t>Database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17525" y="5699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3725" y="5602288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NEEDS is the foundation for the National SMETE Digital </a:t>
            </a:r>
          </a:p>
          <a:p>
            <a:pPr>
              <a:defRPr/>
            </a:pPr>
            <a:r>
              <a:rPr lang="en-US" b="1">
                <a:cs typeface="+mn-cs"/>
              </a:rPr>
              <a:t>Library and Learning Community at www.smete.org.</a:t>
            </a:r>
          </a:p>
        </p:txBody>
      </p:sp>
      <p:pic>
        <p:nvPicPr>
          <p:cNvPr id="19469" name="Picture 14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8138"/>
            <a:ext cx="28194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3246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Why Develop the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Digital Library in NEEDS?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029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Need to share and distribute courseware beyond original developer</a:t>
            </a:r>
          </a:p>
          <a:p>
            <a:pPr>
              <a:defRPr/>
            </a:pPr>
            <a:r>
              <a:rPr lang="en-US" smtClean="0">
                <a:cs typeface="+mn-cs"/>
              </a:rPr>
              <a:t>Saw potential to go beyond an index of resources and/or a repository of resources</a:t>
            </a:r>
          </a:p>
          <a:p>
            <a:pPr>
              <a:defRPr/>
            </a:pPr>
            <a:r>
              <a:rPr lang="en-US" smtClean="0">
                <a:cs typeface="+mn-cs"/>
              </a:rPr>
              <a:t>Need to determine metrics for quality</a:t>
            </a:r>
          </a:p>
          <a:p>
            <a:pPr>
              <a:defRPr/>
            </a:pPr>
            <a:r>
              <a:rPr lang="en-US" smtClean="0">
                <a:cs typeface="+mn-cs"/>
              </a:rPr>
              <a:t>Need to provide mechanisms to recognize time and effort to develop courseware</a:t>
            </a:r>
          </a:p>
        </p:txBody>
      </p:sp>
      <p:pic>
        <p:nvPicPr>
          <p:cNvPr id="20484" name="Picture 4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25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26, 2002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NEEDS: Lessons Learned for Developing Online Materials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610600" cy="5410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Developing Materials</a:t>
            </a:r>
          </a:p>
          <a:p>
            <a:pPr lvl="1">
              <a:defRPr/>
            </a:pPr>
            <a:r>
              <a:rPr lang="en-US" smtClean="0"/>
              <a:t>Many authors don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design with distribution in mind</a:t>
            </a:r>
          </a:p>
          <a:p>
            <a:pPr lvl="1">
              <a:defRPr/>
            </a:pPr>
            <a:r>
              <a:rPr lang="en-US" smtClean="0"/>
              <a:t>Lack of support materials demonstrate lack of understanding of pedagogy and use</a:t>
            </a:r>
          </a:p>
          <a:p>
            <a:pPr lvl="1">
              <a:defRPr/>
            </a:pPr>
            <a:r>
              <a:rPr lang="en-US" smtClean="0"/>
              <a:t>Materials aren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well cataloged or even well described by author (on his/her website)</a:t>
            </a:r>
          </a:p>
          <a:p>
            <a:pPr>
              <a:defRPr/>
            </a:pPr>
            <a:r>
              <a:rPr lang="en-US" smtClean="0">
                <a:cs typeface="+mn-cs"/>
              </a:rPr>
              <a:t>Collaboration</a:t>
            </a:r>
          </a:p>
          <a:p>
            <a:pPr lvl="1">
              <a:defRPr/>
            </a:pPr>
            <a:r>
              <a:rPr lang="en-US" smtClean="0"/>
              <a:t>Instructors (and students) are finding many new uses for materials</a:t>
            </a:r>
          </a:p>
          <a:p>
            <a:pPr lvl="1">
              <a:defRPr/>
            </a:pPr>
            <a:r>
              <a:rPr lang="en-US" smtClean="0"/>
              <a:t>Use through NEEDS show additional support structures needed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1509" name="Picture 5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25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endParaRPr lang="en-US" smtClean="0"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1E41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1A3A8A"/>
      </a:accent6>
      <a:hlink>
        <a:srgbClr val="000000"/>
      </a:hlink>
      <a:folHlink>
        <a:srgbClr val="B2B2B2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1394</Words>
  <Application>Microsoft Macintosh PowerPoint</Application>
  <PresentationFormat>On-screen Show (4:3)</PresentationFormat>
  <Paragraphs>251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ＭＳ Ｐゴシック</vt:lpstr>
      <vt:lpstr>Times</vt:lpstr>
      <vt:lpstr>Monotype Sorts</vt:lpstr>
      <vt:lpstr>Helvetica</vt:lpstr>
      <vt:lpstr>Blank</vt:lpstr>
      <vt:lpstr>Adobe Photoshop Image</vt:lpstr>
      <vt:lpstr>Collaborative Models for the Creation of Online Teaching Material</vt:lpstr>
      <vt:lpstr>Outline</vt:lpstr>
      <vt:lpstr>Synthesis: Background</vt:lpstr>
      <vt:lpstr>Synthesis: Lessons Learned</vt:lpstr>
      <vt:lpstr>NEEDS—A Digital Library for Engineering Education www.needs.org</vt:lpstr>
      <vt:lpstr>NEEDS    www.needs.org</vt:lpstr>
      <vt:lpstr>Why Develop the Digital Library in NEEDS?</vt:lpstr>
      <vt:lpstr>NEEDS: Lessons Learned for Developing Online Materials</vt:lpstr>
      <vt:lpstr>PowerPoint Presentation</vt:lpstr>
      <vt:lpstr>The Premier Award for Excellence in Engineering Education Courseware</vt:lpstr>
      <vt:lpstr>Premier Award: Lessons Learned for Developing Online Materials</vt:lpstr>
      <vt:lpstr>The SMETE Open Federation</vt:lpstr>
      <vt:lpstr>Vision</vt:lpstr>
      <vt:lpstr>Development Philosophy</vt:lpstr>
      <vt:lpstr>PowerPoint Presentation</vt:lpstr>
      <vt:lpstr>Strengths of Partners</vt:lpstr>
      <vt:lpstr>Making it All Work</vt:lpstr>
      <vt:lpstr>On Working Together</vt:lpstr>
      <vt:lpstr>Examples</vt:lpstr>
      <vt:lpstr>Examples (cont.)</vt:lpstr>
      <vt:lpstr>Examples (cont.)</vt:lpstr>
      <vt:lpstr>Lessons Learned from the Audience?</vt:lpstr>
      <vt:lpstr>Contact Info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Models for the Creation of Online Teaching Material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66</cp:revision>
  <dcterms:created xsi:type="dcterms:W3CDTF">2001-01-05T01:21:45Z</dcterms:created>
  <dcterms:modified xsi:type="dcterms:W3CDTF">2013-12-30T05:20:13Z</dcterms:modified>
  <cp:category/>
</cp:coreProperties>
</file>