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11.xml" ContentType="application/vnd.openxmlformats-officedocument.presentationml.notesSlide+xml"/>
  <Override PartName="/ppt/embeddings/oleObject2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50" r:id="rId2"/>
    <p:sldId id="358" r:id="rId3"/>
    <p:sldId id="319" r:id="rId4"/>
    <p:sldId id="351" r:id="rId5"/>
    <p:sldId id="359" r:id="rId6"/>
    <p:sldId id="360" r:id="rId7"/>
    <p:sldId id="361" r:id="rId8"/>
    <p:sldId id="362" r:id="rId9"/>
    <p:sldId id="352" r:id="rId10"/>
    <p:sldId id="353" r:id="rId11"/>
    <p:sldId id="354" r:id="rId12"/>
    <p:sldId id="355" r:id="rId13"/>
    <p:sldId id="356" r:id="rId14"/>
    <p:sldId id="357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305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920" y="-104"/>
      </p:cViewPr>
      <p:guideLst>
        <p:guide orient="horz" pos="864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688" y="13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Tront, McMartin and Bayard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C53F81D6-4324-844B-8F8E-16640FE8A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74725" y="8534400"/>
            <a:ext cx="512127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100" i="1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Tront, McMartin and Bayard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8563" y="8534400"/>
            <a:ext cx="2601912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smtClean="0">
                <a:cs typeface="+mn-cs"/>
              </a:defRPr>
            </a:lvl1pPr>
          </a:lstStyle>
          <a:p>
            <a:pPr>
              <a:defRPr/>
            </a:pPr>
            <a:fld id="{20EB41F7-7A85-1A46-A488-B75401D65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6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4AF29-55E8-8C48-BAAE-A3D04A7A1FE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5121275" cy="3973512"/>
          </a:xfrm>
        </p:spPr>
        <p:txBody>
          <a:bodyPr/>
          <a:lstStyle/>
          <a:p>
            <a:pPr eaLnBrk="1" hangingPunct="1">
              <a:defRPr/>
            </a:pPr>
            <a:r>
              <a:rPr lang="en-US" sz="1000" smtClean="0">
                <a:cs typeface="+mn-cs"/>
              </a:rPr>
              <a:t>Dr. Jean-Pierre R. Bayard		Mr. Brandon Muramatsu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Professor of Electrical &amp; Electronic 	SMETE/NEEDS Project Director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Engineering 			University of California, Berkeley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California State University, Sacramento	3115 Etcheverry Hall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6000 J Street			Berkeley, CA 94720-1750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Sacramento, CA 95819-6019 		Tel: (510) 643-1817 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Tel: (916) 278-5847 			Fax: (510) 643-1822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Fax: (916) 278-7215			mura@smete.org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bayardj@csus.edu			mura@merlot.org</a:t>
            </a:r>
          </a:p>
          <a:p>
            <a:pPr eaLnBrk="1" hangingPunct="1">
              <a:defRPr/>
            </a:pPr>
            <a:endParaRPr lang="en-US" sz="1000" smtClean="0">
              <a:cs typeface="+mn-cs"/>
            </a:endParaRP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Dr. Flora McMartin			Dr. Joseph G. Tront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MERLOT Director of Members Services	Professor of Electrical and 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And Evaluation			Computer Engineering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mcmartin@merlot.org 		Virginia Tech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359 Durham Hall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Blacksburg, VA 24061-0111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Tel: (540) 231-5067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Fax: (540) 231-3362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jgtront@vt.edu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3C4E84-DFF0-2142-9FA6-316D90C8613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First competition in 1997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Goal to identify and reward the authors of high-quality, non-commercial courseware designed to enhance engineering education</a:t>
            </a:r>
          </a:p>
          <a:p>
            <a:pPr eaLnBrk="1" hangingPunct="1">
              <a:defRPr/>
            </a:pPr>
            <a:endParaRPr lang="en-US" i="1" smtClean="0">
              <a:cs typeface="+mn-cs"/>
            </a:endParaRPr>
          </a:p>
          <a:p>
            <a:pPr eaLnBrk="1" hangingPunct="1">
              <a:defRPr/>
            </a:pPr>
            <a:r>
              <a:rPr lang="en-US" i="1" smtClean="0">
                <a:cs typeface="+mn-cs"/>
              </a:rPr>
              <a:t>Premier Award</a:t>
            </a:r>
            <a:r>
              <a:rPr lang="en-US" smtClean="0">
                <a:cs typeface="+mn-cs"/>
              </a:rPr>
              <a:t> is about the entire experience of using the courseware by learners, not just the courseware itself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Disseminated over 10,000 CD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in the last six years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570D8D-C93E-164C-9C85-3C598809C06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7E5A6F-46D2-A448-B810-FCB02F74B17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287BF8-7186-2F4E-92C1-FB6564444BD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24CC98-CBC8-1D45-B0D5-0BC6AA7E1EC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4ED6A9-A8EC-6340-9580-764DEEDCC79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2475ED-3BF2-A74D-B3EC-2FF649A3B99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608638" cy="43195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White Balloon:	Teaching Goals Inventory (Tom Angelo and Pat Cross)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Yellow Balloon:	Gateway Coalition Student Learning Objectives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Pink Balloon:	Seven Principles for Good Practice in Undergraduate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Education (Arthur Chickering and Zelda Gamson)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Green Balloon:	Questions to Consider When Selecting Courseware or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Software for you Courses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Blue Balloon:	Selection Criteria for the </a:t>
            </a:r>
            <a:r>
              <a:rPr lang="en-US" i="1" smtClean="0">
                <a:cs typeface="+mn-cs"/>
              </a:rPr>
              <a:t>Premier Award for Excellence in</a:t>
            </a:r>
          </a:p>
          <a:p>
            <a:pPr eaLnBrk="1" hangingPunct="1">
              <a:defRPr/>
            </a:pPr>
            <a:r>
              <a:rPr lang="en-US" i="1" smtClean="0">
                <a:cs typeface="+mn-cs"/>
              </a:rPr>
              <a:t>	Engineering Education Courseware</a:t>
            </a:r>
            <a:r>
              <a:rPr lang="en-US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Evaluation Standards for Learning Materials in MERLOT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367632-6EA2-C74A-8D4C-0D88D972098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To select Resources for Computer-based Learning Activities, we suggest you use the following handouts:</a:t>
            </a:r>
          </a:p>
          <a:p>
            <a:pPr eaLnBrk="1" hangingPunct="1">
              <a:defRPr/>
            </a:pPr>
            <a:r>
              <a:rPr lang="en-US" smtClean="0">
                <a:cs typeface="+mn-cs"/>
                <a:sym typeface="Wingdings" charset="0"/>
              </a:rPr>
              <a:t>-</a:t>
            </a:r>
            <a:r>
              <a:rPr lang="en-US" smtClean="0">
                <a:cs typeface="+mn-cs"/>
              </a:rPr>
              <a:t> Questions to Consider When Selecting Courseware or Software for you Courses (Green Handout)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Selection Criteria for the </a:t>
            </a:r>
            <a:r>
              <a:rPr lang="en-US" i="1" smtClean="0">
                <a:cs typeface="+mn-cs"/>
              </a:rPr>
              <a:t>Premier Award for Excellence in Engineering Education Courseware</a:t>
            </a:r>
            <a:r>
              <a:rPr lang="en-US" smtClean="0">
                <a:cs typeface="+mn-cs"/>
              </a:rPr>
              <a:t> (Blue Handout)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Evaluation Standards for Learning Materials in MERLOT (Blue Handout)</a:t>
            </a:r>
          </a:p>
          <a:p>
            <a:pPr eaLnBrk="1" hangingPunct="1">
              <a:buFontTx/>
              <a:buChar char="•"/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You can find courseware and other computer-based resources at: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SMETE Digital Library (www.smete.org)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NEEDS Digital Library (www.needs.org)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MERLOT (www.merlot.org)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BioSci Ed Net (www.biosciednet.org)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iLumina (www.ilumina-project.org)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DLESE (www.dlese.org)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208634-3C1F-AD4A-BF64-3CDD8052A89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16598D-C66D-7B44-BEAA-A5B4B96F8D9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F7AF16-9875-A647-8618-9496E345BE2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B8187E-0812-3841-975C-689DFE6E61F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011517-D421-A648-BFA2-869A795EDBD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08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FB72-D409-D947-8034-1933E0BAC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182F6-A28D-E84B-8CA1-850C0AD12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8B4B0-8874-6141-84DB-802FC1FA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9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7E28-28D5-0C48-A91D-1F59CD996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7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085C-84C8-7044-9BE1-CF85027A6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D19A2-D005-F943-B88B-2A00736D0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3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2149-CED4-7E4E-9AC2-77FF41BDA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7E5F-8337-D745-B7FD-30AA501CA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6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5E16-0453-3C46-A9E3-ABA1A2E88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8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B4346-C50C-F14A-874B-D9E618B9E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617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52800" y="65532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53200"/>
            <a:ext cx="3276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fld id="{5EE004EA-8A0C-0C4A-BE9F-EB062DE8D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30598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30598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0598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0598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200" smtClean="0">
                <a:cs typeface="+mj-cs"/>
              </a:rPr>
              <a:t/>
            </a:r>
            <a:br>
              <a:rPr lang="en-US" sz="3200" smtClean="0">
                <a:cs typeface="+mj-cs"/>
              </a:rPr>
            </a:br>
            <a:r>
              <a:rPr lang="en-US" smtClean="0">
                <a:cs typeface="+mj-cs"/>
              </a:rPr>
              <a:t>Selecting and Evaluating Digital Learning Materials in Higher Education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7239000" cy="19812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000" dirty="0" smtClean="0">
                <a:cs typeface="+mn-cs"/>
              </a:rPr>
              <a:t>Brandon Muramatsu</a:t>
            </a:r>
          </a:p>
          <a:p>
            <a:pPr marL="0" indent="0" algn="ctr">
              <a:buFontTx/>
              <a:buNone/>
              <a:defRPr/>
            </a:pPr>
            <a:r>
              <a:rPr lang="en-US" sz="1400" dirty="0" smtClean="0">
                <a:cs typeface="+mn-cs"/>
              </a:rPr>
              <a:t>NEEDS and SMETE/University of California, Berkeley</a:t>
            </a:r>
          </a:p>
          <a:p>
            <a:pPr marL="0" indent="0" algn="ctr">
              <a:buFontTx/>
              <a:buNone/>
              <a:defRPr/>
            </a:pPr>
            <a:r>
              <a:rPr lang="en-US" sz="1400" dirty="0" smtClean="0">
                <a:cs typeface="+mn-cs"/>
              </a:rPr>
              <a:t>MERLOT/California State University Office of the Chancellor</a:t>
            </a:r>
            <a:endParaRPr lang="en-US" sz="1000" dirty="0" smtClean="0">
              <a:cs typeface="+mn-cs"/>
            </a:endParaRPr>
          </a:p>
          <a:p>
            <a:pPr marL="0" indent="0" algn="ctr">
              <a:buFontTx/>
              <a:buNone/>
              <a:defRPr/>
            </a:pPr>
            <a:r>
              <a:rPr lang="en-US" sz="2000" dirty="0" smtClean="0">
                <a:cs typeface="+mn-cs"/>
              </a:rPr>
              <a:t>Joseph </a:t>
            </a:r>
            <a:r>
              <a:rPr lang="en-US" sz="2000" dirty="0" err="1" smtClean="0">
                <a:cs typeface="+mn-cs"/>
              </a:rPr>
              <a:t>Tront</a:t>
            </a:r>
            <a:endParaRPr lang="en-US" sz="2000" dirty="0" smtClean="0">
              <a:cs typeface="+mn-cs"/>
            </a:endParaRPr>
          </a:p>
          <a:p>
            <a:pPr marL="0" indent="0" algn="ctr">
              <a:buFontTx/>
              <a:buNone/>
              <a:defRPr/>
            </a:pPr>
            <a:r>
              <a:rPr lang="en-US" sz="1400" dirty="0" smtClean="0">
                <a:cs typeface="+mn-cs"/>
              </a:rPr>
              <a:t>Virginia Tech</a:t>
            </a:r>
          </a:p>
          <a:p>
            <a:pPr marL="0" indent="0" algn="ctr">
              <a:buFontTx/>
              <a:buNone/>
              <a:defRPr/>
            </a:pPr>
            <a:r>
              <a:rPr lang="en-US" sz="1400" dirty="0" smtClean="0">
                <a:cs typeface="+mn-cs"/>
              </a:rPr>
              <a:t>SUCCEED and NEEDS</a:t>
            </a:r>
            <a:endParaRPr lang="en-US" sz="1000" dirty="0" smtClean="0">
              <a:cs typeface="+mn-cs"/>
            </a:endParaRPr>
          </a:p>
          <a:p>
            <a:pPr marL="0" indent="0" algn="ctr">
              <a:buFontTx/>
              <a:buNone/>
              <a:defRPr/>
            </a:pPr>
            <a:r>
              <a:rPr lang="en-US" sz="2000" dirty="0" smtClean="0">
                <a:cs typeface="+mn-cs"/>
              </a:rPr>
              <a:t>Flora </a:t>
            </a:r>
            <a:r>
              <a:rPr lang="en-US" sz="2000" dirty="0" err="1" smtClean="0">
                <a:cs typeface="+mn-cs"/>
              </a:rPr>
              <a:t>McMartin</a:t>
            </a:r>
            <a:endParaRPr lang="en-US" sz="2000" dirty="0" smtClean="0">
              <a:cs typeface="+mn-cs"/>
            </a:endParaRPr>
          </a:p>
          <a:p>
            <a:pPr marL="0" indent="0" algn="ctr">
              <a:buFontTx/>
              <a:buNone/>
              <a:defRPr/>
            </a:pPr>
            <a:r>
              <a:rPr lang="en-US" sz="1400" dirty="0" smtClean="0">
                <a:cs typeface="+mn-cs"/>
              </a:rPr>
              <a:t>MERLOT/ California State University Office of the Chancellor</a:t>
            </a:r>
            <a:endParaRPr lang="en-US" sz="1000" dirty="0" smtClean="0">
              <a:cs typeface="+mn-cs"/>
            </a:endParaRPr>
          </a:p>
          <a:p>
            <a:pPr marL="0" indent="0" algn="ctr">
              <a:buFontTx/>
              <a:buNone/>
              <a:defRPr/>
            </a:pPr>
            <a:r>
              <a:rPr lang="en-US" sz="2000" dirty="0" smtClean="0">
                <a:cs typeface="+mn-cs"/>
              </a:rPr>
              <a:t>Jean-Pierre Bayard</a:t>
            </a:r>
          </a:p>
          <a:p>
            <a:pPr marL="0" indent="0" algn="ctr">
              <a:buFontTx/>
              <a:buNone/>
              <a:defRPr/>
            </a:pPr>
            <a:r>
              <a:rPr lang="en-US" sz="1400" dirty="0" smtClean="0">
                <a:cs typeface="+mn-cs"/>
              </a:rPr>
              <a:t>California State University at Sacramento</a:t>
            </a: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2003.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5125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888E4-865B-4D47-A993-A8F3BABE003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600" i="1" smtClean="0">
                <a:cs typeface="+mj-cs"/>
              </a:rPr>
              <a:t>The Premier Award for Excellence in Engineering Education Courseware</a:t>
            </a:r>
            <a:endParaRPr lang="en-US" sz="2400" i="1" smtClean="0">
              <a:cs typeface="+mj-cs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 national competition to identify and reward the authors of high-quality, non-commercial courseware designed to enhance engineering education</a:t>
            </a:r>
            <a:endParaRPr lang="en-US" sz="2400" smtClean="0">
              <a:cs typeface="+mn-cs"/>
            </a:endParaRPr>
          </a:p>
          <a:p>
            <a:pPr lvl="1">
              <a:defRPr/>
            </a:pPr>
            <a:r>
              <a:rPr lang="en-US" sz="2400" smtClean="0">
                <a:solidFill>
                  <a:srgbClr val="71402E"/>
                </a:solidFill>
              </a:rPr>
              <a:t>The </a:t>
            </a:r>
            <a:r>
              <a:rPr lang="en-US" sz="2400" i="1" smtClean="0">
                <a:solidFill>
                  <a:srgbClr val="71402E"/>
                </a:solidFill>
              </a:rPr>
              <a:t>Premier Award</a:t>
            </a:r>
            <a:r>
              <a:rPr lang="en-US" sz="2400" smtClean="0">
                <a:solidFill>
                  <a:srgbClr val="71402E"/>
                </a:solidFill>
              </a:rPr>
              <a:t> is about the entire experience of using the courseware by learners, not just the courseware itself</a:t>
            </a:r>
            <a:endParaRPr lang="en-US" sz="2200" smtClean="0"/>
          </a:p>
          <a:p>
            <a:pPr>
              <a:defRPr/>
            </a:pPr>
            <a:r>
              <a:rPr lang="en-US" smtClean="0">
                <a:cs typeface="+mn-cs"/>
              </a:rPr>
              <a:t>A dissemination system to distribute the Premier Courseware (via CD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s, ASEE 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Prism ads, presentations at FIE and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ASEE)</a:t>
            </a:r>
            <a:endParaRPr lang="en-US" sz="2400" smtClean="0">
              <a:cs typeface="+mn-cs"/>
            </a:endParaRPr>
          </a:p>
        </p:txBody>
      </p:sp>
      <p:graphicFrame>
        <p:nvGraphicFramePr>
          <p:cNvPr id="23556" name="Object 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25" name="Picture 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F9D28-0B8C-5244-9A75-F55CD80924B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Judging and Review Process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Convene Judging Panel</a:t>
            </a:r>
          </a:p>
          <a:p>
            <a:pPr lvl="1">
              <a:defRPr/>
            </a:pPr>
            <a:r>
              <a:rPr lang="en-US" smtClean="0"/>
              <a:t>Professors and content experts, students, instructional designers, publishers</a:t>
            </a:r>
          </a:p>
          <a:p>
            <a:pPr>
              <a:defRPr/>
            </a:pPr>
            <a:r>
              <a:rPr lang="en-US" smtClean="0">
                <a:cs typeface="+mn-cs"/>
              </a:rPr>
              <a:t>Review supporting material in the submission packet</a:t>
            </a:r>
          </a:p>
          <a:p>
            <a:pPr lvl="1">
              <a:defRPr/>
            </a:pPr>
            <a:r>
              <a:rPr lang="en-US" smtClean="0"/>
              <a:t>Author supplied responses to criteria</a:t>
            </a:r>
          </a:p>
          <a:p>
            <a:pPr lvl="1">
              <a:defRPr/>
            </a:pPr>
            <a:r>
              <a:rPr lang="en-US" smtClean="0"/>
              <a:t>Evidence of student learning and evaluation</a:t>
            </a:r>
          </a:p>
          <a:p>
            <a:pPr lvl="1">
              <a:defRPr/>
            </a:pPr>
            <a:r>
              <a:rPr lang="en-US" smtClean="0"/>
              <a:t>Testimonials</a:t>
            </a:r>
          </a:p>
          <a:p>
            <a:pPr>
              <a:defRPr/>
            </a:pPr>
            <a:r>
              <a:rPr lang="en-US" smtClean="0">
                <a:cs typeface="+mn-cs"/>
              </a:rPr>
              <a:t>Review and test the courseware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graphicFrame>
        <p:nvGraphicFramePr>
          <p:cNvPr id="25604" name="Object 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7573" name="Picture 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F0A76-D14A-E040-BD6B-CA0A84F2B39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 </a:t>
            </a:r>
            <a:r>
              <a:rPr lang="en-US" smtClean="0">
                <a:cs typeface="+mj-cs"/>
              </a:rPr>
              <a:t>Criteria: Instructional Design</a:t>
            </a:r>
            <a:endParaRPr lang="en-US" i="1" smtClean="0">
              <a:cs typeface="+mj-cs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smtClean="0">
                <a:cs typeface="+mn-cs"/>
              </a:rPr>
              <a:t>Does the courseware enhance learning?</a:t>
            </a:r>
            <a:endParaRPr lang="en-US" sz="180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Learning Objectives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Learning objectives are clearly stated and supported by the software.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Interactivity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The learner is actively involved in the learning process—the interaction enhances learning.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Cognition/Conceptual change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Learning appears to be significant and long lasting, and strong and useful cognitive models can be built.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Content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The content is well chosen and structured.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Multimedia use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Multimedia is used effectively and promotes the learning objectives and goals.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Instructional use/Adaptability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The software can be used in a variety of settings.</a:t>
            </a:r>
            <a:endParaRPr lang="en-US" sz="1800" smtClean="0"/>
          </a:p>
        </p:txBody>
      </p:sp>
      <p:pic>
        <p:nvPicPr>
          <p:cNvPr id="23962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65A4E-F65E-804A-98FD-8F99D205B26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 </a:t>
            </a:r>
            <a:r>
              <a:rPr lang="en-US" smtClean="0">
                <a:cs typeface="+mj-cs"/>
              </a:rPr>
              <a:t>Criteria: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Software Design</a:t>
            </a:r>
            <a:endParaRPr lang="en-US" i="1" smtClean="0">
              <a:cs typeface="+mj-cs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Is the courseware well designed and usable?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Engagement</a:t>
            </a:r>
          </a:p>
          <a:p>
            <a:pPr lvl="1">
              <a:defRPr/>
            </a:pPr>
            <a:r>
              <a:rPr lang="en-US" smtClean="0"/>
              <a:t>The software holds the interest of a diversity of learners.</a:t>
            </a:r>
          </a:p>
          <a:p>
            <a:pPr>
              <a:defRPr/>
            </a:pPr>
            <a:r>
              <a:rPr lang="en-US" smtClean="0">
                <a:cs typeface="+mn-cs"/>
              </a:rPr>
              <a:t>Learner Interface and Navigation</a:t>
            </a:r>
          </a:p>
          <a:p>
            <a:pPr lvl="1">
              <a:defRPr/>
            </a:pPr>
            <a:r>
              <a:rPr lang="en-US" smtClean="0"/>
              <a:t>The software is easy to use.</a:t>
            </a:r>
          </a:p>
          <a:p>
            <a:pPr>
              <a:defRPr/>
            </a:pPr>
            <a:r>
              <a:rPr lang="en-US" smtClean="0">
                <a:cs typeface="+mn-cs"/>
              </a:rPr>
              <a:t>Technical Reliability</a:t>
            </a:r>
          </a:p>
          <a:p>
            <a:pPr lvl="1">
              <a:defRPr/>
            </a:pPr>
            <a:r>
              <a:rPr lang="en-US" smtClean="0"/>
              <a:t>The software is free from technical problems.</a:t>
            </a:r>
          </a:p>
        </p:txBody>
      </p:sp>
      <p:pic>
        <p:nvPicPr>
          <p:cNvPr id="24166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2B7A-85BB-5D49-B58C-32E448406EA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 </a:t>
            </a:r>
            <a:r>
              <a:rPr lang="en-US" smtClean="0">
                <a:cs typeface="+mj-cs"/>
              </a:rPr>
              <a:t>Criteria: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Content</a:t>
            </a:r>
            <a:endParaRPr lang="en-US" i="1" smtClean="0">
              <a:cs typeface="+mj-cs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Is the content appropriate and well presented in the courseware?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Accuracy of Content</a:t>
            </a:r>
          </a:p>
          <a:p>
            <a:pPr lvl="1">
              <a:defRPr/>
            </a:pPr>
            <a:r>
              <a:rPr lang="en-US" smtClean="0"/>
              <a:t>The content is accurate and error free.</a:t>
            </a:r>
          </a:p>
          <a:p>
            <a:pPr>
              <a:defRPr/>
            </a:pPr>
            <a:r>
              <a:rPr lang="en-US" smtClean="0">
                <a:cs typeface="+mn-cs"/>
              </a:rPr>
              <a:t>Appropriateness</a:t>
            </a:r>
          </a:p>
          <a:p>
            <a:pPr lvl="1">
              <a:defRPr/>
            </a:pPr>
            <a:r>
              <a:rPr lang="en-US" smtClean="0"/>
              <a:t>The content is appropriate for the scope of the </a:t>
            </a:r>
            <a:r>
              <a:rPr lang="en-US" i="1" smtClean="0"/>
              <a:t>Premier Award</a:t>
            </a:r>
            <a:r>
              <a:rPr lang="en-US" smtClean="0"/>
              <a:t>.</a:t>
            </a:r>
          </a:p>
        </p:txBody>
      </p:sp>
      <p:pic>
        <p:nvPicPr>
          <p:cNvPr id="24371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9326D-3F19-684B-BEB8-3E17680443A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Greetings and Overview</a:t>
            </a:r>
          </a:p>
          <a:p>
            <a:pPr>
              <a:defRPr/>
            </a:pPr>
            <a:r>
              <a:rPr lang="en-US" smtClean="0">
                <a:cs typeface="+mn-cs"/>
              </a:rPr>
              <a:t>General Framework for Selecting and Evaluating Digital Learning Materials</a:t>
            </a:r>
          </a:p>
          <a:p>
            <a:pPr>
              <a:defRPr/>
            </a:pPr>
            <a:r>
              <a:rPr lang="en-US" smtClean="0">
                <a:cs typeface="+mn-cs"/>
              </a:rPr>
              <a:t>Educational Digital Libraries</a:t>
            </a:r>
          </a:p>
          <a:p>
            <a:pPr>
              <a:defRPr/>
            </a:pPr>
            <a:r>
              <a:rPr lang="en-US" smtClean="0">
                <a:cs typeface="+mn-cs"/>
              </a:rPr>
              <a:t>Evaluation Criteria</a:t>
            </a:r>
          </a:p>
          <a:p>
            <a:pPr>
              <a:defRPr/>
            </a:pPr>
            <a:r>
              <a:rPr lang="en-US" smtClean="0">
                <a:cs typeface="+mn-cs"/>
              </a:rPr>
              <a:t>Interactive Discussion: Comparing Digital Learning Materials to the Criteria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3654-B07F-6C45-B826-36C07658FAC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Selecting Learning Materials...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3124200" cy="5105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	…begins with an understanding of the environment in which it will be used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403600" y="1641475"/>
            <a:ext cx="5435600" cy="4827588"/>
            <a:chOff x="1161" y="5377"/>
            <a:chExt cx="4680" cy="3909"/>
          </a:xfrm>
        </p:grpSpPr>
        <p:sp>
          <p:nvSpPr>
            <p:cNvPr id="9226" name="Text Box 5"/>
            <p:cNvSpPr txBox="1">
              <a:spLocks noChangeArrowheads="1"/>
            </p:cNvSpPr>
            <p:nvPr/>
          </p:nvSpPr>
          <p:spPr bwMode="auto">
            <a:xfrm>
              <a:off x="2601" y="5377"/>
              <a:ext cx="18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Establish Course Goals</a:t>
              </a:r>
            </a:p>
          </p:txBody>
        </p:sp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2241" y="6097"/>
              <a:ext cx="27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Identify Student Learning Outcomes</a:t>
              </a:r>
            </a:p>
          </p:txBody>
        </p:sp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2421" y="6817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Environment</a:t>
              </a:r>
            </a:p>
          </p:txBody>
        </p:sp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1341" y="7537"/>
              <a:ext cx="1980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Process</a:t>
              </a:r>
            </a:p>
            <a:p>
              <a:pPr algn="ctr"/>
              <a:r>
                <a:rPr lang="en-US" sz="1400"/>
                <a:t>(e.g., individual or collaborative)</a:t>
              </a:r>
            </a:p>
          </p:txBody>
        </p:sp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81" y="7537"/>
              <a:ext cx="2160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Activities</a:t>
              </a:r>
            </a:p>
            <a:p>
              <a:pPr algn="ctr"/>
              <a:r>
                <a:rPr lang="en-US" sz="1400"/>
                <a:t>(e.g., computer or other</a:t>
              </a:r>
            </a:p>
            <a:p>
              <a:pPr algn="ctr"/>
              <a:r>
                <a:rPr lang="en-US" sz="1400"/>
                <a:t>non-computer)</a:t>
              </a:r>
            </a:p>
          </p:txBody>
        </p:sp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2421" y="8566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Assess Student Learning</a:t>
              </a:r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>
              <a:off x="3501" y="57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>
              <a:off x="3501" y="645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>
              <a:off x="2601" y="7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4581" y="7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3501" y="892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 flipH="1">
              <a:off x="1161" y="9286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 flipV="1">
              <a:off x="1161" y="5557"/>
              <a:ext cx="0" cy="3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8"/>
            <p:cNvSpPr>
              <a:spLocks noChangeShapeType="1"/>
            </p:cNvSpPr>
            <p:nvPr/>
          </p:nvSpPr>
          <p:spPr bwMode="auto">
            <a:xfrm>
              <a:off x="1161" y="555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9"/>
            <p:cNvSpPr>
              <a:spLocks noChangeShapeType="1"/>
            </p:cNvSpPr>
            <p:nvPr/>
          </p:nvSpPr>
          <p:spPr bwMode="auto">
            <a:xfrm>
              <a:off x="2601" y="82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>
              <a:off x="4581" y="82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1"/>
            <p:cNvSpPr>
              <a:spLocks noChangeShapeType="1"/>
            </p:cNvSpPr>
            <p:nvPr/>
          </p:nvSpPr>
          <p:spPr bwMode="auto">
            <a:xfrm>
              <a:off x="3321" y="792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0072" name="Picture 2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0073" name="AutoShape 25"/>
          <p:cNvSpPr>
            <a:spLocks noChangeArrowheads="1"/>
          </p:cNvSpPr>
          <p:nvPr/>
        </p:nvSpPr>
        <p:spPr bwMode="auto">
          <a:xfrm>
            <a:off x="7924800" y="1905000"/>
            <a:ext cx="1143000" cy="685800"/>
          </a:xfrm>
          <a:prstGeom prst="wedgeRoundRectCallout">
            <a:avLst>
              <a:gd name="adj1" fmla="val -80278"/>
              <a:gd name="adj2" fmla="val 8379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TGI</a:t>
            </a:r>
            <a:endParaRPr lang="en-US">
              <a:cs typeface="+mn-cs"/>
            </a:endParaRPr>
          </a:p>
        </p:txBody>
      </p:sp>
      <p:sp>
        <p:nvSpPr>
          <p:cNvPr id="130075" name="AutoShape 27"/>
          <p:cNvSpPr>
            <a:spLocks noChangeArrowheads="1"/>
          </p:cNvSpPr>
          <p:nvPr/>
        </p:nvSpPr>
        <p:spPr bwMode="auto">
          <a:xfrm>
            <a:off x="7924800" y="2819400"/>
            <a:ext cx="1143000" cy="685800"/>
          </a:xfrm>
          <a:prstGeom prst="wedgeRoundRectCallout">
            <a:avLst>
              <a:gd name="adj1" fmla="val -91667"/>
              <a:gd name="adj2" fmla="val 73380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7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Principles</a:t>
            </a:r>
          </a:p>
        </p:txBody>
      </p:sp>
      <p:sp>
        <p:nvSpPr>
          <p:cNvPr id="130076" name="AutoShape 28"/>
          <p:cNvSpPr>
            <a:spLocks noChangeArrowheads="1"/>
          </p:cNvSpPr>
          <p:nvPr/>
        </p:nvSpPr>
        <p:spPr bwMode="auto">
          <a:xfrm>
            <a:off x="1143000" y="4191000"/>
            <a:ext cx="1371600" cy="838200"/>
          </a:xfrm>
          <a:prstGeom prst="wedgeRoundRectCallout">
            <a:avLst>
              <a:gd name="adj1" fmla="val 134259"/>
              <a:gd name="adj2" fmla="val -8903"/>
              <a:gd name="adj3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Questions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to Consider</a:t>
            </a:r>
          </a:p>
        </p:txBody>
      </p:sp>
      <p:sp>
        <p:nvSpPr>
          <p:cNvPr id="130077" name="AutoShape 29"/>
          <p:cNvSpPr>
            <a:spLocks noChangeArrowheads="1"/>
          </p:cNvSpPr>
          <p:nvPr/>
        </p:nvSpPr>
        <p:spPr bwMode="auto">
          <a:xfrm>
            <a:off x="2133600" y="3200400"/>
            <a:ext cx="1371600" cy="838200"/>
          </a:xfrm>
          <a:prstGeom prst="wedgeRoundRectCallout">
            <a:avLst>
              <a:gd name="adj1" fmla="val 132176"/>
              <a:gd name="adj2" fmla="val -11193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Student 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Learning 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Outcomes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0EB8C-FC95-CF4E-9E61-192711B37E7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Designing Computer-Based Learning Activities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grpSp>
        <p:nvGrpSpPr>
          <p:cNvPr id="11268" name="Group 48"/>
          <p:cNvGrpSpPr>
            <a:grpSpLocks/>
          </p:cNvGrpSpPr>
          <p:nvPr/>
        </p:nvGrpSpPr>
        <p:grpSpPr bwMode="auto">
          <a:xfrm>
            <a:off x="152400" y="1641475"/>
            <a:ext cx="5435600" cy="4827588"/>
            <a:chOff x="96" y="1034"/>
            <a:chExt cx="3424" cy="3041"/>
          </a:xfrm>
        </p:grpSpPr>
        <p:sp>
          <p:nvSpPr>
            <p:cNvPr id="11283" name="Text Box 5"/>
            <p:cNvSpPr txBox="1">
              <a:spLocks noChangeArrowheads="1"/>
            </p:cNvSpPr>
            <p:nvPr/>
          </p:nvSpPr>
          <p:spPr bwMode="auto">
            <a:xfrm>
              <a:off x="1150" y="1034"/>
              <a:ext cx="1316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Establish Course Goals</a:t>
              </a:r>
            </a:p>
          </p:txBody>
        </p:sp>
        <p:sp>
          <p:nvSpPr>
            <p:cNvPr id="11284" name="Text Box 6"/>
            <p:cNvSpPr txBox="1">
              <a:spLocks noChangeArrowheads="1"/>
            </p:cNvSpPr>
            <p:nvPr/>
          </p:nvSpPr>
          <p:spPr bwMode="auto">
            <a:xfrm>
              <a:off x="886" y="1594"/>
              <a:ext cx="1976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Identify Student Learning Outcomes</a:t>
              </a:r>
            </a:p>
          </p:txBody>
        </p:sp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1018" y="2154"/>
              <a:ext cx="1712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Environment</a:t>
              </a:r>
            </a:p>
          </p:txBody>
        </p:sp>
        <p:sp>
          <p:nvSpPr>
            <p:cNvPr id="11286" name="Text Box 8"/>
            <p:cNvSpPr txBox="1">
              <a:spLocks noChangeArrowheads="1"/>
            </p:cNvSpPr>
            <p:nvPr/>
          </p:nvSpPr>
          <p:spPr bwMode="auto">
            <a:xfrm>
              <a:off x="228" y="2714"/>
              <a:ext cx="1448" cy="5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Process</a:t>
              </a:r>
            </a:p>
            <a:p>
              <a:pPr algn="ctr"/>
              <a:r>
                <a:rPr lang="en-US" sz="1400"/>
                <a:t>(e.g., individual or collaborative)</a:t>
              </a:r>
            </a:p>
          </p:txBody>
        </p:sp>
        <p:sp>
          <p:nvSpPr>
            <p:cNvPr id="11287" name="Text Box 9"/>
            <p:cNvSpPr txBox="1">
              <a:spLocks noChangeArrowheads="1"/>
            </p:cNvSpPr>
            <p:nvPr/>
          </p:nvSpPr>
          <p:spPr bwMode="auto">
            <a:xfrm>
              <a:off x="1940" y="2714"/>
              <a:ext cx="1580" cy="521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Activities</a:t>
              </a:r>
            </a:p>
            <a:p>
              <a:pPr algn="ctr"/>
              <a:r>
                <a:rPr lang="en-US" sz="1400"/>
                <a:t>(e.g., computer or other </a:t>
              </a:r>
            </a:p>
            <a:p>
              <a:pPr algn="ctr"/>
              <a:r>
                <a:rPr lang="en-US" sz="1400"/>
                <a:t>non-computer)</a:t>
              </a:r>
            </a:p>
          </p:txBody>
        </p:sp>
        <p:sp>
          <p:nvSpPr>
            <p:cNvPr id="11288" name="Text Box 10"/>
            <p:cNvSpPr txBox="1">
              <a:spLocks noChangeArrowheads="1"/>
            </p:cNvSpPr>
            <p:nvPr/>
          </p:nvSpPr>
          <p:spPr bwMode="auto">
            <a:xfrm>
              <a:off x="1018" y="3515"/>
              <a:ext cx="1712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Assess Student Learning</a:t>
              </a:r>
            </a:p>
          </p:txBody>
        </p:sp>
        <p:sp>
          <p:nvSpPr>
            <p:cNvPr id="11289" name="Line 11"/>
            <p:cNvSpPr>
              <a:spLocks noChangeShapeType="1"/>
            </p:cNvSpPr>
            <p:nvPr/>
          </p:nvSpPr>
          <p:spPr bwMode="auto">
            <a:xfrm>
              <a:off x="1808" y="131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2"/>
            <p:cNvSpPr>
              <a:spLocks noChangeShapeType="1"/>
            </p:cNvSpPr>
            <p:nvPr/>
          </p:nvSpPr>
          <p:spPr bwMode="auto">
            <a:xfrm>
              <a:off x="1808" y="187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3"/>
            <p:cNvSpPr>
              <a:spLocks noChangeShapeType="1"/>
            </p:cNvSpPr>
            <p:nvPr/>
          </p:nvSpPr>
          <p:spPr bwMode="auto">
            <a:xfrm>
              <a:off x="1150" y="243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4"/>
            <p:cNvSpPr>
              <a:spLocks noChangeShapeType="1"/>
            </p:cNvSpPr>
            <p:nvPr/>
          </p:nvSpPr>
          <p:spPr bwMode="auto">
            <a:xfrm>
              <a:off x="2598" y="243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"/>
            <p:cNvSpPr>
              <a:spLocks noChangeShapeType="1"/>
            </p:cNvSpPr>
            <p:nvPr/>
          </p:nvSpPr>
          <p:spPr bwMode="auto">
            <a:xfrm>
              <a:off x="1808" y="379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16"/>
            <p:cNvSpPr>
              <a:spLocks noChangeShapeType="1"/>
            </p:cNvSpPr>
            <p:nvPr/>
          </p:nvSpPr>
          <p:spPr bwMode="auto">
            <a:xfrm flipH="1">
              <a:off x="96" y="4075"/>
              <a:ext cx="1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17"/>
            <p:cNvSpPr>
              <a:spLocks noChangeShapeType="1"/>
            </p:cNvSpPr>
            <p:nvPr/>
          </p:nvSpPr>
          <p:spPr bwMode="auto">
            <a:xfrm flipV="1">
              <a:off x="96" y="1174"/>
              <a:ext cx="0" cy="29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18"/>
            <p:cNvSpPr>
              <a:spLocks noChangeShapeType="1"/>
            </p:cNvSpPr>
            <p:nvPr/>
          </p:nvSpPr>
          <p:spPr bwMode="auto">
            <a:xfrm>
              <a:off x="96" y="1174"/>
              <a:ext cx="1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19"/>
            <p:cNvSpPr>
              <a:spLocks noChangeShapeType="1"/>
            </p:cNvSpPr>
            <p:nvPr/>
          </p:nvSpPr>
          <p:spPr bwMode="auto">
            <a:xfrm>
              <a:off x="1150" y="323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20"/>
            <p:cNvSpPr>
              <a:spLocks noChangeShapeType="1"/>
            </p:cNvSpPr>
            <p:nvPr/>
          </p:nvSpPr>
          <p:spPr bwMode="auto">
            <a:xfrm>
              <a:off x="2598" y="323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21"/>
            <p:cNvSpPr>
              <a:spLocks noChangeShapeType="1"/>
            </p:cNvSpPr>
            <p:nvPr/>
          </p:nvSpPr>
          <p:spPr bwMode="auto">
            <a:xfrm>
              <a:off x="1676" y="3015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9" name="Group 47"/>
          <p:cNvGrpSpPr>
            <a:grpSpLocks/>
          </p:cNvGrpSpPr>
          <p:nvPr/>
        </p:nvGrpSpPr>
        <p:grpSpPr bwMode="auto">
          <a:xfrm>
            <a:off x="6096000" y="1981200"/>
            <a:ext cx="2460625" cy="4090988"/>
            <a:chOff x="3840" y="1392"/>
            <a:chExt cx="1550" cy="2577"/>
          </a:xfrm>
        </p:grpSpPr>
        <p:sp>
          <p:nvSpPr>
            <p:cNvPr id="11273" name="Text Box 23"/>
            <p:cNvSpPr txBox="1">
              <a:spLocks noChangeArrowheads="1"/>
            </p:cNvSpPr>
            <p:nvPr/>
          </p:nvSpPr>
          <p:spPr bwMode="auto">
            <a:xfrm>
              <a:off x="4060" y="1392"/>
              <a:ext cx="1316" cy="432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Computer Based</a:t>
              </a:r>
            </a:p>
            <a:p>
              <a:pPr algn="ctr"/>
              <a:r>
                <a:rPr lang="en-US" sz="1400"/>
                <a:t>Learning Activity</a:t>
              </a:r>
            </a:p>
          </p:txBody>
        </p:sp>
        <p:sp>
          <p:nvSpPr>
            <p:cNvPr id="11274" name="Text Box 24"/>
            <p:cNvSpPr txBox="1">
              <a:spLocks noChangeArrowheads="1"/>
            </p:cNvSpPr>
            <p:nvPr/>
          </p:nvSpPr>
          <p:spPr bwMode="auto">
            <a:xfrm>
              <a:off x="4094" y="2104"/>
              <a:ext cx="1296" cy="392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Search for Resources</a:t>
              </a:r>
            </a:p>
            <a:p>
              <a:pPr algn="ctr"/>
              <a:r>
                <a:rPr lang="en-US" sz="1400"/>
                <a:t>In Digital Libraries</a:t>
              </a:r>
            </a:p>
          </p:txBody>
        </p:sp>
        <p:sp>
          <p:nvSpPr>
            <p:cNvPr id="11275" name="Text Box 25"/>
            <p:cNvSpPr txBox="1">
              <a:spLocks noChangeArrowheads="1"/>
            </p:cNvSpPr>
            <p:nvPr/>
          </p:nvSpPr>
          <p:spPr bwMode="auto">
            <a:xfrm>
              <a:off x="4094" y="2775"/>
              <a:ext cx="1296" cy="393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Review Resources for</a:t>
              </a:r>
            </a:p>
            <a:p>
              <a:pPr algn="ctr"/>
              <a:r>
                <a:rPr lang="en-US" sz="1400"/>
                <a:t>Applicability</a:t>
              </a:r>
            </a:p>
          </p:txBody>
        </p:sp>
        <p:sp>
          <p:nvSpPr>
            <p:cNvPr id="11276" name="Text Box 26"/>
            <p:cNvSpPr txBox="1">
              <a:spLocks noChangeArrowheads="1"/>
            </p:cNvSpPr>
            <p:nvPr/>
          </p:nvSpPr>
          <p:spPr bwMode="auto">
            <a:xfrm>
              <a:off x="4094" y="3448"/>
              <a:ext cx="1296" cy="521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Select Resource And Continue Designing</a:t>
              </a:r>
            </a:p>
            <a:p>
              <a:pPr algn="ctr"/>
              <a:r>
                <a:rPr lang="en-US" sz="1400"/>
                <a:t>Activity</a:t>
              </a:r>
            </a:p>
          </p:txBody>
        </p:sp>
        <p:sp>
          <p:nvSpPr>
            <p:cNvPr id="11277" name="Line 29"/>
            <p:cNvSpPr>
              <a:spLocks noChangeShapeType="1"/>
            </p:cNvSpPr>
            <p:nvPr/>
          </p:nvSpPr>
          <p:spPr bwMode="auto">
            <a:xfrm>
              <a:off x="4718" y="182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30"/>
            <p:cNvSpPr>
              <a:spLocks noChangeShapeType="1"/>
            </p:cNvSpPr>
            <p:nvPr/>
          </p:nvSpPr>
          <p:spPr bwMode="auto">
            <a:xfrm>
              <a:off x="4718" y="249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31"/>
            <p:cNvSpPr>
              <a:spLocks noChangeShapeType="1"/>
            </p:cNvSpPr>
            <p:nvPr/>
          </p:nvSpPr>
          <p:spPr bwMode="auto">
            <a:xfrm>
              <a:off x="4718" y="3168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34"/>
            <p:cNvSpPr>
              <a:spLocks noChangeShapeType="1"/>
            </p:cNvSpPr>
            <p:nvPr/>
          </p:nvSpPr>
          <p:spPr bwMode="auto">
            <a:xfrm flipH="1">
              <a:off x="3840" y="297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35"/>
            <p:cNvSpPr>
              <a:spLocks noChangeShapeType="1"/>
            </p:cNvSpPr>
            <p:nvPr/>
          </p:nvSpPr>
          <p:spPr bwMode="auto">
            <a:xfrm flipV="1">
              <a:off x="3840" y="230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36"/>
            <p:cNvSpPr>
              <a:spLocks noChangeShapeType="1"/>
            </p:cNvSpPr>
            <p:nvPr/>
          </p:nvSpPr>
          <p:spPr bwMode="auto">
            <a:xfrm>
              <a:off x="3840" y="2304"/>
              <a:ext cx="2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4296" name="Picture 4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4298" name="Line 42"/>
          <p:cNvSpPr>
            <a:spLocks noChangeShapeType="1"/>
          </p:cNvSpPr>
          <p:nvPr/>
        </p:nvSpPr>
        <p:spPr bwMode="auto">
          <a:xfrm flipV="1">
            <a:off x="4572000" y="2209800"/>
            <a:ext cx="19050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4302" name="Line 46"/>
          <p:cNvSpPr>
            <a:spLocks noChangeShapeType="1"/>
          </p:cNvSpPr>
          <p:nvPr/>
        </p:nvSpPr>
        <p:spPr bwMode="auto">
          <a:xfrm flipH="1" flipV="1">
            <a:off x="4648200" y="5181600"/>
            <a:ext cx="1828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C33A5-FCDF-8C41-BC15-CE0C256C934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>
                <a:latin typeface="Arial"/>
                <a:cs typeface="+mj-cs"/>
              </a:rPr>
              <a:t>“</a:t>
            </a:r>
            <a:r>
              <a:rPr lang="en-US" smtClean="0">
                <a:cs typeface="+mj-cs"/>
              </a:rPr>
              <a:t>Working</a:t>
            </a:r>
            <a:r>
              <a:rPr lang="ja-JP" altLang="en-US" smtClean="0">
                <a:latin typeface="Arial"/>
                <a:cs typeface="+mj-cs"/>
              </a:rPr>
              <a:t>”</a:t>
            </a:r>
            <a:r>
              <a:rPr lang="en-US" smtClean="0">
                <a:cs typeface="+mj-cs"/>
              </a:rPr>
              <a:t> Description of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Educational Digital Libraries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+mn-cs"/>
              </a:rPr>
              <a:t>…or…how they go beyond traditional brick and mortar library on your campus or research digital libraries…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Directly supports teaching and learning activities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Provides support (through comments of use, lesson plans, etc.) for adapting or adopting resources developed by others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Uses technology to support collaboration, personalization, recommendation of resources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Covers a wide range of disciplines and allows for connections between disciplines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Supports communities of users</a:t>
            </a:r>
          </a:p>
        </p:txBody>
      </p:sp>
      <p:pic>
        <p:nvPicPr>
          <p:cNvPr id="13316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1E95D-F1DF-2A47-B3DE-B7D939EBAD5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Development Philosophy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The difference is </a:t>
            </a:r>
            <a:r>
              <a:rPr lang="en-US" i="1" smtClean="0">
                <a:cs typeface="+mn-cs"/>
              </a:rPr>
              <a:t>learning</a:t>
            </a:r>
            <a:r>
              <a:rPr lang="en-US" smtClean="0">
                <a:cs typeface="+mn-cs"/>
              </a:rPr>
              <a:t>, not just bibliographic information retrieval</a:t>
            </a:r>
          </a:p>
          <a:p>
            <a:pPr lvl="1">
              <a:defRPr/>
            </a:pPr>
            <a:r>
              <a:rPr lang="en-US" smtClean="0"/>
              <a:t>Teaching and learning require something more</a:t>
            </a:r>
          </a:p>
          <a:p>
            <a:pPr>
              <a:defRPr/>
            </a:pPr>
            <a:r>
              <a:rPr lang="en-US" smtClean="0">
                <a:cs typeface="+mn-cs"/>
              </a:rPr>
              <a:t>Guided by </a:t>
            </a:r>
            <a:r>
              <a:rPr lang="en-US" i="1" smtClean="0">
                <a:cs typeface="+mn-cs"/>
              </a:rPr>
              <a:t>user needs</a:t>
            </a:r>
            <a:r>
              <a:rPr lang="en-US" smtClean="0">
                <a:cs typeface="+mn-cs"/>
              </a:rPr>
              <a:t> and philosophy of education that is constructivist</a:t>
            </a:r>
          </a:p>
          <a:p>
            <a:pPr>
              <a:defRPr/>
            </a:pPr>
            <a:r>
              <a:rPr lang="en-US" smtClean="0">
                <a:cs typeface="+mn-cs"/>
              </a:rPr>
              <a:t>Link content to community and services</a:t>
            </a:r>
          </a:p>
          <a:p>
            <a:pPr>
              <a:defRPr/>
            </a:pPr>
            <a:r>
              <a:rPr lang="en-US" smtClean="0">
                <a:cs typeface="+mn-cs"/>
              </a:rPr>
              <a:t>Build integrative tools and incorporate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best of breed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tools from partners</a:t>
            </a:r>
          </a:p>
        </p:txBody>
      </p:sp>
      <p:pic>
        <p:nvPicPr>
          <p:cNvPr id="15364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CA5-3EDD-3B4E-B24A-E847181A0E3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MERLOT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5029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+mn-cs"/>
              </a:rPr>
              <a:t>www.merlot.org</a:t>
            </a:r>
          </a:p>
          <a:p>
            <a:pPr>
              <a:lnSpc>
                <a:spcPct val="90000"/>
              </a:lnSpc>
              <a:defRPr/>
            </a:pPr>
            <a:endParaRPr lang="en-US" sz="180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Collaborative to improve access to quantity and quality of teaching and learning resources and to help faculty identify and use those materials</a:t>
            </a:r>
            <a:endParaRPr lang="en-US" sz="200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Institutional partnerships with 20+ systems of higher education in the U.S. and Canada</a:t>
            </a:r>
            <a:endParaRPr lang="en-US" sz="2000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Reaching 8 Million students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350,000 faculty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Broad collection extending beyond STEM</a:t>
            </a:r>
            <a:endParaRPr lang="en-US" sz="2000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Search, browse, catalog, comments, assignments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Including: History, Music, World Lang., etc.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14 Disciplines doing peer review</a:t>
            </a:r>
            <a:endParaRPr lang="en-US" sz="2000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Including engineering in collaboration with NEEDS</a:t>
            </a:r>
          </a:p>
        </p:txBody>
      </p:sp>
      <p:pic>
        <p:nvPicPr>
          <p:cNvPr id="17412" name="Picture 4" descr="logo-MERLOT-website2-150-sm.jpg                                0003A4E7Macintosh HD                   B7464D7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689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065FA-BEB9-614A-9383-9447183C064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NEEDS—A Digital Library for Engineering Education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US" sz="3200" smtClean="0">
                <a:cs typeface="+mn-cs"/>
              </a:rPr>
              <a:t>www.needs.org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Established circa 1992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from NSF Synthesis Coalition (engineering education reform)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Collection of digital learning resources for engineering education (search, browse, catalog)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Hosts </a:t>
            </a:r>
            <a:r>
              <a:rPr lang="en-US" i="1" smtClean="0">
                <a:cs typeface="+mn-cs"/>
              </a:rPr>
              <a:t>Premier Award for Excellence in Engineering Education Courseware</a:t>
            </a:r>
            <a:endParaRPr lang="en-US" smtClean="0">
              <a:cs typeface="+mn-cs"/>
            </a:endParaRPr>
          </a:p>
        </p:txBody>
      </p:sp>
      <p:pic>
        <p:nvPicPr>
          <p:cNvPr id="25395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D59B5-89C6-C44E-A5D2-86538464B56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Review Criteria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n-cs"/>
              </a:rPr>
              <a:t>Premier Award</a:t>
            </a:r>
            <a:r>
              <a:rPr lang="en-US" smtClean="0">
                <a:cs typeface="+mn-cs"/>
              </a:rPr>
              <a:t> Criteria</a:t>
            </a:r>
          </a:p>
          <a:p>
            <a:pPr lvl="1">
              <a:defRPr/>
            </a:pPr>
            <a:r>
              <a:rPr lang="en-US" smtClean="0"/>
              <a:t>Developed in 1995-1997, refined in 1998</a:t>
            </a:r>
          </a:p>
          <a:p>
            <a:pPr lvl="1">
              <a:defRPr/>
            </a:pPr>
            <a:r>
              <a:rPr lang="en-US" smtClean="0"/>
              <a:t>Used for six years in the </a:t>
            </a:r>
            <a:r>
              <a:rPr lang="en-US" i="1" smtClean="0"/>
              <a:t>Premier Award</a:t>
            </a:r>
            <a:r>
              <a:rPr lang="en-US" smtClean="0"/>
              <a:t> competition</a:t>
            </a:r>
          </a:p>
          <a:p>
            <a:pPr lvl="1">
              <a:defRPr/>
            </a:pPr>
            <a:r>
              <a:rPr lang="en-US" smtClean="0"/>
              <a:t>Designed and used to find the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best of the best</a:t>
            </a:r>
            <a:r>
              <a:rPr lang="ja-JP" altLang="en-US" smtClean="0">
                <a:latin typeface="Arial"/>
              </a:rPr>
              <a:t>”</a:t>
            </a:r>
            <a:endParaRPr lang="en-US" i="1" smtClean="0"/>
          </a:p>
          <a:p>
            <a:pPr>
              <a:defRPr/>
            </a:pPr>
            <a:r>
              <a:rPr lang="en-US" smtClean="0">
                <a:cs typeface="+mn-cs"/>
              </a:rPr>
              <a:t>MERLOT Evaluation Standards</a:t>
            </a:r>
          </a:p>
          <a:p>
            <a:pPr lvl="1">
              <a:defRPr/>
            </a:pPr>
            <a:r>
              <a:rPr lang="en-US" smtClean="0"/>
              <a:t>Developed in 1999</a:t>
            </a:r>
          </a:p>
          <a:p>
            <a:pPr lvl="1">
              <a:defRPr/>
            </a:pPr>
            <a:r>
              <a:rPr lang="en-US" smtClean="0"/>
              <a:t>Applied in MERLOT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peer review process</a:t>
            </a:r>
          </a:p>
        </p:txBody>
      </p:sp>
      <p:pic>
        <p:nvPicPr>
          <p:cNvPr id="23347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1509" name="Picture 5" descr="logo-MERLOT-website2-150-sm.jpg                                0003A4E7Macintosh HD                   B7464D7A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2689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77777"/>
      </a:hlink>
      <a:folHlink>
        <a:srgbClr val="B2B2B2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1036</Words>
  <Application>Microsoft Macintosh PowerPoint</Application>
  <PresentationFormat>On-screen Show (4:3)</PresentationFormat>
  <Paragraphs>214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Times</vt:lpstr>
      <vt:lpstr>Wingdings</vt:lpstr>
      <vt:lpstr>Blank</vt:lpstr>
      <vt:lpstr> Selecting and Evaluating Digital Learning Materials in Higher Education</vt:lpstr>
      <vt:lpstr>Outline</vt:lpstr>
      <vt:lpstr>Selecting Learning Materials...</vt:lpstr>
      <vt:lpstr>Designing Computer-Based Learning Activities</vt:lpstr>
      <vt:lpstr>“Working” Description of  Educational Digital Libraries</vt:lpstr>
      <vt:lpstr>Development Philosophy</vt:lpstr>
      <vt:lpstr>MERLOT</vt:lpstr>
      <vt:lpstr>NEEDS—A Digital Library for Engineering Education</vt:lpstr>
      <vt:lpstr>Review Criteria</vt:lpstr>
      <vt:lpstr>The Premier Award for Excellence in Engineering Education Courseware</vt:lpstr>
      <vt:lpstr>Judging and Review Process</vt:lpstr>
      <vt:lpstr>Premier Award Criteria: Instructional Design</vt:lpstr>
      <vt:lpstr>Premier Award Criteria:  Software Design</vt:lpstr>
      <vt:lpstr>Premier Award Criteria:  Content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and Evaluating Digital Learning Materials in Higher Education</dc:title>
  <dc:subject/>
  <dc:creator>Brandon Muramatsu, Joseph Tront, Flora McMartin, Jean-Pierre Bayard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212</cp:revision>
  <cp:lastPrinted>2003-06-16T20:04:00Z</cp:lastPrinted>
  <dcterms:created xsi:type="dcterms:W3CDTF">2001-01-05T01:21:45Z</dcterms:created>
  <dcterms:modified xsi:type="dcterms:W3CDTF">2013-12-30T05:20:45Z</dcterms:modified>
  <cp:category/>
</cp:coreProperties>
</file>