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embeddings/oleObject2.bin" ContentType="application/vnd.openxmlformats-officedocument.oleObject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4.xml" ContentType="application/vnd.openxmlformats-officedocument.presentationml.notesSlide+xml"/>
  <Override PartName="/ppt/embeddings/oleObject6.bin" ContentType="application/vnd.openxmlformats-officedocument.oleObject"/>
  <Override PartName="/ppt/notesSlides/notesSlide5.xml" ContentType="application/vnd.openxmlformats-officedocument.presentationml.notesSlide+xml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58" r:id="rId4"/>
    <p:sldId id="271" r:id="rId5"/>
    <p:sldId id="272" r:id="rId6"/>
    <p:sldId id="269" r:id="rId7"/>
    <p:sldId id="264" r:id="rId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402E"/>
    <a:srgbClr val="00B7A5"/>
    <a:srgbClr val="00DFCA"/>
    <a:srgbClr val="8CF4EA"/>
    <a:srgbClr val="78DFDA"/>
    <a:srgbClr val="EAEC5E"/>
    <a:srgbClr val="FCFEB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9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6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978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notes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026421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28575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69056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dirty="0" smtClean="0">
                <a:cs typeface="+mn-cs"/>
              </a:rPr>
              <a:t>Introduce Founding Sponsor Representative: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	John Wiley &amp; Sons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Recognize sponsors and thank them for their strong, on-going commitment: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	Autodesk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	</a:t>
            </a:r>
            <a:r>
              <a:rPr lang="en-US" dirty="0" err="1" smtClean="0">
                <a:cs typeface="+mn-cs"/>
              </a:rPr>
              <a:t>Mathworks</a:t>
            </a:r>
            <a:endParaRPr lang="en-US" dirty="0" smtClean="0">
              <a:cs typeface="+mn-cs"/>
            </a:endParaRPr>
          </a:p>
          <a:p>
            <a:pPr>
              <a:defRPr/>
            </a:pPr>
            <a:r>
              <a:rPr lang="en-US" dirty="0" smtClean="0">
                <a:cs typeface="+mn-cs"/>
              </a:rPr>
              <a:t>	Microsoft Research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First competition in 1997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r>
              <a:rPr lang="en-US" smtClean="0">
                <a:cs typeface="+mn-cs"/>
              </a:rPr>
              <a:t>Goal to identify and reward the authors of high-quality, non-commercial courseware designed to enhance engineering education</a:t>
            </a:r>
          </a:p>
          <a:p>
            <a:pPr>
              <a:defRPr/>
            </a:pPr>
            <a:endParaRPr lang="en-US" i="1" smtClean="0">
              <a:cs typeface="+mn-cs"/>
            </a:endParaRPr>
          </a:p>
          <a:p>
            <a:pPr>
              <a:defRPr/>
            </a:pPr>
            <a:r>
              <a:rPr lang="en-US" i="1" smtClean="0">
                <a:cs typeface="+mn-cs"/>
              </a:rPr>
              <a:t>Premier Award</a:t>
            </a:r>
            <a:r>
              <a:rPr lang="en-US" smtClean="0">
                <a:cs typeface="+mn-cs"/>
              </a:rPr>
              <a:t> is about the entire experience of using the courseware by learners, not just the courseware itself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r>
              <a:rPr lang="en-US" smtClean="0">
                <a:cs typeface="+mn-cs"/>
              </a:rPr>
              <a:t>Disseminated approximately 9500 CD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in the last four years</a:t>
            </a:r>
          </a:p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Generally describe the Premier Award Criteria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cs typeface="+mn-cs"/>
              </a:rPr>
              <a:t>Recognized 10 authors and their courseware since 1997</a:t>
            </a:r>
          </a:p>
          <a:p>
            <a:pPr>
              <a:defRPr/>
            </a:pPr>
            <a:r>
              <a:rPr lang="en-US" smtClean="0">
                <a:cs typeface="+mn-cs"/>
              </a:rPr>
              <a:t>Approximately 9500 CD-ROMs distributed world-wide</a:t>
            </a:r>
          </a:p>
          <a:p>
            <a:pPr>
              <a:defRPr/>
            </a:pPr>
            <a:endParaRPr lang="en-US" smtClean="0">
              <a:cs typeface="+mn-cs"/>
            </a:endParaRPr>
          </a:p>
          <a:p>
            <a:pPr>
              <a:defRPr/>
            </a:pPr>
            <a:r>
              <a:rPr lang="en-US" smtClean="0">
                <a:cs typeface="+mn-cs"/>
              </a:rPr>
              <a:t>Add Items from Flora</a:t>
            </a:r>
            <a:r>
              <a:rPr lang="ja-JP" altLang="en-US" smtClean="0">
                <a:latin typeface="Arial"/>
                <a:cs typeface="+mn-cs"/>
              </a:rPr>
              <a:t>’</a:t>
            </a:r>
            <a:r>
              <a:rPr lang="en-US" smtClean="0">
                <a:cs typeface="+mn-cs"/>
              </a:rPr>
              <a:t>s CVC presentation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39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266700"/>
            <a:ext cx="1943100" cy="560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66700"/>
            <a:ext cx="5676900" cy="560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52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02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904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41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1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03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321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0351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171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667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33350" y="1447800"/>
            <a:ext cx="8807450" cy="0"/>
          </a:xfrm>
          <a:prstGeom prst="line">
            <a:avLst/>
          </a:prstGeom>
          <a:noFill/>
          <a:ln w="50800">
            <a:solidFill>
              <a:srgbClr val="71402E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402E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402E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402E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402E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402E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  <a:cs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402E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402E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402E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71402E"/>
          </a:solidFill>
          <a:effectLst>
            <a:outerShdw blurRad="38100" dist="38100" dir="2700000" algn="tl">
              <a:srgbClr val="DDDDDD"/>
            </a:outerShdw>
          </a:effectLst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32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Char char="•"/>
        <a:defRPr sz="28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00000"/>
        <a:buChar char="•"/>
        <a:defRPr sz="24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0000"/>
        </a:buClr>
        <a:buSzPct val="125000"/>
        <a:buChar char="•"/>
        <a:defRPr sz="2000" b="1">
          <a:solidFill>
            <a:srgbClr val="0000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jpeg"/><Relationship Id="rId9" Type="http://schemas.openxmlformats.org/officeDocument/2006/relationships/image" Target="../media/image5.jpeg"/><Relationship Id="rId10" Type="http://schemas.openxmlformats.org/officeDocument/2006/relationships/image" Target="../media/image6.png"/><Relationship Id="rId11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jpeg"/><Relationship Id="rId8" Type="http://schemas.openxmlformats.org/officeDocument/2006/relationships/image" Target="../media/image12.jpeg"/><Relationship Id="rId9" Type="http://schemas.openxmlformats.org/officeDocument/2006/relationships/oleObject" Target="../embeddings/oleObject7.bin"/><Relationship Id="rId10" Type="http://schemas.openxmlformats.org/officeDocument/2006/relationships/image" Target="../media/image1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7200" y="152400"/>
            <a:ext cx="82296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 anchor="b"/>
          <a:lstStyle/>
          <a:p>
            <a:pPr algn="ctr">
              <a:defRPr/>
            </a:pPr>
            <a:r>
              <a:rPr lang="en-US" sz="3600" b="1" i="1">
                <a:solidFill>
                  <a:srgbClr val="71402E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Premier Award for Excellence in</a:t>
            </a:r>
            <a:br>
              <a:rPr lang="en-US" sz="3600" b="1" i="1">
                <a:solidFill>
                  <a:srgbClr val="71402E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</a:br>
            <a:r>
              <a:rPr lang="en-US" sz="3600" b="1" i="1">
                <a:solidFill>
                  <a:srgbClr val="71402E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Engineering Education Courseware</a:t>
            </a:r>
            <a:endParaRPr lang="en-US" sz="3600" b="1">
              <a:solidFill>
                <a:srgbClr val="71402E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graphicFrame>
        <p:nvGraphicFramePr>
          <p:cNvPr id="4098" name="Object 11"/>
          <p:cNvGraphicFramePr>
            <a:graphicFrameLocks/>
          </p:cNvGraphicFramePr>
          <p:nvPr/>
        </p:nvGraphicFramePr>
        <p:xfrm>
          <a:off x="4038600" y="27432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r:id="rId4" imgW="2057143" imgH="2412698" progId="">
                  <p:embed/>
                </p:oleObj>
              </mc:Choice>
              <mc:Fallback>
                <p:oleObj r:id="rId4" imgW="2057143" imgH="2412698" progId="">
                  <p:embed/>
                  <p:pic>
                    <p:nvPicPr>
                      <p:cNvPr id="0" name="Object 1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7432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0" name="Rectangle 14"/>
          <p:cNvSpPr>
            <a:spLocks noChangeArrowheads="1"/>
          </p:cNvSpPr>
          <p:nvPr/>
        </p:nvSpPr>
        <p:spPr bwMode="auto">
          <a:xfrm>
            <a:off x="1905000" y="3843338"/>
            <a:ext cx="1304925" cy="2714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www.wiley.com</a:t>
            </a:r>
          </a:p>
        </p:txBody>
      </p:sp>
      <p:pic>
        <p:nvPicPr>
          <p:cNvPr id="4111" name="Picture 15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286000"/>
            <a:ext cx="10668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112" name="Picture 16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57500"/>
            <a:ext cx="23034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6096000" y="3538538"/>
            <a:ext cx="1371600" cy="27146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www.needs.org</a:t>
            </a:r>
          </a:p>
        </p:txBody>
      </p:sp>
      <p:pic>
        <p:nvPicPr>
          <p:cNvPr id="4103" name="Picture 20" descr="msreseach2.jpg    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495800"/>
            <a:ext cx="190341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22" descr="autodesk-color.jpg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95800"/>
            <a:ext cx="25146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9" name="Rectangle 23"/>
          <p:cNvSpPr>
            <a:spLocks noChangeArrowheads="1"/>
          </p:cNvSpPr>
          <p:nvPr/>
        </p:nvSpPr>
        <p:spPr bwMode="auto">
          <a:xfrm>
            <a:off x="6629400" y="4953000"/>
            <a:ext cx="1905000" cy="2714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www.mathworks.com</a:t>
            </a:r>
          </a:p>
        </p:txBody>
      </p:sp>
      <p:sp>
        <p:nvSpPr>
          <p:cNvPr id="4120" name="Rectangle 24"/>
          <p:cNvSpPr>
            <a:spLocks noChangeArrowheads="1"/>
          </p:cNvSpPr>
          <p:nvPr/>
        </p:nvSpPr>
        <p:spPr bwMode="auto">
          <a:xfrm>
            <a:off x="3505200" y="4953000"/>
            <a:ext cx="2286000" cy="2714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www.microsoft.com/research/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609600" y="4953000"/>
            <a:ext cx="2057400" cy="2714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www.autodesk.com</a:t>
            </a:r>
          </a:p>
        </p:txBody>
      </p:sp>
      <p:pic>
        <p:nvPicPr>
          <p:cNvPr id="4124" name="Picture 2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419600"/>
            <a:ext cx="2687638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09" name="Rectangle 6"/>
          <p:cNvSpPr>
            <a:spLocks noChangeArrowheads="1"/>
          </p:cNvSpPr>
          <p:nvPr/>
        </p:nvSpPr>
        <p:spPr bwMode="auto">
          <a:xfrm>
            <a:off x="2286000" y="6477000"/>
            <a:ext cx="5562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800">
                <a:solidFill>
                  <a:srgbClr val="7F7F7F"/>
                </a:solidFill>
                <a:latin typeface="Arial" charset="0"/>
                <a:cs typeface="Arial" charset="0"/>
              </a:rPr>
              <a:t>Originally Published 2002. Republished 2013. This work is licensed under a Creative Commons Attribution-Noncommercial-Share Alike 3.0 United States License (http://creativecommons.org/licenses/by-nc-sa/3.0/us/)</a:t>
            </a:r>
          </a:p>
        </p:txBody>
      </p:sp>
      <p:pic>
        <p:nvPicPr>
          <p:cNvPr id="2" name="Picture 7" descr="88x31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553200"/>
            <a:ext cx="73818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i="1" smtClean="0">
                <a:cs typeface="+mj-cs"/>
              </a:rPr>
              <a:t>The Premier Award for Excellence in Engineering Education Courseware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cs typeface="+mn-cs"/>
              </a:rPr>
              <a:t>A national competition to identify and reward the authors of high-quality, non-commercial courseware designed to enhance engineering education</a:t>
            </a:r>
          </a:p>
          <a:p>
            <a:pPr lvl="1">
              <a:defRPr/>
            </a:pPr>
            <a:r>
              <a:rPr lang="en-US" sz="2400" smtClean="0">
                <a:solidFill>
                  <a:srgbClr val="71402E"/>
                </a:solidFill>
              </a:rPr>
              <a:t>The </a:t>
            </a:r>
            <a:r>
              <a:rPr lang="en-US" sz="2400" i="1" smtClean="0">
                <a:solidFill>
                  <a:srgbClr val="71402E"/>
                </a:solidFill>
              </a:rPr>
              <a:t>Premier Award</a:t>
            </a:r>
            <a:r>
              <a:rPr lang="en-US" sz="2400" smtClean="0">
                <a:solidFill>
                  <a:srgbClr val="71402E"/>
                </a:solidFill>
              </a:rPr>
              <a:t> is about the entire experience of using the courseware by learners, not just the courseware itself</a:t>
            </a:r>
            <a:endParaRPr lang="en-US" sz="2400" smtClean="0"/>
          </a:p>
          <a:p>
            <a:pPr>
              <a:defRPr/>
            </a:pPr>
            <a:r>
              <a:rPr lang="en-US" sz="2800" smtClean="0">
                <a:cs typeface="+mn-cs"/>
              </a:rPr>
              <a:t>A dissemination system to distribute the Premier Courseware (via CD</a:t>
            </a:r>
            <a:r>
              <a:rPr lang="ja-JP" altLang="en-US" sz="2800" smtClean="0">
                <a:latin typeface="Arial"/>
                <a:cs typeface="+mn-cs"/>
              </a:rPr>
              <a:t>’</a:t>
            </a:r>
            <a:r>
              <a:rPr lang="en-US" sz="2800" smtClean="0">
                <a:cs typeface="+mn-cs"/>
              </a:rPr>
              <a:t>s, ASEE Prism ads, presentations at FIE and</a:t>
            </a:r>
          </a:p>
          <a:p>
            <a:pPr>
              <a:buFontTx/>
              <a:buNone/>
              <a:defRPr/>
            </a:pPr>
            <a:r>
              <a:rPr lang="en-US" sz="2800" smtClean="0">
                <a:cs typeface="+mn-cs"/>
              </a:rPr>
              <a:t>	ASEE)</a:t>
            </a:r>
          </a:p>
        </p:txBody>
      </p:sp>
      <p:graphicFrame>
        <p:nvGraphicFramePr>
          <p:cNvPr id="6147" name="Object 4"/>
          <p:cNvGraphicFramePr>
            <a:graphicFrameLocks/>
          </p:cNvGraphicFramePr>
          <p:nvPr/>
        </p:nvGraphicFramePr>
        <p:xfrm>
          <a:off x="7620000" y="53340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r:id="rId4" imgW="2057143" imgH="2412698" progId="">
                  <p:embed/>
                </p:oleObj>
              </mc:Choice>
              <mc:Fallback>
                <p:oleObj r:id="rId4" imgW="2057143" imgH="2412698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3340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i="1" smtClean="0">
                <a:cs typeface="+mj-cs"/>
              </a:rPr>
              <a:t>Premier Award</a:t>
            </a:r>
            <a:r>
              <a:rPr lang="en-US" sz="3200" smtClean="0">
                <a:cs typeface="+mj-cs"/>
              </a:rPr>
              <a:t> Criteria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0238" y="1798638"/>
            <a:ext cx="8285162" cy="40259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30000"/>
              </a:spcBef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Instructional Design</a:t>
            </a:r>
            <a:endParaRPr lang="en-US" sz="2400" smtClean="0"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200" smtClean="0"/>
              <a:t>Will students learn from the courseware?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smtClean="0"/>
              <a:t>Interactivity: Is the learner actively involved and does the interaction enhance learning?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smtClean="0"/>
              <a:t>Cognition/Conceptual Change: Is learning significant and long lasting, allowing the construction of useful cognitive models?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smtClean="0"/>
              <a:t>Content: Is the content well chosen and structured?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smtClean="0"/>
              <a:t>Multimedia Use: Is multimedia used effectively to promote learning objectives and goals?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200" smtClean="0"/>
              <a:t>Instructional Use/Adaptability: Can the 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sz="2200" smtClean="0"/>
              <a:t>	software be used in a variety of settings?</a:t>
            </a:r>
          </a:p>
        </p:txBody>
      </p:sp>
      <p:graphicFrame>
        <p:nvGraphicFramePr>
          <p:cNvPr id="2" name="Object 5"/>
          <p:cNvGraphicFramePr>
            <a:graphicFrameLocks/>
          </p:cNvGraphicFramePr>
          <p:nvPr/>
        </p:nvGraphicFramePr>
        <p:xfrm>
          <a:off x="7620000" y="53340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4" imgW="2057143" imgH="2412698" progId="">
                  <p:embed/>
                </p:oleObj>
              </mc:Choice>
              <mc:Fallback>
                <p:oleObj r:id="rId4" imgW="2057143" imgH="2412698" progId="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3340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i="1" smtClean="0">
                <a:cs typeface="+mj-cs"/>
              </a:rPr>
              <a:t>Premier Award</a:t>
            </a:r>
            <a:r>
              <a:rPr lang="en-US" sz="3200" smtClean="0">
                <a:cs typeface="+mj-cs"/>
              </a:rPr>
              <a:t> Criteria (cont.)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Software Design</a:t>
            </a:r>
            <a:endParaRPr lang="en-US" smtClean="0">
              <a:cs typeface="+mn-cs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Is the software well designed and useable?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Engagement: Does the software hold the interest of a diversity of learners?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Learner interface and navigation: Is the software easy to use?</a:t>
            </a:r>
          </a:p>
          <a:p>
            <a:pPr lvl="1">
              <a:lnSpc>
                <a:spcPct val="90000"/>
              </a:lnSpc>
              <a:defRPr/>
            </a:pPr>
            <a:r>
              <a:rPr lang="en-US" smtClean="0"/>
              <a:t>Technical reliability: Is the software free from technical problems?</a:t>
            </a:r>
          </a:p>
        </p:txBody>
      </p:sp>
      <p:graphicFrame>
        <p:nvGraphicFramePr>
          <p:cNvPr id="10243" name="Object 4"/>
          <p:cNvGraphicFramePr>
            <a:graphicFrameLocks/>
          </p:cNvGraphicFramePr>
          <p:nvPr/>
        </p:nvGraphicFramePr>
        <p:xfrm>
          <a:off x="7620000" y="53340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r:id="rId3" imgW="2057143" imgH="2412698" progId="">
                  <p:embed/>
                </p:oleObj>
              </mc:Choice>
              <mc:Fallback>
                <p:oleObj r:id="rId3" imgW="2057143" imgH="2412698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3340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i="1" smtClean="0">
                <a:cs typeface="+mj-cs"/>
              </a:rPr>
              <a:t>Premier Award</a:t>
            </a:r>
            <a:r>
              <a:rPr lang="en-US" sz="3200" smtClean="0">
                <a:cs typeface="+mj-cs"/>
              </a:rPr>
              <a:t> Criteria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solidFill>
                  <a:srgbClr val="71402E"/>
                </a:solidFill>
                <a:cs typeface="+mn-cs"/>
              </a:rPr>
              <a:t>Engineering Content</a:t>
            </a:r>
            <a:endParaRPr lang="en-US" sz="2800" smtClean="0">
              <a:cs typeface="+mn-cs"/>
            </a:endParaRPr>
          </a:p>
          <a:p>
            <a:pPr lvl="1">
              <a:defRPr/>
            </a:pPr>
            <a:r>
              <a:rPr lang="en-US" sz="2400" smtClean="0"/>
              <a:t>Is the content appropriate and error-free?</a:t>
            </a:r>
          </a:p>
          <a:p>
            <a:pPr lvl="1">
              <a:defRPr/>
            </a:pPr>
            <a:r>
              <a:rPr lang="en-US" sz="2400" smtClean="0"/>
              <a:t>Accuracy of content: Is the content error-free?</a:t>
            </a:r>
          </a:p>
          <a:p>
            <a:pPr lvl="1">
              <a:defRPr/>
            </a:pPr>
            <a:r>
              <a:rPr lang="en-US" sz="2400" smtClean="0"/>
              <a:t>Organization of content: Is the content presented consistent with typical engineering instruction.</a:t>
            </a:r>
          </a:p>
          <a:p>
            <a:pPr lvl="1">
              <a:defRPr/>
            </a:pPr>
            <a:r>
              <a:rPr lang="en-US" sz="2400" smtClean="0"/>
              <a:t>Consistency with learning objectives: Does the content match the stated learning objectives?</a:t>
            </a:r>
          </a:p>
        </p:txBody>
      </p:sp>
      <p:graphicFrame>
        <p:nvGraphicFramePr>
          <p:cNvPr id="11267" name="Object 4"/>
          <p:cNvGraphicFramePr>
            <a:graphicFrameLocks/>
          </p:cNvGraphicFramePr>
          <p:nvPr/>
        </p:nvGraphicFramePr>
        <p:xfrm>
          <a:off x="7620000" y="53340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r:id="rId3" imgW="2057143" imgH="2412698" progId="">
                  <p:embed/>
                </p:oleObj>
              </mc:Choice>
              <mc:Fallback>
                <p:oleObj r:id="rId3" imgW="2057143" imgH="2412698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3340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cs typeface="+mj-cs"/>
              </a:rPr>
              <a:t>Judging and Review Process</a:t>
            </a:r>
            <a:endParaRPr lang="en-US" smtClean="0">
              <a:cs typeface="+mj-cs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US" sz="2800" smtClean="0">
                <a:cs typeface="+mn-cs"/>
              </a:rPr>
              <a:t>Convene judging panel</a:t>
            </a:r>
          </a:p>
          <a:p>
            <a:pPr lvl="1">
              <a:defRPr/>
            </a:pPr>
            <a:r>
              <a:rPr lang="en-US" smtClean="0">
                <a:solidFill>
                  <a:srgbClr val="71402E"/>
                </a:solidFill>
              </a:rPr>
              <a:t>Professors/content experts, instructional designers, students, publishers</a:t>
            </a:r>
          </a:p>
          <a:p>
            <a:pPr>
              <a:defRPr/>
            </a:pPr>
            <a:r>
              <a:rPr lang="en-US" sz="2800" smtClean="0">
                <a:cs typeface="+mn-cs"/>
              </a:rPr>
              <a:t>Review supporting materials in the submission packet</a:t>
            </a:r>
            <a:endParaRPr lang="en-US" smtClean="0">
              <a:cs typeface="+mn-cs"/>
            </a:endParaRPr>
          </a:p>
          <a:p>
            <a:pPr lvl="1">
              <a:defRPr/>
            </a:pPr>
            <a:r>
              <a:rPr lang="en-US" smtClean="0">
                <a:solidFill>
                  <a:srgbClr val="71402E"/>
                </a:solidFill>
              </a:rPr>
              <a:t>Author supplied responses to criteria</a:t>
            </a:r>
          </a:p>
          <a:p>
            <a:pPr lvl="1">
              <a:defRPr/>
            </a:pPr>
            <a:r>
              <a:rPr lang="en-US" smtClean="0">
                <a:solidFill>
                  <a:srgbClr val="71402E"/>
                </a:solidFill>
              </a:rPr>
              <a:t>Evidence of student learning and evaluation</a:t>
            </a:r>
          </a:p>
          <a:p>
            <a:pPr lvl="1">
              <a:defRPr/>
            </a:pPr>
            <a:r>
              <a:rPr lang="en-US" smtClean="0">
                <a:solidFill>
                  <a:srgbClr val="71402E"/>
                </a:solidFill>
              </a:rPr>
              <a:t>Testimonials</a:t>
            </a:r>
          </a:p>
          <a:p>
            <a:pPr>
              <a:defRPr/>
            </a:pPr>
            <a:r>
              <a:rPr lang="en-US" sz="2800" smtClean="0">
                <a:cs typeface="+mn-cs"/>
              </a:rPr>
              <a:t>Evaluate and Test the courseware</a:t>
            </a:r>
            <a:endParaRPr lang="en-US" smtClean="0">
              <a:cs typeface="+mn-cs"/>
            </a:endParaRPr>
          </a:p>
        </p:txBody>
      </p:sp>
      <p:graphicFrame>
        <p:nvGraphicFramePr>
          <p:cNvPr id="12291" name="Object 4"/>
          <p:cNvGraphicFramePr>
            <a:graphicFrameLocks/>
          </p:cNvGraphicFramePr>
          <p:nvPr/>
        </p:nvGraphicFramePr>
        <p:xfrm>
          <a:off x="7620000" y="53340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r:id="rId4" imgW="2057143" imgH="2412698" progId="">
                  <p:embed/>
                </p:oleObj>
              </mc:Choice>
              <mc:Fallback>
                <p:oleObj r:id="rId4" imgW="2057143" imgH="2412698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3340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smtClean="0">
                <a:cs typeface="+mj-cs"/>
              </a:rPr>
              <a:t>Premier Courseware 1997-2001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304800" y="1752600"/>
            <a:ext cx="388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1997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Virtual Disk Drive Design Studio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Drill Dissection and Bicycle Dissection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Mars Navigator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1998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Della Steam Plant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MDSolids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Structural Engineering Visual Encyclopedia - UNH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1999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Engineering Graphics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Cracking Dams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2000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Project Links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West Point Bridge Designer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2001</a:t>
            </a:r>
          </a:p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cs typeface="+mn-cs"/>
              </a:rPr>
              <a:t>Demonstrations in Signals, Systems and Control</a:t>
            </a: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685800" y="6524625"/>
            <a:ext cx="74676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600" b="1">
                <a:solidFill>
                  <a:srgbClr val="71402E"/>
                </a:solidFill>
                <a:latin typeface="Arial" charset="0"/>
                <a:cs typeface="+mn-cs"/>
              </a:rPr>
              <a:t>For more info or to receive copies go to http://www.needs.org/premier/</a:t>
            </a: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4800600" y="1752600"/>
            <a:ext cx="39624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>
              <a:spcBef>
                <a:spcPct val="20000"/>
              </a:spcBef>
              <a:buClr>
                <a:srgbClr val="000000"/>
              </a:buClr>
              <a:buSzPct val="125000"/>
              <a:buFontTx/>
              <a:buChar char="•"/>
              <a:defRPr/>
            </a:pPr>
            <a:endParaRPr lang="en-US" b="1">
              <a:solidFill>
                <a:srgbClr val="0000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  <a:cs typeface="+mn-cs"/>
            </a:endParaRPr>
          </a:p>
        </p:txBody>
      </p:sp>
      <p:pic>
        <p:nvPicPr>
          <p:cNvPr id="14341" name="Picture 12" descr="Premier98 pic.pict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600200"/>
            <a:ext cx="2432050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6781800" y="2822575"/>
            <a:ext cx="2209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+mn-cs"/>
              </a:rPr>
              <a:t>1,950 CD-ROMs</a:t>
            </a:r>
          </a:p>
        </p:txBody>
      </p:sp>
      <p:pic>
        <p:nvPicPr>
          <p:cNvPr id="14343" name="Picture 10" descr="Premier97 pic.pict                                             000100B3NEEDS G3                       ABA78158: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00200"/>
            <a:ext cx="24320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4" name="Picture 17" descr="combined-cover-cd-noname.pct                                   0003785ENEEDS G3                       B34A2088: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281363"/>
            <a:ext cx="21669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5" name="Picture 18" descr="Premier00-icon.jpg                                             00000010NEEDS G3                       ABA78158: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00400"/>
            <a:ext cx="2286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4038600" y="4495800"/>
            <a:ext cx="2438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+mn-cs"/>
              </a:rPr>
              <a:t>2,400 CD-ROMs</a:t>
            </a: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6781800" y="4498975"/>
            <a:ext cx="2209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+mn-cs"/>
              </a:rPr>
              <a:t>1,700 CD-ROMs</a:t>
            </a:r>
          </a:p>
        </p:txBody>
      </p:sp>
      <p:pic>
        <p:nvPicPr>
          <p:cNvPr id="14348" name="Picture 22" descr="PAW-01-homepage-image-small.jpg                                000A28A7NEEDS G3                       B80D5253: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800600"/>
            <a:ext cx="2376488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4038600" y="2819400"/>
            <a:ext cx="2438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+mn-cs"/>
              </a:rPr>
              <a:t>3,800 CD-ROMs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4038600" y="6175375"/>
            <a:ext cx="24384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latin typeface="Arial" charset="0"/>
                <a:cs typeface="+mn-cs"/>
              </a:rPr>
              <a:t>1,500 CD-ROMs</a:t>
            </a:r>
          </a:p>
        </p:txBody>
      </p:sp>
      <p:graphicFrame>
        <p:nvGraphicFramePr>
          <p:cNvPr id="14351" name="Object 24"/>
          <p:cNvGraphicFramePr>
            <a:graphicFrameLocks/>
          </p:cNvGraphicFramePr>
          <p:nvPr/>
        </p:nvGraphicFramePr>
        <p:xfrm>
          <a:off x="7620000" y="53340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r:id="rId9" imgW="2057143" imgH="2412698" progId="">
                  <p:embed/>
                </p:oleObj>
              </mc:Choice>
              <mc:Fallback>
                <p:oleObj r:id="rId9" imgW="2057143" imgH="2412698" progId="">
                  <p:embed/>
                  <p:pic>
                    <p:nvPicPr>
                      <p:cNvPr id="0" name="Object 24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334000"/>
                        <a:ext cx="1041400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FFFFFF"/>
      </a:dk1>
      <a:lt1>
        <a:srgbClr val="FFFFFF"/>
      </a:lt1>
      <a:dk2>
        <a:srgbClr val="FAFD00"/>
      </a:dk2>
      <a:lt2>
        <a:srgbClr val="000000"/>
      </a:lt2>
      <a:accent1>
        <a:srgbClr val="F57B49"/>
      </a:accent1>
      <a:accent2>
        <a:srgbClr val="EAEC5E"/>
      </a:accent2>
      <a:accent3>
        <a:srgbClr val="FFFFFF"/>
      </a:accent3>
      <a:accent4>
        <a:srgbClr val="DADADA"/>
      </a:accent4>
      <a:accent5>
        <a:srgbClr val="F9BFB1"/>
      </a:accent5>
      <a:accent6>
        <a:srgbClr val="D4D654"/>
      </a:accent6>
      <a:hlink>
        <a:srgbClr val="00B7A5"/>
      </a:hlink>
      <a:folHlink>
        <a:srgbClr val="063DE8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529</Words>
  <Application>Microsoft Macintosh PowerPoint</Application>
  <PresentationFormat>On-screen Show (4:3)</PresentationFormat>
  <Paragraphs>83</Paragraphs>
  <Slides>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ＭＳ Ｐゴシック</vt:lpstr>
      <vt:lpstr>Arial</vt:lpstr>
      <vt:lpstr>Times</vt:lpstr>
      <vt:lpstr>Blank</vt:lpstr>
      <vt:lpstr>PowerPoint Presentation</vt:lpstr>
      <vt:lpstr>The Premier Award for Excellence in Engineering Education Courseware</vt:lpstr>
      <vt:lpstr>Premier Award Criteria</vt:lpstr>
      <vt:lpstr>Premier Award Criteria (cont.)</vt:lpstr>
      <vt:lpstr>Premier Award Criteria</vt:lpstr>
      <vt:lpstr>Judging and Review Process</vt:lpstr>
      <vt:lpstr>Premier Courseware 1997-2001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Premier Award for Excellence in Engineering Education Courseware</dc:title>
  <dc:subject/>
  <dc:creator>Brandon Muramatsu</dc:creator>
  <cp:keywords/>
  <dc:description>This work is licensed under a Creative Commons Attribution-Noncommercial-ShareAlike 3.0 United States License (http://creativecommons.org/licenses/by-nc-sa/3.0/us/)</dc:description>
  <cp:lastModifiedBy>Brandon Muramatsu</cp:lastModifiedBy>
  <cp:revision>52</cp:revision>
  <cp:lastPrinted>2013-12-29T23:34:33Z</cp:lastPrinted>
  <dcterms:modified xsi:type="dcterms:W3CDTF">2013-12-30T05:20:40Z</dcterms:modified>
  <cp:category/>
</cp:coreProperties>
</file>