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4.xml" ContentType="application/vnd.openxmlformats-officedocument.presentationml.notesSlide+xml"/>
  <Override PartName="/ppt/embeddings/oleObject5.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notesSlides/notesSlide15.xml" ContentType="application/vnd.openxmlformats-officedocument.presentationml.notesSlide+xml"/>
  <Override PartName="/ppt/notesSlides/notesSlide16.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0"/>
  </p:notesMasterIdLst>
  <p:handoutMasterIdLst>
    <p:handoutMasterId r:id="rId51"/>
  </p:handoutMasterIdLst>
  <p:sldIdLst>
    <p:sldId id="258" r:id="rId2"/>
    <p:sldId id="263" r:id="rId3"/>
    <p:sldId id="325" r:id="rId4"/>
    <p:sldId id="296" r:id="rId5"/>
    <p:sldId id="326" r:id="rId6"/>
    <p:sldId id="269" r:id="rId7"/>
    <p:sldId id="324" r:id="rId8"/>
    <p:sldId id="266" r:id="rId9"/>
    <p:sldId id="265" r:id="rId10"/>
    <p:sldId id="327" r:id="rId11"/>
    <p:sldId id="267" r:id="rId12"/>
    <p:sldId id="270" r:id="rId13"/>
    <p:sldId id="271" r:id="rId14"/>
    <p:sldId id="272" r:id="rId15"/>
    <p:sldId id="274" r:id="rId16"/>
    <p:sldId id="275" r:id="rId17"/>
    <p:sldId id="278" r:id="rId18"/>
    <p:sldId id="279" r:id="rId19"/>
    <p:sldId id="280" r:id="rId20"/>
    <p:sldId id="282" r:id="rId21"/>
    <p:sldId id="283" r:id="rId22"/>
    <p:sldId id="284" r:id="rId23"/>
    <p:sldId id="285" r:id="rId24"/>
    <p:sldId id="286" r:id="rId25"/>
    <p:sldId id="287" r:id="rId26"/>
    <p:sldId id="288" r:id="rId27"/>
    <p:sldId id="328" r:id="rId28"/>
    <p:sldId id="329" r:id="rId29"/>
    <p:sldId id="330" r:id="rId30"/>
    <p:sldId id="331" r:id="rId31"/>
    <p:sldId id="332" r:id="rId32"/>
    <p:sldId id="303" r:id="rId33"/>
    <p:sldId id="294" r:id="rId34"/>
    <p:sldId id="306" r:id="rId35"/>
    <p:sldId id="301" r:id="rId36"/>
    <p:sldId id="257" r:id="rId37"/>
    <p:sldId id="304" r:id="rId38"/>
    <p:sldId id="319" r:id="rId39"/>
    <p:sldId id="320" r:id="rId40"/>
    <p:sldId id="305" r:id="rId41"/>
    <p:sldId id="298" r:id="rId42"/>
    <p:sldId id="299" r:id="rId43"/>
    <p:sldId id="300" r:id="rId44"/>
    <p:sldId id="311" r:id="rId45"/>
    <p:sldId id="310" r:id="rId46"/>
    <p:sldId id="317" r:id="rId47"/>
    <p:sldId id="318" r:id="rId48"/>
    <p:sldId id="323" r:id="rId4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FF9900"/>
    <a:srgbClr val="FF6600"/>
    <a:srgbClr val="F35B1B"/>
    <a:srgbClr val="FF50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24"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71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7.wmf"/><Relationship Id="rId3"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2613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3"/>
          <p:cNvSpPr>
            <a:spLocks noGrp="1" noRot="1" noChangeAspect="1" noChangeArrowheads="1" noTextEdit="1"/>
          </p:cNvSpPr>
          <p:nvPr>
            <p:ph type="sldImg" idx="2"/>
          </p:nvPr>
        </p:nvSpPr>
        <p:spPr bwMode="auto">
          <a:xfrm>
            <a:off x="1141413" y="684213"/>
            <a:ext cx="4575175" cy="34321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935405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451" name="Rectangle 3"/>
          <p:cNvSpPr>
            <a:spLocks noGrp="1" noChangeArrowheads="1"/>
          </p:cNvSpPr>
          <p:nvPr>
            <p:ph type="body" idx="1"/>
          </p:nvPr>
        </p:nvSpPr>
        <p:spPr/>
        <p:txBody>
          <a:bodyPr/>
          <a:lstStyle/>
          <a:p>
            <a:pPr>
              <a:defRPr/>
            </a:pPr>
            <a:r>
              <a:rPr lang="en-US" sz="1600" smtClean="0">
                <a:cs typeface="+mn-cs"/>
              </a:rPr>
              <a:t>instructors guidelines for implementing the instructional design model  (Smith &amp; Ragan, 1993). </a:t>
            </a:r>
          </a:p>
          <a:p>
            <a:pPr>
              <a:defRPr/>
            </a:pPr>
            <a:endParaRPr lang="en-US" sz="1600" smtClean="0">
              <a:cs typeface="+mn-cs"/>
            </a:endParaRPr>
          </a:p>
          <a:p>
            <a:pPr>
              <a:defRPr/>
            </a:pPr>
            <a:r>
              <a:rPr lang="en-US" sz="1600" smtClean="0">
                <a:cs typeface="+mn-cs"/>
              </a:rPr>
              <a:t>Analyze learning environment, learners, learning tasks</a:t>
            </a:r>
          </a:p>
          <a:p>
            <a:pPr>
              <a:defRPr/>
            </a:pPr>
            <a:r>
              <a:rPr lang="en-US" sz="1600" smtClean="0">
                <a:cs typeface="+mn-cs"/>
              </a:rPr>
              <a:t>Assess the needs of the three</a:t>
            </a:r>
          </a:p>
          <a:p>
            <a:pPr>
              <a:defRPr/>
            </a:pPr>
            <a:r>
              <a:rPr lang="en-US" sz="1600" smtClean="0">
                <a:cs typeface="+mn-cs"/>
              </a:rP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53251"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Sequential learning can take many paths and the web can provide an infinite number.  Global learners often learn in large connected chucks with sudden understanding.  Global students can usually figure out complex large problems, but usually can not tell how they did so.</a:t>
            </a:r>
          </a:p>
          <a:p>
            <a:pPr>
              <a:defRPr/>
            </a:pPr>
            <a:endParaRPr lang="en-US" smtClean="0">
              <a:cs typeface="+mn-cs"/>
            </a:endParaRPr>
          </a:p>
          <a:p>
            <a:pPr>
              <a:defRPr/>
            </a:pPr>
            <a:r>
              <a:rPr lang="en-US" smtClean="0">
                <a:cs typeface="+mn-cs"/>
              </a:rPr>
              <a:t>Linkages to external information can also be provided so that examples, cases, and alternate views of information can be shown.  </a:t>
            </a:r>
          </a:p>
          <a:p>
            <a:pPr>
              <a:defRPr/>
            </a:pPr>
            <a:endParaRPr lang="en-US" smtClean="0">
              <a:cs typeface="+mn-cs"/>
            </a:endParaRPr>
          </a:p>
          <a:p>
            <a:pPr>
              <a:defRPr/>
            </a:pPr>
            <a:r>
              <a:rPr lang="en-US" smtClean="0">
                <a:cs typeface="+mn-cs"/>
              </a:rPr>
              <a:t>Text books are almost always sequential.  As faculty, we may choose different orders than the textbook author, but a sequence is still the product of our instruction.  So long as a student achieves the course objectives, the order in which they achieve the knowledge should not matter in most cases.  Giving the student freedom to choose is helpful to many, but can also be frustrating to many students who have become accustomed and expect a </a:t>
            </a:r>
            <a:r>
              <a:rPr lang="ja-JP" altLang="en-US" smtClean="0">
                <a:latin typeface="Arial"/>
                <a:cs typeface="+mn-cs"/>
              </a:rPr>
              <a:t>“</a:t>
            </a:r>
            <a:r>
              <a:rPr lang="en-US" smtClean="0">
                <a:cs typeface="+mn-cs"/>
              </a:rPr>
              <a:t>well-thought</a:t>
            </a:r>
            <a:r>
              <a:rPr lang="ja-JP" altLang="en-US" smtClean="0">
                <a:latin typeface="Arial"/>
                <a:cs typeface="+mn-cs"/>
              </a:rPr>
              <a:t>”</a:t>
            </a:r>
            <a:r>
              <a:rPr lang="en-US" smtClean="0">
                <a:cs typeface="+mn-cs"/>
              </a:rPr>
              <a:t> out and structured lecture.  </a:t>
            </a:r>
            <a:r>
              <a:rPr lang="ja-JP" altLang="en-US" smtClean="0">
                <a:latin typeface="Arial"/>
                <a:cs typeface="+mn-cs"/>
              </a:rPr>
              <a:t>“</a:t>
            </a:r>
            <a:r>
              <a:rPr lang="en-US" smtClean="0">
                <a:cs typeface="+mn-cs"/>
              </a:rPr>
              <a:t>Making</a:t>
            </a:r>
            <a:r>
              <a:rPr lang="ja-JP" altLang="en-US" smtClean="0">
                <a:latin typeface="Arial"/>
                <a:cs typeface="+mn-cs"/>
              </a:rPr>
              <a:t>”</a:t>
            </a:r>
            <a:r>
              <a:rPr lang="en-US" smtClean="0">
                <a:cs typeface="+mn-cs"/>
              </a:rPr>
              <a:t> the student decide what to learn is often intimidating and frustrating to many students (your teaching survey will verify this!), despite it being a noble lesson for learning in later life.</a:t>
            </a:r>
          </a:p>
          <a:p>
            <a:pPr>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In addition to these learning style dimensions, the web and all courseware using technology is impacted by several other factors.</a:t>
            </a:r>
          </a:p>
          <a:p>
            <a:pPr>
              <a:defRPr/>
            </a:pPr>
            <a:endParaRPr lang="en-US" smtClean="0">
              <a:cs typeface="+mn-cs"/>
            </a:endParaRPr>
          </a:p>
          <a:p>
            <a:pPr>
              <a:defRPr/>
            </a:pPr>
            <a:r>
              <a:rPr lang="en-US" smtClean="0">
                <a:cs typeface="+mn-cs"/>
              </a:rPr>
              <a:t>For web-based content, much thought must be given to how the students will be connecting.  On campus classrooms and dormitories may be connected with fiber optic cable and fast connections delivering large bandwidth of information.  However, commuters may be connecting via phone modems which often at best are one-thousandth the transfer speed.  Videos and images will take a long time to deliver to these people.  Java applets and animation will also take a long time.  Even images with fine color densities and representation will take a while to load.  Try your pages via this kind of connection and sense the frustration of not being at your desk!</a:t>
            </a:r>
          </a:p>
          <a:p>
            <a:pPr>
              <a:defRPr/>
            </a:pPr>
            <a:endParaRPr lang="en-US" smtClean="0">
              <a:cs typeface="+mn-cs"/>
            </a:endParaRPr>
          </a:p>
          <a:p>
            <a:pPr>
              <a:defRPr/>
            </a:pPr>
            <a:r>
              <a:rPr lang="en-US" smtClean="0">
                <a:cs typeface="+mn-cs"/>
              </a:rPr>
              <a:t>Counter to the the download time issue is that students want good graphics and quality layout.  Pure text is often found boring, especially as compared to other information found on the web.  So a tradeoff is needed - possibly the ability to download only text pages if the student desires.</a:t>
            </a:r>
          </a:p>
          <a:p>
            <a:pPr>
              <a:defRPr/>
            </a:pPr>
            <a:endParaRPr lang="en-US" smtClean="0">
              <a:cs typeface="+mn-cs"/>
            </a:endParaRPr>
          </a:p>
          <a:p>
            <a:pPr>
              <a:defRPr/>
            </a:pPr>
            <a:r>
              <a:rPr lang="en-US" smtClean="0">
                <a:cs typeface="+mn-cs"/>
              </a:rPr>
              <a:t>Finally, students expect the pages to be updated FREQUENTLY!  Static pages will surely result in no access, if for no other reasons than the student can </a:t>
            </a:r>
            <a:r>
              <a:rPr lang="ja-JP" altLang="en-US" smtClean="0">
                <a:latin typeface="Arial"/>
                <a:cs typeface="+mn-cs"/>
              </a:rPr>
              <a:t>“</a:t>
            </a:r>
            <a:r>
              <a:rPr lang="en-US" smtClean="0">
                <a:cs typeface="+mn-cs"/>
              </a:rPr>
              <a:t>surf</a:t>
            </a:r>
            <a:r>
              <a:rPr lang="ja-JP" altLang="en-US" smtClean="0">
                <a:latin typeface="Arial"/>
                <a:cs typeface="+mn-cs"/>
              </a:rPr>
              <a:t>”</a:t>
            </a:r>
            <a:r>
              <a:rPr lang="en-US" smtClean="0">
                <a:cs typeface="+mn-cs"/>
              </a:rPr>
              <a:t> for many other items and you are competing with this media!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Providing as many alternate kinds of information, in as many formats as possible, is a challenge but will also provide an interesting web site.  </a:t>
            </a:r>
          </a:p>
          <a:p>
            <a:pPr>
              <a:defRPr/>
            </a:pPr>
            <a:endParaRPr lang="en-US" smtClean="0">
              <a:cs typeface="+mn-cs"/>
            </a:endParaRPr>
          </a:p>
          <a:p>
            <a:pPr>
              <a:defRPr/>
            </a:pPr>
            <a:r>
              <a:rPr lang="en-US" smtClean="0">
                <a:cs typeface="+mn-cs"/>
              </a:rPr>
              <a:t>The inclusion of both theory and data, example problems and problems for the student to work, and  real-world cases and applications are all needed.</a:t>
            </a:r>
          </a:p>
          <a:p>
            <a:pPr>
              <a:defRPr/>
            </a:pPr>
            <a:endParaRPr lang="en-US" smtClean="0">
              <a:cs typeface="+mn-cs"/>
            </a:endParaRPr>
          </a:p>
          <a:p>
            <a:pPr>
              <a:defRPr/>
            </a:pPr>
            <a:r>
              <a:rPr lang="en-US" smtClean="0">
                <a:cs typeface="+mn-cs"/>
              </a:rPr>
              <a:t>These requirements mean a real time and energy commitment from faculty.  Assess the students to see what they are using.  Give them the opportunity to create some content (can be a real motivator for some students), but carefully review these student generated pages for both content and style for inclusion in the web site.</a:t>
            </a:r>
          </a:p>
          <a:p>
            <a:pPr>
              <a:defRPr/>
            </a:pPr>
            <a:endParaRPr lang="en-US"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When students are subjected to teaching that does not fit their learning style they either have to adjust or have difficulties understanding and comprehending the material.  They typically become bored, inattentive, and sometimes disruptive in class.  They usually do poorly on evaluations and are quickly discouraged with both the course and sometimes curricula.  These students may drop out of the course and sometimes out of the program.</a:t>
            </a:r>
          </a:p>
          <a:p>
            <a:pPr>
              <a:defRPr/>
            </a:pPr>
            <a:endParaRPr lang="en-US" smtClean="0">
              <a:cs typeface="+mn-cs"/>
            </a:endParaRPr>
          </a:p>
          <a:p>
            <a:pPr>
              <a:defRPr/>
            </a:pPr>
            <a:r>
              <a:rPr lang="en-US" smtClean="0">
                <a:cs typeface="+mn-cs"/>
              </a:rPr>
              <a:t>Faculty know that something is wrong, but usually do not understand what is the problem.  Sometimes get defensive, questioning the ability of the student and in many ways make the situation worse.</a:t>
            </a:r>
          </a:p>
          <a:p>
            <a:pPr>
              <a:defRPr/>
            </a:pPr>
            <a:endParaRPr lang="en-US" smtClean="0">
              <a:cs typeface="+mn-cs"/>
            </a:endParaRPr>
          </a:p>
          <a:p>
            <a:pPr>
              <a:defRPr/>
            </a:pPr>
            <a:endParaRPr lang="en-US"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u="sng" smtClean="0">
                <a:cs typeface="+mn-cs"/>
              </a:rPr>
              <a:t>Thoughts/Notes</a:t>
            </a:r>
            <a:endParaRPr lang="en-US"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ln/>
        </p:spPr>
        <p:txBody>
          <a:bodyPr/>
          <a:lstStyle/>
          <a:p>
            <a:pPr>
              <a:defRPr/>
            </a:pPr>
            <a:endParaRPr lang="en-US" smtClean="0">
              <a:cs typeface="+mn-cs"/>
            </a:endParaRPr>
          </a:p>
        </p:txBody>
      </p:sp>
      <p:sp>
        <p:nvSpPr>
          <p:cNvPr id="90115" name="Rectangle 3"/>
          <p:cNvSpPr>
            <a:spLocks noGrp="1" noRot="1" noChangeAspect="1" noChangeArrowheads="1" noTextEdit="1"/>
          </p:cNvSpPr>
          <p:nvPr>
            <p:ph type="sldImg"/>
          </p:nvPr>
        </p:nvSpPr>
        <p:spPr>
          <a:ln cap="flat"/>
          <a:extLst>
            <a:ext uri="{FAA26D3D-D897-4be2-8F04-BA451C77F1D7}">
              <ma14:placeholderFlag xmlns:ma14="http://schemas.microsoft.com/office/mac/drawingml/2011/main" val="1"/>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067"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As many people can be asked, each will have their own definition of the internet and the world wide web.</a:t>
            </a:r>
          </a:p>
          <a:p>
            <a:pPr>
              <a:defRPr/>
            </a:pPr>
            <a:r>
              <a:rPr lang="en-US" smtClean="0">
                <a:cs typeface="+mn-cs"/>
              </a:rPr>
              <a:t>Major characteristics of the web and internet include:</a:t>
            </a:r>
          </a:p>
          <a:p>
            <a:pPr lvl="1">
              <a:buFontTx/>
              <a:buChar char="•"/>
              <a:defRPr/>
            </a:pPr>
            <a:r>
              <a:rPr lang="en-US" smtClean="0"/>
              <a:t>rapidly changing</a:t>
            </a:r>
          </a:p>
          <a:p>
            <a:pPr lvl="1">
              <a:buFontTx/>
              <a:buChar char="•"/>
              <a:defRPr/>
            </a:pPr>
            <a:r>
              <a:rPr lang="en-US" smtClean="0"/>
              <a:t>international in breadth and scope</a:t>
            </a:r>
          </a:p>
          <a:p>
            <a:pPr lvl="1">
              <a:buFontTx/>
              <a:buChar char="•"/>
              <a:defRPr/>
            </a:pPr>
            <a:r>
              <a:rPr lang="en-US" smtClean="0"/>
              <a:t>acceptance by business as a form of communication and commerce</a:t>
            </a:r>
          </a:p>
          <a:p>
            <a:pPr lvl="1">
              <a:buFontTx/>
              <a:buChar char="•"/>
              <a:defRPr/>
            </a:pPr>
            <a:r>
              <a:rPr lang="en-US" smtClean="0"/>
              <a:t>greatly changing the way we all do business</a:t>
            </a:r>
          </a:p>
          <a:p>
            <a:pPr lvl="1">
              <a:buFontTx/>
              <a:buChar char="•"/>
              <a:defRPr/>
            </a:pPr>
            <a:r>
              <a:rPr lang="en-US" smtClean="0"/>
              <a:t>impacts could be larger than the invention of the printing press</a:t>
            </a:r>
          </a:p>
          <a:p>
            <a:pPr lvl="1">
              <a:buFontTx/>
              <a:buChar char="•"/>
              <a:defRPr/>
            </a:pPr>
            <a:r>
              <a:rPr lang="en-US" smtClean="0"/>
              <a:t>limited studies on how people learn with this medium</a:t>
            </a:r>
          </a:p>
          <a:p>
            <a:pPr lvl="1">
              <a:buFontTx/>
              <a:buChar char="•"/>
              <a:defRPr/>
            </a:pPr>
            <a:r>
              <a:rPr lang="en-US" smtClean="0"/>
              <a:t>allows for time and location shifts for users</a:t>
            </a:r>
          </a:p>
          <a:p>
            <a:pPr lvl="1">
              <a:buFontTx/>
              <a:buChar char="•"/>
              <a:defRPr/>
            </a:pPr>
            <a:r>
              <a:rPr lang="en-US" smtClean="0"/>
              <a:t>limitation in bandwidth </a:t>
            </a:r>
          </a:p>
          <a:p>
            <a:pPr lvl="1">
              <a:buFontTx/>
              <a:buChar char="•"/>
              <a:defRPr/>
            </a:pPr>
            <a:r>
              <a:rPr lang="en-US" smtClean="0"/>
              <a:t>limitation in who is connected</a:t>
            </a:r>
          </a:p>
          <a:p>
            <a:pPr>
              <a:defRPr/>
            </a:pPr>
            <a:endParaRPr lang="en-US" smtClean="0">
              <a:cs typeface="+mn-cs"/>
            </a:endParaRPr>
          </a:p>
          <a:p>
            <a:pPr>
              <a:defRPr/>
            </a:pPr>
            <a:r>
              <a:rPr lang="en-US" smtClean="0">
                <a:cs typeface="+mn-cs"/>
              </a:rPr>
              <a:t>Definition shown on the slide came from the web site listed.</a:t>
            </a:r>
          </a:p>
          <a:p>
            <a:pPr>
              <a:defRPr/>
            </a:pPr>
            <a:endParaRPr lang="en-US" smtClean="0">
              <a:cs typeface="+mn-cs"/>
            </a:endParaRPr>
          </a:p>
          <a:p>
            <a:pPr>
              <a:defRPr/>
            </a:pPr>
            <a:r>
              <a:rPr lang="en-US" smtClean="0">
                <a:cs typeface="+mn-cs"/>
              </a:rPr>
              <a:t>Certainly, the web and all it provides gives us amble opportunities to discuss current events, case studies, and ethics as related to our professions.  We should not dismiss the impacts provided by this medium for educating our students in this regard.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SUCCEED Technology Survey Results</a:t>
            </a:r>
          </a:p>
          <a:p>
            <a:pPr lvl="1">
              <a:buFontTx/>
              <a:buChar char="•"/>
              <a:defRPr/>
            </a:pPr>
            <a:r>
              <a:rPr lang="en-US" smtClean="0"/>
              <a:t>survey performed  fall 1998 at all SUCCEED sites by TBCD - 360 responses</a:t>
            </a:r>
          </a:p>
          <a:p>
            <a:pPr lvl="1">
              <a:buFontTx/>
              <a:buChar char="•"/>
              <a:defRPr/>
            </a:pPr>
            <a:r>
              <a:rPr lang="en-US" smtClean="0"/>
              <a:t>92% using email as intermediate/expert user</a:t>
            </a:r>
          </a:p>
          <a:p>
            <a:pPr lvl="1">
              <a:buFontTx/>
              <a:buChar char="•"/>
              <a:defRPr/>
            </a:pPr>
            <a:r>
              <a:rPr lang="en-US" smtClean="0"/>
              <a:t>74% using web for gathering resources</a:t>
            </a:r>
          </a:p>
          <a:p>
            <a:pPr lvl="1">
              <a:buFontTx/>
              <a:buChar char="•"/>
              <a:defRPr/>
            </a:pPr>
            <a:r>
              <a:rPr lang="en-US" smtClean="0"/>
              <a:t>61% using computers in instruction</a:t>
            </a:r>
          </a:p>
          <a:p>
            <a:pPr lvl="1">
              <a:buFontTx/>
              <a:buChar char="•"/>
              <a:defRPr/>
            </a:pPr>
            <a:r>
              <a:rPr lang="en-US" smtClean="0"/>
              <a:t>42% using multimedia in instruction</a:t>
            </a:r>
          </a:p>
          <a:p>
            <a:pPr lvl="1">
              <a:buFontTx/>
              <a:buChar char="•"/>
              <a:defRPr/>
            </a:pPr>
            <a:r>
              <a:rPr lang="en-US" smtClean="0"/>
              <a:t>40% creating web material for classes</a:t>
            </a:r>
          </a:p>
          <a:p>
            <a:pPr lvl="1">
              <a:buFontTx/>
              <a:buChar char="•"/>
              <a:defRPr/>
            </a:pPr>
            <a:r>
              <a:rPr lang="en-US" smtClean="0"/>
              <a:t>can be found at http://128.173.164.204:9000/succeed/search.html</a:t>
            </a:r>
          </a:p>
          <a:p>
            <a:pPr>
              <a:defRPr/>
            </a:pPr>
            <a:endParaRPr lang="en-US" smtClean="0">
              <a:cs typeface="+mn-cs"/>
            </a:endParaRPr>
          </a:p>
          <a:p>
            <a:pPr>
              <a:defRPr/>
            </a:pPr>
            <a:r>
              <a:rPr lang="en-US" smtClean="0">
                <a:cs typeface="+mn-cs"/>
              </a:rPr>
              <a:t>The survey was based on who is using technology, not about its impact on student learning.  Also, one could discuss portions of the validity as the survey was distributed using technology, so perhaps other faculty were not included in the counts.</a:t>
            </a:r>
          </a:p>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These are important questions in order to design an effective pedagogical program (with and without utilizing technology).  Not all programs are alike, because the student populations have different expectations, motivations, desires, and the faculty are also different.  </a:t>
            </a:r>
          </a:p>
          <a:p>
            <a:pPr>
              <a:defRPr/>
            </a:pPr>
            <a:endParaRPr lang="en-US" smtClean="0">
              <a:cs typeface="+mn-cs"/>
            </a:endParaRPr>
          </a:p>
          <a:p>
            <a:pPr>
              <a:defRPr/>
            </a:pPr>
            <a:r>
              <a:rPr lang="en-US" smtClean="0">
                <a:cs typeface="+mn-cs"/>
              </a:rPr>
              <a:t>Students may be </a:t>
            </a:r>
            <a:r>
              <a:rPr lang="ja-JP" altLang="en-US" smtClean="0">
                <a:latin typeface="Arial"/>
                <a:cs typeface="+mn-cs"/>
              </a:rPr>
              <a:t>“</a:t>
            </a:r>
            <a:r>
              <a:rPr lang="en-US" smtClean="0">
                <a:cs typeface="+mn-cs"/>
              </a:rPr>
              <a:t>traditional</a:t>
            </a:r>
            <a:r>
              <a:rPr lang="ja-JP" altLang="en-US" smtClean="0">
                <a:latin typeface="Arial"/>
                <a:cs typeface="+mn-cs"/>
              </a:rPr>
              <a:t>”</a:t>
            </a:r>
            <a:r>
              <a:rPr lang="en-US" smtClean="0">
                <a:cs typeface="+mn-cs"/>
              </a:rPr>
              <a:t> in the sense of age, living residence, etc. or they may be </a:t>
            </a:r>
            <a:r>
              <a:rPr lang="ja-JP" altLang="en-US" smtClean="0">
                <a:latin typeface="Arial"/>
                <a:cs typeface="+mn-cs"/>
              </a:rPr>
              <a:t>“</a:t>
            </a:r>
            <a:r>
              <a:rPr lang="en-US" smtClean="0">
                <a:cs typeface="+mn-cs"/>
              </a:rPr>
              <a:t>non-traditional</a:t>
            </a:r>
            <a:r>
              <a:rPr lang="ja-JP" altLang="en-US" smtClean="0">
                <a:latin typeface="Arial"/>
                <a:cs typeface="+mn-cs"/>
              </a:rPr>
              <a:t>”</a:t>
            </a:r>
            <a:r>
              <a:rPr lang="en-US" smtClean="0">
                <a:cs typeface="+mn-cs"/>
              </a:rPr>
              <a:t>, older, working and education is a second job.  These factors greatly impact how students learn and what motivations for learning exist.</a:t>
            </a:r>
          </a:p>
          <a:p>
            <a:pPr>
              <a:defRPr/>
            </a:pPr>
            <a:endParaRPr lang="en-US" smtClean="0">
              <a:cs typeface="+mn-cs"/>
            </a:endParaRPr>
          </a:p>
          <a:p>
            <a:pPr>
              <a:defRPr/>
            </a:pPr>
            <a:r>
              <a:rPr lang="en-US" smtClean="0">
                <a:cs typeface="+mn-cs"/>
              </a:rPr>
              <a:t>Faculty may have a research and/or practicing background and these experiences will impart different importance and styles to educating.</a:t>
            </a:r>
          </a:p>
          <a:p>
            <a:pPr>
              <a:defRPr/>
            </a:pPr>
            <a:endParaRPr lang="en-US" smtClean="0">
              <a:cs typeface="+mn-cs"/>
            </a:endParaRPr>
          </a:p>
          <a:p>
            <a:pPr>
              <a:defRPr/>
            </a:pPr>
            <a:r>
              <a:rPr lang="en-US" smtClean="0">
                <a:cs typeface="+mn-cs"/>
              </a:rPr>
              <a:t>How the students and faculty interact and the roles of each impact the learning environment.  Understanding all these issues will help impart a focus on the educational experience.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We get students after their backgrounds and learning styles are strongly established.  We can only add to background slightly in most cases.  We will likely do best if we adapt our teaching style to their learning style – tough to do with large classes and multiple learning styles.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Perception of information is a major hurdle to learning.  If a student can not perceive the need to learn (motivation) and can not understand the form of the information content (data vs. theory), large gaps in understanding the course material will exist.</a:t>
            </a:r>
          </a:p>
          <a:p>
            <a:pPr>
              <a:defRPr/>
            </a:pPr>
            <a:endParaRPr lang="en-US" smtClean="0">
              <a:cs typeface="+mn-cs"/>
            </a:endParaRPr>
          </a:p>
          <a:p>
            <a:pPr>
              <a:defRPr/>
            </a:pPr>
            <a:r>
              <a:rPr lang="en-US" smtClean="0">
                <a:cs typeface="+mn-cs"/>
              </a:rPr>
              <a:t>The web provides the ability to incorporate both theory and facts/data concerning topics with links between the two.  The student can then see both kinds of information and can choose which to see first, thus accommodating their preferred learning style.</a:t>
            </a:r>
          </a:p>
          <a:p>
            <a:pPr>
              <a:defRPr/>
            </a:pPr>
            <a:endParaRPr lang="en-US" smtClean="0">
              <a:cs typeface="+mn-cs"/>
            </a:endParaRPr>
          </a:p>
          <a:p>
            <a:pPr>
              <a:defRPr/>
            </a:pPr>
            <a:r>
              <a:rPr lang="en-US" smtClean="0">
                <a:cs typeface="+mn-cs"/>
              </a:rPr>
              <a:t>Literature shows that most students(all students, not just engineering students)  tend to be sensors, yet faculty tend to prefer intuitive learning, that is,  faculty like theory, models, and meanings for events.  </a:t>
            </a:r>
            <a:r>
              <a:rPr lang="en-US" u="sng" smtClean="0">
                <a:cs typeface="+mn-cs"/>
              </a:rPr>
              <a:t>Potential for MISMATCH</a:t>
            </a:r>
            <a:r>
              <a:rPr lang="en-US" smtClean="0">
                <a:cs typeface="+mn-cs"/>
              </a:rPr>
              <a:t>.</a:t>
            </a:r>
          </a:p>
          <a:p>
            <a:pPr>
              <a:defRPr/>
            </a:pPr>
            <a:endParaRPr lang="en-US" smtClean="0">
              <a:cs typeface="+mn-cs"/>
            </a:endParaRPr>
          </a:p>
          <a:p>
            <a:pPr>
              <a:defRPr/>
            </a:pPr>
            <a:r>
              <a:rPr lang="en-US" smtClean="0">
                <a:cs typeface="+mn-cs"/>
              </a:rPr>
              <a:t>More importantly, students like connections to the </a:t>
            </a:r>
            <a:r>
              <a:rPr lang="ja-JP" altLang="en-US" smtClean="0">
                <a:latin typeface="Arial"/>
                <a:cs typeface="+mn-cs"/>
              </a:rPr>
              <a:t>“</a:t>
            </a:r>
            <a:r>
              <a:rPr lang="en-US" smtClean="0">
                <a:cs typeface="+mn-cs"/>
              </a:rPr>
              <a:t>real world</a:t>
            </a:r>
            <a:r>
              <a:rPr lang="ja-JP" altLang="en-US" smtClean="0">
                <a:latin typeface="Arial"/>
                <a:cs typeface="+mn-cs"/>
              </a:rPr>
              <a:t>”</a:t>
            </a:r>
            <a:r>
              <a:rPr lang="en-US" smtClean="0">
                <a:cs typeface="+mn-cs"/>
              </a:rPr>
              <a:t>.  This gives them motivation, places for knowledge transfer and application for the facts and data.  Faculty, however like the theory and not </a:t>
            </a:r>
            <a:r>
              <a:rPr lang="ja-JP" altLang="en-US" smtClean="0">
                <a:latin typeface="Arial"/>
                <a:cs typeface="+mn-cs"/>
              </a:rPr>
              <a:t>“</a:t>
            </a:r>
            <a:r>
              <a:rPr lang="en-US" smtClean="0">
                <a:cs typeface="+mn-cs"/>
              </a:rPr>
              <a:t>plug-and-chug</a:t>
            </a:r>
            <a:r>
              <a:rPr lang="ja-JP" altLang="en-US" smtClean="0">
                <a:latin typeface="Arial"/>
                <a:cs typeface="+mn-cs"/>
              </a:rPr>
              <a:t>”</a:t>
            </a:r>
            <a:r>
              <a:rPr lang="en-US" smtClean="0">
                <a:cs typeface="+mn-cs"/>
              </a:rPr>
              <a:t> applications of information that many students are seeking.</a:t>
            </a:r>
          </a:p>
          <a:p>
            <a:pPr>
              <a:defRPr/>
            </a:pPr>
            <a:endParaRPr lang="en-US" smtClean="0">
              <a:cs typeface="+mn-cs"/>
            </a:endParaRPr>
          </a:p>
          <a:p>
            <a:pPr>
              <a:defRPr/>
            </a:pPr>
            <a:r>
              <a:rPr lang="en-US" smtClean="0">
                <a:cs typeface="+mn-cs"/>
              </a:rPr>
              <a:t>The web provides the ability to provide both in concert with each other.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46083"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Perhaps the easiest and quickest benefit of using technology in the classroom impacts this area of student input, visual versus verbal information.  Many classes tend to be verbal (lecture-based or discussion based).  Time to draw figures on the board or provide visual representations of artifacts/processes is not easy to achieve.  Students tend to be visual learners.  </a:t>
            </a:r>
            <a:r>
              <a:rPr lang="en-US" u="sng" smtClean="0">
                <a:cs typeface="+mn-cs"/>
              </a:rPr>
              <a:t>If not careful, a potential for mismatch exists</a:t>
            </a:r>
            <a:r>
              <a:rPr lang="en-US" smtClean="0">
                <a:cs typeface="+mn-cs"/>
              </a:rPr>
              <a:t>.  Technology allows rapid visualization of these ideas in both time and space.</a:t>
            </a:r>
          </a:p>
          <a:p>
            <a:pPr>
              <a:defRPr/>
            </a:pPr>
            <a:endParaRPr lang="en-US" smtClean="0">
              <a:cs typeface="+mn-cs"/>
            </a:endParaRPr>
          </a:p>
          <a:p>
            <a:pPr>
              <a:defRPr/>
            </a:pPr>
            <a:r>
              <a:rPr lang="en-US" smtClean="0">
                <a:cs typeface="+mn-cs"/>
              </a:rPr>
              <a:t>Utilization of technology to provide the visual aspect of the information can be very advantageous to student learning.  However, do not leave off the verbal information (both text and audio) from the web pages or multimedia courseware.  Verbal messages provides an excellent method to quickly restate information that the student should have learned and also can provide summaries.  Obtaining information in this alternate (non-visual) form helps the learner store the information for later recall.</a:t>
            </a:r>
          </a:p>
          <a:p>
            <a:pPr>
              <a:defRPr/>
            </a:pPr>
            <a:endParaRPr lang="en-US" smtClean="0">
              <a:cs typeface="+mn-cs"/>
            </a:endParaRPr>
          </a:p>
          <a:p>
            <a:pPr>
              <a:defRPr/>
            </a:pPr>
            <a:r>
              <a:rPr lang="en-US" smtClean="0">
                <a:cs typeface="+mn-cs"/>
              </a:rPr>
              <a:t>The current studies of virtual reality for learning is the next step in providing visual impact to learning.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In addition to the deductive and inductive organization of information, the web also provides another challenge and opportunity. </a:t>
            </a:r>
          </a:p>
          <a:p>
            <a:pPr>
              <a:defRPr/>
            </a:pPr>
            <a:endParaRPr lang="en-US" smtClean="0">
              <a:cs typeface="+mn-cs"/>
            </a:endParaRPr>
          </a:p>
          <a:p>
            <a:pPr>
              <a:defRPr/>
            </a:pPr>
            <a:r>
              <a:rPr lang="en-US" smtClean="0">
                <a:cs typeface="+mn-cs"/>
              </a:rPr>
              <a:t>Navigation within the information must be properly handled.  Many times students progress through information only to forget what they were doing and where they are located.  Navigational aids (forward/back buttons to content, not the browser buttons) are needed because students need to be able to navigate by content, not just by visited web pages.  Pictures of knowledge organization or taxonomy can be useful.  Relations to similar or contrasting topics might be needed.</a:t>
            </a:r>
          </a:p>
          <a:p>
            <a:pPr>
              <a:defRPr/>
            </a:pPr>
            <a:endParaRPr lang="en-US" smtClean="0">
              <a:cs typeface="+mn-cs"/>
            </a:endParaRPr>
          </a:p>
          <a:p>
            <a:pPr>
              <a:defRPr/>
            </a:pPr>
            <a:r>
              <a:rPr lang="en-US" smtClean="0">
                <a:cs typeface="+mn-cs"/>
              </a:rPr>
              <a:t>With web pages also comes the ability to track student usage and progression in the web.  This ability can give valuable insight to the instructor.  More on this later when we discuss web tracking.</a:t>
            </a:r>
          </a:p>
          <a:p>
            <a:pPr>
              <a:defRPr/>
            </a:pPr>
            <a:endParaRPr lang="en-US"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defRPr/>
            </a:pPr>
            <a:r>
              <a:rPr lang="en-US" smtClean="0">
                <a:cs typeface="+mn-cs"/>
              </a:rPr>
              <a:t>Students need to think or process the information presented to them for learning.  They do this in an active fashion such as by talking to others or by reflecting on what happened, usually quietly by themselves.  Classes are usually mixed with students of both styles.  Most classes are passive, so mismatch for active learners.  Also, activity keeps students engaged and lengthens the attention span.</a:t>
            </a:r>
          </a:p>
          <a:p>
            <a:pPr>
              <a:defRPr/>
            </a:pPr>
            <a:endParaRPr lang="en-US" smtClean="0">
              <a:cs typeface="+mn-cs"/>
            </a:endParaRPr>
          </a:p>
          <a:p>
            <a:pPr>
              <a:defRPr/>
            </a:pPr>
            <a:r>
              <a:rPr lang="en-US" smtClean="0">
                <a:cs typeface="+mn-cs"/>
              </a:rPr>
              <a:t>The web can provide both of these abilities.  Certainly, the student can pace themselves through the web material and activities.  This can give them time to reflect on what happened.  Good web pages will  foster reflection by providing questions for the student to ponder and answer.</a:t>
            </a:r>
          </a:p>
          <a:p>
            <a:pPr>
              <a:defRPr/>
            </a:pPr>
            <a:endParaRPr lang="en-US" smtClean="0">
              <a:cs typeface="+mn-cs"/>
            </a:endParaRPr>
          </a:p>
          <a:p>
            <a:pPr>
              <a:defRPr/>
            </a:pPr>
            <a:r>
              <a:rPr lang="en-US" smtClean="0">
                <a:cs typeface="+mn-cs"/>
              </a:rPr>
              <a:t>Web pages can also provide collaborative discussion groups via email, chat rooms, and threaded newsgroups to facilitate discussion.  Good web pages will encourage and support these activities.  Perhaps providing incentives for contributing to these activities will involve more students.  In all cases, the web environment should be inviting to student participation.  Frequent acknowledgement of their contribution should be provided.</a:t>
            </a:r>
          </a:p>
          <a:p>
            <a:pPr>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6110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440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2520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3100" y="171450"/>
            <a:ext cx="7753350" cy="11239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950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492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51358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5812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54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1927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92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201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9166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9804"/>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19"/>
          <p:cNvGrpSpPr>
            <a:grpSpLocks/>
          </p:cNvGrpSpPr>
          <p:nvPr/>
        </p:nvGrpSpPr>
        <p:grpSpPr bwMode="auto">
          <a:xfrm>
            <a:off x="0" y="1385888"/>
            <a:ext cx="8364538" cy="290512"/>
            <a:chOff x="0" y="873"/>
            <a:chExt cx="5269" cy="183"/>
          </a:xfrm>
        </p:grpSpPr>
        <p:grpSp>
          <p:nvGrpSpPr>
            <p:cNvPr id="1032" name="Group 4"/>
            <p:cNvGrpSpPr>
              <a:grpSpLocks/>
            </p:cNvGrpSpPr>
            <p:nvPr/>
          </p:nvGrpSpPr>
          <p:grpSpPr bwMode="auto">
            <a:xfrm>
              <a:off x="5146" y="873"/>
              <a:ext cx="123" cy="182"/>
              <a:chOff x="5146" y="873"/>
              <a:chExt cx="123" cy="182"/>
            </a:xfrm>
          </p:grpSpPr>
          <p:sp>
            <p:nvSpPr>
              <p:cNvPr id="2" name="Rectangle 2"/>
              <p:cNvSpPr>
                <a:spLocks noChangeArrowheads="1"/>
              </p:cNvSpPr>
              <p:nvPr/>
            </p:nvSpPr>
            <p:spPr bwMode="auto">
              <a:xfrm>
                <a:off x="5240" y="873"/>
                <a:ext cx="2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27" name="Rectangle 3"/>
              <p:cNvSpPr>
                <a:spLocks noChangeArrowheads="1"/>
              </p:cNvSpPr>
              <p:nvPr/>
            </p:nvSpPr>
            <p:spPr bwMode="auto">
              <a:xfrm>
                <a:off x="5146" y="873"/>
                <a:ext cx="5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33" name="Group 7"/>
            <p:cNvGrpSpPr>
              <a:grpSpLocks/>
            </p:cNvGrpSpPr>
            <p:nvPr/>
          </p:nvGrpSpPr>
          <p:grpSpPr bwMode="auto">
            <a:xfrm>
              <a:off x="4836" y="873"/>
              <a:ext cx="263" cy="182"/>
              <a:chOff x="4836" y="873"/>
              <a:chExt cx="263" cy="182"/>
            </a:xfrm>
          </p:grpSpPr>
          <p:sp>
            <p:nvSpPr>
              <p:cNvPr id="1029" name="Rectangle 5"/>
              <p:cNvSpPr>
                <a:spLocks noChangeArrowheads="1"/>
              </p:cNvSpPr>
              <p:nvPr/>
            </p:nvSpPr>
            <p:spPr bwMode="auto">
              <a:xfrm>
                <a:off x="5006" y="873"/>
                <a:ext cx="93"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0" name="Rectangle 6"/>
              <p:cNvSpPr>
                <a:spLocks noChangeArrowheads="1"/>
              </p:cNvSpPr>
              <p:nvPr/>
            </p:nvSpPr>
            <p:spPr bwMode="auto">
              <a:xfrm>
                <a:off x="4836" y="873"/>
                <a:ext cx="127"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34" name="Group 10"/>
            <p:cNvGrpSpPr>
              <a:grpSpLocks/>
            </p:cNvGrpSpPr>
            <p:nvPr/>
          </p:nvGrpSpPr>
          <p:grpSpPr bwMode="auto">
            <a:xfrm>
              <a:off x="4407" y="873"/>
              <a:ext cx="386" cy="182"/>
              <a:chOff x="4407" y="873"/>
              <a:chExt cx="386" cy="182"/>
            </a:xfrm>
          </p:grpSpPr>
          <p:sp>
            <p:nvSpPr>
              <p:cNvPr id="3" name="Rectangle 8"/>
              <p:cNvSpPr>
                <a:spLocks noChangeArrowheads="1"/>
              </p:cNvSpPr>
              <p:nvPr/>
            </p:nvSpPr>
            <p:spPr bwMode="auto">
              <a:xfrm>
                <a:off x="4639" y="873"/>
                <a:ext cx="154"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 name="Rectangle 9"/>
              <p:cNvSpPr>
                <a:spLocks noChangeArrowheads="1"/>
              </p:cNvSpPr>
              <p:nvPr/>
            </p:nvSpPr>
            <p:spPr bwMode="auto">
              <a:xfrm>
                <a:off x="4407" y="873"/>
                <a:ext cx="18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35" name="Group 15"/>
            <p:cNvGrpSpPr>
              <a:grpSpLocks/>
            </p:cNvGrpSpPr>
            <p:nvPr/>
          </p:nvGrpSpPr>
          <p:grpSpPr bwMode="auto">
            <a:xfrm>
              <a:off x="3176" y="873"/>
              <a:ext cx="1188" cy="183"/>
              <a:chOff x="3176" y="873"/>
              <a:chExt cx="1188" cy="183"/>
            </a:xfrm>
          </p:grpSpPr>
          <p:sp>
            <p:nvSpPr>
              <p:cNvPr id="5" name="Rectangle 11"/>
              <p:cNvSpPr>
                <a:spLocks noChangeArrowheads="1"/>
              </p:cNvSpPr>
              <p:nvPr/>
            </p:nvSpPr>
            <p:spPr bwMode="auto">
              <a:xfrm>
                <a:off x="4146" y="873"/>
                <a:ext cx="218"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 name="Rectangle 12"/>
              <p:cNvSpPr>
                <a:spLocks noChangeArrowheads="1"/>
              </p:cNvSpPr>
              <p:nvPr/>
            </p:nvSpPr>
            <p:spPr bwMode="auto">
              <a:xfrm>
                <a:off x="3855" y="873"/>
                <a:ext cx="24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7" name="Rectangle 13"/>
              <p:cNvSpPr>
                <a:spLocks noChangeArrowheads="1"/>
              </p:cNvSpPr>
              <p:nvPr/>
            </p:nvSpPr>
            <p:spPr bwMode="auto">
              <a:xfrm>
                <a:off x="3530" y="873"/>
                <a:ext cx="283" cy="183"/>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8" name="Rectangle 14"/>
              <p:cNvSpPr>
                <a:spLocks noChangeArrowheads="1"/>
              </p:cNvSpPr>
              <p:nvPr/>
            </p:nvSpPr>
            <p:spPr bwMode="auto">
              <a:xfrm>
                <a:off x="3176" y="873"/>
                <a:ext cx="313"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36" name="Group 18"/>
            <p:cNvGrpSpPr>
              <a:grpSpLocks/>
            </p:cNvGrpSpPr>
            <p:nvPr/>
          </p:nvGrpSpPr>
          <p:grpSpPr bwMode="auto">
            <a:xfrm>
              <a:off x="0" y="873"/>
              <a:ext cx="3136" cy="182"/>
              <a:chOff x="0" y="873"/>
              <a:chExt cx="3136" cy="182"/>
            </a:xfrm>
          </p:grpSpPr>
          <p:sp>
            <p:nvSpPr>
              <p:cNvPr id="1040" name="Rectangle 16"/>
              <p:cNvSpPr>
                <a:spLocks noChangeArrowheads="1"/>
              </p:cNvSpPr>
              <p:nvPr/>
            </p:nvSpPr>
            <p:spPr bwMode="auto">
              <a:xfrm>
                <a:off x="2792" y="873"/>
                <a:ext cx="344"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41" name="Rectangle 17"/>
              <p:cNvSpPr>
                <a:spLocks noChangeArrowheads="1"/>
              </p:cNvSpPr>
              <p:nvPr/>
            </p:nvSpPr>
            <p:spPr bwMode="auto">
              <a:xfrm>
                <a:off x="0" y="873"/>
                <a:ext cx="2750"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044" name="Rectangle 20"/>
          <p:cNvSpPr>
            <a:spLocks noGrp="1" noChangeArrowheads="1"/>
          </p:cNvSpPr>
          <p:nvPr>
            <p:ph type="title"/>
          </p:nvPr>
        </p:nvSpPr>
        <p:spPr bwMode="auto">
          <a:xfrm>
            <a:off x="673100" y="171450"/>
            <a:ext cx="77533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b" anchorCtr="0" compatLnSpc="1">
            <a:prstTxWarp prst="textNoShape">
              <a:avLst/>
            </a:prstTxWarp>
          </a:bodyPr>
          <a:lstStyle/>
          <a:p>
            <a:pPr lvl="0"/>
            <a:r>
              <a:rPr lang="en-US"/>
              <a:t>Click to edit Master title style</a:t>
            </a:r>
          </a:p>
        </p:txBody>
      </p:sp>
      <p:sp>
        <p:nvSpPr>
          <p:cNvPr id="1045" name="Rectangle 2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6" name="Rectangle 22"/>
          <p:cNvSpPr>
            <a:spLocks noChangeArrowheads="1"/>
          </p:cNvSpPr>
          <p:nvPr/>
        </p:nvSpPr>
        <p:spPr bwMode="auto">
          <a:xfrm>
            <a:off x="92075" y="6486525"/>
            <a:ext cx="10239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pPr>
              <a:defRPr/>
            </a:pPr>
            <a:r>
              <a:rPr lang="en-US" sz="1400">
                <a:cs typeface="+mn-cs"/>
              </a:rPr>
              <a:t>ASEE 2002</a:t>
            </a:r>
          </a:p>
        </p:txBody>
      </p:sp>
      <p:sp>
        <p:nvSpPr>
          <p:cNvPr id="1047" name="Rectangle 23"/>
          <p:cNvSpPr>
            <a:spLocks noChangeArrowheads="1"/>
          </p:cNvSpPr>
          <p:nvPr/>
        </p:nvSpPr>
        <p:spPr bwMode="auto">
          <a:xfrm>
            <a:off x="7783513" y="648493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48" name="Rectangle 24"/>
          <p:cNvSpPr>
            <a:spLocks noChangeArrowheads="1"/>
          </p:cNvSpPr>
          <p:nvPr/>
        </p:nvSpPr>
        <p:spPr bwMode="auto">
          <a:xfrm>
            <a:off x="8139113" y="6500813"/>
            <a:ext cx="7239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defRPr/>
            </a:pPr>
            <a:r>
              <a:rPr lang="en-US" sz="1400">
                <a:cs typeface="+mn-cs"/>
              </a:rPr>
              <a:t>6/16/02</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ＭＳ Ｐゴシック" charset="0"/>
        </a:defRPr>
      </a:lvl1pPr>
      <a:lvl2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cs typeface="ＭＳ Ｐゴシック" charset="0"/>
        </a:defRPr>
      </a:lvl2pPr>
      <a:lvl3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cs typeface="ＭＳ Ｐゴシック" charset="0"/>
        </a:defRPr>
      </a:lvl3pPr>
      <a:lvl4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cs typeface="ＭＳ Ｐゴシック" charset="0"/>
        </a:defRPr>
      </a:lvl4pPr>
      <a:lvl5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cs typeface="ＭＳ Ｐゴシック" charset="0"/>
        </a:defRPr>
      </a:lvl5pPr>
      <a:lvl6pPr marL="4572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6pPr>
      <a:lvl7pPr marL="9144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7pPr>
      <a:lvl8pPr marL="13716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8pPr>
      <a:lvl9pPr marL="1828800"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9pPr>
    </p:titleStyle>
    <p:bodyStyle>
      <a:lvl1pPr marL="342900" indent="-342900" algn="l" rtl="0" eaLnBrk="0" fontAlgn="base" hangingPunct="0">
        <a:spcBef>
          <a:spcPct val="20000"/>
        </a:spcBef>
        <a:spcAft>
          <a:spcPct val="0"/>
        </a:spcAft>
        <a:buClr>
          <a:srgbClr val="F35B1B"/>
        </a:buClr>
        <a:buSzPct val="75000"/>
        <a:buFont typeface="Monotype Sorts" charset="0"/>
        <a:buChar char="n"/>
        <a:defRPr sz="3200">
          <a:solidFill>
            <a:schemeClr val="tx1"/>
          </a:solidFill>
          <a:effectLst>
            <a:outerShdw blurRad="38100" dist="38100" dir="2700000" algn="tl">
              <a:srgbClr val="000000"/>
            </a:outerShdw>
          </a:effectLst>
          <a:latin typeface="+mn-lt"/>
          <a:ea typeface="+mn-ea"/>
          <a:cs typeface="ＭＳ Ｐゴシック" charset="0"/>
        </a:defRPr>
      </a:lvl1pPr>
      <a:lvl2pPr marL="742950" indent="-285750" algn="l" rtl="0" eaLnBrk="0" fontAlgn="base" hangingPunct="0">
        <a:spcBef>
          <a:spcPct val="20000"/>
        </a:spcBef>
        <a:spcAft>
          <a:spcPct val="0"/>
        </a:spcAft>
        <a:buClr>
          <a:srgbClr val="F35B1B"/>
        </a:buClr>
        <a:buSzPct val="100000"/>
        <a:buChar char="–"/>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rgbClr val="F35B1B"/>
        </a:buClr>
        <a:buSzPct val="100000"/>
        <a:buChar char="»"/>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rgbClr val="F35B1B"/>
        </a:buClr>
        <a:buSzPct val="100000"/>
        <a:buChar char="•"/>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rgbClr val="F35B1B"/>
        </a:buClr>
        <a:buSzPct val="100000"/>
        <a:buChar char="–"/>
        <a:defRPr sz="2000">
          <a:solidFill>
            <a:schemeClr val="tx1"/>
          </a:solidFill>
          <a:effectLst>
            <a:outerShdw blurRad="38100" dist="38100" dir="2700000" algn="tl">
              <a:srgbClr val="000000"/>
            </a:outerShdw>
          </a:effectLst>
          <a:latin typeface="+mn-lt"/>
          <a:ea typeface="+mn-ea"/>
        </a:defRPr>
      </a:lvl5pPr>
      <a:lvl6pPr marL="2514600" indent="-228600" algn="l" rtl="0" eaLnBrk="0" fontAlgn="base" hangingPunct="0">
        <a:spcBef>
          <a:spcPct val="20000"/>
        </a:spcBef>
        <a:spcAft>
          <a:spcPct val="0"/>
        </a:spcAft>
        <a:buClr>
          <a:srgbClr val="F35B1B"/>
        </a:buClr>
        <a:buSzPct val="100000"/>
        <a:buChar char="–"/>
        <a:defRPr sz="2000">
          <a:solidFill>
            <a:schemeClr val="tx1"/>
          </a:solidFill>
          <a:effectLst>
            <a:outerShdw blurRad="38100" dist="38100" dir="2700000" algn="tl">
              <a:srgbClr val="000000"/>
            </a:outerShdw>
          </a:effectLst>
          <a:latin typeface="+mn-lt"/>
          <a:ea typeface="+mn-ea"/>
        </a:defRPr>
      </a:lvl6pPr>
      <a:lvl7pPr marL="2971800" indent="-228600" algn="l" rtl="0" eaLnBrk="0" fontAlgn="base" hangingPunct="0">
        <a:spcBef>
          <a:spcPct val="20000"/>
        </a:spcBef>
        <a:spcAft>
          <a:spcPct val="0"/>
        </a:spcAft>
        <a:buClr>
          <a:srgbClr val="F35B1B"/>
        </a:buClr>
        <a:buSzPct val="100000"/>
        <a:buChar char="–"/>
        <a:defRPr sz="2000">
          <a:solidFill>
            <a:schemeClr val="tx1"/>
          </a:solidFill>
          <a:effectLst>
            <a:outerShdw blurRad="38100" dist="38100" dir="2700000" algn="tl">
              <a:srgbClr val="000000"/>
            </a:outerShdw>
          </a:effectLst>
          <a:latin typeface="+mn-lt"/>
          <a:ea typeface="+mn-ea"/>
        </a:defRPr>
      </a:lvl7pPr>
      <a:lvl8pPr marL="3429000" indent="-228600" algn="l" rtl="0" eaLnBrk="0" fontAlgn="base" hangingPunct="0">
        <a:spcBef>
          <a:spcPct val="20000"/>
        </a:spcBef>
        <a:spcAft>
          <a:spcPct val="0"/>
        </a:spcAft>
        <a:buClr>
          <a:srgbClr val="F35B1B"/>
        </a:buClr>
        <a:buSzPct val="100000"/>
        <a:buChar char="–"/>
        <a:defRPr sz="2000">
          <a:solidFill>
            <a:schemeClr val="tx1"/>
          </a:solidFill>
          <a:effectLst>
            <a:outerShdw blurRad="38100" dist="38100" dir="2700000" algn="tl">
              <a:srgbClr val="000000"/>
            </a:outerShdw>
          </a:effectLst>
          <a:latin typeface="+mn-lt"/>
          <a:ea typeface="+mn-ea"/>
        </a:defRPr>
      </a:lvl8pPr>
      <a:lvl9pPr marL="3886200" indent="-228600" algn="l" rtl="0" eaLnBrk="0" fontAlgn="base" hangingPunct="0">
        <a:spcBef>
          <a:spcPct val="20000"/>
        </a:spcBef>
        <a:spcAft>
          <a:spcPct val="0"/>
        </a:spcAft>
        <a:buClr>
          <a:srgbClr val="F35B1B"/>
        </a:buClr>
        <a:buSzPct val="100000"/>
        <a:buChar char="–"/>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wmf"/><Relationship Id="rId5" Type="http://schemas.openxmlformats.org/officeDocument/2006/relationships/oleObject" Target="../embeddings/oleObject2.bin"/><Relationship Id="rId6"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9.wmf"/><Relationship Id="rId1" Type="http://schemas.openxmlformats.org/officeDocument/2006/relationships/vmlDrawing" Target="../drawings/vmlDrawing4.vml"/><Relationship Id="rId2"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wmf"/><Relationship Id="rId5" Type="http://schemas.openxmlformats.org/officeDocument/2006/relationships/image" Target="../media/image13.wmf"/><Relationship Id="rId6" Type="http://schemas.openxmlformats.org/officeDocument/2006/relationships/image" Target="../media/image14.wmf"/><Relationship Id="rId1" Type="http://schemas.openxmlformats.org/officeDocument/2006/relationships/slideLayout" Target="../slideLayouts/slideLayout12.xml"/><Relationship Id="rId2" Type="http://schemas.openxmlformats.org/officeDocument/2006/relationships/image" Target="../media/image10.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1" Type="http://schemas.openxmlformats.org/officeDocument/2006/relationships/slideLayout" Target="../slideLayouts/slideLayout12.xml"/><Relationship Id="rId2" Type="http://schemas.openxmlformats.org/officeDocument/2006/relationships/image" Target="../media/image16.wmf"/></Relationships>
</file>

<file path=ppt/slides/_rels/slide31.x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23.png"/><Relationship Id="rId1" Type="http://schemas.openxmlformats.org/officeDocument/2006/relationships/slideLayout" Target="../slideLayouts/slideLayout12.xml"/><Relationship Id="rId2" Type="http://schemas.openxmlformats.org/officeDocument/2006/relationships/image" Target="../media/image19.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26.wmf"/><Relationship Id="rId5" Type="http://schemas.openxmlformats.org/officeDocument/2006/relationships/oleObject" Target="../embeddings/oleObject8.bin"/><Relationship Id="rId6" Type="http://schemas.openxmlformats.org/officeDocument/2006/relationships/image" Target="../media/image27.wmf"/><Relationship Id="rId7" Type="http://schemas.openxmlformats.org/officeDocument/2006/relationships/oleObject" Target="../embeddings/oleObject9.bin"/><Relationship Id="rId8" Type="http://schemas.openxmlformats.org/officeDocument/2006/relationships/image" Target="../media/image28.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4.wmf"/><Relationship Id="rId5" Type="http://schemas.openxmlformats.org/officeDocument/2006/relationships/oleObject" Target="../embeddings/oleObject11.bin"/><Relationship Id="rId6" Type="http://schemas.openxmlformats.org/officeDocument/2006/relationships/image" Target="../media/image5.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29.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30.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14.bin"/><Relationship Id="rId5" Type="http://schemas.openxmlformats.org/officeDocument/2006/relationships/image" Target="../media/image31.png"/><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png"/></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33.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590800"/>
            <a:ext cx="7772400" cy="1143000"/>
          </a:xfrm>
        </p:spPr>
        <p:txBody>
          <a:bodyPr/>
          <a:lstStyle/>
          <a:p>
            <a:pPr algn="ctr">
              <a:defRPr/>
            </a:pPr>
            <a:r>
              <a:rPr lang="en-US" dirty="0" smtClean="0">
                <a:cs typeface="+mj-cs"/>
              </a:rPr>
              <a:t>A Community for Developing High-Quality Technology-based Courseware</a:t>
            </a:r>
          </a:p>
        </p:txBody>
      </p:sp>
      <p:sp>
        <p:nvSpPr>
          <p:cNvPr id="16387" name="Rectangle 3"/>
          <p:cNvSpPr>
            <a:spLocks noGrp="1" noChangeArrowheads="1"/>
          </p:cNvSpPr>
          <p:nvPr>
            <p:ph type="subTitle" idx="1"/>
          </p:nvPr>
        </p:nvSpPr>
        <p:spPr>
          <a:xfrm>
            <a:off x="4495800" y="4038600"/>
            <a:ext cx="3810000" cy="1752600"/>
          </a:xfrm>
        </p:spPr>
        <p:txBody>
          <a:bodyPr/>
          <a:lstStyle/>
          <a:p>
            <a:pPr>
              <a:defRPr/>
            </a:pPr>
            <a:r>
              <a:rPr lang="en-US" smtClean="0">
                <a:cs typeface="+mn-cs"/>
              </a:rPr>
              <a:t>Brandon Muramatsu</a:t>
            </a:r>
          </a:p>
          <a:p>
            <a:pPr>
              <a:defRPr/>
            </a:pPr>
            <a:r>
              <a:rPr lang="en-US" smtClean="0">
                <a:cs typeface="+mn-cs"/>
              </a:rPr>
              <a:t>Univ. of California</a:t>
            </a:r>
          </a:p>
          <a:p>
            <a:pPr>
              <a:defRPr/>
            </a:pPr>
            <a:r>
              <a:rPr lang="en-US" smtClean="0">
                <a:cs typeface="+mn-cs"/>
              </a:rPr>
              <a:t>mura@needs.org</a:t>
            </a:r>
          </a:p>
        </p:txBody>
      </p:sp>
      <p:sp>
        <p:nvSpPr>
          <p:cNvPr id="16388" name="Rectangle 4"/>
          <p:cNvSpPr>
            <a:spLocks noChangeArrowheads="1"/>
          </p:cNvSpPr>
          <p:nvPr/>
        </p:nvSpPr>
        <p:spPr bwMode="auto">
          <a:xfrm>
            <a:off x="457200" y="4038600"/>
            <a:ext cx="3733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algn="ctr">
              <a:spcBef>
                <a:spcPct val="20000"/>
              </a:spcBef>
              <a:buClr>
                <a:srgbClr val="F35B1B"/>
              </a:buClr>
              <a:buSzPct val="75000"/>
              <a:buFont typeface="Monotype Sorts" charset="0"/>
              <a:buNone/>
              <a:defRPr/>
            </a:pPr>
            <a:r>
              <a:rPr lang="en-US" sz="3200">
                <a:effectLst>
                  <a:outerShdw blurRad="38100" dist="38100" dir="2700000" algn="tl">
                    <a:srgbClr val="000000"/>
                  </a:outerShdw>
                </a:effectLst>
                <a:cs typeface="+mn-cs"/>
              </a:rPr>
              <a:t>Joseph G. Tront</a:t>
            </a:r>
          </a:p>
          <a:p>
            <a:pPr algn="ctr">
              <a:spcBef>
                <a:spcPct val="20000"/>
              </a:spcBef>
              <a:buClr>
                <a:srgbClr val="F35B1B"/>
              </a:buClr>
              <a:buSzPct val="75000"/>
              <a:buFont typeface="Monotype Sorts" charset="0"/>
              <a:buNone/>
              <a:defRPr/>
            </a:pPr>
            <a:r>
              <a:rPr lang="en-US" sz="3200">
                <a:effectLst>
                  <a:outerShdw blurRad="38100" dist="38100" dir="2700000" algn="tl">
                    <a:srgbClr val="000000"/>
                  </a:outerShdw>
                </a:effectLst>
                <a:cs typeface="+mn-cs"/>
              </a:rPr>
              <a:t>Virginia Tech</a:t>
            </a:r>
          </a:p>
          <a:p>
            <a:pPr algn="ctr">
              <a:spcBef>
                <a:spcPct val="20000"/>
              </a:spcBef>
              <a:buClr>
                <a:srgbClr val="F35B1B"/>
              </a:buClr>
              <a:buSzPct val="75000"/>
              <a:buFont typeface="Monotype Sorts" charset="0"/>
              <a:buNone/>
              <a:defRPr/>
            </a:pPr>
            <a:r>
              <a:rPr lang="en-US" sz="3200">
                <a:effectLst>
                  <a:outerShdw blurRad="38100" dist="38100" dir="2700000" algn="tl">
                    <a:srgbClr val="000000"/>
                  </a:outerShdw>
                </a:effectLst>
                <a:cs typeface="+mn-cs"/>
              </a:rPr>
              <a:t>jgtront@vt.edu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mtClean="0">
                <a:cs typeface="+mj-cs"/>
              </a:rPr>
              <a:t>Scenarios for Student Learning</a:t>
            </a:r>
          </a:p>
        </p:txBody>
      </p:sp>
      <p:sp>
        <p:nvSpPr>
          <p:cNvPr id="113667" name="Rectangle 3"/>
          <p:cNvSpPr>
            <a:spLocks noGrp="1" noChangeArrowheads="1"/>
          </p:cNvSpPr>
          <p:nvPr>
            <p:ph type="body" idx="1"/>
          </p:nvPr>
        </p:nvSpPr>
        <p:spPr>
          <a:xfrm>
            <a:off x="609600" y="1981200"/>
            <a:ext cx="8001000" cy="4114800"/>
          </a:xfrm>
        </p:spPr>
        <p:txBody>
          <a:bodyPr/>
          <a:lstStyle/>
          <a:p>
            <a:pPr>
              <a:defRPr/>
            </a:pPr>
            <a:r>
              <a:rPr lang="en-US" smtClean="0">
                <a:cs typeface="+mn-cs"/>
              </a:rPr>
              <a:t>Goals </a:t>
            </a:r>
          </a:p>
          <a:p>
            <a:pPr>
              <a:defRPr/>
            </a:pPr>
            <a:r>
              <a:rPr lang="en-US" smtClean="0">
                <a:cs typeface="+mn-cs"/>
              </a:rPr>
              <a:t>Outcomes</a:t>
            </a:r>
          </a:p>
          <a:p>
            <a:pPr>
              <a:defRPr/>
            </a:pPr>
            <a:r>
              <a:rPr lang="en-US" smtClean="0">
                <a:cs typeface="+mn-cs"/>
              </a:rPr>
              <a:t>Assessment</a:t>
            </a:r>
          </a:p>
          <a:p>
            <a:pPr>
              <a:defRPr/>
            </a:pPr>
            <a:r>
              <a:rPr lang="en-US" smtClean="0">
                <a:cs typeface="+mn-cs"/>
              </a:rPr>
              <a:t>Relationship to ABET (a) – (k)  Criteria 2000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a:defRPr/>
            </a:pPr>
            <a:r>
              <a:rPr lang="en-US" smtClean="0">
                <a:cs typeface="+mj-cs"/>
              </a:rPr>
              <a:t>Understanding Student Learning</a:t>
            </a:r>
          </a:p>
        </p:txBody>
      </p:sp>
      <p:sp>
        <p:nvSpPr>
          <p:cNvPr id="27651" name="Rectangle 3"/>
          <p:cNvSpPr>
            <a:spLocks noGrp="1" noChangeArrowheads="1"/>
          </p:cNvSpPr>
          <p:nvPr>
            <p:ph type="body" idx="1"/>
          </p:nvPr>
        </p:nvSpPr>
        <p:spPr/>
        <p:txBody>
          <a:bodyPr/>
          <a:lstStyle/>
          <a:p>
            <a:pPr>
              <a:defRPr/>
            </a:pPr>
            <a:r>
              <a:rPr lang="en-US" smtClean="0">
                <a:cs typeface="+mn-cs"/>
              </a:rPr>
              <a:t>What kinds of information and activities could enhance student learning in one of your classes?</a:t>
            </a:r>
          </a:p>
        </p:txBody>
      </p:sp>
      <p:graphicFrame>
        <p:nvGraphicFramePr>
          <p:cNvPr id="17411" name="Object 4"/>
          <p:cNvGraphicFramePr>
            <a:graphicFrameLocks noChangeAspect="1"/>
          </p:cNvGraphicFramePr>
          <p:nvPr/>
        </p:nvGraphicFramePr>
        <p:xfrm>
          <a:off x="4648200" y="3657600"/>
          <a:ext cx="1035050" cy="2227263"/>
        </p:xfrm>
        <a:graphic>
          <a:graphicData uri="http://schemas.openxmlformats.org/presentationml/2006/ole">
            <mc:AlternateContent xmlns:mc="http://schemas.openxmlformats.org/markup-compatibility/2006">
              <mc:Choice xmlns:v="urn:schemas-microsoft-com:vml" Requires="v">
                <p:oleObj spid="_x0000_s17413" name="Clip" r:id="rId3" imgW="1854740" imgH="3988340" progId="MS_ClipArt_Gallery.2">
                  <p:embed/>
                </p:oleObj>
              </mc:Choice>
              <mc:Fallback>
                <p:oleObj name="Clip" r:id="rId3" imgW="1854740" imgH="3988340" progId="MS_ClipArt_Gallery.2">
                  <p:embed/>
                  <p:pic>
                    <p:nvPicPr>
                      <p:cNvPr id="0" name="Object 4"/>
                      <p:cNvPicPr>
                        <a:picLocks noChangeAspect="1" noChangeArrowheads="1"/>
                      </p:cNvPicPr>
                      <p:nvPr/>
                    </p:nvPicPr>
                    <p:blipFill>
                      <a:blip r:embed="rId4">
                        <a:lum contrast="18000"/>
                        <a:grayscl/>
                        <a:biLevel thresh="50000"/>
                        <a:extLst>
                          <a:ext uri="{28A0092B-C50C-407E-A947-70E740481C1C}">
                            <a14:useLocalDpi xmlns:a14="http://schemas.microsoft.com/office/drawing/2010/main" val="0"/>
                          </a:ext>
                        </a:extLst>
                      </a:blip>
                      <a:srcRect/>
                      <a:stretch>
                        <a:fillRect/>
                      </a:stretch>
                    </p:blipFill>
                    <p:spPr bwMode="auto">
                      <a:xfrm>
                        <a:off x="4648200" y="3657600"/>
                        <a:ext cx="1035050" cy="222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7412" name="Object 5"/>
          <p:cNvGraphicFramePr>
            <a:graphicFrameLocks noChangeAspect="1"/>
          </p:cNvGraphicFramePr>
          <p:nvPr/>
        </p:nvGraphicFramePr>
        <p:xfrm>
          <a:off x="6858000" y="3429000"/>
          <a:ext cx="828675" cy="2514600"/>
        </p:xfrm>
        <a:graphic>
          <a:graphicData uri="http://schemas.openxmlformats.org/presentationml/2006/ole">
            <mc:AlternateContent xmlns:mc="http://schemas.openxmlformats.org/markup-compatibility/2006">
              <mc:Choice xmlns:v="urn:schemas-microsoft-com:vml" Requires="v">
                <p:oleObj spid="_x0000_s17414" name="Clip" r:id="rId5" imgW="1298383" imgH="3937452" progId="MS_ClipArt_Gallery.2">
                  <p:embed/>
                </p:oleObj>
              </mc:Choice>
              <mc:Fallback>
                <p:oleObj name="Clip" r:id="rId5" imgW="1298383" imgH="3937452" progId="MS_ClipArt_Gallery.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3429000"/>
                        <a:ext cx="828675"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defRPr/>
            </a:pPr>
            <a:r>
              <a:rPr lang="en-US" smtClean="0">
                <a:cs typeface="+mj-cs"/>
              </a:rPr>
              <a:t>Student Attention</a:t>
            </a:r>
          </a:p>
        </p:txBody>
      </p:sp>
      <p:graphicFrame>
        <p:nvGraphicFramePr>
          <p:cNvPr id="18434" name="Object 3"/>
          <p:cNvGraphicFramePr>
            <a:graphicFrameLocks noChangeAspect="1"/>
          </p:cNvGraphicFramePr>
          <p:nvPr>
            <p:ph idx="1"/>
          </p:nvPr>
        </p:nvGraphicFramePr>
        <p:xfrm>
          <a:off x="1244600" y="2311400"/>
          <a:ext cx="6654800" cy="3452813"/>
        </p:xfrm>
        <a:graphic>
          <a:graphicData uri="http://schemas.openxmlformats.org/presentationml/2006/ole">
            <mc:AlternateContent xmlns:mc="http://schemas.openxmlformats.org/markup-compatibility/2006">
              <mc:Choice xmlns:v="urn:schemas-microsoft-com:vml" Requires="v">
                <p:oleObj spid="_x0000_s18435" name="Microsoft Drawing 1.01" r:id="rId3" imgW="6100920" imgH="3165480" progId="MSDraw.1.01">
                  <p:embed/>
                </p:oleObj>
              </mc:Choice>
              <mc:Fallback>
                <p:oleObj name="Microsoft Drawing 1.01" r:id="rId3" imgW="6100920" imgH="3165480" progId="MSDraw.1.0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4600" y="2311400"/>
                        <a:ext cx="6654800"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a:defRPr/>
            </a:pPr>
            <a:r>
              <a:rPr lang="en-US" smtClean="0">
                <a:cs typeface="+mj-cs"/>
              </a:rPr>
              <a:t>Cone of Learning</a:t>
            </a:r>
          </a:p>
        </p:txBody>
      </p:sp>
      <p:sp>
        <p:nvSpPr>
          <p:cNvPr id="32771" name="Rectangle 3"/>
          <p:cNvSpPr>
            <a:spLocks noGrp="1" noChangeArrowheads="1"/>
          </p:cNvSpPr>
          <p:nvPr>
            <p:ph type="body" idx="1"/>
          </p:nvPr>
        </p:nvSpPr>
        <p:spPr>
          <a:xfrm>
            <a:off x="685800" y="1981200"/>
            <a:ext cx="5257800" cy="4114800"/>
          </a:xfrm>
        </p:spPr>
        <p:txBody>
          <a:bodyPr/>
          <a:lstStyle/>
          <a:p>
            <a:pPr>
              <a:defRPr/>
            </a:pPr>
            <a:r>
              <a:rPr lang="en-US" smtClean="0">
                <a:cs typeface="+mn-cs"/>
              </a:rPr>
              <a:t>We tend to remember:</a:t>
            </a:r>
          </a:p>
          <a:p>
            <a:pPr lvl="1">
              <a:defRPr/>
            </a:pPr>
            <a:r>
              <a:rPr lang="en-US" smtClean="0"/>
              <a:t>10% of what we read</a:t>
            </a:r>
          </a:p>
          <a:p>
            <a:pPr lvl="1">
              <a:defRPr/>
            </a:pPr>
            <a:r>
              <a:rPr lang="en-US" smtClean="0"/>
              <a:t>20% of what we hear</a:t>
            </a:r>
          </a:p>
          <a:p>
            <a:pPr lvl="1">
              <a:defRPr/>
            </a:pPr>
            <a:r>
              <a:rPr lang="en-US" smtClean="0"/>
              <a:t>30% of what we see</a:t>
            </a:r>
          </a:p>
          <a:p>
            <a:pPr lvl="1">
              <a:defRPr/>
            </a:pPr>
            <a:r>
              <a:rPr lang="en-US" smtClean="0"/>
              <a:t>50% of what we hear and see</a:t>
            </a:r>
          </a:p>
          <a:p>
            <a:pPr lvl="1">
              <a:defRPr/>
            </a:pPr>
            <a:r>
              <a:rPr lang="en-US" smtClean="0"/>
              <a:t>70% of what we say</a:t>
            </a:r>
          </a:p>
          <a:p>
            <a:pPr lvl="1">
              <a:defRPr/>
            </a:pPr>
            <a:r>
              <a:rPr lang="en-US" smtClean="0"/>
              <a:t>90% of what we say and do</a:t>
            </a:r>
          </a:p>
        </p:txBody>
      </p:sp>
      <p:graphicFrame>
        <p:nvGraphicFramePr>
          <p:cNvPr id="19459" name="Object 4"/>
          <p:cNvGraphicFramePr>
            <a:graphicFrameLocks noChangeAspect="1"/>
          </p:cNvGraphicFramePr>
          <p:nvPr/>
        </p:nvGraphicFramePr>
        <p:xfrm>
          <a:off x="6324600" y="2590800"/>
          <a:ext cx="1066800" cy="3124200"/>
        </p:xfrm>
        <a:graphic>
          <a:graphicData uri="http://schemas.openxmlformats.org/presentationml/2006/ole">
            <mc:AlternateContent xmlns:mc="http://schemas.openxmlformats.org/markup-compatibility/2006">
              <mc:Choice xmlns:v="urn:schemas-microsoft-com:vml" Requires="v">
                <p:oleObj spid="_x0000_s19460" name="Microsoft Drawing 1.01" r:id="rId3" imgW="614520" imgH="2152800" progId="MSDraw.1.01">
                  <p:embed/>
                </p:oleObj>
              </mc:Choice>
              <mc:Fallback>
                <p:oleObj name="Microsoft Drawing 1.01" r:id="rId3" imgW="614520" imgH="2152800" progId="MSDraw.1.0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2590800"/>
                        <a:ext cx="1066800"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a:defRPr/>
            </a:pPr>
            <a:r>
              <a:rPr lang="en-US" smtClean="0">
                <a:cs typeface="+mj-cs"/>
              </a:rPr>
              <a:t>Questions</a:t>
            </a:r>
          </a:p>
        </p:txBody>
      </p:sp>
      <p:sp>
        <p:nvSpPr>
          <p:cNvPr id="33795" name="Rectangle 3"/>
          <p:cNvSpPr>
            <a:spLocks noGrp="1" noChangeArrowheads="1"/>
          </p:cNvSpPr>
          <p:nvPr>
            <p:ph type="body" idx="1"/>
          </p:nvPr>
        </p:nvSpPr>
        <p:spPr/>
        <p:txBody>
          <a:bodyPr/>
          <a:lstStyle/>
          <a:p>
            <a:pPr>
              <a:defRPr/>
            </a:pPr>
            <a:r>
              <a:rPr lang="en-US" smtClean="0">
                <a:cs typeface="+mn-cs"/>
              </a:rPr>
              <a:t>Who are the students?</a:t>
            </a:r>
          </a:p>
          <a:p>
            <a:pPr>
              <a:defRPr/>
            </a:pPr>
            <a:r>
              <a:rPr lang="en-US" smtClean="0">
                <a:cs typeface="+mn-cs"/>
              </a:rPr>
              <a:t>How do they learn (preferences)?</a:t>
            </a:r>
          </a:p>
          <a:p>
            <a:pPr>
              <a:defRPr/>
            </a:pPr>
            <a:r>
              <a:rPr lang="en-US" smtClean="0">
                <a:cs typeface="+mn-cs"/>
              </a:rPr>
              <a:t>How do we educate (teaching styles)?</a:t>
            </a:r>
          </a:p>
          <a:p>
            <a:pPr>
              <a:defRPr/>
            </a:pPr>
            <a:r>
              <a:rPr lang="en-US" smtClean="0">
                <a:cs typeface="+mn-cs"/>
              </a:rPr>
              <a:t>What can we say about the learning 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a:defRPr/>
            </a:pPr>
            <a:r>
              <a:rPr lang="en-US" smtClean="0">
                <a:cs typeface="+mj-cs"/>
              </a:rPr>
              <a:t>Learning Styles</a:t>
            </a:r>
          </a:p>
        </p:txBody>
      </p:sp>
      <p:pic>
        <p:nvPicPr>
          <p:cNvPr id="22530" name="Picture 3" descr="A:\Boy.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963" y="1719263"/>
            <a:ext cx="4338637"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l">
              <a:defRPr/>
            </a:pPr>
            <a:r>
              <a:rPr lang="en-US" smtClean="0">
                <a:cs typeface="+mj-cs"/>
              </a:rPr>
              <a:t>Technology Impacts</a:t>
            </a:r>
          </a:p>
        </p:txBody>
      </p:sp>
      <p:graphicFrame>
        <p:nvGraphicFramePr>
          <p:cNvPr id="23554" name="Object 3"/>
          <p:cNvGraphicFramePr>
            <a:graphicFrameLocks noChangeAspect="1"/>
          </p:cNvGraphicFramePr>
          <p:nvPr/>
        </p:nvGraphicFramePr>
        <p:xfrm>
          <a:off x="939800" y="1744663"/>
          <a:ext cx="7707313" cy="4799012"/>
        </p:xfrm>
        <a:graphic>
          <a:graphicData uri="http://schemas.openxmlformats.org/presentationml/2006/ole">
            <mc:AlternateContent xmlns:mc="http://schemas.openxmlformats.org/markup-compatibility/2006">
              <mc:Choice xmlns:v="urn:schemas-microsoft-com:vml" Requires="v">
                <p:oleObj spid="_x0000_s23555" name="Document" r:id="rId3" imgW="7712202" imgH="4809744" progId="Word.Document.8">
                  <p:embed/>
                </p:oleObj>
              </mc:Choice>
              <mc:Fallback>
                <p:oleObj name="Document" r:id="rId3" imgW="7712202" imgH="4809744" progId="Word.Document.8">
                  <p:embed/>
                  <p:pic>
                    <p:nvPicPr>
                      <p:cNvPr id="0" name="Object 3"/>
                      <p:cNvPicPr>
                        <a:picLocks noChangeAspect="1" noChangeArrowheads="1"/>
                      </p:cNvPicPr>
                      <p:nvPr/>
                    </p:nvPicPr>
                    <p:blipFill>
                      <a:blip r:embed="rId4">
                        <a:lum bright="12000"/>
                        <a:extLst>
                          <a:ext uri="{28A0092B-C50C-407E-A947-70E740481C1C}">
                            <a14:useLocalDpi xmlns:a14="http://schemas.microsoft.com/office/drawing/2010/main" val="0"/>
                          </a:ext>
                        </a:extLst>
                      </a:blip>
                      <a:srcRect/>
                      <a:stretch>
                        <a:fillRect/>
                      </a:stretch>
                    </p:blipFill>
                    <p:spPr bwMode="auto">
                      <a:xfrm>
                        <a:off x="939800" y="1744663"/>
                        <a:ext cx="7707313" cy="4799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a:defRPr/>
            </a:pPr>
            <a:r>
              <a:rPr lang="en-US" smtClean="0">
                <a:cs typeface="+mj-cs"/>
              </a:rPr>
              <a:t>Issues with Student Learning</a:t>
            </a:r>
          </a:p>
        </p:txBody>
      </p:sp>
      <p:sp>
        <p:nvSpPr>
          <p:cNvPr id="40963" name="Rectangle 3"/>
          <p:cNvSpPr>
            <a:spLocks noGrp="1" noChangeArrowheads="1"/>
          </p:cNvSpPr>
          <p:nvPr>
            <p:ph type="body" idx="1"/>
          </p:nvPr>
        </p:nvSpPr>
        <p:spPr>
          <a:xfrm>
            <a:off x="533400" y="2057400"/>
            <a:ext cx="8077200" cy="4114800"/>
          </a:xfrm>
        </p:spPr>
        <p:txBody>
          <a:bodyPr/>
          <a:lstStyle/>
          <a:p>
            <a:pPr>
              <a:lnSpc>
                <a:spcPct val="90000"/>
              </a:lnSpc>
              <a:defRPr/>
            </a:pPr>
            <a:r>
              <a:rPr lang="en-US" smtClean="0">
                <a:cs typeface="+mn-cs"/>
              </a:rPr>
              <a:t>Students will always learn less than we hope</a:t>
            </a:r>
          </a:p>
          <a:p>
            <a:pPr>
              <a:lnSpc>
                <a:spcPct val="90000"/>
              </a:lnSpc>
              <a:defRPr/>
            </a:pPr>
            <a:r>
              <a:rPr lang="en-US" smtClean="0">
                <a:cs typeface="+mn-cs"/>
              </a:rPr>
              <a:t>How much students learn is dependent upon their abilities, background, and match between their learning style and teaching style</a:t>
            </a:r>
          </a:p>
          <a:p>
            <a:pPr>
              <a:lnSpc>
                <a:spcPct val="90000"/>
              </a:lnSpc>
              <a:defRPr/>
            </a:pPr>
            <a:r>
              <a:rPr lang="en-US" smtClean="0">
                <a:cs typeface="+mn-cs"/>
              </a:rPr>
              <a:t>We cannot change student</a:t>
            </a:r>
            <a:r>
              <a:rPr lang="ja-JP" altLang="en-US" smtClean="0">
                <a:latin typeface="Arial"/>
                <a:cs typeface="+mn-cs"/>
              </a:rPr>
              <a:t>’</a:t>
            </a:r>
            <a:r>
              <a:rPr lang="en-US" smtClean="0">
                <a:cs typeface="+mn-cs"/>
              </a:rPr>
              <a:t>s abilities, background or strongly affect their learning style</a:t>
            </a:r>
          </a:p>
          <a:p>
            <a:pPr>
              <a:lnSpc>
                <a:spcPct val="90000"/>
              </a:lnSpc>
              <a:defRPr/>
            </a:pPr>
            <a:r>
              <a:rPr lang="en-US" smtClean="0">
                <a:cs typeface="+mn-cs"/>
              </a:rPr>
              <a:t>Thus, faculty only can work with teaching style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l">
              <a:defRPr/>
            </a:pPr>
            <a:r>
              <a:rPr lang="en-US" smtClean="0">
                <a:cs typeface="+mj-cs"/>
              </a:rPr>
              <a:t>Technology Impact on Student Perception</a:t>
            </a:r>
          </a:p>
        </p:txBody>
      </p:sp>
      <p:sp>
        <p:nvSpPr>
          <p:cNvPr id="43011" name="Rectangle 3"/>
          <p:cNvSpPr>
            <a:spLocks noGrp="1" noChangeArrowheads="1"/>
          </p:cNvSpPr>
          <p:nvPr>
            <p:ph type="body" idx="1"/>
          </p:nvPr>
        </p:nvSpPr>
        <p:spPr/>
        <p:txBody>
          <a:bodyPr/>
          <a:lstStyle/>
          <a:p>
            <a:pPr>
              <a:defRPr/>
            </a:pPr>
            <a:r>
              <a:rPr lang="en-US" smtClean="0">
                <a:cs typeface="+mn-cs"/>
              </a:rPr>
              <a:t>Student perception is sensory or intuitive</a:t>
            </a:r>
          </a:p>
          <a:p>
            <a:pPr>
              <a:defRPr/>
            </a:pPr>
            <a:r>
              <a:rPr lang="en-US" smtClean="0">
                <a:cs typeface="+mn-cs"/>
              </a:rPr>
              <a:t>Teaching Styles on content are concrete or abstract</a:t>
            </a:r>
          </a:p>
          <a:p>
            <a:pPr>
              <a:defRPr/>
            </a:pPr>
            <a:r>
              <a:rPr lang="en-US" smtClean="0">
                <a:cs typeface="+mn-cs"/>
              </a:rPr>
              <a:t>Provide facts/data for sensors; theories for intuitive learners</a:t>
            </a:r>
          </a:p>
          <a:p>
            <a:pPr>
              <a:defRPr/>
            </a:pPr>
            <a:r>
              <a:rPr lang="en-US" smtClean="0">
                <a:cs typeface="+mn-cs"/>
              </a:rPr>
              <a:t>Link these together so student can see both methods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a:defRPr/>
            </a:pPr>
            <a:r>
              <a:rPr lang="en-US" smtClean="0">
                <a:cs typeface="+mj-cs"/>
              </a:rPr>
              <a:t>Technology Impact on Student Input</a:t>
            </a:r>
          </a:p>
        </p:txBody>
      </p:sp>
      <p:sp>
        <p:nvSpPr>
          <p:cNvPr id="45059" name="Rectangle 3"/>
          <p:cNvSpPr>
            <a:spLocks noGrp="1" noChangeArrowheads="1"/>
          </p:cNvSpPr>
          <p:nvPr>
            <p:ph type="body" idx="1"/>
          </p:nvPr>
        </p:nvSpPr>
        <p:spPr/>
        <p:txBody>
          <a:bodyPr/>
          <a:lstStyle/>
          <a:p>
            <a:pPr>
              <a:defRPr/>
            </a:pPr>
            <a:r>
              <a:rPr lang="en-US" smtClean="0">
                <a:cs typeface="+mn-cs"/>
              </a:rPr>
              <a:t>Learning style is visual and verbal</a:t>
            </a:r>
          </a:p>
          <a:p>
            <a:pPr>
              <a:defRPr/>
            </a:pPr>
            <a:r>
              <a:rPr lang="en-US" smtClean="0">
                <a:cs typeface="+mn-cs"/>
              </a:rPr>
              <a:t>Teaching style is visual and verbal</a:t>
            </a:r>
          </a:p>
          <a:p>
            <a:pPr>
              <a:defRPr/>
            </a:pPr>
            <a:r>
              <a:rPr lang="en-US" smtClean="0">
                <a:cs typeface="+mn-cs"/>
              </a:rPr>
              <a:t>Easiest to address via web is the visual</a:t>
            </a:r>
          </a:p>
          <a:p>
            <a:pPr>
              <a:defRPr/>
            </a:pPr>
            <a:r>
              <a:rPr lang="en-US" smtClean="0">
                <a:cs typeface="+mn-cs"/>
              </a:rPr>
              <a:t>Try to include audio summaries to include verbal learners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smtClean="0">
                <a:cs typeface="+mj-cs"/>
              </a:rPr>
              <a:t>Workshop Goals</a:t>
            </a:r>
          </a:p>
        </p:txBody>
      </p:sp>
      <p:sp>
        <p:nvSpPr>
          <p:cNvPr id="21507" name="Rectangle 3"/>
          <p:cNvSpPr>
            <a:spLocks noGrp="1" noChangeArrowheads="1"/>
          </p:cNvSpPr>
          <p:nvPr>
            <p:ph type="body" idx="1"/>
          </p:nvPr>
        </p:nvSpPr>
        <p:spPr/>
        <p:txBody>
          <a:bodyPr/>
          <a:lstStyle/>
          <a:p>
            <a:pPr>
              <a:lnSpc>
                <a:spcPct val="90000"/>
              </a:lnSpc>
              <a:defRPr/>
            </a:pPr>
            <a:r>
              <a:rPr lang="en-US" smtClean="0">
                <a:cs typeface="+mn-cs"/>
              </a:rPr>
              <a:t>A better insight into how technology can improve teaching/learning for engineers</a:t>
            </a:r>
          </a:p>
          <a:p>
            <a:pPr>
              <a:lnSpc>
                <a:spcPct val="90000"/>
              </a:lnSpc>
              <a:defRPr/>
            </a:pPr>
            <a:r>
              <a:rPr lang="en-US" smtClean="0">
                <a:cs typeface="+mn-cs"/>
              </a:rPr>
              <a:t>Understand how a community of developers can improve the courseware creation process</a:t>
            </a:r>
          </a:p>
          <a:p>
            <a:pPr>
              <a:lnSpc>
                <a:spcPct val="90000"/>
              </a:lnSpc>
              <a:defRPr/>
            </a:pPr>
            <a:r>
              <a:rPr lang="en-US" smtClean="0">
                <a:cs typeface="+mn-cs"/>
              </a:rPr>
              <a:t>Develop framework and guidelines for a peer review system that will ensure quality and broad deployment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l">
              <a:defRPr/>
            </a:pPr>
            <a:r>
              <a:rPr lang="en-US" smtClean="0">
                <a:cs typeface="+mj-cs"/>
              </a:rPr>
              <a:t>Technology Impact on Organization</a:t>
            </a:r>
          </a:p>
        </p:txBody>
      </p:sp>
      <p:sp>
        <p:nvSpPr>
          <p:cNvPr id="48131" name="Rectangle 3"/>
          <p:cNvSpPr>
            <a:spLocks noGrp="1" noChangeArrowheads="1"/>
          </p:cNvSpPr>
          <p:nvPr>
            <p:ph type="body" idx="1"/>
          </p:nvPr>
        </p:nvSpPr>
        <p:spPr>
          <a:xfrm>
            <a:off x="381000" y="2286000"/>
            <a:ext cx="8534400" cy="4114800"/>
          </a:xfrm>
        </p:spPr>
        <p:txBody>
          <a:bodyPr/>
          <a:lstStyle/>
          <a:p>
            <a:pPr>
              <a:defRPr/>
            </a:pPr>
            <a:r>
              <a:rPr lang="en-US" smtClean="0">
                <a:cs typeface="+mn-cs"/>
              </a:rPr>
              <a:t>Inductive vs. Deductive Learning &amp; Presentation</a:t>
            </a:r>
          </a:p>
          <a:p>
            <a:pPr>
              <a:defRPr/>
            </a:pPr>
            <a:r>
              <a:rPr lang="en-US" smtClean="0">
                <a:cs typeface="+mn-cs"/>
              </a:rPr>
              <a:t>Technology allows both to be integrated as user can select how to obtain information if navigation provided</a:t>
            </a:r>
          </a:p>
          <a:p>
            <a:pPr>
              <a:defRPr/>
            </a:pPr>
            <a:r>
              <a:rPr lang="en-US" smtClean="0">
                <a:cs typeface="+mn-cs"/>
              </a:rPr>
              <a:t>Linear and non-linear progression possible</a:t>
            </a:r>
          </a:p>
          <a:p>
            <a:pPr>
              <a:defRPr/>
            </a:pPr>
            <a:r>
              <a:rPr lang="en-US" smtClean="0">
                <a:cs typeface="+mn-cs"/>
              </a:rPr>
              <a:t>Intelligent tracking can even suggest navigation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l">
              <a:defRPr/>
            </a:pPr>
            <a:r>
              <a:rPr lang="en-US" smtClean="0">
                <a:cs typeface="+mj-cs"/>
              </a:rPr>
              <a:t>Technology Impact on Processing</a:t>
            </a:r>
          </a:p>
        </p:txBody>
      </p:sp>
      <p:sp>
        <p:nvSpPr>
          <p:cNvPr id="50179" name="Rectangle 3"/>
          <p:cNvSpPr>
            <a:spLocks noGrp="1" noChangeArrowheads="1"/>
          </p:cNvSpPr>
          <p:nvPr>
            <p:ph type="body" idx="1"/>
          </p:nvPr>
        </p:nvSpPr>
        <p:spPr/>
        <p:txBody>
          <a:bodyPr/>
          <a:lstStyle/>
          <a:p>
            <a:pPr>
              <a:defRPr/>
            </a:pPr>
            <a:r>
              <a:rPr lang="en-US" smtClean="0">
                <a:cs typeface="+mn-cs"/>
              </a:rPr>
              <a:t>Active and Reflective Learners</a:t>
            </a:r>
          </a:p>
          <a:p>
            <a:pPr>
              <a:defRPr/>
            </a:pPr>
            <a:r>
              <a:rPr lang="en-US" smtClean="0">
                <a:cs typeface="+mn-cs"/>
              </a:rPr>
              <a:t>Active learners can be supported with many interactive activities and links</a:t>
            </a:r>
          </a:p>
          <a:p>
            <a:pPr>
              <a:defRPr/>
            </a:pPr>
            <a:r>
              <a:rPr lang="en-US" smtClean="0">
                <a:cs typeface="+mn-cs"/>
              </a:rPr>
              <a:t>Reflective learners are allowed to move at their pace (may need to be encouraged to move forward)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l">
              <a:defRPr/>
            </a:pPr>
            <a:r>
              <a:rPr lang="en-US" smtClean="0">
                <a:cs typeface="+mj-cs"/>
              </a:rPr>
              <a:t>Technology Impact on Understanding</a:t>
            </a:r>
          </a:p>
        </p:txBody>
      </p:sp>
      <p:sp>
        <p:nvSpPr>
          <p:cNvPr id="52227" name="Rectangle 3"/>
          <p:cNvSpPr>
            <a:spLocks noGrp="1" noChangeArrowheads="1"/>
          </p:cNvSpPr>
          <p:nvPr>
            <p:ph type="body" idx="1"/>
          </p:nvPr>
        </p:nvSpPr>
        <p:spPr/>
        <p:txBody>
          <a:bodyPr/>
          <a:lstStyle/>
          <a:p>
            <a:pPr>
              <a:defRPr/>
            </a:pPr>
            <a:r>
              <a:rPr lang="en-US" smtClean="0">
                <a:cs typeface="+mn-cs"/>
              </a:rPr>
              <a:t>Sequential learners and global (big-picture) learners</a:t>
            </a:r>
          </a:p>
          <a:p>
            <a:pPr>
              <a:defRPr/>
            </a:pPr>
            <a:r>
              <a:rPr lang="en-US" smtClean="0">
                <a:cs typeface="+mn-cs"/>
              </a:rPr>
              <a:t>Using navigation, sequential learners are supported; both in deductive and inductive fashions</a:t>
            </a:r>
          </a:p>
          <a:p>
            <a:pPr>
              <a:defRPr/>
            </a:pPr>
            <a:r>
              <a:rPr lang="en-US" smtClean="0">
                <a:cs typeface="+mn-cs"/>
              </a:rPr>
              <a:t>With proper use of examples and cases, global learners can be helped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a:defRPr/>
            </a:pPr>
            <a:r>
              <a:rPr lang="en-US" smtClean="0">
                <a:cs typeface="+mj-cs"/>
              </a:rPr>
              <a:t>Technology Impacts for All Learners</a:t>
            </a:r>
          </a:p>
        </p:txBody>
      </p:sp>
      <p:sp>
        <p:nvSpPr>
          <p:cNvPr id="54275" name="Rectangle 3"/>
          <p:cNvSpPr>
            <a:spLocks noGrp="1" noChangeArrowheads="1"/>
          </p:cNvSpPr>
          <p:nvPr>
            <p:ph type="body" idx="1"/>
          </p:nvPr>
        </p:nvSpPr>
        <p:spPr/>
        <p:txBody>
          <a:bodyPr/>
          <a:lstStyle/>
          <a:p>
            <a:pPr>
              <a:defRPr/>
            </a:pPr>
            <a:r>
              <a:rPr lang="en-US" smtClean="0">
                <a:cs typeface="+mn-cs"/>
              </a:rPr>
              <a:t>Need for good organization and navigation</a:t>
            </a:r>
          </a:p>
          <a:p>
            <a:pPr>
              <a:defRPr/>
            </a:pPr>
            <a:r>
              <a:rPr lang="en-US" smtClean="0">
                <a:cs typeface="+mn-cs"/>
              </a:rPr>
              <a:t>Quick down load times</a:t>
            </a:r>
          </a:p>
          <a:p>
            <a:pPr>
              <a:defRPr/>
            </a:pPr>
            <a:r>
              <a:rPr lang="en-US" smtClean="0">
                <a:cs typeface="+mn-cs"/>
              </a:rPr>
              <a:t>Current information</a:t>
            </a:r>
          </a:p>
          <a:p>
            <a:pPr>
              <a:defRPr/>
            </a:pPr>
            <a:r>
              <a:rPr lang="en-US" smtClean="0">
                <a:cs typeface="+mn-cs"/>
              </a:rPr>
              <a:t>Value added quality information</a:t>
            </a:r>
          </a:p>
          <a:p>
            <a:pPr>
              <a:defRPr/>
            </a:pPr>
            <a:r>
              <a:rPr lang="en-US" smtClean="0">
                <a:cs typeface="+mn-cs"/>
              </a:rPr>
              <a:t>Frequent responses</a:t>
            </a:r>
          </a:p>
          <a:p>
            <a:pPr>
              <a:defRPr/>
            </a:pPr>
            <a:r>
              <a:rPr lang="en-US" smtClean="0">
                <a:cs typeface="+mn-cs"/>
              </a:rPr>
              <a:t>Collaboration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l">
              <a:defRPr/>
            </a:pPr>
            <a:r>
              <a:rPr lang="en-US" smtClean="0">
                <a:cs typeface="+mj-cs"/>
              </a:rPr>
              <a:t>Methods to assist different learning styles</a:t>
            </a:r>
          </a:p>
        </p:txBody>
      </p:sp>
      <p:sp>
        <p:nvSpPr>
          <p:cNvPr id="56323" name="Rectangle 3"/>
          <p:cNvSpPr>
            <a:spLocks noGrp="1" noChangeArrowheads="1"/>
          </p:cNvSpPr>
          <p:nvPr>
            <p:ph type="body" idx="1"/>
          </p:nvPr>
        </p:nvSpPr>
        <p:spPr/>
        <p:txBody>
          <a:bodyPr/>
          <a:lstStyle/>
          <a:p>
            <a:pPr>
              <a:defRPr/>
            </a:pPr>
            <a:r>
              <a:rPr lang="en-US" smtClean="0">
                <a:cs typeface="+mn-cs"/>
              </a:rPr>
              <a:t>Inductive Learners need motivation</a:t>
            </a:r>
          </a:p>
          <a:p>
            <a:pPr>
              <a:defRPr/>
            </a:pPr>
            <a:r>
              <a:rPr lang="en-US" smtClean="0">
                <a:cs typeface="+mn-cs"/>
              </a:rPr>
              <a:t>Deductive Learners need applications</a:t>
            </a:r>
          </a:p>
          <a:p>
            <a:pPr>
              <a:defRPr/>
            </a:pPr>
            <a:r>
              <a:rPr lang="en-US" smtClean="0">
                <a:cs typeface="+mn-cs"/>
              </a:rPr>
              <a:t>Visual Learners need the graphics/pictures</a:t>
            </a:r>
          </a:p>
          <a:p>
            <a:pPr>
              <a:defRPr/>
            </a:pPr>
            <a:r>
              <a:rPr lang="en-US" smtClean="0">
                <a:cs typeface="+mn-cs"/>
              </a:rPr>
              <a:t>Active learners need both interaction with the pages and collaboration groups</a:t>
            </a:r>
          </a:p>
          <a:p>
            <a:pPr>
              <a:defRPr/>
            </a:pPr>
            <a:r>
              <a:rPr lang="en-US" smtClean="0">
                <a:cs typeface="+mn-cs"/>
              </a:rPr>
              <a:t>Inclusion of related Theory, Problems, Examples, and Real-world Cases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l">
              <a:defRPr/>
            </a:pPr>
            <a:r>
              <a:rPr lang="en-US" smtClean="0">
                <a:cs typeface="+mj-cs"/>
              </a:rPr>
              <a:t>Potential Impact of Teaching &amp; Learning Mismatches</a:t>
            </a:r>
          </a:p>
        </p:txBody>
      </p:sp>
      <p:sp>
        <p:nvSpPr>
          <p:cNvPr id="58371" name="Rectangle 3"/>
          <p:cNvSpPr>
            <a:spLocks noGrp="1" noChangeArrowheads="1"/>
          </p:cNvSpPr>
          <p:nvPr>
            <p:ph type="body" idx="1"/>
          </p:nvPr>
        </p:nvSpPr>
        <p:spPr/>
        <p:txBody>
          <a:bodyPr/>
          <a:lstStyle/>
          <a:p>
            <a:pPr>
              <a:defRPr/>
            </a:pPr>
            <a:r>
              <a:rPr lang="en-US" smtClean="0">
                <a:cs typeface="+mn-cs"/>
              </a:rPr>
              <a:t>Students do not comprehend material</a:t>
            </a:r>
          </a:p>
          <a:p>
            <a:pPr>
              <a:defRPr/>
            </a:pPr>
            <a:r>
              <a:rPr lang="en-US" smtClean="0">
                <a:cs typeface="+mn-cs"/>
              </a:rPr>
              <a:t>Faculty are disappointed with poor student performance and unresponsiveness</a:t>
            </a:r>
          </a:p>
          <a:p>
            <a:pPr>
              <a:defRPr/>
            </a:pPr>
            <a:r>
              <a:rPr lang="en-US" smtClean="0">
                <a:cs typeface="+mn-cs"/>
              </a:rPr>
              <a:t>Society potentially loses future professionals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l">
              <a:defRPr/>
            </a:pPr>
            <a:r>
              <a:rPr lang="en-US" smtClean="0">
                <a:cs typeface="+mj-cs"/>
              </a:rPr>
              <a:t>What Can Technology Do?</a:t>
            </a:r>
          </a:p>
        </p:txBody>
      </p:sp>
      <p:sp>
        <p:nvSpPr>
          <p:cNvPr id="60419" name="Rectangle 3"/>
          <p:cNvSpPr>
            <a:spLocks noGrp="1" noChangeArrowheads="1"/>
          </p:cNvSpPr>
          <p:nvPr>
            <p:ph type="body" idx="1"/>
          </p:nvPr>
        </p:nvSpPr>
        <p:spPr/>
        <p:txBody>
          <a:bodyPr/>
          <a:lstStyle/>
          <a:p>
            <a:pPr>
              <a:defRPr/>
            </a:pPr>
            <a:r>
              <a:rPr lang="en-US" smtClean="0">
                <a:cs typeface="+mn-cs"/>
              </a:rPr>
              <a:t>Address a variety of Learning Styles</a:t>
            </a:r>
          </a:p>
          <a:p>
            <a:pPr>
              <a:defRPr/>
            </a:pPr>
            <a:endParaRPr lang="en-US" smtClean="0">
              <a:cs typeface="+mn-cs"/>
            </a:endParaRPr>
          </a:p>
          <a:p>
            <a:pPr>
              <a:defRPr/>
            </a:pPr>
            <a:r>
              <a:rPr lang="en-US" smtClean="0">
                <a:cs typeface="+mn-cs"/>
              </a:rPr>
              <a:t>Effective technology tools are difficult and time consuming to develop</a:t>
            </a:r>
          </a:p>
          <a:p>
            <a:pPr>
              <a:defRPr/>
            </a:pPr>
            <a:endParaRPr lang="en-US" smtClean="0">
              <a:cs typeface="+mn-cs"/>
            </a:endParaRPr>
          </a:p>
          <a:p>
            <a:pPr>
              <a:defRPr/>
            </a:pPr>
            <a:r>
              <a:rPr lang="en-US" smtClean="0">
                <a:cs typeface="+mn-cs"/>
              </a:rPr>
              <a:t>Does it replace/clone the good teacher? – Probably NOT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defRPr/>
            </a:pPr>
            <a:r>
              <a:rPr lang="en-US" smtClean="0">
                <a:cs typeface="+mj-cs"/>
              </a:rPr>
              <a:t>Development Strategy</a:t>
            </a:r>
          </a:p>
        </p:txBody>
      </p:sp>
      <p:sp>
        <p:nvSpPr>
          <p:cNvPr id="114691" name="Rectangle 3"/>
          <p:cNvSpPr>
            <a:spLocks noGrp="1" noChangeArrowheads="1"/>
          </p:cNvSpPr>
          <p:nvPr>
            <p:ph type="body" idx="1"/>
          </p:nvPr>
        </p:nvSpPr>
        <p:spPr/>
        <p:txBody>
          <a:bodyPr/>
          <a:lstStyle/>
          <a:p>
            <a:pPr>
              <a:defRPr/>
            </a:pPr>
            <a:r>
              <a:rPr lang="en-US" smtClean="0">
                <a:cs typeface="+mn-cs"/>
              </a:rPr>
              <a:t>So what can you do???</a:t>
            </a:r>
          </a:p>
          <a:p>
            <a:pPr>
              <a:defRPr/>
            </a:pPr>
            <a:endParaRPr lang="en-US" smtClean="0">
              <a:cs typeface="+mn-cs"/>
            </a:endParaRPr>
          </a:p>
          <a:p>
            <a:pPr>
              <a:defRPr/>
            </a:pPr>
            <a:r>
              <a:rPr lang="en-US" smtClean="0">
                <a:cs typeface="+mn-cs"/>
              </a:rPr>
              <a:t>Can a community of developers improve the process and the product???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defRPr/>
            </a:pPr>
            <a:r>
              <a:rPr lang="en-US" smtClean="0">
                <a:cs typeface="+mj-cs"/>
              </a:rPr>
              <a:t>Barriers</a:t>
            </a:r>
          </a:p>
        </p:txBody>
      </p:sp>
      <p:sp>
        <p:nvSpPr>
          <p:cNvPr id="115715" name="Rectangle 3"/>
          <p:cNvSpPr>
            <a:spLocks noGrp="1" noChangeArrowheads="1"/>
          </p:cNvSpPr>
          <p:nvPr>
            <p:ph type="body" sz="half" idx="1"/>
          </p:nvPr>
        </p:nvSpPr>
        <p:spPr/>
        <p:txBody>
          <a:bodyPr/>
          <a:lstStyle/>
          <a:p>
            <a:pPr>
              <a:defRPr/>
            </a:pPr>
            <a:r>
              <a:rPr lang="en-US" sz="2800" smtClean="0">
                <a:cs typeface="+mn-cs"/>
              </a:rPr>
              <a:t>Faculty lack training in sound pedagogical practices</a:t>
            </a:r>
          </a:p>
          <a:p>
            <a:pPr>
              <a:buFont typeface="Monotype Sorts" charset="0"/>
              <a:buNone/>
              <a:defRPr/>
            </a:pPr>
            <a:endParaRPr lang="en-US" sz="2800" smtClean="0">
              <a:cs typeface="+mn-cs"/>
            </a:endParaRPr>
          </a:p>
        </p:txBody>
      </p:sp>
      <p:pic>
        <p:nvPicPr>
          <p:cNvPr id="115716" name="Picture 4" descr="j0216986[1]"/>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876925" y="1828800"/>
            <a:ext cx="1819275" cy="18208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115717" name="Picture 5" descr="j0215234[1]"/>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437188" y="4114800"/>
            <a:ext cx="2232025" cy="1981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46085" name="Picture 6" descr="j015699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1800" y="2813050"/>
            <a:ext cx="1778000"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7" descr="BD19797_[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419600"/>
            <a:ext cx="1603375"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7" name="Picture 8" descr="j015605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4267200"/>
            <a:ext cx="1522413"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21" name="Text Box 9"/>
          <p:cNvSpPr txBox="1">
            <a:spLocks noChangeArrowheads="1"/>
          </p:cNvSpPr>
          <p:nvPr/>
        </p:nvSpPr>
        <p:spPr bwMode="auto">
          <a:xfrm>
            <a:off x="7391400" y="1828800"/>
            <a:ext cx="1981200" cy="393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5200" b="1">
                <a:cs typeface="+mn-cs"/>
              </a:rPr>
              <a:t>?</a:t>
            </a:r>
          </a:p>
        </p:txBody>
      </p:sp>
      <p:sp>
        <p:nvSpPr>
          <p:cNvPr id="115722" name="Text Box 10"/>
          <p:cNvSpPr txBox="1">
            <a:spLocks noChangeArrowheads="1"/>
          </p:cNvSpPr>
          <p:nvPr/>
        </p:nvSpPr>
        <p:spPr bwMode="auto">
          <a:xfrm>
            <a:off x="2133600" y="6186488"/>
            <a:ext cx="56673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800" b="1">
                <a:latin typeface="Arial" charset="0"/>
                <a:cs typeface="+mn-cs"/>
              </a:rPr>
              <a:t>What are the effective methods?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defRPr/>
            </a:pPr>
            <a:r>
              <a:rPr lang="en-US" smtClean="0">
                <a:cs typeface="+mj-cs"/>
              </a:rPr>
              <a:t>Barriers</a:t>
            </a:r>
          </a:p>
        </p:txBody>
      </p:sp>
      <p:sp>
        <p:nvSpPr>
          <p:cNvPr id="116739" name="Rectangle 3"/>
          <p:cNvSpPr>
            <a:spLocks noGrp="1" noChangeArrowheads="1"/>
          </p:cNvSpPr>
          <p:nvPr>
            <p:ph type="body" sz="half" idx="1"/>
          </p:nvPr>
        </p:nvSpPr>
        <p:spPr/>
        <p:txBody>
          <a:bodyPr/>
          <a:lstStyle/>
          <a:p>
            <a:pPr>
              <a:defRPr/>
            </a:pPr>
            <a:r>
              <a:rPr lang="en-US" sz="2800" smtClean="0">
                <a:cs typeface="+mn-cs"/>
              </a:rPr>
              <a:t>Faculty lack training use of educational technology</a:t>
            </a:r>
          </a:p>
          <a:p>
            <a:pPr>
              <a:buFont typeface="Monotype Sorts" charset="0"/>
              <a:buNone/>
              <a:defRPr/>
            </a:pPr>
            <a:endParaRPr lang="en-US" sz="2800" smtClean="0">
              <a:cs typeface="+mn-cs"/>
            </a:endParaRPr>
          </a:p>
        </p:txBody>
      </p:sp>
      <p:pic>
        <p:nvPicPr>
          <p:cNvPr id="116740" name="Picture 4" descr="j0078782[1]"/>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038600" y="2819400"/>
            <a:ext cx="3581400" cy="28527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116741" name="Text Box 5"/>
          <p:cNvSpPr txBox="1">
            <a:spLocks noChangeArrowheads="1"/>
          </p:cNvSpPr>
          <p:nvPr/>
        </p:nvSpPr>
        <p:spPr bwMode="auto">
          <a:xfrm>
            <a:off x="2230438" y="6161088"/>
            <a:ext cx="49323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800" b="1">
                <a:latin typeface="Arial" charset="0"/>
                <a:cs typeface="+mn-cs"/>
              </a:rPr>
              <a:t>Technology training needed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defRPr/>
            </a:pPr>
            <a:r>
              <a:rPr lang="en-US" smtClean="0">
                <a:cs typeface="+mj-cs"/>
              </a:rPr>
              <a:t>Scope Restrictions</a:t>
            </a:r>
          </a:p>
        </p:txBody>
      </p:sp>
      <p:sp>
        <p:nvSpPr>
          <p:cNvPr id="110595" name="Rectangle 3"/>
          <p:cNvSpPr>
            <a:spLocks noGrp="1" noChangeArrowheads="1"/>
          </p:cNvSpPr>
          <p:nvPr>
            <p:ph type="body" idx="1"/>
          </p:nvPr>
        </p:nvSpPr>
        <p:spPr/>
        <p:txBody>
          <a:bodyPr/>
          <a:lstStyle/>
          <a:p>
            <a:pPr>
              <a:lnSpc>
                <a:spcPct val="90000"/>
              </a:lnSpc>
              <a:defRPr/>
            </a:pPr>
            <a:r>
              <a:rPr lang="en-US" smtClean="0">
                <a:cs typeface="+mn-cs"/>
              </a:rPr>
              <a:t>Can</a:t>
            </a:r>
            <a:r>
              <a:rPr lang="ja-JP" altLang="en-US" smtClean="0">
                <a:latin typeface="Arial"/>
                <a:cs typeface="+mn-cs"/>
              </a:rPr>
              <a:t>’</a:t>
            </a:r>
            <a:r>
              <a:rPr lang="en-US" smtClean="0">
                <a:cs typeface="+mn-cs"/>
              </a:rPr>
              <a:t>t do much in 1.5 hours</a:t>
            </a:r>
          </a:p>
          <a:p>
            <a:pPr>
              <a:lnSpc>
                <a:spcPct val="90000"/>
              </a:lnSpc>
              <a:defRPr/>
            </a:pPr>
            <a:r>
              <a:rPr lang="en-US" smtClean="0">
                <a:cs typeface="+mn-cs"/>
              </a:rPr>
              <a:t>Not covering institutional change or institutional purchase/licensing/adoption of tools</a:t>
            </a:r>
          </a:p>
          <a:p>
            <a:pPr>
              <a:lnSpc>
                <a:spcPct val="90000"/>
              </a:lnSpc>
              <a:defRPr/>
            </a:pPr>
            <a:r>
              <a:rPr lang="en-US" smtClean="0">
                <a:cs typeface="+mn-cs"/>
              </a:rPr>
              <a:t>Not going into depth on Learning Styles and techniques to address those styles</a:t>
            </a:r>
          </a:p>
          <a:p>
            <a:pPr>
              <a:lnSpc>
                <a:spcPct val="90000"/>
              </a:lnSpc>
              <a:defRPr/>
            </a:pPr>
            <a:r>
              <a:rPr lang="en-US" smtClean="0">
                <a:cs typeface="+mn-cs"/>
              </a:rPr>
              <a:t>Not going to talk about specific development tools</a:t>
            </a:r>
          </a:p>
          <a:p>
            <a:pPr>
              <a:lnSpc>
                <a:spcPct val="90000"/>
              </a:lnSpc>
              <a:defRPr/>
            </a:pPr>
            <a:endParaRPr lang="en-US" smtClean="0">
              <a:cs typeface="+mn-cs"/>
            </a:endParaRPr>
          </a:p>
          <a:p>
            <a:pPr>
              <a:lnSpc>
                <a:spcPct val="90000"/>
              </a:lnSpc>
              <a:defRPr/>
            </a:pPr>
            <a:endParaRPr lang="en-US" smtClean="0">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defRPr/>
            </a:pPr>
            <a:r>
              <a:rPr lang="en-US" smtClean="0">
                <a:cs typeface="+mj-cs"/>
              </a:rPr>
              <a:t>Barriers</a:t>
            </a:r>
          </a:p>
        </p:txBody>
      </p:sp>
      <p:sp>
        <p:nvSpPr>
          <p:cNvPr id="117763" name="Rectangle 3"/>
          <p:cNvSpPr>
            <a:spLocks noGrp="1" noChangeArrowheads="1"/>
          </p:cNvSpPr>
          <p:nvPr>
            <p:ph type="body" sz="half" idx="1"/>
          </p:nvPr>
        </p:nvSpPr>
        <p:spPr>
          <a:xfrm>
            <a:off x="685800" y="2438400"/>
            <a:ext cx="3810000" cy="4114800"/>
          </a:xfrm>
        </p:spPr>
        <p:txBody>
          <a:bodyPr/>
          <a:lstStyle/>
          <a:p>
            <a:pPr>
              <a:defRPr/>
            </a:pPr>
            <a:r>
              <a:rPr lang="en-US" sz="2800" smtClean="0">
                <a:cs typeface="+mn-cs"/>
              </a:rPr>
              <a:t>Short supply of time and resources</a:t>
            </a:r>
          </a:p>
          <a:p>
            <a:pPr>
              <a:buFont typeface="Monotype Sorts" charset="0"/>
              <a:buNone/>
              <a:defRPr/>
            </a:pPr>
            <a:endParaRPr lang="en-US" sz="2800" smtClean="0">
              <a:cs typeface="+mn-cs"/>
            </a:endParaRPr>
          </a:p>
        </p:txBody>
      </p:sp>
      <p:pic>
        <p:nvPicPr>
          <p:cNvPr id="117764" name="Picture 4" descr="j0078747[1]"/>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6858000" y="1676400"/>
            <a:ext cx="1062038" cy="434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48132" name="Picture 5" descr="j007883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962400"/>
            <a:ext cx="31908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66" name="Picture 6" descr="j0078794[1]"/>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3124200" y="1752600"/>
            <a:ext cx="2212975" cy="3276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117767" name="Text Box 7"/>
          <p:cNvSpPr txBox="1">
            <a:spLocks noChangeArrowheads="1"/>
          </p:cNvSpPr>
          <p:nvPr/>
        </p:nvSpPr>
        <p:spPr bwMode="auto">
          <a:xfrm>
            <a:off x="2438400" y="6084888"/>
            <a:ext cx="441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800" b="1">
                <a:latin typeface="Arial" charset="0"/>
                <a:cs typeface="+mn-cs"/>
              </a:rPr>
              <a:t>Support systems needed</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defRPr/>
            </a:pPr>
            <a:r>
              <a:rPr lang="en-US" smtClean="0">
                <a:cs typeface="+mj-cs"/>
              </a:rPr>
              <a:t>Barriers</a:t>
            </a:r>
          </a:p>
        </p:txBody>
      </p:sp>
      <p:sp>
        <p:nvSpPr>
          <p:cNvPr id="118787" name="Rectangle 3"/>
          <p:cNvSpPr>
            <a:spLocks noGrp="1" noChangeArrowheads="1"/>
          </p:cNvSpPr>
          <p:nvPr>
            <p:ph type="body" sz="half" idx="1"/>
          </p:nvPr>
        </p:nvSpPr>
        <p:spPr/>
        <p:txBody>
          <a:bodyPr/>
          <a:lstStyle/>
          <a:p>
            <a:pPr>
              <a:defRPr/>
            </a:pPr>
            <a:r>
              <a:rPr lang="en-US" sz="2800" smtClean="0">
                <a:cs typeface="+mn-cs"/>
              </a:rPr>
              <a:t>Teaching not well rewarded</a:t>
            </a:r>
          </a:p>
          <a:p>
            <a:pPr>
              <a:buFont typeface="Monotype Sorts" charset="0"/>
              <a:buNone/>
              <a:defRPr/>
            </a:pPr>
            <a:endParaRPr lang="en-US" sz="2800" smtClean="0">
              <a:cs typeface="+mn-cs"/>
            </a:endParaRPr>
          </a:p>
        </p:txBody>
      </p:sp>
      <p:pic>
        <p:nvPicPr>
          <p:cNvPr id="118788" name="Picture 4" descr="j0078737[1]"/>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613400" y="1981200"/>
            <a:ext cx="1878013" cy="1981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118789" name="Picture 5" descr="BD07019_[1]"/>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990600" y="4191000"/>
            <a:ext cx="1592263" cy="1808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49157" name="Picture 6" descr="j023064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495800"/>
            <a:ext cx="1169988" cy="19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Picture 7" descr="j019534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5105400"/>
            <a:ext cx="1817688"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9" name="Picture 8" descr="tn00446a[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657600"/>
            <a:ext cx="2119313"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mtClean="0">
                <a:cs typeface="+mj-cs"/>
              </a:rPr>
              <a:t>Developing Technology-Based Materials</a:t>
            </a:r>
          </a:p>
        </p:txBody>
      </p:sp>
      <p:sp>
        <p:nvSpPr>
          <p:cNvPr id="77827" name="Rectangle 3"/>
          <p:cNvSpPr>
            <a:spLocks noChangeArrowheads="1"/>
          </p:cNvSpPr>
          <p:nvPr/>
        </p:nvSpPr>
        <p:spPr bwMode="auto">
          <a:xfrm>
            <a:off x="2209800" y="1981200"/>
            <a:ext cx="48768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b="1">
                <a:latin typeface="Arial" charset="0"/>
                <a:cs typeface="+mn-cs"/>
              </a:rPr>
              <a:t>Learning Objectives,</a:t>
            </a:r>
          </a:p>
          <a:p>
            <a:pPr algn="ctr" eaLnBrk="1" hangingPunct="1">
              <a:defRPr/>
            </a:pPr>
            <a:r>
              <a:rPr lang="en-US" b="1">
                <a:latin typeface="Arial" charset="0"/>
                <a:cs typeface="+mn-cs"/>
              </a:rPr>
              <a:t> Goals, Pedagogy</a:t>
            </a:r>
          </a:p>
        </p:txBody>
      </p:sp>
      <p:sp>
        <p:nvSpPr>
          <p:cNvPr id="77828" name="Rectangle 4"/>
          <p:cNvSpPr>
            <a:spLocks noChangeArrowheads="1"/>
          </p:cNvSpPr>
          <p:nvPr/>
        </p:nvSpPr>
        <p:spPr bwMode="auto">
          <a:xfrm>
            <a:off x="2209800" y="3429000"/>
            <a:ext cx="12954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b="1">
                <a:latin typeface="Arial" charset="0"/>
                <a:cs typeface="+mn-cs"/>
              </a:rPr>
              <a:t>Content</a:t>
            </a:r>
          </a:p>
        </p:txBody>
      </p:sp>
      <p:sp>
        <p:nvSpPr>
          <p:cNvPr id="77829" name="Rectangle 5"/>
          <p:cNvSpPr>
            <a:spLocks noChangeArrowheads="1"/>
          </p:cNvSpPr>
          <p:nvPr/>
        </p:nvSpPr>
        <p:spPr bwMode="auto">
          <a:xfrm>
            <a:off x="2209800" y="4673600"/>
            <a:ext cx="48768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b="1">
                <a:latin typeface="Arial" charset="0"/>
                <a:cs typeface="+mn-cs"/>
              </a:rPr>
              <a:t>Implementation/Coding</a:t>
            </a:r>
          </a:p>
        </p:txBody>
      </p:sp>
      <p:sp>
        <p:nvSpPr>
          <p:cNvPr id="77830" name="Rectangle 6"/>
          <p:cNvSpPr>
            <a:spLocks noChangeArrowheads="1"/>
          </p:cNvSpPr>
          <p:nvPr/>
        </p:nvSpPr>
        <p:spPr bwMode="auto">
          <a:xfrm>
            <a:off x="5791200" y="3429000"/>
            <a:ext cx="12954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b="1">
                <a:latin typeface="Arial" charset="0"/>
                <a:cs typeface="+mn-cs"/>
              </a:rPr>
              <a:t>Design</a:t>
            </a:r>
          </a:p>
        </p:txBody>
      </p:sp>
      <p:sp>
        <p:nvSpPr>
          <p:cNvPr id="77831" name="Rectangle 7"/>
          <p:cNvSpPr>
            <a:spLocks noChangeArrowheads="1"/>
          </p:cNvSpPr>
          <p:nvPr/>
        </p:nvSpPr>
        <p:spPr bwMode="auto">
          <a:xfrm>
            <a:off x="2209800" y="5918200"/>
            <a:ext cx="4876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b="1">
                <a:latin typeface="Arial" charset="0"/>
                <a:cs typeface="+mn-cs"/>
              </a:rPr>
              <a:t>Deployment</a:t>
            </a:r>
          </a:p>
        </p:txBody>
      </p:sp>
      <p:sp>
        <p:nvSpPr>
          <p:cNvPr id="77832" name="AutoShape 8"/>
          <p:cNvSpPr>
            <a:spLocks noChangeArrowheads="1"/>
          </p:cNvSpPr>
          <p:nvPr/>
        </p:nvSpPr>
        <p:spPr bwMode="auto">
          <a:xfrm>
            <a:off x="2667000" y="2933700"/>
            <a:ext cx="609600" cy="457200"/>
          </a:xfrm>
          <a:prstGeom prst="downArrow">
            <a:avLst>
              <a:gd name="adj1" fmla="val 50000"/>
              <a:gd name="adj2"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833" name="AutoShape 9"/>
          <p:cNvSpPr>
            <a:spLocks noChangeArrowheads="1"/>
          </p:cNvSpPr>
          <p:nvPr/>
        </p:nvSpPr>
        <p:spPr bwMode="auto">
          <a:xfrm>
            <a:off x="6172200" y="2933700"/>
            <a:ext cx="609600" cy="457200"/>
          </a:xfrm>
          <a:prstGeom prst="downArrow">
            <a:avLst>
              <a:gd name="adj1" fmla="val 50000"/>
              <a:gd name="adj2"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834" name="AutoShape 10"/>
          <p:cNvSpPr>
            <a:spLocks noChangeArrowheads="1"/>
          </p:cNvSpPr>
          <p:nvPr/>
        </p:nvSpPr>
        <p:spPr bwMode="auto">
          <a:xfrm>
            <a:off x="2667000" y="4178300"/>
            <a:ext cx="609600" cy="457200"/>
          </a:xfrm>
          <a:prstGeom prst="downArrow">
            <a:avLst>
              <a:gd name="adj1" fmla="val 50000"/>
              <a:gd name="adj2"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835" name="AutoShape 11"/>
          <p:cNvSpPr>
            <a:spLocks noChangeArrowheads="1"/>
          </p:cNvSpPr>
          <p:nvPr/>
        </p:nvSpPr>
        <p:spPr bwMode="auto">
          <a:xfrm>
            <a:off x="6172200" y="4178300"/>
            <a:ext cx="609600" cy="457200"/>
          </a:xfrm>
          <a:prstGeom prst="downArrow">
            <a:avLst>
              <a:gd name="adj1" fmla="val 50000"/>
              <a:gd name="adj2"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836" name="AutoShape 12"/>
          <p:cNvSpPr>
            <a:spLocks noChangeArrowheads="1"/>
          </p:cNvSpPr>
          <p:nvPr/>
        </p:nvSpPr>
        <p:spPr bwMode="auto">
          <a:xfrm>
            <a:off x="4114800" y="3505200"/>
            <a:ext cx="1143000" cy="533400"/>
          </a:xfrm>
          <a:prstGeom prst="rightArrow">
            <a:avLst>
              <a:gd name="adj1" fmla="val 50000"/>
              <a:gd name="adj2" fmla="val 53571"/>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837" name="AutoShape 13"/>
          <p:cNvSpPr>
            <a:spLocks noChangeArrowheads="1"/>
          </p:cNvSpPr>
          <p:nvPr/>
        </p:nvSpPr>
        <p:spPr bwMode="auto">
          <a:xfrm>
            <a:off x="4419600" y="5410200"/>
            <a:ext cx="609600" cy="457200"/>
          </a:xfrm>
          <a:prstGeom prst="downArrow">
            <a:avLst>
              <a:gd name="adj1" fmla="val 50000"/>
              <a:gd name="adj2"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defRPr/>
            </a:pPr>
            <a:r>
              <a:rPr lang="en-US" smtClean="0">
                <a:cs typeface="+mj-cs"/>
              </a:rPr>
              <a:t>Courseware Development</a:t>
            </a:r>
          </a:p>
        </p:txBody>
      </p:sp>
      <p:sp>
        <p:nvSpPr>
          <p:cNvPr id="68611" name="Rectangle 3"/>
          <p:cNvSpPr>
            <a:spLocks noGrp="1" noChangeArrowheads="1"/>
          </p:cNvSpPr>
          <p:nvPr>
            <p:ph type="body" idx="1"/>
          </p:nvPr>
        </p:nvSpPr>
        <p:spPr/>
        <p:txBody>
          <a:bodyPr/>
          <a:lstStyle/>
          <a:p>
            <a:pPr>
              <a:lnSpc>
                <a:spcPct val="90000"/>
              </a:lnSpc>
              <a:buFont typeface="Monotype Sorts" charset="0"/>
              <a:buNone/>
              <a:defRPr/>
            </a:pPr>
            <a:r>
              <a:rPr lang="en-US" sz="2800" u="sng" smtClean="0">
                <a:cs typeface="+mn-cs"/>
              </a:rPr>
              <a:t>Essential Elements for Developers</a:t>
            </a:r>
          </a:p>
          <a:p>
            <a:pPr>
              <a:lnSpc>
                <a:spcPct val="90000"/>
              </a:lnSpc>
              <a:defRPr/>
            </a:pPr>
            <a:r>
              <a:rPr lang="en-US" sz="2800" smtClean="0">
                <a:cs typeface="+mn-cs"/>
              </a:rPr>
              <a:t>Training in sound pedagogical techniques</a:t>
            </a:r>
          </a:p>
          <a:p>
            <a:pPr>
              <a:lnSpc>
                <a:spcPct val="90000"/>
              </a:lnSpc>
              <a:defRPr/>
            </a:pPr>
            <a:r>
              <a:rPr lang="en-US" sz="2800" smtClean="0">
                <a:cs typeface="+mn-cs"/>
              </a:rPr>
              <a:t>Training in the use of technology development tools</a:t>
            </a:r>
          </a:p>
          <a:p>
            <a:pPr>
              <a:lnSpc>
                <a:spcPct val="90000"/>
              </a:lnSpc>
              <a:defRPr/>
            </a:pPr>
            <a:r>
              <a:rPr lang="en-US" sz="2800" smtClean="0">
                <a:cs typeface="+mn-cs"/>
              </a:rPr>
              <a:t>Development software and facilities</a:t>
            </a:r>
          </a:p>
          <a:p>
            <a:pPr>
              <a:lnSpc>
                <a:spcPct val="90000"/>
              </a:lnSpc>
              <a:defRPr/>
            </a:pPr>
            <a:r>
              <a:rPr lang="en-US" sz="2800" smtClean="0">
                <a:cs typeface="+mn-cs"/>
              </a:rPr>
              <a:t>Time</a:t>
            </a:r>
          </a:p>
          <a:p>
            <a:pPr>
              <a:lnSpc>
                <a:spcPct val="90000"/>
              </a:lnSpc>
              <a:defRPr/>
            </a:pPr>
            <a:r>
              <a:rPr lang="en-US" sz="2800" smtClean="0">
                <a:cs typeface="+mn-cs"/>
              </a:rPr>
              <a:t>Support staff</a:t>
            </a:r>
          </a:p>
          <a:p>
            <a:pPr>
              <a:lnSpc>
                <a:spcPct val="90000"/>
              </a:lnSpc>
              <a:defRPr/>
            </a:pPr>
            <a:r>
              <a:rPr lang="en-US" sz="2800" smtClean="0">
                <a:cs typeface="+mn-cs"/>
              </a:rPr>
              <a:t>Incentives</a:t>
            </a:r>
          </a:p>
          <a:p>
            <a:pPr>
              <a:lnSpc>
                <a:spcPct val="90000"/>
              </a:lnSpc>
              <a:defRPr/>
            </a:pPr>
            <a:r>
              <a:rPr lang="en-US" sz="2800" smtClean="0">
                <a:cs typeface="+mn-cs"/>
              </a:rPr>
              <a:t>Deployment facilities</a:t>
            </a:r>
          </a:p>
          <a:p>
            <a:pPr>
              <a:lnSpc>
                <a:spcPct val="90000"/>
              </a:lnSpc>
              <a:defRPr/>
            </a:pPr>
            <a:endParaRPr lang="en-US" sz="2800" smtClean="0">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26"/>
          <p:cNvSpPr>
            <a:spLocks noGrp="1" noChangeArrowheads="1"/>
          </p:cNvSpPr>
          <p:nvPr>
            <p:ph type="title"/>
          </p:nvPr>
        </p:nvSpPr>
        <p:spPr/>
        <p:txBody>
          <a:bodyPr/>
          <a:lstStyle/>
          <a:p>
            <a:pPr>
              <a:defRPr/>
            </a:pPr>
            <a:r>
              <a:rPr lang="en-US" smtClean="0">
                <a:cs typeface="+mj-cs"/>
              </a:rPr>
              <a:t>Heckuva Lot of Work!</a:t>
            </a:r>
          </a:p>
        </p:txBody>
      </p:sp>
      <p:graphicFrame>
        <p:nvGraphicFramePr>
          <p:cNvPr id="52226" name="Object 1028"/>
          <p:cNvGraphicFramePr>
            <a:graphicFrameLocks noChangeAspect="1"/>
          </p:cNvGraphicFramePr>
          <p:nvPr/>
        </p:nvGraphicFramePr>
        <p:xfrm>
          <a:off x="2689225" y="1981200"/>
          <a:ext cx="3763963" cy="3535363"/>
        </p:xfrm>
        <a:graphic>
          <a:graphicData uri="http://schemas.openxmlformats.org/presentationml/2006/ole">
            <mc:AlternateContent xmlns:mc="http://schemas.openxmlformats.org/markup-compatibility/2006">
              <mc:Choice xmlns:v="urn:schemas-microsoft-com:vml" Requires="v">
                <p:oleObj spid="_x0000_s52228" name="Clip" r:id="rId3" imgW="3760995" imgH="3534818" progId="MS_ClipArt_Gallery.2">
                  <p:embed/>
                </p:oleObj>
              </mc:Choice>
              <mc:Fallback>
                <p:oleObj name="Clip" r:id="rId3" imgW="3760995" imgH="3534818" progId="MS_ClipArt_Gallery.2">
                  <p:embed/>
                  <p:pic>
                    <p:nvPicPr>
                      <p:cNvPr id="0"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9225" y="1981200"/>
                        <a:ext cx="3763963" cy="353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0902" name="Text Box 1030"/>
          <p:cNvSpPr txBox="1">
            <a:spLocks noChangeArrowheads="1"/>
          </p:cNvSpPr>
          <p:nvPr/>
        </p:nvSpPr>
        <p:spPr bwMode="auto">
          <a:xfrm>
            <a:off x="1981200" y="5791200"/>
            <a:ext cx="52784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b="1">
                <a:cs typeface="+mn-cs"/>
              </a:rPr>
              <a:t>Faculty Already Wear Too Many Hats </a:t>
            </a:r>
          </a:p>
          <a:p>
            <a:pPr algn="ctr">
              <a:defRPr/>
            </a:pPr>
            <a:r>
              <a:rPr lang="en-US" b="1">
                <a:cs typeface="+mn-cs"/>
              </a:rPr>
              <a:t>and Too Many Time Commitments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pPr>
              <a:defRPr/>
            </a:pPr>
            <a:r>
              <a:rPr lang="en-US" smtClean="0">
                <a:cs typeface="+mj-cs"/>
              </a:rPr>
              <a:t>Repository Collection</a:t>
            </a:r>
          </a:p>
        </p:txBody>
      </p:sp>
      <p:pic>
        <p:nvPicPr>
          <p:cNvPr id="53250" name="Picture 1027" descr="C:\WINNT40\Profiles\jgtront\Application Data\Microsoft\Media Catalog\Downloaded Clips\cl23\j0088580.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1100" y="2057400"/>
            <a:ext cx="25590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0" name="Text Box 1028"/>
          <p:cNvSpPr txBox="1">
            <a:spLocks noChangeArrowheads="1"/>
          </p:cNvSpPr>
          <p:nvPr/>
        </p:nvSpPr>
        <p:spPr bwMode="auto">
          <a:xfrm>
            <a:off x="457200" y="1931988"/>
            <a:ext cx="5562600" cy="441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buClr>
                <a:srgbClr val="FF6600"/>
              </a:buClr>
              <a:buFont typeface="Wingdings" charset="0"/>
              <a:buChar char="n"/>
              <a:defRPr/>
            </a:pPr>
            <a:r>
              <a:rPr lang="en-US" sz="3200" b="1">
                <a:cs typeface="+mn-cs"/>
              </a:rPr>
              <a:t> Authors are trained in technology and pedagogy</a:t>
            </a:r>
          </a:p>
          <a:p>
            <a:pPr eaLnBrk="1" hangingPunct="1">
              <a:buClr>
                <a:srgbClr val="FF6600"/>
              </a:buClr>
              <a:buFont typeface="Wingdings" charset="0"/>
              <a:buChar char="n"/>
              <a:defRPr/>
            </a:pPr>
            <a:r>
              <a:rPr lang="en-US" sz="3200" b="1">
                <a:cs typeface="+mn-cs"/>
              </a:rPr>
              <a:t> A common template and user interface is applied</a:t>
            </a:r>
          </a:p>
          <a:p>
            <a:pPr eaLnBrk="1" hangingPunct="1">
              <a:buClr>
                <a:srgbClr val="FF6600"/>
              </a:buClr>
              <a:buFont typeface="Wingdings" charset="0"/>
              <a:buChar char="n"/>
              <a:defRPr/>
            </a:pPr>
            <a:r>
              <a:rPr lang="en-US" sz="3200" b="1">
                <a:cs typeface="+mn-cs"/>
              </a:rPr>
              <a:t> Each author contributes four or five modules</a:t>
            </a:r>
          </a:p>
          <a:p>
            <a:pPr eaLnBrk="1" hangingPunct="1">
              <a:buClr>
                <a:srgbClr val="FF6600"/>
              </a:buClr>
              <a:buFont typeface="Wingdings" charset="0"/>
              <a:buChar char="n"/>
              <a:defRPr/>
            </a:pPr>
            <a:r>
              <a:rPr lang="en-US" sz="3200" b="1">
                <a:cs typeface="+mn-cs"/>
              </a:rPr>
              <a:t> All share in using the modules for their classes</a:t>
            </a:r>
            <a:endParaRPr lang="en-US" sz="2800" b="1">
              <a:latin typeface="Arial" charset="0"/>
              <a:cs typeface="+mn-cs"/>
            </a:endParaRPr>
          </a:p>
          <a:p>
            <a:pPr eaLnBrk="1" hangingPunct="1">
              <a:buClr>
                <a:srgbClr val="CC0000"/>
              </a:buClr>
              <a:buSzPct val="120000"/>
              <a:buFont typeface="Wingdings" charset="0"/>
              <a:buChar char="§"/>
              <a:defRPr/>
            </a:pPr>
            <a:endParaRPr lang="en-US" sz="2800" b="1">
              <a:latin typeface="Arial" charset="0"/>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n-US" smtClean="0">
                <a:cs typeface="+mj-cs"/>
              </a:rPr>
              <a:t>User Interface</a:t>
            </a:r>
          </a:p>
        </p:txBody>
      </p:sp>
      <p:sp>
        <p:nvSpPr>
          <p:cNvPr id="5123" name="Rectangle 3"/>
          <p:cNvSpPr>
            <a:spLocks noGrp="1" noChangeArrowheads="1"/>
          </p:cNvSpPr>
          <p:nvPr>
            <p:ph type="body" idx="1"/>
          </p:nvPr>
        </p:nvSpPr>
        <p:spPr/>
        <p:txBody>
          <a:bodyPr/>
          <a:lstStyle/>
          <a:p>
            <a:pPr>
              <a:defRPr/>
            </a:pPr>
            <a:r>
              <a:rPr lang="en-US" smtClean="0">
                <a:cs typeface="+mn-cs"/>
              </a:rPr>
              <a:t>Usability </a:t>
            </a:r>
            <a:r>
              <a:rPr lang="en-US" smtClean="0">
                <a:cs typeface="+mn-cs"/>
                <a:sym typeface="Wingdings" charset="0"/>
              </a:rPr>
              <a:t></a:t>
            </a:r>
            <a:r>
              <a:rPr lang="en-US" smtClean="0">
                <a:cs typeface="+mn-cs"/>
              </a:rPr>
              <a:t> Visibility </a:t>
            </a:r>
            <a:r>
              <a:rPr lang="en-US" smtClean="0">
                <a:cs typeface="+mn-cs"/>
                <a:sym typeface="Wingdings" charset="0"/>
              </a:rPr>
              <a:t></a:t>
            </a:r>
            <a:r>
              <a:rPr lang="en-US" smtClean="0">
                <a:cs typeface="+mn-cs"/>
              </a:rPr>
              <a:t> Functionality</a:t>
            </a:r>
          </a:p>
          <a:p>
            <a:pPr>
              <a:defRPr/>
            </a:pPr>
            <a:r>
              <a:rPr lang="en-US" smtClean="0">
                <a:cs typeface="+mn-cs"/>
              </a:rPr>
              <a:t>Common set of user tools</a:t>
            </a:r>
          </a:p>
          <a:p>
            <a:pPr>
              <a:defRPr/>
            </a:pPr>
            <a:r>
              <a:rPr lang="en-US" smtClean="0">
                <a:cs typeface="+mn-cs"/>
              </a:rPr>
              <a:t>Assessment hooks built-in</a:t>
            </a:r>
          </a:p>
          <a:p>
            <a:pPr>
              <a:defRPr/>
            </a:pPr>
            <a:r>
              <a:rPr lang="en-US" smtClean="0">
                <a:cs typeface="+mn-cs"/>
              </a:rPr>
              <a:t>Operates across many </a:t>
            </a:r>
          </a:p>
          <a:p>
            <a:pPr>
              <a:defRPr/>
            </a:pPr>
            <a:endParaRPr lang="en-US" smtClean="0">
              <a:cs typeface="+mn-cs"/>
            </a:endParaRPr>
          </a:p>
          <a:p>
            <a:pPr>
              <a:defRPr/>
            </a:pPr>
            <a:r>
              <a:rPr lang="en-US" smtClean="0">
                <a:cs typeface="+mn-cs"/>
              </a:rPr>
              <a:t>A template is given to all developers – variants are allowed</a:t>
            </a:r>
          </a:p>
          <a:p>
            <a:pPr>
              <a:defRPr/>
            </a:pPr>
            <a:endParaRPr lang="en-US" smtClean="0">
              <a:cs typeface="+mn-cs"/>
            </a:endParaRPr>
          </a:p>
          <a:p>
            <a:pPr>
              <a:defRPr/>
            </a:pPr>
            <a:endParaRPr lang="en-US" smtClean="0">
              <a:cs typeface="+mn-cs"/>
            </a:endParaRPr>
          </a:p>
        </p:txBody>
      </p:sp>
    </p:spTree>
  </p:cSld>
  <p:clrMapOvr>
    <a:masterClrMapping/>
  </p:clrMapOvr>
  <p:transition xmlns:p14="http://schemas.microsoft.com/office/powerpoint/2010/mai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en-US" smtClean="0">
                <a:cs typeface="+mj-cs"/>
              </a:rPr>
              <a:t>Important Engineering Course Topics</a:t>
            </a:r>
          </a:p>
        </p:txBody>
      </p:sp>
      <p:sp>
        <p:nvSpPr>
          <p:cNvPr id="78851" name="Rectangle 3"/>
          <p:cNvSpPr>
            <a:spLocks noGrp="1" noChangeArrowheads="1"/>
          </p:cNvSpPr>
          <p:nvPr>
            <p:ph type="body" idx="1"/>
          </p:nvPr>
        </p:nvSpPr>
        <p:spPr/>
        <p:txBody>
          <a:bodyPr/>
          <a:lstStyle/>
          <a:p>
            <a:pPr>
              <a:defRPr/>
            </a:pPr>
            <a:r>
              <a:rPr lang="en-US" smtClean="0">
                <a:cs typeface="+mn-cs"/>
              </a:rPr>
              <a:t>Criteria for topic selection:</a:t>
            </a:r>
          </a:p>
          <a:p>
            <a:pPr lvl="1">
              <a:buClr>
                <a:srgbClr val="FF9900"/>
              </a:buClr>
              <a:defRPr/>
            </a:pPr>
            <a:r>
              <a:rPr lang="en-US" smtClean="0"/>
              <a:t>Affect a broad segment of student population</a:t>
            </a:r>
          </a:p>
          <a:p>
            <a:pPr lvl="1">
              <a:buClr>
                <a:srgbClr val="FF9900"/>
              </a:buClr>
              <a:defRPr/>
            </a:pPr>
            <a:r>
              <a:rPr lang="en-US" smtClean="0"/>
              <a:t>Topic lends itself to the use of technology</a:t>
            </a:r>
          </a:p>
          <a:p>
            <a:pPr lvl="1">
              <a:buClr>
                <a:srgbClr val="FF9900"/>
              </a:buClr>
              <a:defRPr/>
            </a:pPr>
            <a:r>
              <a:rPr lang="en-US" smtClean="0"/>
              <a:t>Need for special assistance technology can provide</a:t>
            </a:r>
          </a:p>
          <a:p>
            <a:pPr lvl="1">
              <a:buClr>
                <a:srgbClr val="FF9900"/>
              </a:buClr>
              <a:defRPr/>
            </a:pPr>
            <a:r>
              <a:rPr lang="en-US" smtClean="0"/>
              <a:t>Faculty interest</a:t>
            </a:r>
          </a:p>
          <a:p>
            <a:pPr lvl="1">
              <a:buClr>
                <a:srgbClr val="FF9900"/>
              </a:buClr>
              <a:defRPr/>
            </a:pPr>
            <a:r>
              <a:rPr lang="en-US" smtClean="0"/>
              <a:t>Material longevity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smtClean="0">
                <a:cs typeface="+mj-cs"/>
              </a:rPr>
              <a:t>Important Engineering Course Topics</a:t>
            </a:r>
          </a:p>
        </p:txBody>
      </p:sp>
      <p:sp>
        <p:nvSpPr>
          <p:cNvPr id="98307" name="Text Box 3"/>
          <p:cNvSpPr txBox="1">
            <a:spLocks noChangeArrowheads="1"/>
          </p:cNvSpPr>
          <p:nvPr/>
        </p:nvSpPr>
        <p:spPr bwMode="auto">
          <a:xfrm>
            <a:off x="914400" y="1828800"/>
            <a:ext cx="72977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3200">
                <a:cs typeface="+mn-cs"/>
              </a:rPr>
              <a:t>80% of all engineering students take Statics</a:t>
            </a:r>
          </a:p>
        </p:txBody>
      </p:sp>
      <p:graphicFrame>
        <p:nvGraphicFramePr>
          <p:cNvPr id="56323" name="Object 4"/>
          <p:cNvGraphicFramePr>
            <a:graphicFrameLocks noChangeAspect="1"/>
          </p:cNvGraphicFramePr>
          <p:nvPr/>
        </p:nvGraphicFramePr>
        <p:xfrm>
          <a:off x="3055938" y="2552700"/>
          <a:ext cx="2879725" cy="4305300"/>
        </p:xfrm>
        <a:graphic>
          <a:graphicData uri="http://schemas.openxmlformats.org/presentationml/2006/ole">
            <mc:AlternateContent xmlns:mc="http://schemas.openxmlformats.org/markup-compatibility/2006">
              <mc:Choice xmlns:v="urn:schemas-microsoft-com:vml" Requires="v">
                <p:oleObj spid="_x0000_s56326" name="Clip" r:id="rId3" imgW="3027317" imgH="4526280" progId="MS_ClipArt_Gallery.2">
                  <p:embed/>
                </p:oleObj>
              </mc:Choice>
              <mc:Fallback>
                <p:oleObj name="Clip" r:id="rId3" imgW="3027317" imgH="452628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5938" y="2552700"/>
                        <a:ext cx="2879725" cy="430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56324" name="Object 5"/>
          <p:cNvGraphicFramePr>
            <a:graphicFrameLocks noChangeAspect="1"/>
          </p:cNvGraphicFramePr>
          <p:nvPr/>
        </p:nvGraphicFramePr>
        <p:xfrm>
          <a:off x="6705600" y="3505200"/>
          <a:ext cx="1790700" cy="2103438"/>
        </p:xfrm>
        <a:graphic>
          <a:graphicData uri="http://schemas.openxmlformats.org/presentationml/2006/ole">
            <mc:AlternateContent xmlns:mc="http://schemas.openxmlformats.org/markup-compatibility/2006">
              <mc:Choice xmlns:v="urn:schemas-microsoft-com:vml" Requires="v">
                <p:oleObj spid="_x0000_s56327" name="Clip" r:id="rId5" imgW="3195519" imgH="3751969" progId="MS_ClipArt_Gallery.2">
                  <p:embed/>
                </p:oleObj>
              </mc:Choice>
              <mc:Fallback>
                <p:oleObj name="Clip" r:id="rId5" imgW="3195519" imgH="3751969" progId="MS_ClipArt_Gallery.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3505200"/>
                        <a:ext cx="1790700" cy="2103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56325" name="Object 6"/>
          <p:cNvGraphicFramePr>
            <a:graphicFrameLocks noChangeAspect="1"/>
          </p:cNvGraphicFramePr>
          <p:nvPr/>
        </p:nvGraphicFramePr>
        <p:xfrm>
          <a:off x="2362200" y="2681288"/>
          <a:ext cx="2352675" cy="2881312"/>
        </p:xfrm>
        <a:graphic>
          <a:graphicData uri="http://schemas.openxmlformats.org/presentationml/2006/ole">
            <mc:AlternateContent xmlns:mc="http://schemas.openxmlformats.org/markup-compatibility/2006">
              <mc:Choice xmlns:v="urn:schemas-microsoft-com:vml" Requires="v">
                <p:oleObj spid="_x0000_s56328" name="Clip" r:id="rId7" imgW="3211789" imgH="3937452" progId="MS_ClipArt_Gallery.2">
                  <p:embed/>
                </p:oleObj>
              </mc:Choice>
              <mc:Fallback>
                <p:oleObj name="Clip" r:id="rId7" imgW="3211789" imgH="3937452" progId="MS_ClipArt_Gallery.2">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2681288"/>
                        <a:ext cx="2352675" cy="2881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l">
              <a:defRPr/>
            </a:pPr>
            <a:r>
              <a:rPr lang="en-US" smtClean="0">
                <a:cs typeface="+mj-cs"/>
              </a:rPr>
              <a:t>Question / Discussion</a:t>
            </a:r>
          </a:p>
        </p:txBody>
      </p:sp>
      <p:sp>
        <p:nvSpPr>
          <p:cNvPr id="99331" name="Rectangle 3"/>
          <p:cNvSpPr>
            <a:spLocks noGrp="1" noChangeArrowheads="1"/>
          </p:cNvSpPr>
          <p:nvPr>
            <p:ph type="body" idx="1"/>
          </p:nvPr>
        </p:nvSpPr>
        <p:spPr/>
        <p:txBody>
          <a:bodyPr/>
          <a:lstStyle/>
          <a:p>
            <a:pPr>
              <a:defRPr/>
            </a:pPr>
            <a:r>
              <a:rPr lang="en-US" smtClean="0">
                <a:cs typeface="+mn-cs"/>
              </a:rPr>
              <a:t>What core topics/courses should be addressed first?</a:t>
            </a:r>
          </a:p>
        </p:txBody>
      </p:sp>
      <p:graphicFrame>
        <p:nvGraphicFramePr>
          <p:cNvPr id="57347" name="Object 4"/>
          <p:cNvGraphicFramePr>
            <a:graphicFrameLocks noChangeAspect="1"/>
          </p:cNvGraphicFramePr>
          <p:nvPr/>
        </p:nvGraphicFramePr>
        <p:xfrm>
          <a:off x="4648200" y="3657600"/>
          <a:ext cx="1035050" cy="2227263"/>
        </p:xfrm>
        <a:graphic>
          <a:graphicData uri="http://schemas.openxmlformats.org/presentationml/2006/ole">
            <mc:AlternateContent xmlns:mc="http://schemas.openxmlformats.org/markup-compatibility/2006">
              <mc:Choice xmlns:v="urn:schemas-microsoft-com:vml" Requires="v">
                <p:oleObj spid="_x0000_s57349" name="Clip" r:id="rId3" imgW="1854740" imgH="3988340" progId="MS_ClipArt_Gallery.2">
                  <p:embed/>
                </p:oleObj>
              </mc:Choice>
              <mc:Fallback>
                <p:oleObj name="Clip" r:id="rId3" imgW="1854740" imgH="3988340" progId="MS_ClipArt_Gallery.2">
                  <p:embed/>
                  <p:pic>
                    <p:nvPicPr>
                      <p:cNvPr id="0" name="Object 4"/>
                      <p:cNvPicPr>
                        <a:picLocks noChangeAspect="1" noChangeArrowheads="1"/>
                      </p:cNvPicPr>
                      <p:nvPr/>
                    </p:nvPicPr>
                    <p:blipFill>
                      <a:blip r:embed="rId4">
                        <a:lum contrast="18000"/>
                        <a:grayscl/>
                        <a:biLevel thresh="50000"/>
                        <a:extLst>
                          <a:ext uri="{28A0092B-C50C-407E-A947-70E740481C1C}">
                            <a14:useLocalDpi xmlns:a14="http://schemas.microsoft.com/office/drawing/2010/main" val="0"/>
                          </a:ext>
                        </a:extLst>
                      </a:blip>
                      <a:srcRect/>
                      <a:stretch>
                        <a:fillRect/>
                      </a:stretch>
                    </p:blipFill>
                    <p:spPr bwMode="auto">
                      <a:xfrm>
                        <a:off x="4648200" y="3657600"/>
                        <a:ext cx="1035050" cy="222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57348" name="Object 5"/>
          <p:cNvGraphicFramePr>
            <a:graphicFrameLocks noChangeAspect="1"/>
          </p:cNvGraphicFramePr>
          <p:nvPr/>
        </p:nvGraphicFramePr>
        <p:xfrm>
          <a:off x="6858000" y="3429000"/>
          <a:ext cx="828675" cy="2514600"/>
        </p:xfrm>
        <a:graphic>
          <a:graphicData uri="http://schemas.openxmlformats.org/presentationml/2006/ole">
            <mc:AlternateContent xmlns:mc="http://schemas.openxmlformats.org/markup-compatibility/2006">
              <mc:Choice xmlns:v="urn:schemas-microsoft-com:vml" Requires="v">
                <p:oleObj spid="_x0000_s57350" name="Clip" r:id="rId5" imgW="1298383" imgH="3937452" progId="MS_ClipArt_Gallery.2">
                  <p:embed/>
                </p:oleObj>
              </mc:Choice>
              <mc:Fallback>
                <p:oleObj name="Clip" r:id="rId5" imgW="1298383" imgH="3937452" progId="MS_ClipArt_Gallery.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3429000"/>
                        <a:ext cx="828675"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228600"/>
            <a:ext cx="7772400" cy="1143000"/>
          </a:xfrm>
        </p:spPr>
        <p:txBody>
          <a:bodyPr/>
          <a:lstStyle/>
          <a:p>
            <a:pPr>
              <a:defRPr/>
            </a:pPr>
            <a:r>
              <a:rPr lang="en-US" smtClean="0">
                <a:cs typeface="+mj-cs"/>
              </a:rPr>
              <a:t>Technology with Teaching/Learning</a:t>
            </a:r>
          </a:p>
        </p:txBody>
      </p:sp>
      <p:sp>
        <p:nvSpPr>
          <p:cNvPr id="70659" name="Text Box 3"/>
          <p:cNvSpPr txBox="1">
            <a:spLocks noChangeArrowheads="1"/>
          </p:cNvSpPr>
          <p:nvPr/>
        </p:nvSpPr>
        <p:spPr bwMode="auto">
          <a:xfrm>
            <a:off x="304800" y="1568450"/>
            <a:ext cx="8610600" cy="216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lang="en-US" sz="2800" b="1" i="1">
                <a:latin typeface="Times" charset="0"/>
                <a:cs typeface="Times New Roman" charset="0"/>
              </a:rPr>
              <a:t>"…for the computer to bring about a revolution in higher education, its introduction must be accompanied by improvements in our understanding of learning and teaching.</a:t>
            </a:r>
            <a:r>
              <a:rPr lang="ja-JP" altLang="en-US" sz="2800" b="1">
                <a:latin typeface="Arial"/>
                <a:cs typeface="Times New Roman" charset="0"/>
              </a:rPr>
              <a:t>“</a:t>
            </a:r>
            <a:endParaRPr lang="en-US" sz="2000" b="1">
              <a:cs typeface="Times New Roman" charset="0"/>
            </a:endParaRPr>
          </a:p>
          <a:p>
            <a:pPr algn="ctr" eaLnBrk="1" hangingPunct="1">
              <a:defRPr/>
            </a:pPr>
            <a:r>
              <a:rPr lang="en-US" b="1">
                <a:latin typeface="Times" charset="0"/>
                <a:cs typeface="Times New Roman" charset="0"/>
              </a:rPr>
              <a:t>--Nobel Laureate Herbert Simon</a:t>
            </a:r>
            <a:endParaRPr lang="en-US" b="1">
              <a:latin typeface="Arial" charset="0"/>
              <a:cs typeface="+mn-cs"/>
            </a:endParaRPr>
          </a:p>
        </p:txBody>
      </p:sp>
      <p:pic>
        <p:nvPicPr>
          <p:cNvPr id="7171" name="Picture 4" descr="C:\Program Files\Common Files\Microsoft Shared\Clipart\cagcat50\BD04912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657600"/>
            <a:ext cx="8991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defRPr/>
            </a:pPr>
            <a:r>
              <a:rPr lang="en-US" smtClean="0">
                <a:cs typeface="+mj-cs"/>
              </a:rPr>
              <a:t>Commonality</a:t>
            </a:r>
          </a:p>
        </p:txBody>
      </p:sp>
      <p:sp>
        <p:nvSpPr>
          <p:cNvPr id="79875" name="Rectangle 3"/>
          <p:cNvSpPr>
            <a:spLocks noGrp="1" noChangeArrowheads="1"/>
          </p:cNvSpPr>
          <p:nvPr>
            <p:ph type="body" idx="1"/>
          </p:nvPr>
        </p:nvSpPr>
        <p:spPr/>
        <p:txBody>
          <a:bodyPr/>
          <a:lstStyle/>
          <a:p>
            <a:pPr>
              <a:buFont typeface="Monotype Sorts" charset="0"/>
              <a:buNone/>
              <a:defRPr/>
            </a:pPr>
            <a:r>
              <a:rPr lang="en-US" smtClean="0">
                <a:cs typeface="+mn-cs"/>
              </a:rPr>
              <a:t>High degree of commonality:</a:t>
            </a:r>
          </a:p>
          <a:p>
            <a:pPr>
              <a:defRPr/>
            </a:pPr>
            <a:r>
              <a:rPr lang="en-US" smtClean="0">
                <a:cs typeface="+mn-cs"/>
              </a:rPr>
              <a:t> reduces development time</a:t>
            </a:r>
          </a:p>
          <a:p>
            <a:pPr>
              <a:defRPr/>
            </a:pPr>
            <a:r>
              <a:rPr lang="en-US" smtClean="0">
                <a:cs typeface="+mn-cs"/>
              </a:rPr>
              <a:t> minimizes user learning curve</a:t>
            </a:r>
          </a:p>
          <a:p>
            <a:pPr>
              <a:defRPr/>
            </a:pPr>
            <a:r>
              <a:rPr lang="en-US" smtClean="0">
                <a:cs typeface="+mn-cs"/>
              </a:rPr>
              <a:t> facilitates adoption/adaptation</a:t>
            </a:r>
          </a:p>
          <a:p>
            <a:pPr>
              <a:defRPr/>
            </a:pPr>
            <a:endParaRPr lang="en-US" smtClean="0">
              <a:cs typeface="+mn-cs"/>
            </a:endParaRPr>
          </a:p>
        </p:txBody>
      </p:sp>
      <p:graphicFrame>
        <p:nvGraphicFramePr>
          <p:cNvPr id="58371" name="Object 4"/>
          <p:cNvGraphicFramePr>
            <a:graphicFrameLocks noChangeAspect="1"/>
          </p:cNvGraphicFramePr>
          <p:nvPr/>
        </p:nvGraphicFramePr>
        <p:xfrm>
          <a:off x="6203950" y="3689350"/>
          <a:ext cx="2787650" cy="2787650"/>
        </p:xfrm>
        <a:graphic>
          <a:graphicData uri="http://schemas.openxmlformats.org/presentationml/2006/ole">
            <mc:AlternateContent xmlns:mc="http://schemas.openxmlformats.org/markup-compatibility/2006">
              <mc:Choice xmlns:v="urn:schemas-microsoft-com:vml" Requires="v">
                <p:oleObj spid="_x0000_s58372" name="Clip" r:id="rId3" imgW="3466965" imgH="3466965" progId="MS_ClipArt_Gallery.2">
                  <p:embed/>
                </p:oleObj>
              </mc:Choice>
              <mc:Fallback>
                <p:oleObj name="Clip" r:id="rId3" imgW="3466965" imgH="3466965"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3950" y="3689350"/>
                        <a:ext cx="2787650" cy="278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smtClean="0">
                <a:cs typeface="+mj-cs"/>
              </a:rPr>
              <a:t>Is Technology Effective?</a:t>
            </a:r>
          </a:p>
        </p:txBody>
      </p:sp>
      <p:sp>
        <p:nvSpPr>
          <p:cNvPr id="72707" name="Rectangle 3"/>
          <p:cNvSpPr>
            <a:spLocks noGrp="1" noChangeArrowheads="1"/>
          </p:cNvSpPr>
          <p:nvPr>
            <p:ph type="body" idx="1"/>
          </p:nvPr>
        </p:nvSpPr>
        <p:spPr/>
        <p:txBody>
          <a:bodyPr/>
          <a:lstStyle/>
          <a:p>
            <a:pPr>
              <a:defRPr/>
            </a:pPr>
            <a:r>
              <a:rPr lang="en-US" smtClean="0">
                <a:cs typeface="+mn-cs"/>
              </a:rPr>
              <a:t>What are the measures?</a:t>
            </a:r>
          </a:p>
          <a:p>
            <a:pPr>
              <a:defRPr/>
            </a:pPr>
            <a:r>
              <a:rPr lang="en-US" smtClean="0">
                <a:cs typeface="+mn-cs"/>
              </a:rPr>
              <a:t>How do we measure effectiveness in a learning process?</a:t>
            </a:r>
          </a:p>
          <a:p>
            <a:pPr>
              <a:defRPr/>
            </a:pPr>
            <a:r>
              <a:rPr lang="en-US" smtClean="0">
                <a:cs typeface="+mn-cs"/>
              </a:rPr>
              <a:t>Somewhat early to determine true effectiveness!?</a:t>
            </a:r>
          </a:p>
        </p:txBody>
      </p:sp>
      <p:graphicFrame>
        <p:nvGraphicFramePr>
          <p:cNvPr id="72708" name="Object 4"/>
          <p:cNvGraphicFramePr>
            <a:graphicFrameLocks noChangeAspect="1"/>
          </p:cNvGraphicFramePr>
          <p:nvPr/>
        </p:nvGraphicFramePr>
        <p:xfrm>
          <a:off x="3733800" y="4271963"/>
          <a:ext cx="4953000" cy="2000250"/>
        </p:xfrm>
        <a:graphic>
          <a:graphicData uri="http://schemas.openxmlformats.org/presentationml/2006/ole">
            <mc:AlternateContent xmlns:mc="http://schemas.openxmlformats.org/markup-compatibility/2006">
              <mc:Choice xmlns:v="urn:schemas-microsoft-com:vml" Requires="v">
                <p:oleObj spid="_x0000_s59397" name="Clip" r:id="rId3" imgW="1161935" imgH="483985" progId="MS_ClipArt_Gallery.2">
                  <p:embed/>
                </p:oleObj>
              </mc:Choice>
              <mc:Fallback>
                <p:oleObj name="Clip" r:id="rId3" imgW="1161935" imgH="483985"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4271963"/>
                        <a:ext cx="4953000" cy="20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72709" name="Text Box 5"/>
          <p:cNvSpPr txBox="1">
            <a:spLocks noChangeArrowheads="1"/>
          </p:cNvSpPr>
          <p:nvPr/>
        </p:nvSpPr>
        <p:spPr bwMode="auto">
          <a:xfrm>
            <a:off x="3657600" y="6049963"/>
            <a:ext cx="5029200" cy="579437"/>
          </a:xfrm>
          <a:prstGeom prst="rect">
            <a:avLst/>
          </a:prstGeom>
          <a:noFill/>
          <a:ln>
            <a:noFill/>
          </a:ln>
          <a:effectLst/>
          <a:extLst>
            <a:ext uri="{909E8E84-426E-40dd-AFC4-6F175D3DCCD1}">
              <a14:hiddenFill xmlns:a14="http://schemas.microsoft.com/office/drawing/2010/main">
                <a:solidFill>
                  <a:srgbClr val="0000C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3200" b="1">
                <a:latin typeface="Scribble" charset="0"/>
                <a:cs typeface="+mn-cs"/>
              </a:rPr>
              <a:t>Engineering Courseware</a:t>
            </a: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1000"/>
                                  </p:stCondLst>
                                  <p:childTnLst>
                                    <p:set>
                                      <p:cBhvr>
                                        <p:cTn id="6" dur="1" fill="hold">
                                          <p:stCondLst>
                                            <p:cond delay="0"/>
                                          </p:stCondLst>
                                        </p:cTn>
                                        <p:tgtEl>
                                          <p:spTgt spid="72709"/>
                                        </p:tgtEl>
                                        <p:attrNameLst>
                                          <p:attrName>style.visibility</p:attrName>
                                        </p:attrNameLst>
                                      </p:cBhvr>
                                      <p:to>
                                        <p:strVal val="visible"/>
                                      </p:to>
                                    </p:set>
                                    <p:anim calcmode="lin" valueType="num">
                                      <p:cBhvr>
                                        <p:cTn id="7" dur="1000" fill="hold"/>
                                        <p:tgtEl>
                                          <p:spTgt spid="72709"/>
                                        </p:tgtEl>
                                        <p:attrNameLst>
                                          <p:attrName>ppt_w</p:attrName>
                                        </p:attrNameLst>
                                      </p:cBhvr>
                                      <p:tavLst>
                                        <p:tav tm="0">
                                          <p:val>
                                            <p:fltVal val="0"/>
                                          </p:val>
                                        </p:tav>
                                        <p:tav tm="100000">
                                          <p:val>
                                            <p:strVal val="#ppt_w"/>
                                          </p:val>
                                        </p:tav>
                                      </p:tavLst>
                                    </p:anim>
                                    <p:anim calcmode="lin" valueType="num">
                                      <p:cBhvr>
                                        <p:cTn id="8" dur="1000" fill="hold"/>
                                        <p:tgtEl>
                                          <p:spTgt spid="72709"/>
                                        </p:tgtEl>
                                        <p:attrNameLst>
                                          <p:attrName>ppt_h</p:attrName>
                                        </p:attrNameLst>
                                      </p:cBhvr>
                                      <p:tavLst>
                                        <p:tav tm="0">
                                          <p:val>
                                            <p:fltVal val="0"/>
                                          </p:val>
                                        </p:tav>
                                        <p:tav tm="100000">
                                          <p:val>
                                            <p:strVal val="#ppt_h"/>
                                          </p:val>
                                        </p:tav>
                                      </p:tavLst>
                                    </p:anim>
                                    <p:anim calcmode="lin" valueType="num">
                                      <p:cBhvr>
                                        <p:cTn id="9" dur="1000" fill="hold"/>
                                        <p:tgtEl>
                                          <p:spTgt spid="7270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270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2000"/>
                            </p:stCondLst>
                            <p:childTnLst>
                              <p:par>
                                <p:cTn id="12" presetID="2" presetClass="entr" presetSubtype="2" fill="hold" nodeType="afterEffect">
                                  <p:stCondLst>
                                    <p:cond delay="1000"/>
                                  </p:stCondLst>
                                  <p:childTnLst>
                                    <p:set>
                                      <p:cBhvr>
                                        <p:cTn id="13" dur="1" fill="hold">
                                          <p:stCondLst>
                                            <p:cond delay="0"/>
                                          </p:stCondLst>
                                        </p:cTn>
                                        <p:tgtEl>
                                          <p:spTgt spid="72708"/>
                                        </p:tgtEl>
                                        <p:attrNameLst>
                                          <p:attrName>style.visibility</p:attrName>
                                        </p:attrNameLst>
                                      </p:cBhvr>
                                      <p:to>
                                        <p:strVal val="visible"/>
                                      </p:to>
                                    </p:set>
                                    <p:anim calcmode="lin" valueType="num">
                                      <p:cBhvr additive="base">
                                        <p:cTn id="14" dur="500" fill="hold"/>
                                        <p:tgtEl>
                                          <p:spTgt spid="72708"/>
                                        </p:tgtEl>
                                        <p:attrNameLst>
                                          <p:attrName>ppt_x</p:attrName>
                                        </p:attrNameLst>
                                      </p:cBhvr>
                                      <p:tavLst>
                                        <p:tav tm="0">
                                          <p:val>
                                            <p:strVal val="1+#ppt_w/2"/>
                                          </p:val>
                                        </p:tav>
                                        <p:tav tm="100000">
                                          <p:val>
                                            <p:strVal val="#ppt_x"/>
                                          </p:val>
                                        </p:tav>
                                      </p:tavLst>
                                    </p:anim>
                                    <p:anim calcmode="lin" valueType="num">
                                      <p:cBhvr additive="base">
                                        <p:cTn id="15" dur="500" fill="hold"/>
                                        <p:tgtEl>
                                          <p:spTgt spid="72708"/>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3500"/>
                            </p:stCondLst>
                            <p:childTnLst>
                              <p:par>
                                <p:cTn id="17" presetID="2" presetClass="entr" presetSubtype="8" fill="hold" grpId="0" nodeType="afterEffect">
                                  <p:stCondLst>
                                    <p:cond delay="3000"/>
                                  </p:stCondLst>
                                  <p:childTnLst>
                                    <p:set>
                                      <p:cBhvr>
                                        <p:cTn id="18" dur="1" fill="hold">
                                          <p:stCondLst>
                                            <p:cond delay="0"/>
                                          </p:stCondLst>
                                        </p:cTn>
                                        <p:tgtEl>
                                          <p:spTgt spid="72707">
                                            <p:txEl>
                                              <p:pRg st="0" end="0"/>
                                            </p:txEl>
                                          </p:spTgt>
                                        </p:tgtEl>
                                        <p:attrNameLst>
                                          <p:attrName>style.visibility</p:attrName>
                                        </p:attrNameLst>
                                      </p:cBhvr>
                                      <p:to>
                                        <p:strVal val="visible"/>
                                      </p:to>
                                    </p:set>
                                    <p:anim calcmode="lin" valueType="num">
                                      <p:cBhvr additive="base">
                                        <p:cTn id="19"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7000"/>
                            </p:stCondLst>
                            <p:childTnLst>
                              <p:par>
                                <p:cTn id="22" presetID="2" presetClass="entr" presetSubtype="8" fill="hold" grpId="0" nodeType="afterEffect">
                                  <p:stCondLst>
                                    <p:cond delay="3000"/>
                                  </p:stCondLst>
                                  <p:childTnLst>
                                    <p:set>
                                      <p:cBhvr>
                                        <p:cTn id="23" dur="1" fill="hold">
                                          <p:stCondLst>
                                            <p:cond delay="0"/>
                                          </p:stCondLst>
                                        </p:cTn>
                                        <p:tgtEl>
                                          <p:spTgt spid="72707">
                                            <p:txEl>
                                              <p:pRg st="1" end="1"/>
                                            </p:txEl>
                                          </p:spTgt>
                                        </p:tgtEl>
                                        <p:attrNameLst>
                                          <p:attrName>style.visibility</p:attrName>
                                        </p:attrNameLst>
                                      </p:cBhvr>
                                      <p:to>
                                        <p:strVal val="visible"/>
                                      </p:to>
                                    </p:set>
                                    <p:anim calcmode="lin" valueType="num">
                                      <p:cBhvr additive="base">
                                        <p:cTn id="24" dur="500" fill="hold"/>
                                        <p:tgtEl>
                                          <p:spTgt spid="72707">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72707">
                                            <p:txEl>
                                              <p:pRg st="1" end="1"/>
                                            </p:txEl>
                                          </p:spTgt>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0500"/>
                            </p:stCondLst>
                            <p:childTnLst>
                              <p:par>
                                <p:cTn id="27" presetID="2" presetClass="entr" presetSubtype="8" fill="hold" grpId="0" nodeType="afterEffect">
                                  <p:stCondLst>
                                    <p:cond delay="3000"/>
                                  </p:stCondLst>
                                  <p:childTnLst>
                                    <p:set>
                                      <p:cBhvr>
                                        <p:cTn id="28" dur="1" fill="hold">
                                          <p:stCondLst>
                                            <p:cond delay="0"/>
                                          </p:stCondLst>
                                        </p:cTn>
                                        <p:tgtEl>
                                          <p:spTgt spid="72707">
                                            <p:txEl>
                                              <p:pRg st="2" end="2"/>
                                            </p:txEl>
                                          </p:spTgt>
                                        </p:tgtEl>
                                        <p:attrNameLst>
                                          <p:attrName>style.visibility</p:attrName>
                                        </p:attrNameLst>
                                      </p:cBhvr>
                                      <p:to>
                                        <p:strVal val="visible"/>
                                      </p:to>
                                    </p:set>
                                    <p:anim calcmode="lin" valueType="num">
                                      <p:cBhvr additive="base">
                                        <p:cTn id="29" dur="500" fill="hold"/>
                                        <p:tgtEl>
                                          <p:spTgt spid="72707">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27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advAuto="3000"/>
      <p:bldP spid="72709"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smtClean="0">
                <a:cs typeface="+mj-cs"/>
              </a:rPr>
              <a:t>Measures</a:t>
            </a:r>
          </a:p>
        </p:txBody>
      </p:sp>
      <p:sp>
        <p:nvSpPr>
          <p:cNvPr id="73731" name="Rectangle 3"/>
          <p:cNvSpPr>
            <a:spLocks noGrp="1" noChangeArrowheads="1"/>
          </p:cNvSpPr>
          <p:nvPr>
            <p:ph type="body" idx="1"/>
          </p:nvPr>
        </p:nvSpPr>
        <p:spPr/>
        <p:txBody>
          <a:bodyPr/>
          <a:lstStyle/>
          <a:p>
            <a:pPr>
              <a:lnSpc>
                <a:spcPct val="90000"/>
              </a:lnSpc>
              <a:defRPr/>
            </a:pPr>
            <a:r>
              <a:rPr lang="en-US" sz="2800" smtClean="0">
                <a:cs typeface="+mn-cs"/>
              </a:rPr>
              <a:t>Improved understanding of material</a:t>
            </a:r>
          </a:p>
          <a:p>
            <a:pPr>
              <a:lnSpc>
                <a:spcPct val="90000"/>
              </a:lnSpc>
              <a:defRPr/>
            </a:pPr>
            <a:r>
              <a:rPr lang="en-US" sz="2800" smtClean="0">
                <a:cs typeface="+mn-cs"/>
              </a:rPr>
              <a:t>Student engagement</a:t>
            </a:r>
          </a:p>
          <a:p>
            <a:pPr>
              <a:lnSpc>
                <a:spcPct val="90000"/>
              </a:lnSpc>
              <a:defRPr/>
            </a:pPr>
            <a:r>
              <a:rPr lang="en-US" sz="2800" smtClean="0">
                <a:cs typeface="+mn-cs"/>
              </a:rPr>
              <a:t>Access to the faculty member</a:t>
            </a:r>
          </a:p>
          <a:p>
            <a:pPr>
              <a:lnSpc>
                <a:spcPct val="90000"/>
              </a:lnSpc>
              <a:defRPr/>
            </a:pPr>
            <a:r>
              <a:rPr lang="en-US" sz="2800" smtClean="0">
                <a:cs typeface="+mn-cs"/>
              </a:rPr>
              <a:t>Ability to access the course despite location or time constraints</a:t>
            </a:r>
          </a:p>
          <a:p>
            <a:pPr>
              <a:lnSpc>
                <a:spcPct val="90000"/>
              </a:lnSpc>
              <a:defRPr/>
            </a:pPr>
            <a:r>
              <a:rPr lang="en-US" sz="2800" smtClean="0">
                <a:cs typeface="+mn-cs"/>
              </a:rPr>
              <a:t>Access to ancillary enrichment material - increase in breadth of understanding</a:t>
            </a:r>
          </a:p>
          <a:p>
            <a:pPr>
              <a:lnSpc>
                <a:spcPct val="90000"/>
              </a:lnSpc>
              <a:defRPr/>
            </a:pPr>
            <a:r>
              <a:rPr lang="en-US" sz="2800" smtClean="0">
                <a:cs typeface="+mn-cs"/>
              </a:rPr>
              <a:t>Difficult to isolate the cause of improvement or decline in measured characteristics</a:t>
            </a:r>
          </a:p>
          <a:p>
            <a:pPr>
              <a:lnSpc>
                <a:spcPct val="90000"/>
              </a:lnSpc>
              <a:defRPr/>
            </a:pPr>
            <a:r>
              <a:rPr lang="en-US" sz="2800" smtClean="0">
                <a:cs typeface="+mn-cs"/>
              </a:rPr>
              <a:t>Improved faculty efficiency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ox(out)">
                                      <p:cBhvr>
                                        <p:cTn id="7" dur="500"/>
                                        <p:tgtEl>
                                          <p:spTgt spid="73731">
                                            <p:txEl>
                                              <p:pRg st="0" end="0"/>
                                            </p:txEl>
                                          </p:spTgt>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animEffect transition="in" filter="box(out)">
                                      <p:cBhvr>
                                        <p:cTn id="11" dur="500"/>
                                        <p:tgtEl>
                                          <p:spTgt spid="73731">
                                            <p:txEl>
                                              <p:pRg st="1" end="1"/>
                                            </p:txEl>
                                          </p:spTgt>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animEffect transition="in" filter="box(out)">
                                      <p:cBhvr>
                                        <p:cTn id="15" dur="500"/>
                                        <p:tgtEl>
                                          <p:spTgt spid="73731">
                                            <p:txEl>
                                              <p:pRg st="2" end="2"/>
                                            </p:txEl>
                                          </p:spTgt>
                                        </p:tgtEl>
                                      </p:cBhvr>
                                    </p:animEffect>
                                  </p:child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animEffect transition="in" filter="box(out)">
                                      <p:cBhvr>
                                        <p:cTn id="19" dur="500"/>
                                        <p:tgtEl>
                                          <p:spTgt spid="73731">
                                            <p:txEl>
                                              <p:pRg st="3" end="3"/>
                                            </p:txEl>
                                          </p:spTgt>
                                        </p:tgtEl>
                                      </p:cBhvr>
                                    </p:animEffect>
                                  </p:childTnLst>
                                </p:cTn>
                              </p:par>
                            </p:childTnLst>
                          </p:cTn>
                        </p:par>
                        <p:par>
                          <p:cTn id="20" fill="hold" nodeType="afterGroup">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animEffect transition="in" filter="box(out)">
                                      <p:cBhvr>
                                        <p:cTn id="23" dur="500"/>
                                        <p:tgtEl>
                                          <p:spTgt spid="73731">
                                            <p:txEl>
                                              <p:pRg st="4" end="4"/>
                                            </p:txEl>
                                          </p:spTgt>
                                        </p:tgtEl>
                                      </p:cBhvr>
                                    </p:animEffect>
                                  </p:childTnLst>
                                </p:cTn>
                              </p:par>
                            </p:childTnLst>
                          </p:cTn>
                        </p:par>
                        <p:par>
                          <p:cTn id="24" fill="hold" nodeType="afterGroup">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animEffect transition="in" filter="box(out)">
                                      <p:cBhvr>
                                        <p:cTn id="27" dur="500"/>
                                        <p:tgtEl>
                                          <p:spTgt spid="73731">
                                            <p:txEl>
                                              <p:pRg st="5" end="5"/>
                                            </p:txEl>
                                          </p:spTgt>
                                        </p:tgtEl>
                                      </p:cBhvr>
                                    </p:animEffect>
                                  </p:childTnLst>
                                </p:cTn>
                              </p:par>
                            </p:childTnLst>
                          </p:cTn>
                        </p:par>
                        <p:par>
                          <p:cTn id="28" fill="hold" nodeType="afterGroup">
                            <p:stCondLst>
                              <p:cond delay="3000"/>
                            </p:stCondLst>
                            <p:childTnLst>
                              <p:par>
                                <p:cTn id="29" presetID="4" presetClass="entr" presetSubtype="32" fill="hold" grpId="0" nodeType="afterEffect">
                                  <p:stCondLst>
                                    <p:cond delay="0"/>
                                  </p:stCondLst>
                                  <p:childTnLst>
                                    <p:set>
                                      <p:cBhvr>
                                        <p:cTn id="30" dur="1" fill="hold">
                                          <p:stCondLst>
                                            <p:cond delay="0"/>
                                          </p:stCondLst>
                                        </p:cTn>
                                        <p:tgtEl>
                                          <p:spTgt spid="73731">
                                            <p:txEl>
                                              <p:pRg st="6" end="6"/>
                                            </p:txEl>
                                          </p:spTgt>
                                        </p:tgtEl>
                                        <p:attrNameLst>
                                          <p:attrName>style.visibility</p:attrName>
                                        </p:attrNameLst>
                                      </p:cBhvr>
                                      <p:to>
                                        <p:strVal val="visible"/>
                                      </p:to>
                                    </p:set>
                                    <p:animEffect transition="in" filter="box(out)">
                                      <p:cBhvr>
                                        <p:cTn id="31" dur="500"/>
                                        <p:tgtEl>
                                          <p:spTgt spid="737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advAuto="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smtClean="0">
                <a:cs typeface="+mj-cs"/>
              </a:rPr>
              <a:t>Measuring Effectiveness</a:t>
            </a:r>
          </a:p>
        </p:txBody>
      </p:sp>
      <p:sp>
        <p:nvSpPr>
          <p:cNvPr id="74755" name="Rectangle 3"/>
          <p:cNvSpPr>
            <a:spLocks noGrp="1" noChangeArrowheads="1"/>
          </p:cNvSpPr>
          <p:nvPr>
            <p:ph type="body" idx="1"/>
          </p:nvPr>
        </p:nvSpPr>
        <p:spPr/>
        <p:txBody>
          <a:bodyPr/>
          <a:lstStyle/>
          <a:p>
            <a:pPr>
              <a:lnSpc>
                <a:spcPct val="90000"/>
              </a:lnSpc>
              <a:defRPr/>
            </a:pPr>
            <a:r>
              <a:rPr lang="en-US" sz="2800" smtClean="0">
                <a:cs typeface="+mn-cs"/>
              </a:rPr>
              <a:t>Need to facilitate collecting effectiveness data</a:t>
            </a:r>
          </a:p>
          <a:p>
            <a:pPr lvl="1">
              <a:lnSpc>
                <a:spcPct val="90000"/>
              </a:lnSpc>
              <a:defRPr/>
            </a:pPr>
            <a:r>
              <a:rPr lang="en-US" sz="2400" smtClean="0"/>
              <a:t>collect user feedback</a:t>
            </a:r>
          </a:p>
          <a:p>
            <a:pPr lvl="1">
              <a:lnSpc>
                <a:spcPct val="90000"/>
              </a:lnSpc>
              <a:defRPr/>
            </a:pPr>
            <a:r>
              <a:rPr lang="en-US" sz="2400" smtClean="0"/>
              <a:t>track user interaction</a:t>
            </a:r>
          </a:p>
          <a:p>
            <a:pPr lvl="1">
              <a:lnSpc>
                <a:spcPct val="90000"/>
              </a:lnSpc>
              <a:defRPr/>
            </a:pPr>
            <a:r>
              <a:rPr lang="en-US" sz="2400" smtClean="0"/>
              <a:t>test information transfer success</a:t>
            </a:r>
          </a:p>
          <a:p>
            <a:pPr lvl="1">
              <a:lnSpc>
                <a:spcPct val="90000"/>
              </a:lnSpc>
              <a:defRPr/>
            </a:pPr>
            <a:r>
              <a:rPr lang="en-US" sz="2400" smtClean="0"/>
              <a:t>determine author time/effort saving</a:t>
            </a:r>
          </a:p>
          <a:p>
            <a:pPr>
              <a:lnSpc>
                <a:spcPct val="90000"/>
              </a:lnSpc>
              <a:defRPr/>
            </a:pPr>
            <a:r>
              <a:rPr lang="en-US" sz="2800" smtClean="0">
                <a:cs typeface="+mn-cs"/>
              </a:rPr>
              <a:t>Develop peer review processes</a:t>
            </a:r>
          </a:p>
          <a:p>
            <a:pPr lvl="1">
              <a:lnSpc>
                <a:spcPct val="90000"/>
              </a:lnSpc>
              <a:defRPr/>
            </a:pPr>
            <a:r>
              <a:rPr lang="en-US" sz="2400" smtClean="0"/>
              <a:t>Premier Award -best non-commercial courseware</a:t>
            </a:r>
          </a:p>
          <a:p>
            <a:pPr lvl="1">
              <a:lnSpc>
                <a:spcPct val="90000"/>
              </a:lnSpc>
              <a:defRPr/>
            </a:pPr>
            <a:r>
              <a:rPr lang="en-US" sz="2400" smtClean="0"/>
              <a:t>NEEDS - National Engineering Education Delivery System</a:t>
            </a:r>
          </a:p>
          <a:p>
            <a:pPr lvl="1">
              <a:lnSpc>
                <a:spcPct val="90000"/>
              </a:lnSpc>
              <a:defRPr/>
            </a:pPr>
            <a:r>
              <a:rPr lang="en-US" sz="2400" smtClean="0"/>
              <a:t>MERLOT</a:t>
            </a:r>
          </a:p>
          <a:p>
            <a:pPr lvl="1">
              <a:lnSpc>
                <a:spcPct val="90000"/>
              </a:lnSpc>
              <a:defRPr/>
            </a:pPr>
            <a:endParaRPr lang="en-US" sz="24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781050" y="2292350"/>
            <a:ext cx="7623175" cy="3563938"/>
          </a:xfrm>
        </p:spPr>
        <p:txBody>
          <a:bodyPr/>
          <a:lstStyle/>
          <a:p>
            <a:pPr>
              <a:lnSpc>
                <a:spcPct val="90000"/>
              </a:lnSpc>
              <a:spcBef>
                <a:spcPct val="30000"/>
              </a:spcBef>
              <a:defRPr/>
            </a:pPr>
            <a:r>
              <a:rPr lang="en-US" sz="2800" smtClean="0">
                <a:cs typeface="+mn-cs"/>
              </a:rPr>
              <a:t>Instructional Design</a:t>
            </a:r>
          </a:p>
          <a:p>
            <a:pPr lvl="1">
              <a:defRPr/>
            </a:pPr>
            <a:r>
              <a:rPr lang="en-US" smtClean="0"/>
              <a:t>Will students learn from the courseware?</a:t>
            </a:r>
            <a:r>
              <a:rPr lang="en-US" sz="2400" smtClean="0"/>
              <a:t> </a:t>
            </a:r>
          </a:p>
          <a:p>
            <a:pPr>
              <a:defRPr/>
            </a:pPr>
            <a:r>
              <a:rPr lang="en-US" sz="2800" smtClean="0">
                <a:cs typeface="+mn-cs"/>
              </a:rPr>
              <a:t>Software Design </a:t>
            </a:r>
          </a:p>
          <a:p>
            <a:pPr lvl="1">
              <a:lnSpc>
                <a:spcPct val="90000"/>
              </a:lnSpc>
              <a:spcBef>
                <a:spcPct val="30000"/>
              </a:spcBef>
              <a:defRPr/>
            </a:pPr>
            <a:r>
              <a:rPr lang="en-US" smtClean="0"/>
              <a:t>Is it well designed and usable?</a:t>
            </a:r>
          </a:p>
          <a:p>
            <a:pPr>
              <a:defRPr/>
            </a:pPr>
            <a:r>
              <a:rPr lang="en-US" sz="2800" smtClean="0">
                <a:cs typeface="+mn-cs"/>
              </a:rPr>
              <a:t>Engineering Content</a:t>
            </a:r>
          </a:p>
          <a:p>
            <a:pPr lvl="1">
              <a:defRPr/>
            </a:pPr>
            <a:r>
              <a:rPr lang="en-US" smtClean="0"/>
              <a:t>Is the content correct (error free) and complete?</a:t>
            </a:r>
          </a:p>
          <a:p>
            <a:pPr>
              <a:lnSpc>
                <a:spcPct val="90000"/>
              </a:lnSpc>
              <a:spcBef>
                <a:spcPct val="30000"/>
              </a:spcBef>
              <a:defRPr/>
            </a:pPr>
            <a:endParaRPr lang="en-US" smtClean="0">
              <a:cs typeface="+mn-cs"/>
            </a:endParaRPr>
          </a:p>
          <a:p>
            <a:pPr>
              <a:defRPr/>
            </a:pPr>
            <a:endParaRPr lang="en-US" sz="2800" smtClean="0">
              <a:cs typeface="+mn-cs"/>
            </a:endParaRPr>
          </a:p>
        </p:txBody>
      </p:sp>
      <p:sp>
        <p:nvSpPr>
          <p:cNvPr id="89092" name="Rectangle 4"/>
          <p:cNvSpPr>
            <a:spLocks noGrp="1" noChangeArrowheads="1"/>
          </p:cNvSpPr>
          <p:nvPr>
            <p:ph type="title"/>
          </p:nvPr>
        </p:nvSpPr>
        <p:spPr/>
        <p:txBody>
          <a:bodyPr/>
          <a:lstStyle/>
          <a:p>
            <a:pPr>
              <a:defRPr/>
            </a:pPr>
            <a:r>
              <a:rPr lang="en-US" smtClean="0">
                <a:cs typeface="+mj-cs"/>
              </a:rPr>
              <a:t>Courseware Quality Criteria</a:t>
            </a:r>
            <a:endParaRPr lang="en-US" i="1" smtClean="0">
              <a:cs typeface="+mj-cs"/>
            </a:endParaRPr>
          </a:p>
        </p:txBody>
      </p:sp>
    </p:spTree>
  </p:cSld>
  <p:clrMapOvr>
    <a:masterClrMapping/>
  </p:clrMapOvr>
  <p:transition xmlns:p14="http://schemas.microsoft.com/office/powerpoint/2010/mai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09600" y="381000"/>
            <a:ext cx="7924800" cy="914400"/>
          </a:xfrm>
        </p:spPr>
        <p:txBody>
          <a:bodyPr/>
          <a:lstStyle/>
          <a:p>
            <a:pPr>
              <a:defRPr/>
            </a:pPr>
            <a:r>
              <a:rPr lang="en-US" sz="4000" i="1" smtClean="0">
                <a:cs typeface="+mj-cs"/>
              </a:rPr>
              <a:t>The Premier Award for Excellence in Engineering Education Courseware</a:t>
            </a:r>
            <a:endParaRPr lang="en-US" smtClean="0">
              <a:cs typeface="+mj-cs"/>
            </a:endParaRPr>
          </a:p>
        </p:txBody>
      </p:sp>
      <p:sp>
        <p:nvSpPr>
          <p:cNvPr id="87043" name="Rectangle 3"/>
          <p:cNvSpPr>
            <a:spLocks noGrp="1" noChangeArrowheads="1"/>
          </p:cNvSpPr>
          <p:nvPr>
            <p:ph type="body" idx="1"/>
          </p:nvPr>
        </p:nvSpPr>
        <p:spPr/>
        <p:txBody>
          <a:bodyPr/>
          <a:lstStyle/>
          <a:p>
            <a:pPr>
              <a:defRPr/>
            </a:pPr>
            <a:r>
              <a:rPr lang="en-US" sz="2800" smtClean="0">
                <a:cs typeface="+mn-cs"/>
              </a:rPr>
              <a:t>A national competition to identify and reward the authors of high-quality, non-commercial courseware designed to enhance engineering education</a:t>
            </a:r>
          </a:p>
          <a:p>
            <a:pPr lvl="1">
              <a:defRPr/>
            </a:pPr>
            <a:r>
              <a:rPr lang="en-US" sz="2400" smtClean="0">
                <a:solidFill>
                  <a:schemeClr val="tx2"/>
                </a:solidFill>
              </a:rPr>
              <a:t>The </a:t>
            </a:r>
            <a:r>
              <a:rPr lang="en-US" sz="2400" i="1" smtClean="0">
                <a:solidFill>
                  <a:schemeClr val="tx2"/>
                </a:solidFill>
              </a:rPr>
              <a:t>Premier Award</a:t>
            </a:r>
            <a:r>
              <a:rPr lang="en-US" sz="2400" smtClean="0">
                <a:solidFill>
                  <a:schemeClr val="tx2"/>
                </a:solidFill>
              </a:rPr>
              <a:t> is about the entire experience of using the courseware by learners, not just the courseware itself</a:t>
            </a:r>
            <a:endParaRPr lang="en-US" sz="2400" smtClean="0"/>
          </a:p>
          <a:p>
            <a:pPr>
              <a:defRPr/>
            </a:pPr>
            <a:r>
              <a:rPr lang="en-US" sz="2800" smtClean="0">
                <a:cs typeface="+mn-cs"/>
              </a:rPr>
              <a:t>A dissemination system to distribute the Premier Courseware (via CD’s, ASEE Prism ads, presentations at FIE and ASEE)</a:t>
            </a:r>
          </a:p>
          <a:p>
            <a:pPr>
              <a:defRPr/>
            </a:pPr>
            <a:endParaRPr lang="en-US" smtClean="0">
              <a:cs typeface="+mn-cs"/>
            </a:endParaRPr>
          </a:p>
        </p:txBody>
      </p:sp>
      <p:graphicFrame>
        <p:nvGraphicFramePr>
          <p:cNvPr id="64515" name="Object 6"/>
          <p:cNvGraphicFramePr>
            <a:graphicFrameLocks noChangeAspect="1"/>
          </p:cNvGraphicFramePr>
          <p:nvPr/>
        </p:nvGraphicFramePr>
        <p:xfrm>
          <a:off x="7927975" y="5410200"/>
          <a:ext cx="1216025" cy="1447800"/>
        </p:xfrm>
        <a:graphic>
          <a:graphicData uri="http://schemas.openxmlformats.org/presentationml/2006/ole">
            <mc:AlternateContent xmlns:mc="http://schemas.openxmlformats.org/markup-compatibility/2006">
              <mc:Choice xmlns:v="urn:schemas-microsoft-com:vml" Requires="v">
                <p:oleObj spid="_x0000_s64516" name="Image" r:id="rId4" imgW="2033180" imgH="2414402" progId="Photoshop.Image.5">
                  <p:embed/>
                </p:oleObj>
              </mc:Choice>
              <mc:Fallback>
                <p:oleObj name="Image" r:id="rId4" imgW="2033180" imgH="2414402" progId="Photoshop.Image.5">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7975" y="5410200"/>
                        <a:ext cx="121602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defRPr/>
            </a:pPr>
            <a:r>
              <a:rPr lang="en-US" smtClean="0">
                <a:cs typeface="+mj-cs"/>
              </a:rPr>
              <a:t>Use of </a:t>
            </a:r>
            <a:r>
              <a:rPr lang="en-US" i="1" smtClean="0">
                <a:cs typeface="+mj-cs"/>
              </a:rPr>
              <a:t>Premier</a:t>
            </a:r>
            <a:r>
              <a:rPr lang="en-US" smtClean="0">
                <a:cs typeface="+mj-cs"/>
              </a:rPr>
              <a:t> Courseware</a:t>
            </a:r>
          </a:p>
        </p:txBody>
      </p:sp>
      <p:sp>
        <p:nvSpPr>
          <p:cNvPr id="96259" name="Rectangle 3"/>
          <p:cNvSpPr>
            <a:spLocks noGrp="1" noChangeArrowheads="1"/>
          </p:cNvSpPr>
          <p:nvPr>
            <p:ph type="body" idx="1"/>
          </p:nvPr>
        </p:nvSpPr>
        <p:spPr>
          <a:xfrm>
            <a:off x="685800" y="1752600"/>
            <a:ext cx="7772400" cy="4114800"/>
          </a:xfrm>
        </p:spPr>
        <p:txBody>
          <a:bodyPr/>
          <a:lstStyle/>
          <a:p>
            <a:pPr>
              <a:defRPr/>
            </a:pPr>
            <a:r>
              <a:rPr lang="en-US" smtClean="0">
                <a:cs typeface="+mn-cs"/>
              </a:rPr>
              <a:t>Surveys</a:t>
            </a:r>
          </a:p>
          <a:p>
            <a:pPr lvl="1">
              <a:buFontTx/>
              <a:buNone/>
              <a:defRPr/>
            </a:pPr>
            <a:r>
              <a:rPr lang="en-US" smtClean="0"/>
              <a:t>Users want...</a:t>
            </a:r>
          </a:p>
          <a:p>
            <a:pPr lvl="2">
              <a:defRPr/>
            </a:pPr>
            <a:r>
              <a:rPr lang="en-US" smtClean="0"/>
              <a:t>information on how to use the courseware (e.g., user’s guides, comments, instructor’s manuals, peer/expert reviews, etc.)</a:t>
            </a:r>
          </a:p>
          <a:p>
            <a:pPr lvl="2">
              <a:defRPr/>
            </a:pPr>
            <a:r>
              <a:rPr lang="en-US" smtClean="0"/>
              <a:t>to be able to “try” or “test” the courseware</a:t>
            </a:r>
          </a:p>
          <a:p>
            <a:pPr>
              <a:defRPr/>
            </a:pPr>
            <a:r>
              <a:rPr lang="en-US" i="1" smtClean="0">
                <a:cs typeface="+mn-cs"/>
              </a:rPr>
              <a:t>Premier Award</a:t>
            </a:r>
            <a:r>
              <a:rPr lang="en-US" smtClean="0">
                <a:cs typeface="+mn-cs"/>
              </a:rPr>
              <a:t> Author Interviews</a:t>
            </a:r>
          </a:p>
          <a:p>
            <a:pPr lvl="1">
              <a:buFontTx/>
              <a:buNone/>
              <a:defRPr/>
            </a:pPr>
            <a:r>
              <a:rPr lang="en-US" smtClean="0"/>
              <a:t>Faculty report...</a:t>
            </a:r>
          </a:p>
          <a:p>
            <a:pPr lvl="2">
              <a:defRPr/>
            </a:pPr>
            <a:r>
              <a:rPr lang="en-US" smtClean="0"/>
              <a:t>a positive impact on career</a:t>
            </a:r>
          </a:p>
          <a:p>
            <a:pPr lvl="2">
              <a:defRPr/>
            </a:pPr>
            <a:r>
              <a:rPr lang="en-US" smtClean="0"/>
              <a:t>an increase in interest and use of their </a:t>
            </a:r>
          </a:p>
          <a:p>
            <a:pPr lvl="2">
              <a:buFontTx/>
              <a:buNone/>
              <a:defRPr/>
            </a:pPr>
            <a:r>
              <a:rPr lang="en-US" smtClean="0"/>
              <a:t>	materials</a:t>
            </a:r>
          </a:p>
          <a:p>
            <a:pPr>
              <a:defRPr/>
            </a:pPr>
            <a:endParaRPr lang="en-US" smtClean="0">
              <a:cs typeface="+mn-cs"/>
            </a:endParaRPr>
          </a:p>
        </p:txBody>
      </p:sp>
      <p:pic>
        <p:nvPicPr>
          <p:cNvPr id="66563" name="Picture 5" descr="Needsincorner-onW.pct                                          00011EEENEEDS G3                       B34A20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6324600"/>
            <a:ext cx="1143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WordArt 7"/>
          <p:cNvSpPr>
            <a:spLocks noChangeArrowheads="1" noChangeShapeType="1" noTextEdit="1"/>
          </p:cNvSpPr>
          <p:nvPr/>
        </p:nvSpPr>
        <p:spPr bwMode="auto">
          <a:xfrm>
            <a:off x="7620000" y="5562600"/>
            <a:ext cx="1371600" cy="6096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blurRad="63500" dist="53882" dir="2700000" algn="ctr" rotWithShape="0">
                    <a:srgbClr val="9999FF">
                      <a:alpha val="74997"/>
                    </a:srgbClr>
                  </a:outerShdw>
                </a:effectLst>
                <a:latin typeface="Impact"/>
                <a:ea typeface="Impact"/>
                <a:cs typeface="Impact"/>
              </a:rPr>
              <a:t>SMETE.ORG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28600" y="171450"/>
            <a:ext cx="8197850" cy="1123950"/>
          </a:xfrm>
        </p:spPr>
        <p:txBody>
          <a:bodyPr/>
          <a:lstStyle/>
          <a:p>
            <a:pPr>
              <a:defRPr/>
            </a:pPr>
            <a:r>
              <a:rPr lang="en-US" smtClean="0">
                <a:cs typeface="+mj-cs"/>
              </a:rPr>
              <a:t>Use of </a:t>
            </a:r>
            <a:r>
              <a:rPr lang="en-US" i="1" smtClean="0">
                <a:cs typeface="+mj-cs"/>
              </a:rPr>
              <a:t>Premier</a:t>
            </a:r>
            <a:r>
              <a:rPr lang="en-US" smtClean="0">
                <a:cs typeface="+mj-cs"/>
              </a:rPr>
              <a:t> Courseware </a:t>
            </a:r>
            <a:r>
              <a:rPr lang="en-US" sz="4000" smtClean="0">
                <a:cs typeface="+mj-cs"/>
              </a:rPr>
              <a:t>(cont.)</a:t>
            </a:r>
            <a:endParaRPr lang="en-US" smtClean="0">
              <a:cs typeface="+mj-cs"/>
            </a:endParaRPr>
          </a:p>
        </p:txBody>
      </p:sp>
      <p:sp>
        <p:nvSpPr>
          <p:cNvPr id="97283" name="Rectangle 3"/>
          <p:cNvSpPr>
            <a:spLocks noGrp="1" noChangeArrowheads="1"/>
          </p:cNvSpPr>
          <p:nvPr>
            <p:ph type="body" idx="1"/>
          </p:nvPr>
        </p:nvSpPr>
        <p:spPr/>
        <p:txBody>
          <a:bodyPr/>
          <a:lstStyle/>
          <a:p>
            <a:pPr>
              <a:defRPr/>
            </a:pPr>
            <a:r>
              <a:rPr lang="en-US" smtClean="0">
                <a:cs typeface="+mn-cs"/>
              </a:rPr>
              <a:t>Focus groups about digital libraries</a:t>
            </a:r>
          </a:p>
          <a:p>
            <a:pPr lvl="1">
              <a:buFontTx/>
              <a:buNone/>
              <a:defRPr/>
            </a:pPr>
            <a:r>
              <a:rPr lang="en-US" smtClean="0"/>
              <a:t>Adapters and Adopters want...</a:t>
            </a:r>
          </a:p>
          <a:p>
            <a:pPr lvl="2">
              <a:defRPr/>
            </a:pPr>
            <a:r>
              <a:rPr lang="en-US" smtClean="0"/>
              <a:t>adaptable materials</a:t>
            </a:r>
          </a:p>
          <a:p>
            <a:pPr lvl="2">
              <a:defRPr/>
            </a:pPr>
            <a:r>
              <a:rPr lang="en-US" smtClean="0"/>
              <a:t>expert reviews</a:t>
            </a:r>
          </a:p>
          <a:p>
            <a:pPr lvl="2">
              <a:defRPr/>
            </a:pPr>
            <a:r>
              <a:rPr lang="en-US" smtClean="0"/>
              <a:t>info on how to use the materials</a:t>
            </a:r>
          </a:p>
          <a:p>
            <a:pPr lvl="2">
              <a:defRPr/>
            </a:pPr>
            <a:endParaRPr lang="en-US" smtClean="0"/>
          </a:p>
          <a:p>
            <a:pPr lvl="1">
              <a:buFontTx/>
              <a:buNone/>
              <a:defRPr/>
            </a:pPr>
            <a:r>
              <a:rPr lang="en-US" smtClean="0"/>
              <a:t>Community is the “glue” that allows for adaptation and adoption of courseware</a:t>
            </a:r>
          </a:p>
        </p:txBody>
      </p:sp>
      <p:pic>
        <p:nvPicPr>
          <p:cNvPr id="67587" name="Picture 7" descr="Needsincorner-onW.pct                                          00011EEENEEDS G3                       B34A20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6324600"/>
            <a:ext cx="1143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WordArt 8"/>
          <p:cNvSpPr>
            <a:spLocks noChangeArrowheads="1" noChangeShapeType="1" noTextEdit="1"/>
          </p:cNvSpPr>
          <p:nvPr/>
        </p:nvSpPr>
        <p:spPr bwMode="auto">
          <a:xfrm>
            <a:off x="7620000" y="5562600"/>
            <a:ext cx="1371600" cy="6096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blurRad="63500" dist="53882" dir="2700000" algn="ctr" rotWithShape="0">
                    <a:srgbClr val="9999FF">
                      <a:alpha val="74997"/>
                    </a:srgbClr>
                  </a:outerShdw>
                </a:effectLst>
                <a:latin typeface="Impact"/>
                <a:ea typeface="Impact"/>
                <a:cs typeface="Impact"/>
              </a:rPr>
              <a:t>SMETE.ORG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lIns="92075" tIns="46038" rIns="92075" bIns="46038" anchor="ctr"/>
          <a:lstStyle/>
          <a:p>
            <a:pPr>
              <a:defRPr/>
            </a:pPr>
            <a:r>
              <a:rPr lang="en-US" u="sng" smtClean="0">
                <a:cs typeface="+mj-cs"/>
              </a:rPr>
              <a:t>The End</a:t>
            </a:r>
          </a:p>
        </p:txBody>
      </p:sp>
      <p:sp>
        <p:nvSpPr>
          <p:cNvPr id="102403" name="Rectangle 3"/>
          <p:cNvSpPr>
            <a:spLocks noGrp="1" noChangeArrowheads="1"/>
          </p:cNvSpPr>
          <p:nvPr>
            <p:ph type="body" idx="1"/>
          </p:nvPr>
        </p:nvSpPr>
        <p:spPr>
          <a:xfrm>
            <a:off x="3198813" y="2208213"/>
            <a:ext cx="4192587" cy="1754187"/>
          </a:xfrm>
        </p:spPr>
        <p:txBody>
          <a:bodyPr lIns="92075" tIns="46038" rIns="92075" bIns="46038"/>
          <a:lstStyle/>
          <a:p>
            <a:pPr>
              <a:buFont typeface="Monotype Sorts" charset="0"/>
              <a:buNone/>
              <a:defRPr/>
            </a:pPr>
            <a:r>
              <a:rPr lang="en-US" sz="6600" smtClean="0">
                <a:solidFill>
                  <a:schemeClr val="hlink"/>
                </a:solidFill>
                <a:cs typeface="+mn-cs"/>
              </a:rPr>
              <a:t>Questions?</a:t>
            </a:r>
          </a:p>
        </p:txBody>
      </p:sp>
      <p:graphicFrame>
        <p:nvGraphicFramePr>
          <p:cNvPr id="102404" name="Object 4"/>
          <p:cNvGraphicFramePr>
            <a:graphicFrameLocks/>
          </p:cNvGraphicFramePr>
          <p:nvPr/>
        </p:nvGraphicFramePr>
        <p:xfrm>
          <a:off x="3276600" y="2901950"/>
          <a:ext cx="3346450" cy="3651250"/>
        </p:xfrm>
        <a:graphic>
          <a:graphicData uri="http://schemas.openxmlformats.org/presentationml/2006/ole">
            <mc:AlternateContent xmlns:mc="http://schemas.openxmlformats.org/markup-compatibility/2006">
              <mc:Choice xmlns:v="urn:schemas-microsoft-com:vml" Requires="v">
                <p:oleObj spid="_x0000_s68612" name="Clip" r:id="rId3" imgW="3356933" imgH="3660700" progId="MS_ClipArt_Gallery.2">
                  <p:embed/>
                </p:oleObj>
              </mc:Choice>
              <mc:Fallback>
                <p:oleObj name="Clip" r:id="rId3" imgW="3356933" imgH="3660700" progId="MS_ClipArt_Gallery.2">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901950"/>
                        <a:ext cx="3346450" cy="365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p:cTn id="7" dur="1000" fill="hold"/>
                                        <p:tgtEl>
                                          <p:spTgt spid="1024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24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24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0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7" presetClass="entr" presetSubtype="4" fill="hold" nodeType="afterEffect">
                                  <p:stCondLst>
                                    <p:cond delay="0"/>
                                  </p:stCondLst>
                                  <p:childTnLst>
                                    <p:set>
                                      <p:cBhvr>
                                        <p:cTn id="13" dur="1" fill="hold">
                                          <p:stCondLst>
                                            <p:cond delay="0"/>
                                          </p:stCondLst>
                                        </p:cTn>
                                        <p:tgtEl>
                                          <p:spTgt spid="102404"/>
                                        </p:tgtEl>
                                        <p:attrNameLst>
                                          <p:attrName>style.visibility</p:attrName>
                                        </p:attrNameLst>
                                      </p:cBhvr>
                                      <p:to>
                                        <p:strVal val="visible"/>
                                      </p:to>
                                    </p:set>
                                    <p:anim calcmode="lin" valueType="num">
                                      <p:cBhvr additive="base">
                                        <p:cTn id="14" dur="5000" fill="hold"/>
                                        <p:tgtEl>
                                          <p:spTgt spid="102404"/>
                                        </p:tgtEl>
                                        <p:attrNameLst>
                                          <p:attrName>ppt_x</p:attrName>
                                        </p:attrNameLst>
                                      </p:cBhvr>
                                      <p:tavLst>
                                        <p:tav tm="0">
                                          <p:val>
                                            <p:strVal val="#ppt_x"/>
                                          </p:val>
                                        </p:tav>
                                        <p:tav tm="100000">
                                          <p:val>
                                            <p:strVal val="#ppt_x"/>
                                          </p:val>
                                        </p:tav>
                                      </p:tavLst>
                                    </p:anim>
                                    <p:anim calcmode="lin" valueType="num">
                                      <p:cBhvr additive="base">
                                        <p:cTn id="15" dur="5000" fill="hold"/>
                                        <p:tgtEl>
                                          <p:spTgt spid="1024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defRPr/>
            </a:pPr>
            <a:r>
              <a:rPr lang="en-US" smtClean="0">
                <a:cs typeface="+mj-cs"/>
              </a:rPr>
              <a:t>Overview</a:t>
            </a:r>
          </a:p>
        </p:txBody>
      </p:sp>
      <p:sp>
        <p:nvSpPr>
          <p:cNvPr id="112643" name="Rectangle 3"/>
          <p:cNvSpPr>
            <a:spLocks noGrp="1" noChangeArrowheads="1"/>
          </p:cNvSpPr>
          <p:nvPr>
            <p:ph type="body" idx="1"/>
          </p:nvPr>
        </p:nvSpPr>
        <p:spPr/>
        <p:txBody>
          <a:bodyPr/>
          <a:lstStyle/>
          <a:p>
            <a:pPr>
              <a:defRPr/>
            </a:pPr>
            <a:r>
              <a:rPr lang="en-US" smtClean="0">
                <a:cs typeface="+mn-cs"/>
              </a:rPr>
              <a:t>Focus is on good teaching practice</a:t>
            </a:r>
          </a:p>
          <a:p>
            <a:pPr>
              <a:defRPr/>
            </a:pPr>
            <a:r>
              <a:rPr lang="en-US" smtClean="0">
                <a:cs typeface="+mn-cs"/>
              </a:rPr>
              <a:t>Recognize that technology is a tool to support good teaching practices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descr="D:\users\ncb\succeed\Technology_Workshop\ed2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
            <a:ext cx="7924800"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1" name="Picture 3" descr="D:\My Documents\Powerpnt\papers\asee workshop\mode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8600"/>
            <a:ext cx="3865563" cy="654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8" name="Rectangle 4"/>
          <p:cNvSpPr>
            <a:spLocks noChangeArrowheads="1"/>
          </p:cNvSpPr>
          <p:nvPr/>
        </p:nvSpPr>
        <p:spPr bwMode="auto">
          <a:xfrm>
            <a:off x="914400" y="6019800"/>
            <a:ext cx="233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(Smith &amp; Ragan, 1993)</a:t>
            </a:r>
          </a:p>
        </p:txBody>
      </p:sp>
      <p:grpSp>
        <p:nvGrpSpPr>
          <p:cNvPr id="10243" name="Group 7"/>
          <p:cNvGrpSpPr>
            <a:grpSpLocks/>
          </p:cNvGrpSpPr>
          <p:nvPr/>
        </p:nvGrpSpPr>
        <p:grpSpPr bwMode="auto">
          <a:xfrm rot="-5400000">
            <a:off x="1030288" y="3313112"/>
            <a:ext cx="6002338" cy="290513"/>
            <a:chOff x="0" y="873"/>
            <a:chExt cx="5269" cy="183"/>
          </a:xfrm>
        </p:grpSpPr>
        <p:grpSp>
          <p:nvGrpSpPr>
            <p:cNvPr id="10245" name="Group 8"/>
            <p:cNvGrpSpPr>
              <a:grpSpLocks/>
            </p:cNvGrpSpPr>
            <p:nvPr/>
          </p:nvGrpSpPr>
          <p:grpSpPr bwMode="auto">
            <a:xfrm>
              <a:off x="5146" y="873"/>
              <a:ext cx="123" cy="182"/>
              <a:chOff x="5146" y="873"/>
              <a:chExt cx="123" cy="182"/>
            </a:xfrm>
          </p:grpSpPr>
          <p:sp>
            <p:nvSpPr>
              <p:cNvPr id="103433" name="Rectangle 9"/>
              <p:cNvSpPr>
                <a:spLocks noChangeArrowheads="1"/>
              </p:cNvSpPr>
              <p:nvPr/>
            </p:nvSpPr>
            <p:spPr bwMode="auto">
              <a:xfrm>
                <a:off x="5243" y="873"/>
                <a:ext cx="2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434" name="Rectangle 10"/>
              <p:cNvSpPr>
                <a:spLocks noChangeArrowheads="1"/>
              </p:cNvSpPr>
              <p:nvPr/>
            </p:nvSpPr>
            <p:spPr bwMode="auto">
              <a:xfrm>
                <a:off x="5146" y="872"/>
                <a:ext cx="5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246" name="Group 11"/>
            <p:cNvGrpSpPr>
              <a:grpSpLocks/>
            </p:cNvGrpSpPr>
            <p:nvPr/>
          </p:nvGrpSpPr>
          <p:grpSpPr bwMode="auto">
            <a:xfrm>
              <a:off x="4836" y="873"/>
              <a:ext cx="263" cy="182"/>
              <a:chOff x="4836" y="873"/>
              <a:chExt cx="263" cy="182"/>
            </a:xfrm>
          </p:grpSpPr>
          <p:sp>
            <p:nvSpPr>
              <p:cNvPr id="103436" name="Rectangle 12"/>
              <p:cNvSpPr>
                <a:spLocks noChangeArrowheads="1"/>
              </p:cNvSpPr>
              <p:nvPr/>
            </p:nvSpPr>
            <p:spPr bwMode="auto">
              <a:xfrm>
                <a:off x="5008" y="873"/>
                <a:ext cx="93"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437" name="Rectangle 13"/>
              <p:cNvSpPr>
                <a:spLocks noChangeArrowheads="1"/>
              </p:cNvSpPr>
              <p:nvPr/>
            </p:nvSpPr>
            <p:spPr bwMode="auto">
              <a:xfrm>
                <a:off x="4837" y="872"/>
                <a:ext cx="127"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247" name="Group 14"/>
            <p:cNvGrpSpPr>
              <a:grpSpLocks/>
            </p:cNvGrpSpPr>
            <p:nvPr/>
          </p:nvGrpSpPr>
          <p:grpSpPr bwMode="auto">
            <a:xfrm>
              <a:off x="4407" y="873"/>
              <a:ext cx="386" cy="182"/>
              <a:chOff x="4407" y="873"/>
              <a:chExt cx="386" cy="182"/>
            </a:xfrm>
          </p:grpSpPr>
          <p:sp>
            <p:nvSpPr>
              <p:cNvPr id="103439" name="Rectangle 15"/>
              <p:cNvSpPr>
                <a:spLocks noChangeArrowheads="1"/>
              </p:cNvSpPr>
              <p:nvPr/>
            </p:nvSpPr>
            <p:spPr bwMode="auto">
              <a:xfrm>
                <a:off x="4641" y="873"/>
                <a:ext cx="155"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440" name="Rectangle 16"/>
              <p:cNvSpPr>
                <a:spLocks noChangeArrowheads="1"/>
              </p:cNvSpPr>
              <p:nvPr/>
            </p:nvSpPr>
            <p:spPr bwMode="auto">
              <a:xfrm>
                <a:off x="4406" y="872"/>
                <a:ext cx="190"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248" name="Group 17"/>
            <p:cNvGrpSpPr>
              <a:grpSpLocks/>
            </p:cNvGrpSpPr>
            <p:nvPr/>
          </p:nvGrpSpPr>
          <p:grpSpPr bwMode="auto">
            <a:xfrm>
              <a:off x="3176" y="873"/>
              <a:ext cx="1188" cy="183"/>
              <a:chOff x="3176" y="873"/>
              <a:chExt cx="1188" cy="183"/>
            </a:xfrm>
          </p:grpSpPr>
          <p:sp>
            <p:nvSpPr>
              <p:cNvPr id="103442" name="Rectangle 18"/>
              <p:cNvSpPr>
                <a:spLocks noChangeArrowheads="1"/>
              </p:cNvSpPr>
              <p:nvPr/>
            </p:nvSpPr>
            <p:spPr bwMode="auto">
              <a:xfrm>
                <a:off x="4149" y="873"/>
                <a:ext cx="21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443" name="Rectangle 19"/>
              <p:cNvSpPr>
                <a:spLocks noChangeArrowheads="1"/>
              </p:cNvSpPr>
              <p:nvPr/>
            </p:nvSpPr>
            <p:spPr bwMode="auto">
              <a:xfrm>
                <a:off x="3857" y="873"/>
                <a:ext cx="248"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444" name="Rectangle 20"/>
              <p:cNvSpPr>
                <a:spLocks noChangeArrowheads="1"/>
              </p:cNvSpPr>
              <p:nvPr/>
            </p:nvSpPr>
            <p:spPr bwMode="auto">
              <a:xfrm>
                <a:off x="3531" y="872"/>
                <a:ext cx="283" cy="183"/>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445" name="Rectangle 21"/>
              <p:cNvSpPr>
                <a:spLocks noChangeArrowheads="1"/>
              </p:cNvSpPr>
              <p:nvPr/>
            </p:nvSpPr>
            <p:spPr bwMode="auto">
              <a:xfrm>
                <a:off x="3177" y="872"/>
                <a:ext cx="314"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nvGrpSpPr>
            <p:cNvPr id="10249" name="Group 22"/>
            <p:cNvGrpSpPr>
              <a:grpSpLocks/>
            </p:cNvGrpSpPr>
            <p:nvPr/>
          </p:nvGrpSpPr>
          <p:grpSpPr bwMode="auto">
            <a:xfrm>
              <a:off x="0" y="873"/>
              <a:ext cx="3136" cy="182"/>
              <a:chOff x="0" y="873"/>
              <a:chExt cx="3136" cy="182"/>
            </a:xfrm>
          </p:grpSpPr>
          <p:sp>
            <p:nvSpPr>
              <p:cNvPr id="103447" name="Rectangle 23"/>
              <p:cNvSpPr>
                <a:spLocks noChangeArrowheads="1"/>
              </p:cNvSpPr>
              <p:nvPr/>
            </p:nvSpPr>
            <p:spPr bwMode="auto">
              <a:xfrm>
                <a:off x="2793" y="872"/>
                <a:ext cx="344"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448" name="Rectangle 24"/>
              <p:cNvSpPr>
                <a:spLocks noChangeArrowheads="1"/>
              </p:cNvSpPr>
              <p:nvPr/>
            </p:nvSpPr>
            <p:spPr bwMode="auto">
              <a:xfrm>
                <a:off x="0" y="871"/>
                <a:ext cx="2749" cy="182"/>
              </a:xfrm>
              <a:prstGeom prst="rect">
                <a:avLst/>
              </a:prstGeom>
              <a:solidFill>
                <a:srgbClr val="F35B1B"/>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03450" name="Text Box 26"/>
          <p:cNvSpPr txBox="1">
            <a:spLocks noChangeArrowheads="1"/>
          </p:cNvSpPr>
          <p:nvPr/>
        </p:nvSpPr>
        <p:spPr bwMode="auto">
          <a:xfrm>
            <a:off x="381000" y="2301875"/>
            <a:ext cx="33655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4400">
                <a:cs typeface="+mn-cs"/>
              </a:rPr>
              <a:t>Instructional</a:t>
            </a:r>
          </a:p>
          <a:p>
            <a:pPr>
              <a:defRPr/>
            </a:pPr>
            <a:r>
              <a:rPr lang="en-US" sz="4400">
                <a:cs typeface="+mn-cs"/>
              </a:rPr>
              <a:t>Design Model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3100" y="171450"/>
            <a:ext cx="8013700" cy="1123950"/>
          </a:xfrm>
        </p:spPr>
        <p:txBody>
          <a:bodyPr/>
          <a:lstStyle/>
          <a:p>
            <a:pPr algn="l">
              <a:defRPr/>
            </a:pPr>
            <a:r>
              <a:rPr lang="en-US" smtClean="0">
                <a:cs typeface="+mj-cs"/>
              </a:rPr>
              <a:t>What is Educational Technology?</a:t>
            </a:r>
          </a:p>
        </p:txBody>
      </p:sp>
      <p:sp>
        <p:nvSpPr>
          <p:cNvPr id="25603" name="Rectangle 3"/>
          <p:cNvSpPr>
            <a:spLocks noGrp="1" noChangeArrowheads="1"/>
          </p:cNvSpPr>
          <p:nvPr>
            <p:ph type="body" idx="1"/>
          </p:nvPr>
        </p:nvSpPr>
        <p:spPr/>
        <p:txBody>
          <a:bodyPr/>
          <a:lstStyle/>
          <a:p>
            <a:pPr>
              <a:spcBef>
                <a:spcPts val="500"/>
              </a:spcBef>
              <a:spcAft>
                <a:spcPts val="500"/>
              </a:spcAft>
              <a:defRPr/>
            </a:pPr>
            <a:r>
              <a:rPr lang="en-US" sz="2800" smtClean="0">
                <a:cs typeface="+mn-cs"/>
              </a:rPr>
              <a:t>Melding of </a:t>
            </a:r>
            <a:r>
              <a:rPr lang="en-US" sz="2800" b="1" u="sng" smtClean="0">
                <a:cs typeface="+mn-cs"/>
              </a:rPr>
              <a:t>computing &amp; communication</a:t>
            </a:r>
            <a:r>
              <a:rPr lang="en-US" sz="2800" smtClean="0">
                <a:cs typeface="+mn-cs"/>
              </a:rPr>
              <a:t> technology to enhance the education environment</a:t>
            </a:r>
          </a:p>
          <a:p>
            <a:pPr>
              <a:spcBef>
                <a:spcPts val="500"/>
              </a:spcBef>
              <a:spcAft>
                <a:spcPts val="500"/>
              </a:spcAft>
              <a:defRPr/>
            </a:pPr>
            <a:r>
              <a:rPr lang="en-US" sz="2800" smtClean="0">
                <a:cs typeface="+mn-cs"/>
              </a:rPr>
              <a:t>Multimedia, the World-wide web, simulation, animation, sound, video, interactive problem solving, etc.</a:t>
            </a:r>
          </a:p>
          <a:p>
            <a:pPr>
              <a:spcBef>
                <a:spcPts val="500"/>
              </a:spcBef>
              <a:spcAft>
                <a:spcPts val="500"/>
              </a:spcAft>
              <a:defRPr/>
            </a:pPr>
            <a:r>
              <a:rPr lang="en-US" sz="2800" smtClean="0">
                <a:cs typeface="+mn-cs"/>
              </a:rPr>
              <a:t>Internet is a vast collection of resources--people, information, and multimedia (more than just data)</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a:defRPr/>
            </a:pPr>
            <a:r>
              <a:rPr lang="en-US" smtClean="0">
                <a:cs typeface="+mj-cs"/>
              </a:rPr>
              <a:t>Questions That Need Be Asked</a:t>
            </a:r>
          </a:p>
        </p:txBody>
      </p:sp>
      <p:sp>
        <p:nvSpPr>
          <p:cNvPr id="23555" name="Rectangle 3"/>
          <p:cNvSpPr>
            <a:spLocks noGrp="1" noChangeArrowheads="1"/>
          </p:cNvSpPr>
          <p:nvPr>
            <p:ph type="body" idx="1"/>
          </p:nvPr>
        </p:nvSpPr>
        <p:spPr/>
        <p:txBody>
          <a:bodyPr/>
          <a:lstStyle/>
          <a:p>
            <a:pPr>
              <a:defRPr/>
            </a:pPr>
            <a:r>
              <a:rPr lang="en-US" sz="2800" smtClean="0">
                <a:cs typeface="+mn-cs"/>
              </a:rPr>
              <a:t>Many of you are currently using technology tools e.g., Web, Matlab, Mathematica, etc.</a:t>
            </a:r>
          </a:p>
          <a:p>
            <a:pPr>
              <a:defRPr/>
            </a:pPr>
            <a:r>
              <a:rPr lang="en-US" sz="2800" smtClean="0">
                <a:cs typeface="+mn-cs"/>
              </a:rPr>
              <a:t>Your students are using technology tools</a:t>
            </a:r>
          </a:p>
          <a:p>
            <a:pPr>
              <a:defRPr/>
            </a:pPr>
            <a:r>
              <a:rPr lang="en-US" sz="2800" smtClean="0">
                <a:cs typeface="+mn-cs"/>
              </a:rPr>
              <a:t>How well is it working?</a:t>
            </a:r>
          </a:p>
          <a:p>
            <a:pPr>
              <a:defRPr/>
            </a:pPr>
            <a:r>
              <a:rPr lang="en-US" sz="2800" smtClean="0">
                <a:cs typeface="+mn-cs"/>
              </a:rPr>
              <a:t>Can you utilize the tools more effectively?</a:t>
            </a:r>
          </a:p>
          <a:p>
            <a:pPr>
              <a:defRPr/>
            </a:pPr>
            <a:r>
              <a:rPr lang="en-US" sz="2800" smtClean="0">
                <a:cs typeface="+mn-cs"/>
              </a:rPr>
              <a:t>Where should this technology be utilized and where is it better to shy away?</a:t>
            </a:r>
          </a:p>
          <a:p>
            <a:pPr>
              <a:defRPr/>
            </a:pPr>
            <a:r>
              <a:rPr lang="en-US" sz="2800" smtClean="0">
                <a:cs typeface="+mn-cs"/>
              </a:rPr>
              <a:t>This is NOT a session on implementation details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theme/theme1.xml><?xml version="1.0" encoding="utf-8"?>
<a:theme xmlns:a="http://schemas.openxmlformats.org/drawingml/2006/main" name="brknbars">
  <a:themeElements>
    <a:clrScheme name="">
      <a:dk1>
        <a:srgbClr val="000000"/>
      </a:dk1>
      <a:lt1>
        <a:srgbClr val="FFFFFF"/>
      </a:lt1>
      <a:dk2>
        <a:srgbClr val="CF0E30"/>
      </a:dk2>
      <a:lt2>
        <a:srgbClr val="FFFFFF"/>
      </a:lt2>
      <a:accent1>
        <a:srgbClr val="114FFB"/>
      </a:accent1>
      <a:accent2>
        <a:srgbClr val="FC0128"/>
      </a:accent2>
      <a:accent3>
        <a:srgbClr val="E4AAAD"/>
      </a:accent3>
      <a:accent4>
        <a:srgbClr val="DADADA"/>
      </a:accent4>
      <a:accent5>
        <a:srgbClr val="AAB2FD"/>
      </a:accent5>
      <a:accent6>
        <a:srgbClr val="E40123"/>
      </a:accent6>
      <a:hlink>
        <a:srgbClr val="00DFCA"/>
      </a:hlink>
      <a:folHlink>
        <a:srgbClr val="F76681"/>
      </a:folHlink>
    </a:clrScheme>
    <a:fontScheme name="brknbar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brkn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rkn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rkn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rkn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rkn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rkn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rkn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d:\powerpnt\template\sldshow\brknbars.ppt</Template>
  <TotalTime>1472216586</TotalTime>
  <Pages>11</Pages>
  <Words>3336</Words>
  <Application>Microsoft Macintosh PowerPoint</Application>
  <PresentationFormat>On-screen Show (4:3)</PresentationFormat>
  <Paragraphs>312</Paragraphs>
  <Slides>48</Slides>
  <Notes>16</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48</vt:i4>
      </vt:variant>
    </vt:vector>
  </HeadingPairs>
  <TitlesOfParts>
    <vt:vector size="60" baseType="lpstr">
      <vt:lpstr>Times New Roman</vt:lpstr>
      <vt:lpstr>ＭＳ Ｐゴシック</vt:lpstr>
      <vt:lpstr>Arial</vt:lpstr>
      <vt:lpstr>Monotype Sorts</vt:lpstr>
      <vt:lpstr>Times</vt:lpstr>
      <vt:lpstr>Wingdings</vt:lpstr>
      <vt:lpstr>Scribble</vt:lpstr>
      <vt:lpstr>brknbars</vt:lpstr>
      <vt:lpstr>Microsoft Clip Gallery</vt:lpstr>
      <vt:lpstr>Microsoft Drawing 1.01</vt:lpstr>
      <vt:lpstr>Microsoft Word Document</vt:lpstr>
      <vt:lpstr>Adobe Photoshop Image</vt:lpstr>
      <vt:lpstr>A Community for Developing High-Quality Technology-based Courseware</vt:lpstr>
      <vt:lpstr>Workshop Goals</vt:lpstr>
      <vt:lpstr>Scope Restrictions</vt:lpstr>
      <vt:lpstr>Technology with Teaching/Learning</vt:lpstr>
      <vt:lpstr>Overview</vt:lpstr>
      <vt:lpstr>PowerPoint Presentation</vt:lpstr>
      <vt:lpstr>PowerPoint Presentation</vt:lpstr>
      <vt:lpstr>What is Educational Technology?</vt:lpstr>
      <vt:lpstr>Questions That Need Be Asked</vt:lpstr>
      <vt:lpstr>Scenarios for Student Learning</vt:lpstr>
      <vt:lpstr>Understanding Student Learning</vt:lpstr>
      <vt:lpstr>Student Attention</vt:lpstr>
      <vt:lpstr>Cone of Learning</vt:lpstr>
      <vt:lpstr>Questions</vt:lpstr>
      <vt:lpstr>Learning Styles</vt:lpstr>
      <vt:lpstr>Technology Impacts</vt:lpstr>
      <vt:lpstr>Issues with Student Learning</vt:lpstr>
      <vt:lpstr>Technology Impact on Student Perception</vt:lpstr>
      <vt:lpstr>Technology Impact on Student Input</vt:lpstr>
      <vt:lpstr>Technology Impact on Organization</vt:lpstr>
      <vt:lpstr>Technology Impact on Processing</vt:lpstr>
      <vt:lpstr>Technology Impact on Understanding</vt:lpstr>
      <vt:lpstr>Technology Impacts for All Learners</vt:lpstr>
      <vt:lpstr>Methods to assist different learning styles</vt:lpstr>
      <vt:lpstr>Potential Impact of Teaching &amp; Learning Mismatches</vt:lpstr>
      <vt:lpstr>What Can Technology Do?</vt:lpstr>
      <vt:lpstr>Development Strategy</vt:lpstr>
      <vt:lpstr>Barriers</vt:lpstr>
      <vt:lpstr>Barriers</vt:lpstr>
      <vt:lpstr>Barriers</vt:lpstr>
      <vt:lpstr>Barriers</vt:lpstr>
      <vt:lpstr>Developing Technology-Based Materials</vt:lpstr>
      <vt:lpstr>Courseware Development</vt:lpstr>
      <vt:lpstr>Heckuva Lot of Work!</vt:lpstr>
      <vt:lpstr>Repository Collection</vt:lpstr>
      <vt:lpstr>User Interface</vt:lpstr>
      <vt:lpstr>Important Engineering Course Topics</vt:lpstr>
      <vt:lpstr>Important Engineering Course Topics</vt:lpstr>
      <vt:lpstr>Question / Discussion</vt:lpstr>
      <vt:lpstr>Commonality</vt:lpstr>
      <vt:lpstr>Is Technology Effective?</vt:lpstr>
      <vt:lpstr>Measures</vt:lpstr>
      <vt:lpstr>Measuring Effectiveness</vt:lpstr>
      <vt:lpstr>Courseware Quality Criteria</vt:lpstr>
      <vt:lpstr>The Premier Award for Excellence in Engineering Education Courseware</vt:lpstr>
      <vt:lpstr>Use of Premier Courseware</vt:lpstr>
      <vt:lpstr>Use of Premier Courseware (cont.)</vt:lpstr>
      <vt:lpstr>The End</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Community for Developing High-Quality Technology-based Courseware</dc:title>
  <dc:subject/>
  <dc:creator>Joseph G. Tront and Brandon Muramatsu</dc:creator>
  <cp:keywords/>
  <dc:description/>
  <cp:lastModifiedBy>Brandon Muramatsu</cp:lastModifiedBy>
  <cp:revision>106</cp:revision>
  <cp:lastPrinted>1995-09-14T14:56:18Z</cp:lastPrinted>
  <dcterms:created xsi:type="dcterms:W3CDTF">1995-09-14T12:53:48Z</dcterms:created>
  <dcterms:modified xsi:type="dcterms:W3CDTF">2013-12-30T05:21:08Z</dcterms:modified>
  <cp:category/>
</cp:coreProperties>
</file>