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63" r:id="rId4"/>
    <p:sldId id="264" r:id="rId5"/>
    <p:sldId id="265" r:id="rId6"/>
    <p:sldId id="266" r:id="rId7"/>
    <p:sldId id="269" r:id="rId8"/>
    <p:sldId id="270" r:id="rId9"/>
    <p:sldId id="268" r:id="rId10"/>
    <p:sldId id="262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24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DAF9752-188B-244C-899C-82751A0F1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52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37D72E4-8093-514D-93AA-63A2D98648F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0F061A5-CCEC-B44B-A284-19891FB29CE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487" tIns="44450" rIns="90487" bIns="44450"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808324-E592-1E4F-840C-67A595E3B5FD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0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747419-EAFA-8F43-8D28-F0F08778762A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5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1F5A3D-DBC3-8A49-BBBE-A0CE2AF0850C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40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1FF5DA-950C-034F-B1BD-8F11A740A1FD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C821BC-BEE8-FE4A-9EF7-9D6C1DF0FCB6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3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EDC170-7076-EB4A-A6B5-BA79E477F5B9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36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FA5C6D-0022-4148-9FFB-92460BCC2930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5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282A1E-2039-1844-B687-D36A973BFA39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79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BAB061-9EBC-4D43-B7A3-BB3664ECF1BF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8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9EA2DD-0F33-5A41-8006-48090F140F47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4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  <a:endParaRPr lang="en-US">
              <a:latin typeface="Time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  <a:endParaRPr lang="en-US">
              <a:latin typeface="Time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DB3320-3EA0-494E-828E-E3FA18CE4CC7}" type="slidenum">
              <a:rPr lang="en-US"/>
              <a:pPr>
                <a:defRPr/>
              </a:pPr>
              <a:t>‹#›</a:t>
            </a:fld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6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June, 2000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Helvetica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ASEE - St. Louis, MO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Helvetica" charset="0"/>
              </a:defRPr>
            </a:lvl1pPr>
          </a:lstStyle>
          <a:p>
            <a:pPr>
              <a:defRPr/>
            </a:pPr>
            <a:fld id="{7B46E383-90C2-4D4F-A312-41C6B5DDE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14400"/>
            <a:ext cx="7924800" cy="25146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Criteria for Selecting Instructional Software in Engineering Education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>
                <a:latin typeface="Helvetica" charset="0"/>
                <a:ea typeface="ＭＳ Ｐゴシック" charset="0"/>
                <a:cs typeface="ＭＳ Ｐゴシック" charset="0"/>
              </a:rPr>
              <a:t>Flora McMartin, Brandon Muramatsu and Alice Agogino</a:t>
            </a:r>
          </a:p>
          <a:p>
            <a:r>
              <a:rPr lang="en-US" sz="2400">
                <a:latin typeface="Helvetica" charset="0"/>
                <a:ea typeface="ＭＳ Ｐゴシック" charset="0"/>
                <a:cs typeface="ＭＳ Ｐゴシック" charset="0"/>
              </a:rPr>
              <a:t>NEEDS — National Engineering Education Delivery System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chemeClr val="bg2"/>
                </a:solidFill>
                <a:latin typeface="Arial" charset="0"/>
                <a:cs typeface="Arial" charset="0"/>
              </a:rPr>
              <a:t>Originally Published 2003.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14340" name="Picture 7" descr="88x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0CC46F-BBE9-7949-AE2D-E1570411D744}" type="slidenum">
              <a:rPr lang="en-US" sz="1400">
                <a:latin typeface="Helvetica" charset="0"/>
              </a:rPr>
              <a:pPr/>
              <a:t>10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P/A Criteria - Software Design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Engagement: software holds the interest of a diversity of learners.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Learner Interface and Navigation: software is easy to use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Technical Reliability: software is free from technical problems</a:t>
            </a:r>
          </a:p>
        </p:txBody>
      </p:sp>
      <p:sp>
        <p:nvSpPr>
          <p:cNvPr id="25606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B6A93B8-840C-974D-A4EF-2D68BA417307}" type="slidenum">
              <a:rPr lang="en-US" sz="1400">
                <a:latin typeface="Helvetica" charset="0"/>
              </a:rPr>
              <a:pPr/>
              <a:t>11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P/A Criteria - Engineering Content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Accuracy: content is error free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Organization: structure is consistent with typical engineering instruction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Consistent with Learning Objectives: content matches stated learning objectives and goals</a:t>
            </a:r>
          </a:p>
        </p:txBody>
      </p:sp>
      <p:sp>
        <p:nvSpPr>
          <p:cNvPr id="26630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32D95B8-9B08-FD47-A123-4EBDAB5BDDBF}" type="slidenum">
              <a:rPr lang="en-US" sz="1400">
                <a:latin typeface="Helvetica" charset="0"/>
              </a:rPr>
              <a:pPr/>
              <a:t>12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Conclusions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How do I know this courseware/LT is good?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Instruction design criteria most difficult to apply - must begin process by articulating clear learning goals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Software design criteria critical to students</a:t>
            </a:r>
            <a:r>
              <a:rPr lang="ja-JP" altLang="en-US">
                <a:latin typeface="Helvetica" charset="0"/>
                <a:ea typeface="ＭＳ Ｐゴシック" charset="0"/>
              </a:rPr>
              <a:t>’</a:t>
            </a:r>
            <a:r>
              <a:rPr lang="en-US" altLang="ja-JP">
                <a:latin typeface="Helvetica" charset="0"/>
                <a:ea typeface="ＭＳ Ｐゴシック" charset="0"/>
              </a:rPr>
              <a:t> motivation to use the LT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Know your students and their equipment</a:t>
            </a:r>
          </a:p>
        </p:txBody>
      </p:sp>
      <p:sp>
        <p:nvSpPr>
          <p:cNvPr id="27654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Contact Information</a:t>
            </a: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Flora McMartin, Evaluation Director</a:t>
            </a:r>
            <a:endParaRPr lang="en-US">
              <a:solidFill>
                <a:srgbClr val="006666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Brandon Muramatsu, Project Director</a:t>
            </a:r>
            <a:endParaRPr lang="en-US">
              <a:solidFill>
                <a:srgbClr val="006666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400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mura@needs.org</a:t>
            </a:r>
          </a:p>
          <a:p>
            <a:pPr algn="ctr">
              <a:buFontTx/>
              <a:buNone/>
            </a:pPr>
            <a:endParaRPr lang="en-US" sz="2000" b="1">
              <a:solidFill>
                <a:srgbClr val="006666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en-US" sz="2400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3115 Etcheverry Hall</a:t>
            </a:r>
          </a:p>
          <a:p>
            <a:pPr algn="ctr">
              <a:buFontTx/>
              <a:buNone/>
            </a:pPr>
            <a:r>
              <a:rPr lang="en-US" sz="2400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University of California</a:t>
            </a:r>
          </a:p>
          <a:p>
            <a:pPr algn="ctr">
              <a:buFontTx/>
              <a:buNone/>
            </a:pPr>
            <a:r>
              <a:rPr lang="en-US" sz="2400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Berkeley, CA 94720-1750</a:t>
            </a:r>
          </a:p>
          <a:p>
            <a:pPr algn="ctr">
              <a:buFontTx/>
              <a:buNone/>
            </a:pPr>
            <a:r>
              <a:rPr lang="en-US" sz="2400" b="1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(510) 643-1817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839788" y="6019800"/>
            <a:ext cx="7281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200" b="1">
                <a:solidFill>
                  <a:srgbClr val="006666"/>
                </a:solidFill>
                <a:latin typeface="Arial" charset="0"/>
              </a:rPr>
              <a:t>Copies of this presentation will be available at:</a:t>
            </a:r>
          </a:p>
          <a:p>
            <a:pPr algn="ctr">
              <a:defRPr/>
            </a:pPr>
            <a:r>
              <a:rPr lang="en-US" sz="2200" b="1">
                <a:solidFill>
                  <a:srgbClr val="006666"/>
                </a:solidFill>
                <a:latin typeface="Arial" charset="0"/>
              </a:rPr>
              <a:t>http://www.needs.org/engineering/info/presentations/</a:t>
            </a:r>
            <a:endParaRPr lang="en-US" sz="2200" b="1">
              <a:solidFill>
                <a:srgbClr val="006666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28676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55EE0E6-162A-FC45-B5AA-338FEDEE9B12}" type="slidenum">
              <a:rPr lang="en-US" sz="1400">
                <a:latin typeface="Helvetica" charset="0"/>
              </a:rPr>
              <a:pPr/>
              <a:t>2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Outline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Introduction to NEEDS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Overview of criteria for the </a:t>
            </a:r>
            <a:r>
              <a:rPr lang="en-US" i="1">
                <a:latin typeface="Helvetica" charset="0"/>
                <a:ea typeface="ＭＳ Ｐゴシック" charset="0"/>
                <a:cs typeface="ＭＳ Ｐゴシック" charset="0"/>
              </a:rPr>
              <a:t>Premier Award for Excellence in Engineering Education Courseware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Overview of ILT research on successful adaptation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Proposed process/criteria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Conclusion</a:t>
            </a: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323AA91-4A28-D84C-8F7A-3E0BA5DDF8CC}" type="slidenum">
              <a:rPr lang="en-US" sz="1400">
                <a:latin typeface="Helvetica" charset="0"/>
              </a:rPr>
              <a:pPr/>
              <a:t>3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NEEDS</a:t>
            </a:r>
          </a:p>
        </p:txBody>
      </p:sp>
      <p:sp>
        <p:nvSpPr>
          <p:cNvPr id="16389" name="Freeform 3"/>
          <p:cNvSpPr>
            <a:spLocks/>
          </p:cNvSpPr>
          <p:nvPr/>
        </p:nvSpPr>
        <p:spPr bwMode="auto">
          <a:xfrm>
            <a:off x="3048000" y="533400"/>
            <a:ext cx="5497513" cy="3673475"/>
          </a:xfrm>
          <a:custGeom>
            <a:avLst/>
            <a:gdLst>
              <a:gd name="T0" fmla="*/ 2147483647 w 3463"/>
              <a:gd name="T1" fmla="*/ 234375325 h 2314"/>
              <a:gd name="T2" fmla="*/ 2147483647 w 3463"/>
              <a:gd name="T3" fmla="*/ 756046875 h 2314"/>
              <a:gd name="T4" fmla="*/ 2147483647 w 3463"/>
              <a:gd name="T5" fmla="*/ 1242437825 h 2314"/>
              <a:gd name="T6" fmla="*/ 2147483647 w 3463"/>
              <a:gd name="T7" fmla="*/ 1675904700 h 2314"/>
              <a:gd name="T8" fmla="*/ 2147483647 w 3463"/>
              <a:gd name="T9" fmla="*/ 1736388450 h 2314"/>
              <a:gd name="T10" fmla="*/ 2147483647 w 3463"/>
              <a:gd name="T11" fmla="*/ 1476811563 h 2314"/>
              <a:gd name="T12" fmla="*/ 2147483647 w 3463"/>
              <a:gd name="T13" fmla="*/ 1005543138 h 2314"/>
              <a:gd name="T14" fmla="*/ 2147483647 w 3463"/>
              <a:gd name="T15" fmla="*/ 1353324700 h 2314"/>
              <a:gd name="T16" fmla="*/ 2147483647 w 3463"/>
              <a:gd name="T17" fmla="*/ 1993444388 h 2314"/>
              <a:gd name="T18" fmla="*/ 2147483647 w 3463"/>
              <a:gd name="T19" fmla="*/ 1217236263 h 2314"/>
              <a:gd name="T20" fmla="*/ 2147483647 w 3463"/>
              <a:gd name="T21" fmla="*/ 1020664075 h 2314"/>
              <a:gd name="T22" fmla="*/ 2147483647 w 3463"/>
              <a:gd name="T23" fmla="*/ 967740000 h 2314"/>
              <a:gd name="T24" fmla="*/ 2147483647 w 3463"/>
              <a:gd name="T25" fmla="*/ 793850013 h 2314"/>
              <a:gd name="T26" fmla="*/ 2147483647 w 3463"/>
              <a:gd name="T27" fmla="*/ 733366263 h 2314"/>
              <a:gd name="T28" fmla="*/ 2147483647 w 3463"/>
              <a:gd name="T29" fmla="*/ 924898138 h 2314"/>
              <a:gd name="T30" fmla="*/ 2147483647 w 3463"/>
              <a:gd name="T31" fmla="*/ 619958438 h 2314"/>
              <a:gd name="T32" fmla="*/ 2147483647 w 3463"/>
              <a:gd name="T33" fmla="*/ 390625013 h 2314"/>
              <a:gd name="T34" fmla="*/ 662801948 w 3463"/>
              <a:gd name="T35" fmla="*/ 133569075 h 2314"/>
              <a:gd name="T36" fmla="*/ 632560070 w 3463"/>
              <a:gd name="T37" fmla="*/ 496471575 h 2314"/>
              <a:gd name="T38" fmla="*/ 536794124 w 3463"/>
              <a:gd name="T39" fmla="*/ 269657513 h 2314"/>
              <a:gd name="T40" fmla="*/ 410786300 w 3463"/>
              <a:gd name="T41" fmla="*/ 544353750 h 2314"/>
              <a:gd name="T42" fmla="*/ 229335033 w 3463"/>
              <a:gd name="T43" fmla="*/ 1202115325 h 2314"/>
              <a:gd name="T44" fmla="*/ 45362817 w 3463"/>
              <a:gd name="T45" fmla="*/ 2147483647 h 2314"/>
              <a:gd name="T46" fmla="*/ 209173782 w 3463"/>
              <a:gd name="T47" fmla="*/ 2147483647 h 2314"/>
              <a:gd name="T48" fmla="*/ 274697850 w 3463"/>
              <a:gd name="T49" fmla="*/ 2147483647 h 2314"/>
              <a:gd name="T50" fmla="*/ 395665361 w 3463"/>
              <a:gd name="T51" fmla="*/ 2147483647 h 2314"/>
              <a:gd name="T52" fmla="*/ 665321311 w 3463"/>
              <a:gd name="T53" fmla="*/ 2147483647 h 2314"/>
              <a:gd name="T54" fmla="*/ 1020664168 w 3463"/>
              <a:gd name="T55" fmla="*/ 2147483647 h 2314"/>
              <a:gd name="T56" fmla="*/ 1650703288 w 3463"/>
              <a:gd name="T57" fmla="*/ 2147483647 h 2314"/>
              <a:gd name="T58" fmla="*/ 2147483647 w 3463"/>
              <a:gd name="T59" fmla="*/ 2147483647 h 2314"/>
              <a:gd name="T60" fmla="*/ 2147483647 w 3463"/>
              <a:gd name="T61" fmla="*/ 2147483647 h 2314"/>
              <a:gd name="T62" fmla="*/ 2147483647 w 3463"/>
              <a:gd name="T63" fmla="*/ 2147483647 h 2314"/>
              <a:gd name="T64" fmla="*/ 2147483647 w 3463"/>
              <a:gd name="T65" fmla="*/ 2147483647 h 2314"/>
              <a:gd name="T66" fmla="*/ 2147483647 w 3463"/>
              <a:gd name="T67" fmla="*/ 2147483647 h 2314"/>
              <a:gd name="T68" fmla="*/ 2147483647 w 3463"/>
              <a:gd name="T69" fmla="*/ 2147483647 h 2314"/>
              <a:gd name="T70" fmla="*/ 2147483647 w 3463"/>
              <a:gd name="T71" fmla="*/ 2147483647 h 2314"/>
              <a:gd name="T72" fmla="*/ 2147483647 w 3463"/>
              <a:gd name="T73" fmla="*/ 2147483647 h 2314"/>
              <a:gd name="T74" fmla="*/ 2147483647 w 3463"/>
              <a:gd name="T75" fmla="*/ 2147483647 h 2314"/>
              <a:gd name="T76" fmla="*/ 2147483647 w 3463"/>
              <a:gd name="T77" fmla="*/ 2147483647 h 2314"/>
              <a:gd name="T78" fmla="*/ 2147483647 w 3463"/>
              <a:gd name="T79" fmla="*/ 2147483647 h 2314"/>
              <a:gd name="T80" fmla="*/ 2147483647 w 3463"/>
              <a:gd name="T81" fmla="*/ 2147483647 h 2314"/>
              <a:gd name="T82" fmla="*/ 2147483647 w 3463"/>
              <a:gd name="T83" fmla="*/ 2147483647 h 2314"/>
              <a:gd name="T84" fmla="*/ 2147483647 w 3463"/>
              <a:gd name="T85" fmla="*/ 2147483647 h 2314"/>
              <a:gd name="T86" fmla="*/ 2147483647 w 3463"/>
              <a:gd name="T87" fmla="*/ 2147483647 h 2314"/>
              <a:gd name="T88" fmla="*/ 2147483647 w 3463"/>
              <a:gd name="T89" fmla="*/ 2147483647 h 2314"/>
              <a:gd name="T90" fmla="*/ 2147483647 w 3463"/>
              <a:gd name="T91" fmla="*/ 2147483647 h 2314"/>
              <a:gd name="T92" fmla="*/ 2147483647 w 3463"/>
              <a:gd name="T93" fmla="*/ 2147483647 h 2314"/>
              <a:gd name="T94" fmla="*/ 2147483647 w 3463"/>
              <a:gd name="T95" fmla="*/ 2147483647 h 2314"/>
              <a:gd name="T96" fmla="*/ 2147483647 w 3463"/>
              <a:gd name="T97" fmla="*/ 2147483647 h 2314"/>
              <a:gd name="T98" fmla="*/ 2147483647 w 3463"/>
              <a:gd name="T99" fmla="*/ 2147483647 h 2314"/>
              <a:gd name="T100" fmla="*/ 2147483647 w 3463"/>
              <a:gd name="T101" fmla="*/ 2147483647 h 2314"/>
              <a:gd name="T102" fmla="*/ 2147483647 w 3463"/>
              <a:gd name="T103" fmla="*/ 2147483647 h 2314"/>
              <a:gd name="T104" fmla="*/ 2147483647 w 3463"/>
              <a:gd name="T105" fmla="*/ 1602819375 h 2314"/>
              <a:gd name="T106" fmla="*/ 2147483647 w 3463"/>
              <a:gd name="T107" fmla="*/ 1496972813 h 2314"/>
              <a:gd name="T108" fmla="*/ 2147483647 w 3463"/>
              <a:gd name="T109" fmla="*/ 1257558763 h 2314"/>
              <a:gd name="T110" fmla="*/ 2147483647 w 3463"/>
              <a:gd name="T111" fmla="*/ 1078626875 h 2314"/>
              <a:gd name="T112" fmla="*/ 2147483647 w 3463"/>
              <a:gd name="T113" fmla="*/ 662801888 h 2314"/>
              <a:gd name="T114" fmla="*/ 2147483647 w 3463"/>
              <a:gd name="T115" fmla="*/ 136088438 h 231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463"/>
              <a:gd name="T175" fmla="*/ 0 h 2314"/>
              <a:gd name="T176" fmla="*/ 3463 w 3463"/>
              <a:gd name="T177" fmla="*/ 2314 h 231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463" h="2314">
                <a:moveTo>
                  <a:pt x="3337" y="13"/>
                </a:moveTo>
                <a:lnTo>
                  <a:pt x="3318" y="0"/>
                </a:lnTo>
                <a:lnTo>
                  <a:pt x="3299" y="0"/>
                </a:lnTo>
                <a:lnTo>
                  <a:pt x="3287" y="2"/>
                </a:lnTo>
                <a:lnTo>
                  <a:pt x="3278" y="18"/>
                </a:lnTo>
                <a:lnTo>
                  <a:pt x="3263" y="13"/>
                </a:lnTo>
                <a:lnTo>
                  <a:pt x="3252" y="18"/>
                </a:lnTo>
                <a:lnTo>
                  <a:pt x="3244" y="41"/>
                </a:lnTo>
                <a:lnTo>
                  <a:pt x="3219" y="93"/>
                </a:lnTo>
                <a:lnTo>
                  <a:pt x="3231" y="125"/>
                </a:lnTo>
                <a:lnTo>
                  <a:pt x="3222" y="163"/>
                </a:lnTo>
                <a:lnTo>
                  <a:pt x="3230" y="179"/>
                </a:lnTo>
                <a:lnTo>
                  <a:pt x="3229" y="210"/>
                </a:lnTo>
                <a:lnTo>
                  <a:pt x="3225" y="238"/>
                </a:lnTo>
                <a:lnTo>
                  <a:pt x="3209" y="242"/>
                </a:lnTo>
                <a:lnTo>
                  <a:pt x="3198" y="226"/>
                </a:lnTo>
                <a:lnTo>
                  <a:pt x="3174" y="287"/>
                </a:lnTo>
                <a:lnTo>
                  <a:pt x="3129" y="300"/>
                </a:lnTo>
                <a:lnTo>
                  <a:pt x="3069" y="320"/>
                </a:lnTo>
                <a:lnTo>
                  <a:pt x="3026" y="331"/>
                </a:lnTo>
                <a:lnTo>
                  <a:pt x="2992" y="364"/>
                </a:lnTo>
                <a:lnTo>
                  <a:pt x="2970" y="399"/>
                </a:lnTo>
                <a:lnTo>
                  <a:pt x="2950" y="400"/>
                </a:lnTo>
                <a:lnTo>
                  <a:pt x="2928" y="438"/>
                </a:lnTo>
                <a:lnTo>
                  <a:pt x="2938" y="452"/>
                </a:lnTo>
                <a:lnTo>
                  <a:pt x="2943" y="483"/>
                </a:lnTo>
                <a:lnTo>
                  <a:pt x="2932" y="493"/>
                </a:lnTo>
                <a:lnTo>
                  <a:pt x="2917" y="516"/>
                </a:lnTo>
                <a:lnTo>
                  <a:pt x="2901" y="522"/>
                </a:lnTo>
                <a:lnTo>
                  <a:pt x="2895" y="537"/>
                </a:lnTo>
                <a:lnTo>
                  <a:pt x="2866" y="542"/>
                </a:lnTo>
                <a:lnTo>
                  <a:pt x="2826" y="543"/>
                </a:lnTo>
                <a:lnTo>
                  <a:pt x="2794" y="564"/>
                </a:lnTo>
                <a:lnTo>
                  <a:pt x="2798" y="599"/>
                </a:lnTo>
                <a:lnTo>
                  <a:pt x="2789" y="627"/>
                </a:lnTo>
                <a:lnTo>
                  <a:pt x="2763" y="665"/>
                </a:lnTo>
                <a:lnTo>
                  <a:pt x="2730" y="701"/>
                </a:lnTo>
                <a:lnTo>
                  <a:pt x="2696" y="714"/>
                </a:lnTo>
                <a:lnTo>
                  <a:pt x="2686" y="740"/>
                </a:lnTo>
                <a:lnTo>
                  <a:pt x="2619" y="770"/>
                </a:lnTo>
                <a:lnTo>
                  <a:pt x="2582" y="761"/>
                </a:lnTo>
                <a:lnTo>
                  <a:pt x="2575" y="752"/>
                </a:lnTo>
                <a:lnTo>
                  <a:pt x="2592" y="734"/>
                </a:lnTo>
                <a:lnTo>
                  <a:pt x="2594" y="710"/>
                </a:lnTo>
                <a:lnTo>
                  <a:pt x="2581" y="689"/>
                </a:lnTo>
                <a:lnTo>
                  <a:pt x="2594" y="680"/>
                </a:lnTo>
                <a:lnTo>
                  <a:pt x="2614" y="683"/>
                </a:lnTo>
                <a:lnTo>
                  <a:pt x="2611" y="638"/>
                </a:lnTo>
                <a:lnTo>
                  <a:pt x="2607" y="601"/>
                </a:lnTo>
                <a:lnTo>
                  <a:pt x="2596" y="567"/>
                </a:lnTo>
                <a:lnTo>
                  <a:pt x="2578" y="552"/>
                </a:lnTo>
                <a:lnTo>
                  <a:pt x="2554" y="543"/>
                </a:lnTo>
                <a:lnTo>
                  <a:pt x="2534" y="558"/>
                </a:lnTo>
                <a:lnTo>
                  <a:pt x="2515" y="586"/>
                </a:lnTo>
                <a:lnTo>
                  <a:pt x="2496" y="579"/>
                </a:lnTo>
                <a:lnTo>
                  <a:pt x="2504" y="566"/>
                </a:lnTo>
                <a:lnTo>
                  <a:pt x="2513" y="558"/>
                </a:lnTo>
                <a:lnTo>
                  <a:pt x="2525" y="549"/>
                </a:lnTo>
                <a:lnTo>
                  <a:pt x="2543" y="525"/>
                </a:lnTo>
                <a:lnTo>
                  <a:pt x="2529" y="477"/>
                </a:lnTo>
                <a:lnTo>
                  <a:pt x="2525" y="440"/>
                </a:lnTo>
                <a:lnTo>
                  <a:pt x="2496" y="433"/>
                </a:lnTo>
                <a:lnTo>
                  <a:pt x="2444" y="399"/>
                </a:lnTo>
                <a:lnTo>
                  <a:pt x="2414" y="414"/>
                </a:lnTo>
                <a:lnTo>
                  <a:pt x="2408" y="431"/>
                </a:lnTo>
                <a:lnTo>
                  <a:pt x="2415" y="445"/>
                </a:lnTo>
                <a:lnTo>
                  <a:pt x="2399" y="452"/>
                </a:lnTo>
                <a:lnTo>
                  <a:pt x="2399" y="480"/>
                </a:lnTo>
                <a:lnTo>
                  <a:pt x="2385" y="480"/>
                </a:lnTo>
                <a:lnTo>
                  <a:pt x="2363" y="502"/>
                </a:lnTo>
                <a:lnTo>
                  <a:pt x="2355" y="519"/>
                </a:lnTo>
                <a:lnTo>
                  <a:pt x="2347" y="537"/>
                </a:lnTo>
                <a:lnTo>
                  <a:pt x="2346" y="581"/>
                </a:lnTo>
                <a:lnTo>
                  <a:pt x="2342" y="630"/>
                </a:lnTo>
                <a:lnTo>
                  <a:pt x="2353" y="658"/>
                </a:lnTo>
                <a:lnTo>
                  <a:pt x="2368" y="704"/>
                </a:lnTo>
                <a:lnTo>
                  <a:pt x="2368" y="758"/>
                </a:lnTo>
                <a:lnTo>
                  <a:pt x="2355" y="821"/>
                </a:lnTo>
                <a:lnTo>
                  <a:pt x="2329" y="826"/>
                </a:lnTo>
                <a:lnTo>
                  <a:pt x="2313" y="814"/>
                </a:lnTo>
                <a:lnTo>
                  <a:pt x="2299" y="791"/>
                </a:lnTo>
                <a:lnTo>
                  <a:pt x="2285" y="758"/>
                </a:lnTo>
                <a:lnTo>
                  <a:pt x="2287" y="716"/>
                </a:lnTo>
                <a:lnTo>
                  <a:pt x="2287" y="686"/>
                </a:lnTo>
                <a:lnTo>
                  <a:pt x="2274" y="660"/>
                </a:lnTo>
                <a:lnTo>
                  <a:pt x="2276" y="604"/>
                </a:lnTo>
                <a:lnTo>
                  <a:pt x="2283" y="560"/>
                </a:lnTo>
                <a:lnTo>
                  <a:pt x="2286" y="537"/>
                </a:lnTo>
                <a:lnTo>
                  <a:pt x="2310" y="499"/>
                </a:lnTo>
                <a:lnTo>
                  <a:pt x="2297" y="483"/>
                </a:lnTo>
                <a:lnTo>
                  <a:pt x="2285" y="490"/>
                </a:lnTo>
                <a:lnTo>
                  <a:pt x="2276" y="512"/>
                </a:lnTo>
                <a:lnTo>
                  <a:pt x="2247" y="545"/>
                </a:lnTo>
                <a:lnTo>
                  <a:pt x="2263" y="517"/>
                </a:lnTo>
                <a:lnTo>
                  <a:pt x="2265" y="498"/>
                </a:lnTo>
                <a:lnTo>
                  <a:pt x="2259" y="474"/>
                </a:lnTo>
                <a:lnTo>
                  <a:pt x="2263" y="453"/>
                </a:lnTo>
                <a:lnTo>
                  <a:pt x="2276" y="433"/>
                </a:lnTo>
                <a:lnTo>
                  <a:pt x="2278" y="405"/>
                </a:lnTo>
                <a:lnTo>
                  <a:pt x="2285" y="389"/>
                </a:lnTo>
                <a:lnTo>
                  <a:pt x="2289" y="415"/>
                </a:lnTo>
                <a:lnTo>
                  <a:pt x="2315" y="417"/>
                </a:lnTo>
                <a:lnTo>
                  <a:pt x="2329" y="400"/>
                </a:lnTo>
                <a:lnTo>
                  <a:pt x="2355" y="388"/>
                </a:lnTo>
                <a:lnTo>
                  <a:pt x="2382" y="385"/>
                </a:lnTo>
                <a:lnTo>
                  <a:pt x="2393" y="396"/>
                </a:lnTo>
                <a:lnTo>
                  <a:pt x="2414" y="391"/>
                </a:lnTo>
                <a:lnTo>
                  <a:pt x="2445" y="384"/>
                </a:lnTo>
                <a:lnTo>
                  <a:pt x="2462" y="382"/>
                </a:lnTo>
                <a:lnTo>
                  <a:pt x="2465" y="367"/>
                </a:lnTo>
                <a:lnTo>
                  <a:pt x="2467" y="367"/>
                </a:lnTo>
                <a:lnTo>
                  <a:pt x="2454" y="349"/>
                </a:lnTo>
                <a:lnTo>
                  <a:pt x="2435" y="341"/>
                </a:lnTo>
                <a:lnTo>
                  <a:pt x="2405" y="330"/>
                </a:lnTo>
                <a:lnTo>
                  <a:pt x="2379" y="330"/>
                </a:lnTo>
                <a:lnTo>
                  <a:pt x="2363" y="327"/>
                </a:lnTo>
                <a:lnTo>
                  <a:pt x="2355" y="315"/>
                </a:lnTo>
                <a:lnTo>
                  <a:pt x="2324" y="310"/>
                </a:lnTo>
                <a:lnTo>
                  <a:pt x="2297" y="316"/>
                </a:lnTo>
                <a:lnTo>
                  <a:pt x="2276" y="320"/>
                </a:lnTo>
                <a:lnTo>
                  <a:pt x="2257" y="341"/>
                </a:lnTo>
                <a:lnTo>
                  <a:pt x="2229" y="327"/>
                </a:lnTo>
                <a:lnTo>
                  <a:pt x="2207" y="316"/>
                </a:lnTo>
                <a:lnTo>
                  <a:pt x="2180" y="330"/>
                </a:lnTo>
                <a:lnTo>
                  <a:pt x="2162" y="322"/>
                </a:lnTo>
                <a:lnTo>
                  <a:pt x="2182" y="291"/>
                </a:lnTo>
                <a:lnTo>
                  <a:pt x="2176" y="280"/>
                </a:lnTo>
                <a:lnTo>
                  <a:pt x="2166" y="284"/>
                </a:lnTo>
                <a:lnTo>
                  <a:pt x="2139" y="320"/>
                </a:lnTo>
                <a:lnTo>
                  <a:pt x="2118" y="347"/>
                </a:lnTo>
                <a:lnTo>
                  <a:pt x="2098" y="378"/>
                </a:lnTo>
                <a:lnTo>
                  <a:pt x="2068" y="374"/>
                </a:lnTo>
                <a:lnTo>
                  <a:pt x="2057" y="340"/>
                </a:lnTo>
                <a:lnTo>
                  <a:pt x="2046" y="341"/>
                </a:lnTo>
                <a:lnTo>
                  <a:pt x="2036" y="367"/>
                </a:lnTo>
                <a:lnTo>
                  <a:pt x="2001" y="368"/>
                </a:lnTo>
                <a:lnTo>
                  <a:pt x="2038" y="316"/>
                </a:lnTo>
                <a:lnTo>
                  <a:pt x="2126" y="257"/>
                </a:lnTo>
                <a:lnTo>
                  <a:pt x="2131" y="242"/>
                </a:lnTo>
                <a:lnTo>
                  <a:pt x="2083" y="244"/>
                </a:lnTo>
                <a:lnTo>
                  <a:pt x="2033" y="225"/>
                </a:lnTo>
                <a:lnTo>
                  <a:pt x="2015" y="251"/>
                </a:lnTo>
                <a:lnTo>
                  <a:pt x="1977" y="236"/>
                </a:lnTo>
                <a:lnTo>
                  <a:pt x="1951" y="246"/>
                </a:lnTo>
                <a:lnTo>
                  <a:pt x="1935" y="216"/>
                </a:lnTo>
                <a:lnTo>
                  <a:pt x="1892" y="218"/>
                </a:lnTo>
                <a:lnTo>
                  <a:pt x="1879" y="232"/>
                </a:lnTo>
                <a:lnTo>
                  <a:pt x="1831" y="198"/>
                </a:lnTo>
                <a:lnTo>
                  <a:pt x="1824" y="166"/>
                </a:lnTo>
                <a:lnTo>
                  <a:pt x="1770" y="154"/>
                </a:lnTo>
                <a:lnTo>
                  <a:pt x="1794" y="198"/>
                </a:lnTo>
                <a:lnTo>
                  <a:pt x="978" y="169"/>
                </a:lnTo>
                <a:lnTo>
                  <a:pt x="928" y="155"/>
                </a:lnTo>
                <a:lnTo>
                  <a:pt x="841" y="143"/>
                </a:lnTo>
                <a:lnTo>
                  <a:pt x="731" y="125"/>
                </a:lnTo>
                <a:lnTo>
                  <a:pt x="593" y="111"/>
                </a:lnTo>
                <a:lnTo>
                  <a:pt x="541" y="100"/>
                </a:lnTo>
                <a:lnTo>
                  <a:pt x="466" y="87"/>
                </a:lnTo>
                <a:lnTo>
                  <a:pt x="412" y="74"/>
                </a:lnTo>
                <a:lnTo>
                  <a:pt x="269" y="27"/>
                </a:lnTo>
                <a:lnTo>
                  <a:pt x="260" y="32"/>
                </a:lnTo>
                <a:lnTo>
                  <a:pt x="263" y="53"/>
                </a:lnTo>
                <a:lnTo>
                  <a:pt x="272" y="77"/>
                </a:lnTo>
                <a:lnTo>
                  <a:pt x="264" y="89"/>
                </a:lnTo>
                <a:lnTo>
                  <a:pt x="255" y="98"/>
                </a:lnTo>
                <a:lnTo>
                  <a:pt x="260" y="116"/>
                </a:lnTo>
                <a:lnTo>
                  <a:pt x="282" y="154"/>
                </a:lnTo>
                <a:lnTo>
                  <a:pt x="264" y="179"/>
                </a:lnTo>
                <a:lnTo>
                  <a:pt x="255" y="212"/>
                </a:lnTo>
                <a:lnTo>
                  <a:pt x="232" y="212"/>
                </a:lnTo>
                <a:lnTo>
                  <a:pt x="251" y="197"/>
                </a:lnTo>
                <a:lnTo>
                  <a:pt x="258" y="179"/>
                </a:lnTo>
                <a:lnTo>
                  <a:pt x="253" y="163"/>
                </a:lnTo>
                <a:lnTo>
                  <a:pt x="242" y="158"/>
                </a:lnTo>
                <a:lnTo>
                  <a:pt x="246" y="146"/>
                </a:lnTo>
                <a:lnTo>
                  <a:pt x="263" y="151"/>
                </a:lnTo>
                <a:lnTo>
                  <a:pt x="263" y="141"/>
                </a:lnTo>
                <a:lnTo>
                  <a:pt x="253" y="113"/>
                </a:lnTo>
                <a:lnTo>
                  <a:pt x="240" y="111"/>
                </a:lnTo>
                <a:lnTo>
                  <a:pt x="213" y="107"/>
                </a:lnTo>
                <a:lnTo>
                  <a:pt x="193" y="85"/>
                </a:lnTo>
                <a:lnTo>
                  <a:pt x="179" y="74"/>
                </a:lnTo>
                <a:lnTo>
                  <a:pt x="163" y="67"/>
                </a:lnTo>
                <a:lnTo>
                  <a:pt x="152" y="87"/>
                </a:lnTo>
                <a:lnTo>
                  <a:pt x="159" y="118"/>
                </a:lnTo>
                <a:lnTo>
                  <a:pt x="163" y="144"/>
                </a:lnTo>
                <a:lnTo>
                  <a:pt x="160" y="177"/>
                </a:lnTo>
                <a:lnTo>
                  <a:pt x="159" y="205"/>
                </a:lnTo>
                <a:lnTo>
                  <a:pt x="163" y="216"/>
                </a:lnTo>
                <a:lnTo>
                  <a:pt x="173" y="238"/>
                </a:lnTo>
                <a:lnTo>
                  <a:pt x="163" y="253"/>
                </a:lnTo>
                <a:lnTo>
                  <a:pt x="163" y="266"/>
                </a:lnTo>
                <a:lnTo>
                  <a:pt x="165" y="289"/>
                </a:lnTo>
                <a:lnTo>
                  <a:pt x="150" y="297"/>
                </a:lnTo>
                <a:lnTo>
                  <a:pt x="139" y="348"/>
                </a:lnTo>
                <a:lnTo>
                  <a:pt x="128" y="394"/>
                </a:lnTo>
                <a:lnTo>
                  <a:pt x="112" y="441"/>
                </a:lnTo>
                <a:lnTo>
                  <a:pt x="91" y="477"/>
                </a:lnTo>
                <a:lnTo>
                  <a:pt x="72" y="525"/>
                </a:lnTo>
                <a:lnTo>
                  <a:pt x="52" y="555"/>
                </a:lnTo>
                <a:lnTo>
                  <a:pt x="52" y="626"/>
                </a:lnTo>
                <a:lnTo>
                  <a:pt x="52" y="689"/>
                </a:lnTo>
                <a:lnTo>
                  <a:pt x="45" y="714"/>
                </a:lnTo>
                <a:lnTo>
                  <a:pt x="25" y="754"/>
                </a:lnTo>
                <a:lnTo>
                  <a:pt x="0" y="797"/>
                </a:lnTo>
                <a:lnTo>
                  <a:pt x="25" y="853"/>
                </a:lnTo>
                <a:lnTo>
                  <a:pt x="18" y="900"/>
                </a:lnTo>
                <a:lnTo>
                  <a:pt x="11" y="932"/>
                </a:lnTo>
                <a:lnTo>
                  <a:pt x="32" y="988"/>
                </a:lnTo>
                <a:lnTo>
                  <a:pt x="47" y="1024"/>
                </a:lnTo>
                <a:lnTo>
                  <a:pt x="69" y="1040"/>
                </a:lnTo>
                <a:lnTo>
                  <a:pt x="90" y="1014"/>
                </a:lnTo>
                <a:lnTo>
                  <a:pt x="96" y="1031"/>
                </a:lnTo>
                <a:lnTo>
                  <a:pt x="103" y="1044"/>
                </a:lnTo>
                <a:lnTo>
                  <a:pt x="81" y="1047"/>
                </a:lnTo>
                <a:lnTo>
                  <a:pt x="83" y="1064"/>
                </a:lnTo>
                <a:lnTo>
                  <a:pt x="63" y="1054"/>
                </a:lnTo>
                <a:lnTo>
                  <a:pt x="66" y="1089"/>
                </a:lnTo>
                <a:lnTo>
                  <a:pt x="75" y="1119"/>
                </a:lnTo>
                <a:lnTo>
                  <a:pt x="78" y="1143"/>
                </a:lnTo>
                <a:lnTo>
                  <a:pt x="105" y="1137"/>
                </a:lnTo>
                <a:lnTo>
                  <a:pt x="101" y="1148"/>
                </a:lnTo>
                <a:lnTo>
                  <a:pt x="78" y="1165"/>
                </a:lnTo>
                <a:lnTo>
                  <a:pt x="78" y="1202"/>
                </a:lnTo>
                <a:lnTo>
                  <a:pt x="109" y="1238"/>
                </a:lnTo>
                <a:lnTo>
                  <a:pt x="121" y="1251"/>
                </a:lnTo>
                <a:lnTo>
                  <a:pt x="113" y="1265"/>
                </a:lnTo>
                <a:lnTo>
                  <a:pt x="123" y="1287"/>
                </a:lnTo>
                <a:lnTo>
                  <a:pt x="128" y="1313"/>
                </a:lnTo>
                <a:lnTo>
                  <a:pt x="136" y="1329"/>
                </a:lnTo>
                <a:lnTo>
                  <a:pt x="141" y="1349"/>
                </a:lnTo>
                <a:lnTo>
                  <a:pt x="142" y="1369"/>
                </a:lnTo>
                <a:lnTo>
                  <a:pt x="136" y="1382"/>
                </a:lnTo>
                <a:lnTo>
                  <a:pt x="157" y="1388"/>
                </a:lnTo>
                <a:lnTo>
                  <a:pt x="176" y="1390"/>
                </a:lnTo>
                <a:lnTo>
                  <a:pt x="193" y="1385"/>
                </a:lnTo>
                <a:lnTo>
                  <a:pt x="213" y="1388"/>
                </a:lnTo>
                <a:lnTo>
                  <a:pt x="219" y="1407"/>
                </a:lnTo>
                <a:lnTo>
                  <a:pt x="223" y="1422"/>
                </a:lnTo>
                <a:lnTo>
                  <a:pt x="244" y="1447"/>
                </a:lnTo>
                <a:lnTo>
                  <a:pt x="253" y="1457"/>
                </a:lnTo>
                <a:lnTo>
                  <a:pt x="263" y="1477"/>
                </a:lnTo>
                <a:lnTo>
                  <a:pt x="264" y="1489"/>
                </a:lnTo>
                <a:lnTo>
                  <a:pt x="284" y="1502"/>
                </a:lnTo>
                <a:lnTo>
                  <a:pt x="301" y="1519"/>
                </a:lnTo>
                <a:lnTo>
                  <a:pt x="318" y="1548"/>
                </a:lnTo>
                <a:lnTo>
                  <a:pt x="322" y="1585"/>
                </a:lnTo>
                <a:lnTo>
                  <a:pt x="320" y="1605"/>
                </a:lnTo>
                <a:lnTo>
                  <a:pt x="338" y="1609"/>
                </a:lnTo>
                <a:lnTo>
                  <a:pt x="358" y="1603"/>
                </a:lnTo>
                <a:lnTo>
                  <a:pt x="376" y="1602"/>
                </a:lnTo>
                <a:lnTo>
                  <a:pt x="405" y="1603"/>
                </a:lnTo>
                <a:lnTo>
                  <a:pt x="432" y="1605"/>
                </a:lnTo>
                <a:lnTo>
                  <a:pt x="471" y="1605"/>
                </a:lnTo>
                <a:lnTo>
                  <a:pt x="495" y="1609"/>
                </a:lnTo>
                <a:lnTo>
                  <a:pt x="500" y="1625"/>
                </a:lnTo>
                <a:lnTo>
                  <a:pt x="494" y="1641"/>
                </a:lnTo>
                <a:lnTo>
                  <a:pt x="524" y="1663"/>
                </a:lnTo>
                <a:lnTo>
                  <a:pt x="555" y="1680"/>
                </a:lnTo>
                <a:lnTo>
                  <a:pt x="612" y="1713"/>
                </a:lnTo>
                <a:lnTo>
                  <a:pt x="655" y="1739"/>
                </a:lnTo>
                <a:lnTo>
                  <a:pt x="702" y="1758"/>
                </a:lnTo>
                <a:lnTo>
                  <a:pt x="750" y="1777"/>
                </a:lnTo>
                <a:lnTo>
                  <a:pt x="781" y="1779"/>
                </a:lnTo>
                <a:lnTo>
                  <a:pt x="809" y="1776"/>
                </a:lnTo>
                <a:lnTo>
                  <a:pt x="852" y="1781"/>
                </a:lnTo>
                <a:lnTo>
                  <a:pt x="880" y="1786"/>
                </a:lnTo>
                <a:lnTo>
                  <a:pt x="910" y="1783"/>
                </a:lnTo>
                <a:lnTo>
                  <a:pt x="939" y="1791"/>
                </a:lnTo>
                <a:lnTo>
                  <a:pt x="964" y="1789"/>
                </a:lnTo>
                <a:lnTo>
                  <a:pt x="967" y="1752"/>
                </a:lnTo>
                <a:lnTo>
                  <a:pt x="1011" y="1757"/>
                </a:lnTo>
                <a:lnTo>
                  <a:pt x="1063" y="1758"/>
                </a:lnTo>
                <a:lnTo>
                  <a:pt x="1105" y="1812"/>
                </a:lnTo>
                <a:lnTo>
                  <a:pt x="1155" y="1858"/>
                </a:lnTo>
                <a:lnTo>
                  <a:pt x="1184" y="1893"/>
                </a:lnTo>
                <a:lnTo>
                  <a:pt x="1185" y="1923"/>
                </a:lnTo>
                <a:lnTo>
                  <a:pt x="1195" y="1957"/>
                </a:lnTo>
                <a:lnTo>
                  <a:pt x="1214" y="1979"/>
                </a:lnTo>
                <a:lnTo>
                  <a:pt x="1235" y="2001"/>
                </a:lnTo>
                <a:lnTo>
                  <a:pt x="1295" y="2042"/>
                </a:lnTo>
                <a:lnTo>
                  <a:pt x="1316" y="2036"/>
                </a:lnTo>
                <a:lnTo>
                  <a:pt x="1328" y="2024"/>
                </a:lnTo>
                <a:lnTo>
                  <a:pt x="1335" y="1999"/>
                </a:lnTo>
                <a:lnTo>
                  <a:pt x="1341" y="1979"/>
                </a:lnTo>
                <a:lnTo>
                  <a:pt x="1364" y="1978"/>
                </a:lnTo>
                <a:lnTo>
                  <a:pt x="1390" y="1979"/>
                </a:lnTo>
                <a:lnTo>
                  <a:pt x="1424" y="1987"/>
                </a:lnTo>
                <a:lnTo>
                  <a:pt x="1443" y="2003"/>
                </a:lnTo>
                <a:lnTo>
                  <a:pt x="1468" y="2014"/>
                </a:lnTo>
                <a:lnTo>
                  <a:pt x="1475" y="2034"/>
                </a:lnTo>
                <a:lnTo>
                  <a:pt x="1488" y="2066"/>
                </a:lnTo>
                <a:lnTo>
                  <a:pt x="1500" y="2097"/>
                </a:lnTo>
                <a:lnTo>
                  <a:pt x="1514" y="2121"/>
                </a:lnTo>
                <a:lnTo>
                  <a:pt x="1540" y="2137"/>
                </a:lnTo>
                <a:lnTo>
                  <a:pt x="1560" y="2162"/>
                </a:lnTo>
                <a:lnTo>
                  <a:pt x="1569" y="2197"/>
                </a:lnTo>
                <a:lnTo>
                  <a:pt x="1576" y="2224"/>
                </a:lnTo>
                <a:lnTo>
                  <a:pt x="1593" y="2272"/>
                </a:lnTo>
                <a:lnTo>
                  <a:pt x="1616" y="2277"/>
                </a:lnTo>
                <a:lnTo>
                  <a:pt x="1642" y="2289"/>
                </a:lnTo>
                <a:lnTo>
                  <a:pt x="1669" y="2296"/>
                </a:lnTo>
                <a:lnTo>
                  <a:pt x="1703" y="2298"/>
                </a:lnTo>
                <a:lnTo>
                  <a:pt x="1723" y="2313"/>
                </a:lnTo>
                <a:lnTo>
                  <a:pt x="1770" y="2310"/>
                </a:lnTo>
                <a:lnTo>
                  <a:pt x="1772" y="2274"/>
                </a:lnTo>
                <a:lnTo>
                  <a:pt x="1746" y="2247"/>
                </a:lnTo>
                <a:lnTo>
                  <a:pt x="1741" y="2208"/>
                </a:lnTo>
                <a:lnTo>
                  <a:pt x="1760" y="2182"/>
                </a:lnTo>
                <a:lnTo>
                  <a:pt x="1759" y="2153"/>
                </a:lnTo>
                <a:lnTo>
                  <a:pt x="1766" y="2146"/>
                </a:lnTo>
                <a:lnTo>
                  <a:pt x="1768" y="2124"/>
                </a:lnTo>
                <a:lnTo>
                  <a:pt x="1784" y="2113"/>
                </a:lnTo>
                <a:lnTo>
                  <a:pt x="1815" y="2089"/>
                </a:lnTo>
                <a:lnTo>
                  <a:pt x="1831" y="2089"/>
                </a:lnTo>
                <a:lnTo>
                  <a:pt x="1869" y="2063"/>
                </a:lnTo>
                <a:lnTo>
                  <a:pt x="1892" y="2039"/>
                </a:lnTo>
                <a:lnTo>
                  <a:pt x="1929" y="2014"/>
                </a:lnTo>
                <a:lnTo>
                  <a:pt x="1920" y="1983"/>
                </a:lnTo>
                <a:lnTo>
                  <a:pt x="1929" y="1975"/>
                </a:lnTo>
                <a:lnTo>
                  <a:pt x="1939" y="2008"/>
                </a:lnTo>
                <a:lnTo>
                  <a:pt x="1990" y="1960"/>
                </a:lnTo>
                <a:lnTo>
                  <a:pt x="2032" y="1961"/>
                </a:lnTo>
                <a:lnTo>
                  <a:pt x="2088" y="1975"/>
                </a:lnTo>
                <a:lnTo>
                  <a:pt x="2132" y="1967"/>
                </a:lnTo>
                <a:lnTo>
                  <a:pt x="2153" y="1965"/>
                </a:lnTo>
                <a:lnTo>
                  <a:pt x="2142" y="1943"/>
                </a:lnTo>
                <a:lnTo>
                  <a:pt x="2161" y="1945"/>
                </a:lnTo>
                <a:lnTo>
                  <a:pt x="2174" y="1963"/>
                </a:lnTo>
                <a:lnTo>
                  <a:pt x="2174" y="1978"/>
                </a:lnTo>
                <a:lnTo>
                  <a:pt x="2216" y="1981"/>
                </a:lnTo>
                <a:lnTo>
                  <a:pt x="2236" y="1983"/>
                </a:lnTo>
                <a:lnTo>
                  <a:pt x="2245" y="1973"/>
                </a:lnTo>
                <a:lnTo>
                  <a:pt x="2260" y="1990"/>
                </a:lnTo>
                <a:lnTo>
                  <a:pt x="2274" y="1994"/>
                </a:lnTo>
                <a:lnTo>
                  <a:pt x="2291" y="1990"/>
                </a:lnTo>
                <a:lnTo>
                  <a:pt x="2278" y="1965"/>
                </a:lnTo>
                <a:lnTo>
                  <a:pt x="2298" y="1963"/>
                </a:lnTo>
                <a:lnTo>
                  <a:pt x="2310" y="1970"/>
                </a:lnTo>
                <a:lnTo>
                  <a:pt x="2328" y="1986"/>
                </a:lnTo>
                <a:lnTo>
                  <a:pt x="2341" y="1981"/>
                </a:lnTo>
                <a:lnTo>
                  <a:pt x="2353" y="1966"/>
                </a:lnTo>
                <a:lnTo>
                  <a:pt x="2345" y="1945"/>
                </a:lnTo>
                <a:lnTo>
                  <a:pt x="2327" y="1939"/>
                </a:lnTo>
                <a:lnTo>
                  <a:pt x="2316" y="1927"/>
                </a:lnTo>
                <a:lnTo>
                  <a:pt x="2324" y="1906"/>
                </a:lnTo>
                <a:lnTo>
                  <a:pt x="2323" y="1886"/>
                </a:lnTo>
                <a:lnTo>
                  <a:pt x="2305" y="1886"/>
                </a:lnTo>
                <a:lnTo>
                  <a:pt x="2287" y="1906"/>
                </a:lnTo>
                <a:lnTo>
                  <a:pt x="2286" y="1880"/>
                </a:lnTo>
                <a:lnTo>
                  <a:pt x="2263" y="1895"/>
                </a:lnTo>
                <a:lnTo>
                  <a:pt x="2245" y="1902"/>
                </a:lnTo>
                <a:lnTo>
                  <a:pt x="2237" y="1888"/>
                </a:lnTo>
                <a:lnTo>
                  <a:pt x="2254" y="1865"/>
                </a:lnTo>
                <a:lnTo>
                  <a:pt x="2310" y="1878"/>
                </a:lnTo>
                <a:lnTo>
                  <a:pt x="2323" y="1853"/>
                </a:lnTo>
                <a:lnTo>
                  <a:pt x="2352" y="1844"/>
                </a:lnTo>
                <a:lnTo>
                  <a:pt x="2385" y="1853"/>
                </a:lnTo>
                <a:lnTo>
                  <a:pt x="2397" y="1844"/>
                </a:lnTo>
                <a:lnTo>
                  <a:pt x="2397" y="1814"/>
                </a:lnTo>
                <a:lnTo>
                  <a:pt x="2414" y="1851"/>
                </a:lnTo>
                <a:lnTo>
                  <a:pt x="2419" y="1865"/>
                </a:lnTo>
                <a:lnTo>
                  <a:pt x="2444" y="1850"/>
                </a:lnTo>
                <a:lnTo>
                  <a:pt x="2464" y="1826"/>
                </a:lnTo>
                <a:lnTo>
                  <a:pt x="2473" y="1841"/>
                </a:lnTo>
                <a:lnTo>
                  <a:pt x="2489" y="1847"/>
                </a:lnTo>
                <a:lnTo>
                  <a:pt x="2515" y="1835"/>
                </a:lnTo>
                <a:lnTo>
                  <a:pt x="2571" y="1824"/>
                </a:lnTo>
                <a:lnTo>
                  <a:pt x="2582" y="1838"/>
                </a:lnTo>
                <a:lnTo>
                  <a:pt x="2596" y="1855"/>
                </a:lnTo>
                <a:lnTo>
                  <a:pt x="2618" y="1860"/>
                </a:lnTo>
                <a:lnTo>
                  <a:pt x="2640" y="1862"/>
                </a:lnTo>
                <a:lnTo>
                  <a:pt x="2666" y="1851"/>
                </a:lnTo>
                <a:lnTo>
                  <a:pt x="2683" y="1833"/>
                </a:lnTo>
                <a:lnTo>
                  <a:pt x="2697" y="1827"/>
                </a:lnTo>
                <a:lnTo>
                  <a:pt x="2708" y="1835"/>
                </a:lnTo>
                <a:lnTo>
                  <a:pt x="2722" y="1851"/>
                </a:lnTo>
                <a:lnTo>
                  <a:pt x="2742" y="1871"/>
                </a:lnTo>
                <a:lnTo>
                  <a:pt x="2762" y="1878"/>
                </a:lnTo>
                <a:lnTo>
                  <a:pt x="2778" y="1881"/>
                </a:lnTo>
                <a:lnTo>
                  <a:pt x="2795" y="1901"/>
                </a:lnTo>
                <a:lnTo>
                  <a:pt x="2807" y="1923"/>
                </a:lnTo>
                <a:lnTo>
                  <a:pt x="2821" y="1939"/>
                </a:lnTo>
                <a:lnTo>
                  <a:pt x="2815" y="1970"/>
                </a:lnTo>
                <a:lnTo>
                  <a:pt x="2816" y="1996"/>
                </a:lnTo>
                <a:lnTo>
                  <a:pt x="2816" y="2014"/>
                </a:lnTo>
                <a:lnTo>
                  <a:pt x="2822" y="2029"/>
                </a:lnTo>
                <a:lnTo>
                  <a:pt x="2831" y="2031"/>
                </a:lnTo>
                <a:lnTo>
                  <a:pt x="2836" y="2004"/>
                </a:lnTo>
                <a:lnTo>
                  <a:pt x="2849" y="2019"/>
                </a:lnTo>
                <a:lnTo>
                  <a:pt x="2838" y="2041"/>
                </a:lnTo>
                <a:lnTo>
                  <a:pt x="2836" y="2059"/>
                </a:lnTo>
                <a:lnTo>
                  <a:pt x="2847" y="2068"/>
                </a:lnTo>
                <a:lnTo>
                  <a:pt x="2869" y="2092"/>
                </a:lnTo>
                <a:lnTo>
                  <a:pt x="2887" y="2097"/>
                </a:lnTo>
                <a:lnTo>
                  <a:pt x="2896" y="2128"/>
                </a:lnTo>
                <a:lnTo>
                  <a:pt x="2907" y="2134"/>
                </a:lnTo>
                <a:lnTo>
                  <a:pt x="2923" y="2167"/>
                </a:lnTo>
                <a:lnTo>
                  <a:pt x="2946" y="2179"/>
                </a:lnTo>
                <a:lnTo>
                  <a:pt x="2967" y="2188"/>
                </a:lnTo>
                <a:lnTo>
                  <a:pt x="2981" y="2214"/>
                </a:lnTo>
                <a:lnTo>
                  <a:pt x="3012" y="2208"/>
                </a:lnTo>
                <a:lnTo>
                  <a:pt x="3053" y="2199"/>
                </a:lnTo>
                <a:lnTo>
                  <a:pt x="3064" y="2149"/>
                </a:lnTo>
                <a:lnTo>
                  <a:pt x="3058" y="2116"/>
                </a:lnTo>
                <a:lnTo>
                  <a:pt x="3058" y="2060"/>
                </a:lnTo>
                <a:lnTo>
                  <a:pt x="3047" y="2044"/>
                </a:lnTo>
                <a:lnTo>
                  <a:pt x="3026" y="2016"/>
                </a:lnTo>
                <a:lnTo>
                  <a:pt x="3008" y="1986"/>
                </a:lnTo>
                <a:lnTo>
                  <a:pt x="2991" y="1947"/>
                </a:lnTo>
                <a:lnTo>
                  <a:pt x="2975" y="1903"/>
                </a:lnTo>
                <a:lnTo>
                  <a:pt x="2950" y="1862"/>
                </a:lnTo>
                <a:lnTo>
                  <a:pt x="2930" y="1833"/>
                </a:lnTo>
                <a:lnTo>
                  <a:pt x="2905" y="1792"/>
                </a:lnTo>
                <a:lnTo>
                  <a:pt x="2887" y="1757"/>
                </a:lnTo>
                <a:lnTo>
                  <a:pt x="2880" y="1727"/>
                </a:lnTo>
                <a:lnTo>
                  <a:pt x="2878" y="1704"/>
                </a:lnTo>
                <a:lnTo>
                  <a:pt x="2881" y="1684"/>
                </a:lnTo>
                <a:lnTo>
                  <a:pt x="2885" y="1676"/>
                </a:lnTo>
                <a:lnTo>
                  <a:pt x="2887" y="1628"/>
                </a:lnTo>
                <a:lnTo>
                  <a:pt x="2910" y="1584"/>
                </a:lnTo>
                <a:lnTo>
                  <a:pt x="2905" y="1556"/>
                </a:lnTo>
                <a:lnTo>
                  <a:pt x="2941" y="1546"/>
                </a:lnTo>
                <a:lnTo>
                  <a:pt x="2986" y="1497"/>
                </a:lnTo>
                <a:lnTo>
                  <a:pt x="3010" y="1418"/>
                </a:lnTo>
                <a:lnTo>
                  <a:pt x="3068" y="1390"/>
                </a:lnTo>
                <a:lnTo>
                  <a:pt x="3102" y="1316"/>
                </a:lnTo>
                <a:lnTo>
                  <a:pt x="3159" y="1294"/>
                </a:lnTo>
                <a:lnTo>
                  <a:pt x="3187" y="1238"/>
                </a:lnTo>
                <a:lnTo>
                  <a:pt x="3187" y="1198"/>
                </a:lnTo>
                <a:lnTo>
                  <a:pt x="3188" y="1164"/>
                </a:lnTo>
                <a:lnTo>
                  <a:pt x="3174" y="1165"/>
                </a:lnTo>
                <a:lnTo>
                  <a:pt x="3174" y="1223"/>
                </a:lnTo>
                <a:lnTo>
                  <a:pt x="3140" y="1265"/>
                </a:lnTo>
                <a:lnTo>
                  <a:pt x="3092" y="1276"/>
                </a:lnTo>
                <a:lnTo>
                  <a:pt x="3138" y="1251"/>
                </a:lnTo>
                <a:lnTo>
                  <a:pt x="3111" y="1238"/>
                </a:lnTo>
                <a:lnTo>
                  <a:pt x="3138" y="1232"/>
                </a:lnTo>
                <a:lnTo>
                  <a:pt x="3154" y="1233"/>
                </a:lnTo>
                <a:lnTo>
                  <a:pt x="3162" y="1200"/>
                </a:lnTo>
                <a:lnTo>
                  <a:pt x="3159" y="1169"/>
                </a:lnTo>
                <a:lnTo>
                  <a:pt x="3135" y="1169"/>
                </a:lnTo>
                <a:lnTo>
                  <a:pt x="3098" y="1185"/>
                </a:lnTo>
                <a:lnTo>
                  <a:pt x="3100" y="1155"/>
                </a:lnTo>
                <a:lnTo>
                  <a:pt x="3119" y="1167"/>
                </a:lnTo>
                <a:lnTo>
                  <a:pt x="3151" y="1151"/>
                </a:lnTo>
                <a:lnTo>
                  <a:pt x="3156" y="1136"/>
                </a:lnTo>
                <a:lnTo>
                  <a:pt x="3133" y="1127"/>
                </a:lnTo>
                <a:lnTo>
                  <a:pt x="3136" y="1092"/>
                </a:lnTo>
                <a:lnTo>
                  <a:pt x="3111" y="1078"/>
                </a:lnTo>
                <a:lnTo>
                  <a:pt x="3103" y="1090"/>
                </a:lnTo>
                <a:lnTo>
                  <a:pt x="3095" y="1065"/>
                </a:lnTo>
                <a:lnTo>
                  <a:pt x="3098" y="1039"/>
                </a:lnTo>
                <a:lnTo>
                  <a:pt x="3102" y="1011"/>
                </a:lnTo>
                <a:lnTo>
                  <a:pt x="3058" y="991"/>
                </a:lnTo>
                <a:lnTo>
                  <a:pt x="3070" y="985"/>
                </a:lnTo>
                <a:lnTo>
                  <a:pt x="3060" y="925"/>
                </a:lnTo>
                <a:lnTo>
                  <a:pt x="3058" y="891"/>
                </a:lnTo>
                <a:lnTo>
                  <a:pt x="3066" y="881"/>
                </a:lnTo>
                <a:lnTo>
                  <a:pt x="3068" y="931"/>
                </a:lnTo>
                <a:lnTo>
                  <a:pt x="3084" y="964"/>
                </a:lnTo>
                <a:lnTo>
                  <a:pt x="3109" y="996"/>
                </a:lnTo>
                <a:lnTo>
                  <a:pt x="3109" y="1057"/>
                </a:lnTo>
                <a:lnTo>
                  <a:pt x="3136" y="1062"/>
                </a:lnTo>
                <a:lnTo>
                  <a:pt x="3159" y="1000"/>
                </a:lnTo>
                <a:lnTo>
                  <a:pt x="3158" y="913"/>
                </a:lnTo>
                <a:lnTo>
                  <a:pt x="3129" y="888"/>
                </a:lnTo>
                <a:lnTo>
                  <a:pt x="3131" y="869"/>
                </a:lnTo>
                <a:lnTo>
                  <a:pt x="3165" y="889"/>
                </a:lnTo>
                <a:lnTo>
                  <a:pt x="3183" y="844"/>
                </a:lnTo>
                <a:lnTo>
                  <a:pt x="3185" y="806"/>
                </a:lnTo>
                <a:lnTo>
                  <a:pt x="3185" y="740"/>
                </a:lnTo>
                <a:lnTo>
                  <a:pt x="3169" y="720"/>
                </a:lnTo>
                <a:lnTo>
                  <a:pt x="3176" y="704"/>
                </a:lnTo>
                <a:lnTo>
                  <a:pt x="3189" y="722"/>
                </a:lnTo>
                <a:lnTo>
                  <a:pt x="3260" y="681"/>
                </a:lnTo>
                <a:lnTo>
                  <a:pt x="3310" y="636"/>
                </a:lnTo>
                <a:lnTo>
                  <a:pt x="3272" y="632"/>
                </a:lnTo>
                <a:lnTo>
                  <a:pt x="3219" y="667"/>
                </a:lnTo>
                <a:lnTo>
                  <a:pt x="3185" y="683"/>
                </a:lnTo>
                <a:lnTo>
                  <a:pt x="3209" y="648"/>
                </a:lnTo>
                <a:lnTo>
                  <a:pt x="3233" y="632"/>
                </a:lnTo>
                <a:lnTo>
                  <a:pt x="3247" y="638"/>
                </a:lnTo>
                <a:lnTo>
                  <a:pt x="3286" y="615"/>
                </a:lnTo>
                <a:lnTo>
                  <a:pt x="3294" y="594"/>
                </a:lnTo>
                <a:lnTo>
                  <a:pt x="3305" y="594"/>
                </a:lnTo>
                <a:lnTo>
                  <a:pt x="3319" y="583"/>
                </a:lnTo>
                <a:lnTo>
                  <a:pt x="3337" y="561"/>
                </a:lnTo>
                <a:lnTo>
                  <a:pt x="3366" y="574"/>
                </a:lnTo>
                <a:lnTo>
                  <a:pt x="3380" y="558"/>
                </a:lnTo>
                <a:lnTo>
                  <a:pt x="3393" y="537"/>
                </a:lnTo>
                <a:lnTo>
                  <a:pt x="3380" y="510"/>
                </a:lnTo>
                <a:lnTo>
                  <a:pt x="3362" y="493"/>
                </a:lnTo>
                <a:lnTo>
                  <a:pt x="3352" y="492"/>
                </a:lnTo>
                <a:lnTo>
                  <a:pt x="3338" y="499"/>
                </a:lnTo>
                <a:lnTo>
                  <a:pt x="3352" y="522"/>
                </a:lnTo>
                <a:lnTo>
                  <a:pt x="3358" y="536"/>
                </a:lnTo>
                <a:lnTo>
                  <a:pt x="3342" y="535"/>
                </a:lnTo>
                <a:lnTo>
                  <a:pt x="3324" y="508"/>
                </a:lnTo>
                <a:lnTo>
                  <a:pt x="3306" y="513"/>
                </a:lnTo>
                <a:lnTo>
                  <a:pt x="3310" y="493"/>
                </a:lnTo>
                <a:lnTo>
                  <a:pt x="3318" y="472"/>
                </a:lnTo>
                <a:lnTo>
                  <a:pt x="3303" y="469"/>
                </a:lnTo>
                <a:lnTo>
                  <a:pt x="3316" y="428"/>
                </a:lnTo>
                <a:lnTo>
                  <a:pt x="3312" y="403"/>
                </a:lnTo>
                <a:lnTo>
                  <a:pt x="3329" y="385"/>
                </a:lnTo>
                <a:lnTo>
                  <a:pt x="3319" y="359"/>
                </a:lnTo>
                <a:lnTo>
                  <a:pt x="3337" y="347"/>
                </a:lnTo>
                <a:lnTo>
                  <a:pt x="3356" y="331"/>
                </a:lnTo>
                <a:lnTo>
                  <a:pt x="3373" y="325"/>
                </a:lnTo>
                <a:lnTo>
                  <a:pt x="3380" y="284"/>
                </a:lnTo>
                <a:lnTo>
                  <a:pt x="3399" y="284"/>
                </a:lnTo>
                <a:lnTo>
                  <a:pt x="3427" y="263"/>
                </a:lnTo>
                <a:lnTo>
                  <a:pt x="3440" y="242"/>
                </a:lnTo>
                <a:lnTo>
                  <a:pt x="3462" y="222"/>
                </a:lnTo>
                <a:lnTo>
                  <a:pt x="3459" y="195"/>
                </a:lnTo>
                <a:lnTo>
                  <a:pt x="3428" y="181"/>
                </a:lnTo>
                <a:lnTo>
                  <a:pt x="3411" y="154"/>
                </a:lnTo>
                <a:lnTo>
                  <a:pt x="3378" y="154"/>
                </a:lnTo>
                <a:lnTo>
                  <a:pt x="3364" y="121"/>
                </a:lnTo>
                <a:lnTo>
                  <a:pt x="3359" y="87"/>
                </a:lnTo>
                <a:lnTo>
                  <a:pt x="3350" y="54"/>
                </a:lnTo>
                <a:lnTo>
                  <a:pt x="3337" y="13"/>
                </a:lnTo>
              </a:path>
            </a:pathLst>
          </a:custGeom>
          <a:solidFill>
            <a:srgbClr val="006666"/>
          </a:solidFill>
          <a:ln w="25400" cap="rnd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741613" y="1743075"/>
            <a:ext cx="1289050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sz="22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Berkeley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135813" y="2155825"/>
            <a:ext cx="1149350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Virginia</a:t>
            </a:r>
          </a:p>
          <a:p>
            <a:pPr algn="ctr" defTabSz="620713"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Tech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659063" y="2095500"/>
            <a:ext cx="1274762" cy="398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defTabSz="620713"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Stanford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630613" y="2460625"/>
            <a:ext cx="1304925" cy="733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1912" tIns="31750" rIns="61912" bIns="31750">
            <a:spAutoFit/>
          </a:bodyPr>
          <a:lstStyle/>
          <a:p>
            <a:pPr algn="ctr" defTabSz="620713"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Northern</a:t>
            </a:r>
          </a:p>
          <a:p>
            <a:pPr algn="ctr" defTabSz="620713"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Arizona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518400" y="1776413"/>
            <a:ext cx="1019175" cy="4238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sz="2200" b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UMBC</a:t>
            </a:r>
          </a:p>
        </p:txBody>
      </p:sp>
      <p:sp>
        <p:nvSpPr>
          <p:cNvPr id="1639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8534400" cy="2366963"/>
          </a:xfrm>
          <a:noFill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endParaRPr lang="en-US" sz="20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Helvetica" charset="0"/>
                <a:ea typeface="ＭＳ Ｐゴシック" charset="0"/>
                <a:cs typeface="ＭＳ Ｐゴシック" charset="0"/>
              </a:rPr>
              <a:t>National</a:t>
            </a:r>
            <a:r>
              <a:rPr lang="en-US" sz="2400" b="1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>
                <a:latin typeface="Helvetica" charset="0"/>
                <a:ea typeface="ＭＳ Ｐゴシック" charset="0"/>
                <a:cs typeface="ＭＳ Ｐゴシック" charset="0"/>
              </a:rPr>
              <a:t>digital library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Helvetica" charset="0"/>
                <a:ea typeface="ＭＳ Ｐゴシック" charset="0"/>
                <a:cs typeface="ＭＳ Ｐゴシック" charset="0"/>
              </a:rPr>
              <a:t>	emerging from the Synthesis Coalition (1990 - 1999)</a:t>
            </a:r>
            <a:endParaRPr lang="en-US" sz="2400" b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Helvetica" charset="0"/>
                <a:ea typeface="ＭＳ Ｐゴシック" charset="0"/>
                <a:cs typeface="ＭＳ Ｐゴシック" charset="0"/>
              </a:rPr>
              <a:t>Integrated database of multimedia courseware</a:t>
            </a:r>
            <a:endParaRPr lang="en-US" sz="2400" b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Helvetica" charset="0"/>
                <a:ea typeface="ＭＳ Ｐゴシック" charset="0"/>
                <a:cs typeface="ＭＳ Ｐゴシック" charset="0"/>
              </a:rPr>
              <a:t>Multilevel courseware evaluation system (peer review, </a:t>
            </a:r>
            <a:r>
              <a:rPr lang="en-US" sz="2400" b="1" i="1">
                <a:latin typeface="Helvetica" charset="0"/>
                <a:ea typeface="ＭＳ Ｐゴシック" charset="0"/>
                <a:cs typeface="ＭＳ Ｐゴシック" charset="0"/>
              </a:rPr>
              <a:t>Premier Award for Excellence in Engineering Education Courseware)</a:t>
            </a:r>
          </a:p>
          <a:p>
            <a:pPr>
              <a:lnSpc>
                <a:spcPct val="90000"/>
              </a:lnSpc>
            </a:pPr>
            <a:r>
              <a:rPr lang="en-US" sz="2400" b="1">
                <a:latin typeface="Helvetica" charset="0"/>
                <a:ea typeface="ＭＳ Ｐゴシック" charset="0"/>
                <a:cs typeface="ＭＳ Ｐゴシック" charset="0"/>
              </a:rPr>
              <a:t>Community of Engineering Educators</a:t>
            </a: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6396" name="Object 2"/>
          <p:cNvGraphicFramePr>
            <a:graphicFrameLocks noChangeAspect="1"/>
          </p:cNvGraphicFramePr>
          <p:nvPr/>
        </p:nvGraphicFramePr>
        <p:xfrm>
          <a:off x="76200" y="0"/>
          <a:ext cx="5083175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Image" r:id="rId4" imgW="5082951" imgH="1270289" progId="Photoshop.Image.5">
                  <p:embed/>
                </p:oleObj>
              </mc:Choice>
              <mc:Fallback>
                <p:oleObj name="Image" r:id="rId4" imgW="5082951" imgH="1270289" progId="Photoshop.Image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0"/>
                        <a:ext cx="5083175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1843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21AF10F-B3B4-C24B-ACD4-96676277009B}" type="slidenum">
              <a:rPr lang="en-US" sz="1400">
                <a:latin typeface="Helvetica" charset="0"/>
              </a:rPr>
              <a:pPr/>
              <a:t>4</a:t>
            </a:fld>
            <a:endParaRPr lang="en-US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www.needs.org</a:t>
            </a:r>
            <a:endParaRPr lang="en-US" sz="28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7" name="Line 3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8" name="Picture 4" descr="&#10;needs.pict                                                     00000C1ECA.transfer                    AB89E6CB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342188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317EE1C-1FE7-1346-B912-D98981BF181F}" type="slidenum">
              <a:rPr lang="en-US" sz="1400">
                <a:latin typeface="Helvetica" charset="0"/>
              </a:rPr>
              <a:pPr/>
              <a:t>5</a:t>
            </a:fld>
            <a:endParaRPr lang="en-US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The Premier Award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4114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National competition rewards authors of high-quality, non-commercial courseware that promotes </a:t>
            </a:r>
          </a:p>
          <a:p>
            <a:pPr>
              <a:buFontTx/>
              <a:buNone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	effective </a:t>
            </a: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learning practices</a:t>
            </a:r>
            <a:endParaRPr lang="en-US" sz="2400">
              <a:solidFill>
                <a:schemeClr val="tx2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1800" i="1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400" i="1">
                <a:latin typeface="Arial Narrow" charset="0"/>
                <a:ea typeface="ＭＳ Ｐゴシック" charset="0"/>
                <a:cs typeface="ＭＳ Ｐゴシック" charset="0"/>
              </a:rPr>
              <a:t>1999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 - Engineering Graphics, Cracking Dams</a:t>
            </a:r>
          </a:p>
          <a:p>
            <a:pPr>
              <a:buFontTx/>
              <a:buNone/>
            </a:pPr>
            <a:r>
              <a:rPr lang="en-US" sz="2400" i="1">
                <a:latin typeface="Arial Narrow" charset="0"/>
                <a:ea typeface="ＭＳ Ｐゴシック" charset="0"/>
                <a:cs typeface="ＭＳ Ｐゴシック" charset="0"/>
              </a:rPr>
              <a:t>1998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- Della Steam Plant, MDSolids, Structural Engineering Visual 		Encyclopedia - UNH</a:t>
            </a:r>
          </a:p>
          <a:p>
            <a:pPr>
              <a:buFontTx/>
              <a:buNone/>
            </a:pPr>
            <a:r>
              <a:rPr lang="en-US" sz="2400" i="1">
                <a:latin typeface="Arial Narrow" charset="0"/>
                <a:ea typeface="ＭＳ Ｐゴシック" charset="0"/>
                <a:cs typeface="ＭＳ Ｐゴシック" charset="0"/>
              </a:rPr>
              <a:t>						1997</a:t>
            </a:r>
            <a:r>
              <a:rPr lang="en-US" sz="2400" b="1">
                <a:latin typeface="Arial Narrow" charset="0"/>
                <a:ea typeface="ＭＳ Ｐゴシック" charset="0"/>
                <a:cs typeface="ＭＳ Ｐゴシック" charset="0"/>
              </a:rPr>
              <a:t> - </a:t>
            </a: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Virtual Disk Drive Design 						Studio, Drill Dissection &amp; Bicycle 					Dissection, Mars Navigator</a:t>
            </a:r>
            <a:endParaRPr lang="en-US" sz="240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3" name="Group 5"/>
          <p:cNvGrpSpPr>
            <a:grpSpLocks/>
          </p:cNvGrpSpPr>
          <p:nvPr/>
        </p:nvGrpSpPr>
        <p:grpSpPr bwMode="auto">
          <a:xfrm>
            <a:off x="6248400" y="2133600"/>
            <a:ext cx="1828800" cy="1143000"/>
            <a:chOff x="2304" y="3216"/>
            <a:chExt cx="1270" cy="864"/>
          </a:xfrm>
        </p:grpSpPr>
        <p:sp>
          <p:nvSpPr>
            <p:cNvPr id="19465" name="Rectangle 6"/>
            <p:cNvSpPr>
              <a:spLocks noChangeArrowheads="1"/>
            </p:cNvSpPr>
            <p:nvPr/>
          </p:nvSpPr>
          <p:spPr bwMode="auto">
            <a:xfrm>
              <a:off x="2304" y="3216"/>
              <a:ext cx="1248" cy="8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grpSp>
          <p:nvGrpSpPr>
            <p:cNvPr id="19466" name="Group 7"/>
            <p:cNvGrpSpPr>
              <a:grpSpLocks/>
            </p:cNvGrpSpPr>
            <p:nvPr/>
          </p:nvGrpSpPr>
          <p:grpSpPr bwMode="auto">
            <a:xfrm>
              <a:off x="2352" y="3216"/>
              <a:ext cx="1222" cy="821"/>
              <a:chOff x="2327" y="3259"/>
              <a:chExt cx="1222" cy="821"/>
            </a:xfrm>
          </p:grpSpPr>
          <p:graphicFrame>
            <p:nvGraphicFramePr>
              <p:cNvPr id="19467" name="Object 2"/>
              <p:cNvGraphicFramePr>
                <a:graphicFrameLocks noChangeAspect="1"/>
              </p:cNvGraphicFramePr>
              <p:nvPr/>
            </p:nvGraphicFramePr>
            <p:xfrm>
              <a:off x="2863" y="3259"/>
              <a:ext cx="686" cy="8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9" name="Image" r:id="rId3" imgW="2033180" imgH="2414402" progId="Photoshop.Image.5">
                      <p:embed/>
                    </p:oleObj>
                  </mc:Choice>
                  <mc:Fallback>
                    <p:oleObj name="Image" r:id="rId3" imgW="2033180" imgH="2414402" progId="Photoshop.Image.5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3" y="3259"/>
                            <a:ext cx="686" cy="8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19468" name="Picture 9" descr="Wiley2.pict                                                    000100B3NEEDS G3                       ABA78158: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7" y="3302"/>
                <a:ext cx="536" cy="7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464" name="Picture 14" descr="Premier98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31242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625E253-C6C7-1846-B381-2B3E2044756A}" type="slidenum">
              <a:rPr lang="en-US" sz="1400">
                <a:latin typeface="Helvetica" charset="0"/>
              </a:rPr>
              <a:pPr/>
              <a:t>6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  <a:noFill/>
        </p:spPr>
        <p:txBody>
          <a:bodyPr lIns="90487" tIns="44450" rIns="90487" bIns="44450" anchor="b"/>
          <a:lstStyle/>
          <a:p>
            <a:pPr algn="l"/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Premier Award Selection Criteria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2657475"/>
          </a:xfrm>
          <a:noFill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Engineering Content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Is the content error free?</a:t>
            </a:r>
            <a:endParaRPr lang="en-US" sz="3200">
              <a:latin typeface="Helvetica" charset="0"/>
              <a:ea typeface="ＭＳ Ｐゴシック" charset="0"/>
            </a:endParaRPr>
          </a:p>
          <a:p>
            <a:pPr lvl="1"/>
            <a:endParaRPr lang="en-US" sz="500">
              <a:latin typeface="Helvetica" charset="0"/>
              <a:ea typeface="ＭＳ Ｐゴシック" charset="0"/>
            </a:endParaRP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Software Design </a:t>
            </a: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>
                <a:latin typeface="Helvetica" charset="0"/>
                <a:ea typeface="ＭＳ Ｐゴシック" charset="0"/>
              </a:rPr>
              <a:t>Is it well designed and usable?</a:t>
            </a:r>
            <a:endParaRPr lang="en-US" sz="3200">
              <a:latin typeface="Helvetic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</a:pPr>
            <a:endParaRPr lang="en-US" sz="1000">
              <a:latin typeface="Helvetica" charset="0"/>
              <a:ea typeface="ＭＳ Ｐゴシック" charset="0"/>
            </a:endParaRP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Instructional Design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Will students learn from the courseware?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1524000" y="5105400"/>
            <a:ext cx="6248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sz="2100" b="1">
                <a:solidFill>
                  <a:srgbClr val="006666"/>
                </a:solidFill>
                <a:latin typeface="Arial" charset="0"/>
              </a:rPr>
              <a:t> http://www.needs.org/premier/1999/criteria.html</a:t>
            </a:r>
            <a:endParaRPr lang="en-US" sz="21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487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8" name="Object 2"/>
          <p:cNvGraphicFramePr>
            <a:graphicFrameLocks noChangeAspect="1"/>
          </p:cNvGraphicFramePr>
          <p:nvPr/>
        </p:nvGraphicFramePr>
        <p:xfrm>
          <a:off x="6934200" y="1828800"/>
          <a:ext cx="1471613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Image" r:id="rId4" imgW="2033180" imgH="2414402" progId="Photoshop.Image.5">
                  <p:embed/>
                </p:oleObj>
              </mc:Choice>
              <mc:Fallback>
                <p:oleObj name="Image" r:id="rId4" imgW="2033180" imgH="2414402" progId="Photoshop.Image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828800"/>
                        <a:ext cx="1471613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3F685A8-A84A-E74C-B78E-F0245283481D}" type="slidenum">
              <a:rPr lang="en-US" sz="1400">
                <a:latin typeface="Helvetica" charset="0"/>
              </a:rPr>
              <a:pPr/>
              <a:t>7</a:t>
            </a:fld>
            <a:endParaRPr lang="en-US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ILT Research on Effective Adaptation*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Adaptation successful when faculty 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Chose LT to support learning goals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Improve performance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Increase student engagement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Improve student attitudes towards SMET 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Curriculum deficiency</a:t>
            </a:r>
          </a:p>
          <a:p>
            <a:pPr>
              <a:buFontTx/>
              <a:buNone/>
            </a:pPr>
            <a:endParaRPr lang="en-US" sz="2000">
              <a:latin typeface="Helvetica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>
                <a:latin typeface="Helvetica" charset="0"/>
                <a:ea typeface="ＭＳ Ｐゴシック" charset="0"/>
                <a:cs typeface="ＭＳ Ｐゴシック" charset="0"/>
              </a:rPr>
              <a:t>*  9 Case Studies of effective adaptation by SMET educators in diverse institutional types and disciplines conducted in 1999-2000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4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3D941CC-B2F0-A641-BC4A-7678257FC6F9}" type="slidenum">
              <a:rPr lang="en-US" sz="1400">
                <a:latin typeface="Helvetica" charset="0"/>
              </a:rPr>
              <a:pPr/>
              <a:t>8</a:t>
            </a:fld>
            <a:endParaRPr lang="en-US" sz="14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Effective Adaptation, continued</a:t>
            </a:r>
            <a:endParaRPr lang="en-US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Selected LT to support good instructional practices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Collaborative learning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Faculty/student interaction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Viewed technology as tool rather than driving force for course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Visualizaton, simulation, real-time data acquisition, speed</a:t>
            </a:r>
          </a:p>
          <a:p>
            <a:pPr lvl="1"/>
            <a:r>
              <a:rPr lang="en-US">
                <a:latin typeface="Helvetica" charset="0"/>
                <a:ea typeface="ＭＳ Ｐゴシック" charset="0"/>
              </a:rPr>
              <a:t>communication</a:t>
            </a:r>
          </a:p>
        </p:txBody>
      </p:sp>
      <p:sp>
        <p:nvSpPr>
          <p:cNvPr id="23558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June, 2000</a:t>
            </a:r>
            <a:endParaRPr lang="en-US" sz="140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1400">
                <a:latin typeface="Helvetica" charset="0"/>
              </a:rPr>
              <a:t>ASEE - St. Louis, MO</a:t>
            </a:r>
            <a:endParaRPr lang="en-US" sz="14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945B3BB-2D30-8642-A1C1-FE0E6748CF41}" type="slidenum">
              <a:rPr lang="en-US" sz="1400">
                <a:latin typeface="Helvetica" charset="0"/>
              </a:rPr>
              <a:pPr/>
              <a:t>9</a:t>
            </a:fld>
            <a:endParaRPr lang="en-US" sz="140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6666"/>
                </a:solidFill>
                <a:latin typeface="Helvetica" charset="0"/>
                <a:ea typeface="ＭＳ Ｐゴシック" charset="0"/>
                <a:cs typeface="ＭＳ Ｐゴシック" charset="0"/>
              </a:rPr>
              <a:t>P/A Criteria - Instructional Design</a:t>
            </a:r>
            <a:endParaRPr lang="en-US" sz="32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2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Interactivity: promotes active learning - interaction enhances learning</a:t>
            </a: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Cognition/conceptual change: learning appears to be significant and long lasting, and strong, useful cognitive models can be built</a:t>
            </a:r>
          </a:p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Content: well chosen and structured</a:t>
            </a: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Multimedia use: effective and promotes learning objectives and goals</a:t>
            </a:r>
          </a:p>
          <a:p>
            <a:pPr>
              <a:lnSpc>
                <a:spcPct val="80000"/>
              </a:lnSpc>
            </a:pP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Instructional Use/Adaptability: useful in a variety of settings</a:t>
            </a:r>
            <a:endParaRPr lang="en-US" sz="2400"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2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>
            <a:prstShdw prst="shdw17" dist="17961" dir="2700000">
              <a:srgbClr val="003D3D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618</Words>
  <Application>Microsoft Macintosh PowerPoint</Application>
  <PresentationFormat>On-screen Show (4:3)</PresentationFormat>
  <Paragraphs>123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Times</vt:lpstr>
      <vt:lpstr>ＭＳ Ｐゴシック</vt:lpstr>
      <vt:lpstr>Arial</vt:lpstr>
      <vt:lpstr>Helvetica</vt:lpstr>
      <vt:lpstr>Arial Narrow</vt:lpstr>
      <vt:lpstr>Office Theme</vt:lpstr>
      <vt:lpstr>Adobe Photoshop Image</vt:lpstr>
      <vt:lpstr>Criteria for Selecting Instructional Software in Engineering Education</vt:lpstr>
      <vt:lpstr>Outline</vt:lpstr>
      <vt:lpstr>NEEDS</vt:lpstr>
      <vt:lpstr>www.needs.org</vt:lpstr>
      <vt:lpstr>The Premier Award</vt:lpstr>
      <vt:lpstr>Premier Award Selection Criteria</vt:lpstr>
      <vt:lpstr>ILT Research on Effective Adaptation*</vt:lpstr>
      <vt:lpstr>Effective Adaptation, continued</vt:lpstr>
      <vt:lpstr>P/A Criteria - Instructional Design</vt:lpstr>
      <vt:lpstr>P/A Criteria - Software Design</vt:lpstr>
      <vt:lpstr>P/A Criteria - Engineering Content</vt:lpstr>
      <vt:lpstr>Conclusions</vt:lpstr>
      <vt:lpstr>Contact Information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 fos Selecting Instructional Software in Engineering Education</dc:title>
  <dc:subject/>
  <dc:creator>Flora McMartin, Brandon Muramatsu and Alice Agogino</dc:creator>
  <cp:keywords/>
  <dc:description>Licensed under a Creative Commons Attribution-NonCommercial-NoDerivs 3.0-US License
http://creativecommons.org/licenses/by-nc-sa/3.0/us/</dc:description>
  <cp:lastModifiedBy>Brandon Muramatsu</cp:lastModifiedBy>
  <cp:revision>11</cp:revision>
  <cp:lastPrinted>2013-12-29T21:32:36Z</cp:lastPrinted>
  <dcterms:created xsi:type="dcterms:W3CDTF">2000-06-14T02:55:31Z</dcterms:created>
  <dcterms:modified xsi:type="dcterms:W3CDTF">2013-12-30T05:21:16Z</dcterms:modified>
  <cp:category/>
</cp:coreProperties>
</file>